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drawings/drawing1.xml" ContentType="application/vnd.openxmlformats-officedocument.drawingml.chartshapes+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21"/>
  </p:notesMasterIdLst>
  <p:handoutMasterIdLst>
    <p:handoutMasterId r:id="rId22"/>
  </p:handoutMasterIdLst>
  <p:sldIdLst>
    <p:sldId id="256" r:id="rId2"/>
    <p:sldId id="445" r:id="rId3"/>
    <p:sldId id="438" r:id="rId4"/>
    <p:sldId id="440" r:id="rId5"/>
    <p:sldId id="439" r:id="rId6"/>
    <p:sldId id="400" r:id="rId7"/>
    <p:sldId id="421" r:id="rId8"/>
    <p:sldId id="444" r:id="rId9"/>
    <p:sldId id="426" r:id="rId10"/>
    <p:sldId id="437" r:id="rId11"/>
    <p:sldId id="429" r:id="rId12"/>
    <p:sldId id="446" r:id="rId13"/>
    <p:sldId id="427" r:id="rId14"/>
    <p:sldId id="410" r:id="rId15"/>
    <p:sldId id="425" r:id="rId16"/>
    <p:sldId id="423" r:id="rId17"/>
    <p:sldId id="431" r:id="rId18"/>
    <p:sldId id="432" r:id="rId19"/>
    <p:sldId id="398" r:id="rId20"/>
  </p:sldIdLst>
  <p:sldSz cx="12192000" cy="6858000"/>
  <p:notesSz cx="6670675" cy="9777413"/>
  <p:defaultTextStyle>
    <a:defPPr>
      <a:defRPr lang="en-US"/>
    </a:defPPr>
    <a:lvl1pPr algn="l" defTabSz="938213" rtl="0" eaLnBrk="0" fontAlgn="base" hangingPunct="0">
      <a:spcBef>
        <a:spcPct val="0"/>
      </a:spcBef>
      <a:spcAft>
        <a:spcPct val="0"/>
      </a:spcAft>
      <a:defRPr sz="1700" kern="1200">
        <a:solidFill>
          <a:schemeClr val="tx1"/>
        </a:solidFill>
        <a:latin typeface="Times New Roman" pitchFamily="18" charset="0"/>
        <a:ea typeface="MS PGothic" pitchFamily="34" charset="-128"/>
        <a:cs typeface="+mn-cs"/>
      </a:defRPr>
    </a:lvl1pPr>
    <a:lvl2pPr marL="468313" indent="-11113" algn="l" defTabSz="938213" rtl="0" eaLnBrk="0" fontAlgn="base" hangingPunct="0">
      <a:spcBef>
        <a:spcPct val="0"/>
      </a:spcBef>
      <a:spcAft>
        <a:spcPct val="0"/>
      </a:spcAft>
      <a:defRPr sz="1700" kern="1200">
        <a:solidFill>
          <a:schemeClr val="tx1"/>
        </a:solidFill>
        <a:latin typeface="Times New Roman" pitchFamily="18" charset="0"/>
        <a:ea typeface="MS PGothic" pitchFamily="34" charset="-128"/>
        <a:cs typeface="+mn-cs"/>
      </a:defRPr>
    </a:lvl2pPr>
    <a:lvl3pPr marL="938213" indent="-23813" algn="l" defTabSz="938213" rtl="0" eaLnBrk="0" fontAlgn="base" hangingPunct="0">
      <a:spcBef>
        <a:spcPct val="0"/>
      </a:spcBef>
      <a:spcAft>
        <a:spcPct val="0"/>
      </a:spcAft>
      <a:defRPr sz="1700" kern="1200">
        <a:solidFill>
          <a:schemeClr val="tx1"/>
        </a:solidFill>
        <a:latin typeface="Times New Roman" pitchFamily="18" charset="0"/>
        <a:ea typeface="MS PGothic" pitchFamily="34" charset="-128"/>
        <a:cs typeface="+mn-cs"/>
      </a:defRPr>
    </a:lvl3pPr>
    <a:lvl4pPr marL="1408113" indent="-36513" algn="l" defTabSz="938213" rtl="0" eaLnBrk="0" fontAlgn="base" hangingPunct="0">
      <a:spcBef>
        <a:spcPct val="0"/>
      </a:spcBef>
      <a:spcAft>
        <a:spcPct val="0"/>
      </a:spcAft>
      <a:defRPr sz="1700" kern="1200">
        <a:solidFill>
          <a:schemeClr val="tx1"/>
        </a:solidFill>
        <a:latin typeface="Times New Roman" pitchFamily="18" charset="0"/>
        <a:ea typeface="MS PGothic" pitchFamily="34" charset="-128"/>
        <a:cs typeface="+mn-cs"/>
      </a:defRPr>
    </a:lvl4pPr>
    <a:lvl5pPr marL="1878013" indent="-49213" algn="l" defTabSz="938213" rtl="0" eaLnBrk="0" fontAlgn="base" hangingPunct="0">
      <a:spcBef>
        <a:spcPct val="0"/>
      </a:spcBef>
      <a:spcAft>
        <a:spcPct val="0"/>
      </a:spcAft>
      <a:defRPr sz="1700" kern="1200">
        <a:solidFill>
          <a:schemeClr val="tx1"/>
        </a:solidFill>
        <a:latin typeface="Times New Roman" pitchFamily="18" charset="0"/>
        <a:ea typeface="MS PGothic" pitchFamily="34" charset="-128"/>
        <a:cs typeface="+mn-cs"/>
      </a:defRPr>
    </a:lvl5pPr>
    <a:lvl6pPr marL="2286000" algn="l" defTabSz="914400" rtl="0" eaLnBrk="1" latinLnBrk="0" hangingPunct="1">
      <a:defRPr sz="1700" kern="1200">
        <a:solidFill>
          <a:schemeClr val="tx1"/>
        </a:solidFill>
        <a:latin typeface="Times New Roman" pitchFamily="18" charset="0"/>
        <a:ea typeface="MS PGothic" pitchFamily="34" charset="-128"/>
        <a:cs typeface="+mn-cs"/>
      </a:defRPr>
    </a:lvl6pPr>
    <a:lvl7pPr marL="2743200" algn="l" defTabSz="914400" rtl="0" eaLnBrk="1" latinLnBrk="0" hangingPunct="1">
      <a:defRPr sz="1700" kern="1200">
        <a:solidFill>
          <a:schemeClr val="tx1"/>
        </a:solidFill>
        <a:latin typeface="Times New Roman" pitchFamily="18" charset="0"/>
        <a:ea typeface="MS PGothic" pitchFamily="34" charset="-128"/>
        <a:cs typeface="+mn-cs"/>
      </a:defRPr>
    </a:lvl7pPr>
    <a:lvl8pPr marL="3200400" algn="l" defTabSz="914400" rtl="0" eaLnBrk="1" latinLnBrk="0" hangingPunct="1">
      <a:defRPr sz="1700" kern="1200">
        <a:solidFill>
          <a:schemeClr val="tx1"/>
        </a:solidFill>
        <a:latin typeface="Times New Roman" pitchFamily="18" charset="0"/>
        <a:ea typeface="MS PGothic" pitchFamily="34" charset="-128"/>
        <a:cs typeface="+mn-cs"/>
      </a:defRPr>
    </a:lvl8pPr>
    <a:lvl9pPr marL="3657600" algn="l" defTabSz="914400" rtl="0" eaLnBrk="1" latinLnBrk="0" hangingPunct="1">
      <a:defRPr sz="1700" kern="1200">
        <a:solidFill>
          <a:schemeClr val="tx1"/>
        </a:solidFill>
        <a:latin typeface="Times New Roman" pitchFamily="18" charset="0"/>
        <a:ea typeface="MS PGothic" pitchFamily="34" charset="-128"/>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6CD1FA13-FA5B-3642-8132-14D3360613D5}" name="Tālivaldis Vectirāns" initials="TV" userId="Tālivaldis Vectirāns" providerId="None"/>
  <p188:author id="{ADF6E35F-DB11-4772-C050-A124A9730EFE}" name="Zane Siliņa" initials="ZS" userId="S::zane.silina@sam.gov.lv::b93d031b-56f6-4552-aefe-00b266d4b5c4" providerId="AD"/>
  <p188:author id="{6B5D2B74-C8A9-F0EF-D90D-B5B60C056F6D}" name="Tālivaldis Vectirāns" initials="TV" userId="S::talivaldis.vectirans@sam.gov.lv::69ef9c8f-3647-4a91-adb1-b4968fbe0fbd"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Edgars Ļeonovs" initials="EĻ" lastIdx="2" clrIdx="0">
    <p:extLst>
      <p:ext uri="{19B8F6BF-5375-455C-9EA6-DF929625EA0E}">
        <p15:presenceInfo xmlns:p15="http://schemas.microsoft.com/office/powerpoint/2012/main" userId="Edgars Ļeonovs"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1859C"/>
    <a:srgbClr val="246373"/>
    <a:srgbClr val="41546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E53A597-30C4-43AF-88BA-4F12FFECD0AF}" v="7" dt="2023-02-27T12:34:50.344"/>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8A107856-5554-42FB-B03E-39F5DBC370BA}" styleName="Medium Style 4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0" autoAdjust="0"/>
    <p:restoredTop sz="93301" autoAdjust="0"/>
  </p:normalViewPr>
  <p:slideViewPr>
    <p:cSldViewPr snapToGrid="0">
      <p:cViewPr varScale="1">
        <p:scale>
          <a:sx n="102" d="100"/>
          <a:sy n="102" d="100"/>
        </p:scale>
        <p:origin x="342" y="114"/>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commentAuthors" Target="commentAuthors.xml"/><Relationship Id="rId28" Type="http://schemas.microsoft.com/office/2016/11/relationships/changesInfo" Target="changesInfos/changesInfo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handoutMaster" Target="handoutMasters/handoutMaster1.xml"/><Relationship Id="rId27" Type="http://schemas.openxmlformats.org/officeDocument/2006/relationships/tableStyles" Target="tableStyles.xml"/><Relationship Id="rId30" Type="http://schemas.microsoft.com/office/2018/10/relationships/authors" Target="author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ānis Kalniņš" userId="a346482a-2d66-4c18-bda4-947c2bd2c82a" providerId="ADAL" clId="{976199F3-39E4-43D5-8BA6-D12529C02DC8}"/>
    <pc:docChg chg="undo custSel delSld modSld">
      <pc:chgData name="Jānis Kalniņš" userId="a346482a-2d66-4c18-bda4-947c2bd2c82a" providerId="ADAL" clId="{976199F3-39E4-43D5-8BA6-D12529C02DC8}" dt="2023-02-14T13:34:38.877" v="550" actId="20577"/>
      <pc:docMkLst>
        <pc:docMk/>
      </pc:docMkLst>
      <pc:sldChg chg="modSp mod">
        <pc:chgData name="Jānis Kalniņš" userId="a346482a-2d66-4c18-bda4-947c2bd2c82a" providerId="ADAL" clId="{976199F3-39E4-43D5-8BA6-D12529C02DC8}" dt="2023-02-14T12:35:24.638" v="31" actId="20577"/>
        <pc:sldMkLst>
          <pc:docMk/>
          <pc:sldMk cId="0" sldId="256"/>
        </pc:sldMkLst>
        <pc:spChg chg="mod">
          <ac:chgData name="Jānis Kalniņš" userId="a346482a-2d66-4c18-bda4-947c2bd2c82a" providerId="ADAL" clId="{976199F3-39E4-43D5-8BA6-D12529C02DC8}" dt="2023-02-14T12:34:59.086" v="20" actId="20577"/>
          <ac:spMkLst>
            <pc:docMk/>
            <pc:sldMk cId="0" sldId="256"/>
            <ac:spMk id="3" creationId="{7A8F1C27-B375-4CDC-8115-B4671EA17189}"/>
          </ac:spMkLst>
        </pc:spChg>
        <pc:spChg chg="mod">
          <ac:chgData name="Jānis Kalniņš" userId="a346482a-2d66-4c18-bda4-947c2bd2c82a" providerId="ADAL" clId="{976199F3-39E4-43D5-8BA6-D12529C02DC8}" dt="2023-02-14T12:35:24.638" v="31" actId="20577"/>
          <ac:spMkLst>
            <pc:docMk/>
            <pc:sldMk cId="0" sldId="256"/>
            <ac:spMk id="12289" creationId="{00000000-0000-0000-0000-000000000000}"/>
          </ac:spMkLst>
        </pc:spChg>
      </pc:sldChg>
      <pc:sldChg chg="modSp mod delCm">
        <pc:chgData name="Jānis Kalniņš" userId="a346482a-2d66-4c18-bda4-947c2bd2c82a" providerId="ADAL" clId="{976199F3-39E4-43D5-8BA6-D12529C02DC8}" dt="2023-02-14T13:34:38.877" v="550" actId="20577"/>
        <pc:sldMkLst>
          <pc:docMk/>
          <pc:sldMk cId="1968160217" sldId="423"/>
        </pc:sldMkLst>
        <pc:spChg chg="mod">
          <ac:chgData name="Jānis Kalniņš" userId="a346482a-2d66-4c18-bda4-947c2bd2c82a" providerId="ADAL" clId="{976199F3-39E4-43D5-8BA6-D12529C02DC8}" dt="2023-02-14T13:34:38.877" v="550" actId="20577"/>
          <ac:spMkLst>
            <pc:docMk/>
            <pc:sldMk cId="1968160217" sldId="423"/>
            <ac:spMk id="3" creationId="{C6805FE7-FF1F-4261-9A8F-5A06A067CDE2}"/>
          </ac:spMkLst>
        </pc:spChg>
        <pc:spChg chg="mod">
          <ac:chgData name="Jānis Kalniņš" userId="a346482a-2d66-4c18-bda4-947c2bd2c82a" providerId="ADAL" clId="{976199F3-39E4-43D5-8BA6-D12529C02DC8}" dt="2023-02-14T13:33:50.991" v="549" actId="255"/>
          <ac:spMkLst>
            <pc:docMk/>
            <pc:sldMk cId="1968160217" sldId="423"/>
            <ac:spMk id="6" creationId="{2DC9C2DF-8BD4-4C27-94FD-37EA64758599}"/>
          </ac:spMkLst>
        </pc:spChg>
        <pc:extLst>
          <p:ext xmlns:p="http://schemas.openxmlformats.org/presentationml/2006/main" uri="{D6D511B9-2390-475A-947B-AFAB55BFBCF1}">
            <pc226:cmChg xmlns:pc226="http://schemas.microsoft.com/office/powerpoint/2022/06/main/command" chg="del">
              <pc226:chgData name="Jānis Kalniņš" userId="a346482a-2d66-4c18-bda4-947c2bd2c82a" providerId="ADAL" clId="{976199F3-39E4-43D5-8BA6-D12529C02DC8}" dt="2023-02-14T13:32:54.514" v="546"/>
              <pc2:cmMkLst xmlns:pc2="http://schemas.microsoft.com/office/powerpoint/2019/9/main/command">
                <pc:docMk/>
                <pc:sldMk cId="1968160217" sldId="423"/>
                <pc2:cmMk id="{A3D3F0CD-B2C5-487B-BAD8-EB946CE75831}"/>
              </pc2:cmMkLst>
            </pc226:cmChg>
          </p:ext>
        </pc:extLst>
      </pc:sldChg>
      <pc:sldChg chg="modSp mod delCm modNotesTx">
        <pc:chgData name="Jānis Kalniņš" userId="a346482a-2d66-4c18-bda4-947c2bd2c82a" providerId="ADAL" clId="{976199F3-39E4-43D5-8BA6-D12529C02DC8}" dt="2023-02-14T12:59:31.984" v="504" actId="255"/>
        <pc:sldMkLst>
          <pc:docMk/>
          <pc:sldMk cId="2302477829" sldId="425"/>
        </pc:sldMkLst>
        <pc:spChg chg="mod">
          <ac:chgData name="Jānis Kalniņš" userId="a346482a-2d66-4c18-bda4-947c2bd2c82a" providerId="ADAL" clId="{976199F3-39E4-43D5-8BA6-D12529C02DC8}" dt="2023-02-14T12:50:26.479" v="185" actId="13926"/>
          <ac:spMkLst>
            <pc:docMk/>
            <pc:sldMk cId="2302477829" sldId="425"/>
            <ac:spMk id="6" creationId="{981D2102-699E-0C53-277A-1E7B551C36C0}"/>
          </ac:spMkLst>
        </pc:spChg>
        <pc:spChg chg="mod">
          <ac:chgData name="Jānis Kalniņš" userId="a346482a-2d66-4c18-bda4-947c2bd2c82a" providerId="ADAL" clId="{976199F3-39E4-43D5-8BA6-D12529C02DC8}" dt="2023-02-14T12:59:31.984" v="504" actId="255"/>
          <ac:spMkLst>
            <pc:docMk/>
            <pc:sldMk cId="2302477829" sldId="425"/>
            <ac:spMk id="7" creationId="{885DC64E-84D2-B2CA-233F-1EFD28962420}"/>
          </ac:spMkLst>
        </pc:spChg>
        <pc:picChg chg="mod">
          <ac:chgData name="Jānis Kalniņš" userId="a346482a-2d66-4c18-bda4-947c2bd2c82a" providerId="ADAL" clId="{976199F3-39E4-43D5-8BA6-D12529C02DC8}" dt="2023-02-14T12:58:49.416" v="482" actId="1076"/>
          <ac:picMkLst>
            <pc:docMk/>
            <pc:sldMk cId="2302477829" sldId="425"/>
            <ac:picMk id="2" creationId="{ED80899B-08AD-E7F3-2289-C6E27A6E1F49}"/>
          </ac:picMkLst>
        </pc:picChg>
        <pc:picChg chg="mod">
          <ac:chgData name="Jānis Kalniņš" userId="a346482a-2d66-4c18-bda4-947c2bd2c82a" providerId="ADAL" clId="{976199F3-39E4-43D5-8BA6-D12529C02DC8}" dt="2023-02-14T12:58:55.296" v="483" actId="1076"/>
          <ac:picMkLst>
            <pc:docMk/>
            <pc:sldMk cId="2302477829" sldId="425"/>
            <ac:picMk id="4" creationId="{4BC95153-3F4D-6CB1-0ADA-3B6CAD568E2E}"/>
          </ac:picMkLst>
        </pc:picChg>
        <pc:extLst>
          <p:ext xmlns:p="http://schemas.openxmlformats.org/presentationml/2006/main" uri="{D6D511B9-2390-475A-947B-AFAB55BFBCF1}">
            <pc226:cmChg xmlns:pc226="http://schemas.microsoft.com/office/powerpoint/2022/06/main/command" chg="del">
              <pc226:chgData name="Jānis Kalniņš" userId="a346482a-2d66-4c18-bda4-947c2bd2c82a" providerId="ADAL" clId="{976199F3-39E4-43D5-8BA6-D12529C02DC8}" dt="2023-02-14T12:50:19.892" v="183"/>
              <pc2:cmMkLst xmlns:pc2="http://schemas.microsoft.com/office/powerpoint/2019/9/main/command">
                <pc:docMk/>
                <pc:sldMk cId="2302477829" sldId="425"/>
                <pc2:cmMk id="{5A3103B1-47D3-495A-8E27-CA7178515E5D}"/>
              </pc2:cmMkLst>
            </pc226:cmChg>
          </p:ext>
        </pc:extLst>
      </pc:sldChg>
      <pc:sldChg chg="addSp modSp mod">
        <pc:chgData name="Jānis Kalniņš" userId="a346482a-2d66-4c18-bda4-947c2bd2c82a" providerId="ADAL" clId="{976199F3-39E4-43D5-8BA6-D12529C02DC8}" dt="2023-02-14T13:32:04.344" v="540" actId="1076"/>
        <pc:sldMkLst>
          <pc:docMk/>
          <pc:sldMk cId="2997018436" sldId="426"/>
        </pc:sldMkLst>
        <pc:spChg chg="mod">
          <ac:chgData name="Jānis Kalniņš" userId="a346482a-2d66-4c18-bda4-947c2bd2c82a" providerId="ADAL" clId="{976199F3-39E4-43D5-8BA6-D12529C02DC8}" dt="2023-02-14T12:40:27.923" v="66" actId="20577"/>
          <ac:spMkLst>
            <pc:docMk/>
            <pc:sldMk cId="2997018436" sldId="426"/>
            <ac:spMk id="2" creationId="{6CD33796-FFB5-E6B4-7A3B-9BC716A24847}"/>
          </ac:spMkLst>
        </pc:spChg>
        <pc:spChg chg="mod">
          <ac:chgData name="Jānis Kalniņš" userId="a346482a-2d66-4c18-bda4-947c2bd2c82a" providerId="ADAL" clId="{976199F3-39E4-43D5-8BA6-D12529C02DC8}" dt="2023-02-14T12:38:52.839" v="35" actId="255"/>
          <ac:spMkLst>
            <pc:docMk/>
            <pc:sldMk cId="2997018436" sldId="426"/>
            <ac:spMk id="3" creationId="{B50623AE-B208-6AED-8335-EB48BFA6DA12}"/>
          </ac:spMkLst>
        </pc:spChg>
        <pc:spChg chg="add mod">
          <ac:chgData name="Jānis Kalniņš" userId="a346482a-2d66-4c18-bda4-947c2bd2c82a" providerId="ADAL" clId="{976199F3-39E4-43D5-8BA6-D12529C02DC8}" dt="2023-02-14T12:39:22.086" v="37" actId="688"/>
          <ac:spMkLst>
            <pc:docMk/>
            <pc:sldMk cId="2997018436" sldId="426"/>
            <ac:spMk id="9" creationId="{EE76E111-8C90-CEE1-B8C3-B00296047C12}"/>
          </ac:spMkLst>
        </pc:spChg>
        <pc:spChg chg="add mod">
          <ac:chgData name="Jānis Kalniņš" userId="a346482a-2d66-4c18-bda4-947c2bd2c82a" providerId="ADAL" clId="{976199F3-39E4-43D5-8BA6-D12529C02DC8}" dt="2023-02-14T12:39:37.982" v="40" actId="1076"/>
          <ac:spMkLst>
            <pc:docMk/>
            <pc:sldMk cId="2997018436" sldId="426"/>
            <ac:spMk id="10" creationId="{804D03CE-D2E8-F614-2914-328A3C3CE17B}"/>
          </ac:spMkLst>
        </pc:spChg>
        <pc:spChg chg="add mod">
          <ac:chgData name="Jānis Kalniņš" userId="a346482a-2d66-4c18-bda4-947c2bd2c82a" providerId="ADAL" clId="{976199F3-39E4-43D5-8BA6-D12529C02DC8}" dt="2023-02-14T13:32:04.344" v="540" actId="1076"/>
          <ac:spMkLst>
            <pc:docMk/>
            <pc:sldMk cId="2997018436" sldId="426"/>
            <ac:spMk id="11" creationId="{74CA524B-BE20-A837-545C-23648B441DF9}"/>
          </ac:spMkLst>
        </pc:spChg>
        <pc:picChg chg="mod">
          <ac:chgData name="Jānis Kalniņš" userId="a346482a-2d66-4c18-bda4-947c2bd2c82a" providerId="ADAL" clId="{976199F3-39E4-43D5-8BA6-D12529C02DC8}" dt="2023-02-14T12:39:55.667" v="41" actId="167"/>
          <ac:picMkLst>
            <pc:docMk/>
            <pc:sldMk cId="2997018436" sldId="426"/>
            <ac:picMk id="7" creationId="{3F1512F0-16E9-2F2D-516A-39AF6D5736E4}"/>
          </ac:picMkLst>
        </pc:picChg>
        <pc:picChg chg="mod">
          <ac:chgData name="Jānis Kalniņš" userId="a346482a-2d66-4c18-bda4-947c2bd2c82a" providerId="ADAL" clId="{976199F3-39E4-43D5-8BA6-D12529C02DC8}" dt="2023-02-14T12:39:59.654" v="42" actId="1076"/>
          <ac:picMkLst>
            <pc:docMk/>
            <pc:sldMk cId="2997018436" sldId="426"/>
            <ac:picMk id="8" creationId="{452051EC-F72B-B4B0-D381-091AEAEC919F}"/>
          </ac:picMkLst>
        </pc:picChg>
      </pc:sldChg>
      <pc:sldChg chg="modSp mod">
        <pc:chgData name="Jānis Kalniņš" userId="a346482a-2d66-4c18-bda4-947c2bd2c82a" providerId="ADAL" clId="{976199F3-39E4-43D5-8BA6-D12529C02DC8}" dt="2023-02-14T12:49:27.888" v="170" actId="255"/>
        <pc:sldMkLst>
          <pc:docMk/>
          <pc:sldMk cId="3191003207" sldId="427"/>
        </pc:sldMkLst>
        <pc:spChg chg="mod">
          <ac:chgData name="Jānis Kalniņš" userId="a346482a-2d66-4c18-bda4-947c2bd2c82a" providerId="ADAL" clId="{976199F3-39E4-43D5-8BA6-D12529C02DC8}" dt="2023-02-14T12:49:27.888" v="170" actId="255"/>
          <ac:spMkLst>
            <pc:docMk/>
            <pc:sldMk cId="3191003207" sldId="427"/>
            <ac:spMk id="2" creationId="{28C42D22-2EF4-8FCD-3E15-CB4BC3348EF6}"/>
          </ac:spMkLst>
        </pc:spChg>
      </pc:sldChg>
      <pc:sldChg chg="delSp">
        <pc:chgData name="Jānis Kalniņš" userId="a346482a-2d66-4c18-bda4-947c2bd2c82a" providerId="ADAL" clId="{976199F3-39E4-43D5-8BA6-D12529C02DC8}" dt="2023-02-14T13:32:25.208" v="545" actId="478"/>
        <pc:sldMkLst>
          <pc:docMk/>
          <pc:sldMk cId="3217460326" sldId="429"/>
        </pc:sldMkLst>
        <pc:spChg chg="del">
          <ac:chgData name="Jānis Kalniņš" userId="a346482a-2d66-4c18-bda4-947c2bd2c82a" providerId="ADAL" clId="{976199F3-39E4-43D5-8BA6-D12529C02DC8}" dt="2023-02-14T13:32:23.512" v="544" actId="478"/>
          <ac:spMkLst>
            <pc:docMk/>
            <pc:sldMk cId="3217460326" sldId="429"/>
            <ac:spMk id="4" creationId="{693DDFB8-5ADA-675D-8CD6-B48D0B1324CB}"/>
          </ac:spMkLst>
        </pc:spChg>
        <pc:spChg chg="del">
          <ac:chgData name="Jānis Kalniņš" userId="a346482a-2d66-4c18-bda4-947c2bd2c82a" providerId="ADAL" clId="{976199F3-39E4-43D5-8BA6-D12529C02DC8}" dt="2023-02-14T13:32:25.208" v="545" actId="478"/>
          <ac:spMkLst>
            <pc:docMk/>
            <pc:sldMk cId="3217460326" sldId="429"/>
            <ac:spMk id="5" creationId="{E26734E0-ED1A-DEBD-900F-5FD67E79918F}"/>
          </ac:spMkLst>
        </pc:spChg>
      </pc:sldChg>
      <pc:sldChg chg="delCm">
        <pc:chgData name="Jānis Kalniņš" userId="a346482a-2d66-4c18-bda4-947c2bd2c82a" providerId="ADAL" clId="{976199F3-39E4-43D5-8BA6-D12529C02DC8}" dt="2023-02-14T13:33:00.315" v="547"/>
        <pc:sldMkLst>
          <pc:docMk/>
          <pc:sldMk cId="4258940894" sldId="431"/>
        </pc:sldMkLst>
        <pc:extLst>
          <p:ext xmlns:p="http://schemas.openxmlformats.org/presentationml/2006/main" uri="{D6D511B9-2390-475A-947B-AFAB55BFBCF1}">
            <pc226:cmChg xmlns:pc226="http://schemas.microsoft.com/office/powerpoint/2022/06/main/command" chg="del">
              <pc226:chgData name="Jānis Kalniņš" userId="a346482a-2d66-4c18-bda4-947c2bd2c82a" providerId="ADAL" clId="{976199F3-39E4-43D5-8BA6-D12529C02DC8}" dt="2023-02-14T13:33:00.315" v="547"/>
              <pc2:cmMkLst xmlns:pc2="http://schemas.microsoft.com/office/powerpoint/2019/9/main/command">
                <pc:docMk/>
                <pc:sldMk cId="4258940894" sldId="431"/>
                <pc2:cmMk id="{3A00AFC7-E51D-4061-865E-19AB50750501}"/>
              </pc2:cmMkLst>
            </pc226:cmChg>
          </p:ext>
        </pc:extLst>
      </pc:sldChg>
      <pc:sldChg chg="addSp delSp modSp">
        <pc:chgData name="Jānis Kalniņš" userId="a346482a-2d66-4c18-bda4-947c2bd2c82a" providerId="ADAL" clId="{976199F3-39E4-43D5-8BA6-D12529C02DC8}" dt="2023-02-14T13:32:18.169" v="543" actId="478"/>
        <pc:sldMkLst>
          <pc:docMk/>
          <pc:sldMk cId="388529751" sldId="437"/>
        </pc:sldMkLst>
        <pc:spChg chg="del">
          <ac:chgData name="Jānis Kalniņš" userId="a346482a-2d66-4c18-bda4-947c2bd2c82a" providerId="ADAL" clId="{976199F3-39E4-43D5-8BA6-D12529C02DC8}" dt="2023-02-14T13:32:13.177" v="542" actId="478"/>
          <ac:spMkLst>
            <pc:docMk/>
            <pc:sldMk cId="388529751" sldId="437"/>
            <ac:spMk id="4" creationId="{B1F34BBE-CFF6-D04D-0F08-7922CA7C1634}"/>
          </ac:spMkLst>
        </pc:spChg>
        <pc:spChg chg="del">
          <ac:chgData name="Jānis Kalniņš" userId="a346482a-2d66-4c18-bda4-947c2bd2c82a" providerId="ADAL" clId="{976199F3-39E4-43D5-8BA6-D12529C02DC8}" dt="2023-02-14T13:32:18.169" v="543" actId="478"/>
          <ac:spMkLst>
            <pc:docMk/>
            <pc:sldMk cId="388529751" sldId="437"/>
            <ac:spMk id="5" creationId="{AC973BD5-8DE8-D444-3ECA-1B512840D763}"/>
          </ac:spMkLst>
        </pc:spChg>
        <pc:spChg chg="add mod">
          <ac:chgData name="Jānis Kalniņš" userId="a346482a-2d66-4c18-bda4-947c2bd2c82a" providerId="ADAL" clId="{976199F3-39E4-43D5-8BA6-D12529C02DC8}" dt="2023-02-14T13:32:08.568" v="541"/>
          <ac:spMkLst>
            <pc:docMk/>
            <pc:sldMk cId="388529751" sldId="437"/>
            <ac:spMk id="8" creationId="{E543CF15-A1D3-47C2-44FA-ECE3C893E148}"/>
          </ac:spMkLst>
        </pc:spChg>
      </pc:sldChg>
      <pc:sldChg chg="del">
        <pc:chgData name="Jānis Kalniņš" userId="a346482a-2d66-4c18-bda4-947c2bd2c82a" providerId="ADAL" clId="{976199F3-39E4-43D5-8BA6-D12529C02DC8}" dt="2023-02-14T12:52:45.680" v="228" actId="47"/>
        <pc:sldMkLst>
          <pc:docMk/>
          <pc:sldMk cId="3551013419" sldId="441"/>
        </pc:sldMkLst>
      </pc:sldChg>
      <pc:sldChg chg="del delCm">
        <pc:chgData name="Jānis Kalniņš" userId="a346482a-2d66-4c18-bda4-947c2bd2c82a" providerId="ADAL" clId="{976199F3-39E4-43D5-8BA6-D12529C02DC8}" dt="2023-02-14T13:23:53.592" v="505" actId="47"/>
        <pc:sldMkLst>
          <pc:docMk/>
          <pc:sldMk cId="1274532474" sldId="442"/>
        </pc:sldMkLst>
        <pc:extLst>
          <p:ext xmlns:p="http://schemas.openxmlformats.org/presentationml/2006/main" uri="{D6D511B9-2390-475A-947B-AFAB55BFBCF1}">
            <pc226:cmChg xmlns:pc226="http://schemas.microsoft.com/office/powerpoint/2022/06/main/command" chg="del">
              <pc226:chgData name="Jānis Kalniņš" userId="a346482a-2d66-4c18-bda4-947c2bd2c82a" providerId="ADAL" clId="{976199F3-39E4-43D5-8BA6-D12529C02DC8}" dt="2023-02-14T12:52:58.782" v="229"/>
              <pc2:cmMkLst xmlns:pc2="http://schemas.microsoft.com/office/powerpoint/2019/9/main/command">
                <pc:docMk/>
                <pc:sldMk cId="1274532474" sldId="442"/>
                <pc2:cmMk id="{CD547220-AE0B-4FFD-A5F3-D5E55D37A8A9}"/>
              </pc2:cmMkLst>
            </pc226:cmChg>
          </p:ext>
        </pc:extLst>
      </pc:sldChg>
      <pc:sldChg chg="modSp mod">
        <pc:chgData name="Jānis Kalniņš" userId="a346482a-2d66-4c18-bda4-947c2bd2c82a" providerId="ADAL" clId="{976199F3-39E4-43D5-8BA6-D12529C02DC8}" dt="2023-02-14T13:31:38.032" v="534" actId="14100"/>
        <pc:sldMkLst>
          <pc:docMk/>
          <pc:sldMk cId="1207947476" sldId="444"/>
        </pc:sldMkLst>
        <pc:spChg chg="mod">
          <ac:chgData name="Jānis Kalniņš" userId="a346482a-2d66-4c18-bda4-947c2bd2c82a" providerId="ADAL" clId="{976199F3-39E4-43D5-8BA6-D12529C02DC8}" dt="2023-02-14T12:36:13.808" v="34" actId="20577"/>
          <ac:spMkLst>
            <pc:docMk/>
            <pc:sldMk cId="1207947476" sldId="444"/>
            <ac:spMk id="2" creationId="{A5379F1A-DED7-D94F-611F-07B440BD001D}"/>
          </ac:spMkLst>
        </pc:spChg>
        <pc:spChg chg="mod">
          <ac:chgData name="Jānis Kalniņš" userId="a346482a-2d66-4c18-bda4-947c2bd2c82a" providerId="ADAL" clId="{976199F3-39E4-43D5-8BA6-D12529C02DC8}" dt="2023-02-14T13:31:38.032" v="534" actId="14100"/>
          <ac:spMkLst>
            <pc:docMk/>
            <pc:sldMk cId="1207947476" sldId="444"/>
            <ac:spMk id="4" creationId="{9EB8778A-02A6-FBDE-ECA7-8B138EC184BC}"/>
          </ac:spMkLst>
        </pc:spChg>
      </pc:sldChg>
      <pc:sldChg chg="addSp modSp mod">
        <pc:chgData name="Jānis Kalniņš" userId="a346482a-2d66-4c18-bda4-947c2bd2c82a" providerId="ADAL" clId="{976199F3-39E4-43D5-8BA6-D12529C02DC8}" dt="2023-02-14T12:49:13.542" v="167" actId="1076"/>
        <pc:sldMkLst>
          <pc:docMk/>
          <pc:sldMk cId="1116654142" sldId="446"/>
        </pc:sldMkLst>
        <pc:spChg chg="mod">
          <ac:chgData name="Jānis Kalniņš" userId="a346482a-2d66-4c18-bda4-947c2bd2c82a" providerId="ADAL" clId="{976199F3-39E4-43D5-8BA6-D12529C02DC8}" dt="2023-02-14T12:49:08.623" v="165" actId="1076"/>
          <ac:spMkLst>
            <pc:docMk/>
            <pc:sldMk cId="1116654142" sldId="446"/>
            <ac:spMk id="2" creationId="{78C1E81A-42E1-B54E-A56A-F57FF077BC78}"/>
          </ac:spMkLst>
        </pc:spChg>
        <pc:graphicFrameChg chg="modGraphic">
          <ac:chgData name="Jānis Kalniņš" userId="a346482a-2d66-4c18-bda4-947c2bd2c82a" providerId="ADAL" clId="{976199F3-39E4-43D5-8BA6-D12529C02DC8}" dt="2023-02-14T12:42:51.039" v="162" actId="14734"/>
          <ac:graphicFrameMkLst>
            <pc:docMk/>
            <pc:sldMk cId="1116654142" sldId="446"/>
            <ac:graphicFrameMk id="7" creationId="{7D44DC46-A1D2-A6FC-4284-112EA30B72B5}"/>
          </ac:graphicFrameMkLst>
        </pc:graphicFrameChg>
        <pc:picChg chg="add mod">
          <ac:chgData name="Jānis Kalniņš" userId="a346482a-2d66-4c18-bda4-947c2bd2c82a" providerId="ADAL" clId="{976199F3-39E4-43D5-8BA6-D12529C02DC8}" dt="2023-02-14T12:49:13.542" v="167" actId="1076"/>
          <ac:picMkLst>
            <pc:docMk/>
            <pc:sldMk cId="1116654142" sldId="446"/>
            <ac:picMk id="3" creationId="{8CE1844E-486C-A64B-617B-484B8B53B044}"/>
          </ac:picMkLst>
        </pc:picChg>
        <pc:picChg chg="mod">
          <ac:chgData name="Jānis Kalniņš" userId="a346482a-2d66-4c18-bda4-947c2bd2c82a" providerId="ADAL" clId="{976199F3-39E4-43D5-8BA6-D12529C02DC8}" dt="2023-02-14T12:42:49.294" v="161" actId="1076"/>
          <ac:picMkLst>
            <pc:docMk/>
            <pc:sldMk cId="1116654142" sldId="446"/>
            <ac:picMk id="1030" creationId="{70487F69-3C41-9207-ABFD-175C7100CCF9}"/>
          </ac:picMkLst>
        </pc:picChg>
      </pc:sldChg>
    </pc:docChg>
  </pc:docChgLst>
  <pc:docChgLst>
    <pc:chgData name="Jānis Kalniņš" userId="a346482a-2d66-4c18-bda4-947c2bd2c82a" providerId="ADAL" clId="{AE53A597-30C4-43AF-88BA-4F12FFECD0AF}"/>
    <pc:docChg chg="custSel modSld">
      <pc:chgData name="Jānis Kalniņš" userId="a346482a-2d66-4c18-bda4-947c2bd2c82a" providerId="ADAL" clId="{AE53A597-30C4-43AF-88BA-4F12FFECD0AF}" dt="2023-02-27T12:46:30.329" v="269" actId="14100"/>
      <pc:docMkLst>
        <pc:docMk/>
      </pc:docMkLst>
      <pc:sldChg chg="modSp">
        <pc:chgData name="Jānis Kalniņš" userId="a346482a-2d66-4c18-bda4-947c2bd2c82a" providerId="ADAL" clId="{AE53A597-30C4-43AF-88BA-4F12FFECD0AF}" dt="2023-02-27T12:34:50.344" v="267" actId="115"/>
        <pc:sldMkLst>
          <pc:docMk/>
          <pc:sldMk cId="614718550" sldId="400"/>
        </pc:sldMkLst>
        <pc:spChg chg="mod">
          <ac:chgData name="Jānis Kalniņš" userId="a346482a-2d66-4c18-bda4-947c2bd2c82a" providerId="ADAL" clId="{AE53A597-30C4-43AF-88BA-4F12FFECD0AF}" dt="2023-02-27T12:34:50.344" v="267" actId="115"/>
          <ac:spMkLst>
            <pc:docMk/>
            <pc:sldMk cId="614718550" sldId="400"/>
            <ac:spMk id="7" creationId="{4FEC5BEF-B9BB-4520-BA4C-F50B29F74761}"/>
          </ac:spMkLst>
        </pc:spChg>
      </pc:sldChg>
      <pc:sldChg chg="modSp mod">
        <pc:chgData name="Jānis Kalniņš" userId="a346482a-2d66-4c18-bda4-947c2bd2c82a" providerId="ADAL" clId="{AE53A597-30C4-43AF-88BA-4F12FFECD0AF}" dt="2023-02-27T12:33:26.554" v="266" actId="20577"/>
        <pc:sldMkLst>
          <pc:docMk/>
          <pc:sldMk cId="1570179648" sldId="410"/>
        </pc:sldMkLst>
        <pc:spChg chg="mod">
          <ac:chgData name="Jānis Kalniņš" userId="a346482a-2d66-4c18-bda4-947c2bd2c82a" providerId="ADAL" clId="{AE53A597-30C4-43AF-88BA-4F12FFECD0AF}" dt="2023-02-27T12:33:26.554" v="266" actId="20577"/>
          <ac:spMkLst>
            <pc:docMk/>
            <pc:sldMk cId="1570179648" sldId="410"/>
            <ac:spMk id="7" creationId="{4FEC5BEF-B9BB-4520-BA4C-F50B29F74761}"/>
          </ac:spMkLst>
        </pc:spChg>
      </pc:sldChg>
      <pc:sldChg chg="modSp mod">
        <pc:chgData name="Jānis Kalniņš" userId="a346482a-2d66-4c18-bda4-947c2bd2c82a" providerId="ADAL" clId="{AE53A597-30C4-43AF-88BA-4F12FFECD0AF}" dt="2023-02-27T12:31:22.128" v="218" actId="20577"/>
        <pc:sldMkLst>
          <pc:docMk/>
          <pc:sldMk cId="4258940894" sldId="431"/>
        </pc:sldMkLst>
        <pc:spChg chg="mod">
          <ac:chgData name="Jānis Kalniņš" userId="a346482a-2d66-4c18-bda4-947c2bd2c82a" providerId="ADAL" clId="{AE53A597-30C4-43AF-88BA-4F12FFECD0AF}" dt="2023-02-27T12:31:22.128" v="218" actId="20577"/>
          <ac:spMkLst>
            <pc:docMk/>
            <pc:sldMk cId="4258940894" sldId="431"/>
            <ac:spMk id="3" creationId="{12AC3893-2CBE-0BBD-C10C-EC3AE56F9E21}"/>
          </ac:spMkLst>
        </pc:spChg>
      </pc:sldChg>
      <pc:sldChg chg="modSp mod">
        <pc:chgData name="Jānis Kalniņš" userId="a346482a-2d66-4c18-bda4-947c2bd2c82a" providerId="ADAL" clId="{AE53A597-30C4-43AF-88BA-4F12FFECD0AF}" dt="2023-02-27T12:46:30.329" v="269" actId="14100"/>
        <pc:sldMkLst>
          <pc:docMk/>
          <pc:sldMk cId="2149006180" sldId="439"/>
        </pc:sldMkLst>
        <pc:spChg chg="mod">
          <ac:chgData name="Jānis Kalniņš" userId="a346482a-2d66-4c18-bda4-947c2bd2c82a" providerId="ADAL" clId="{AE53A597-30C4-43AF-88BA-4F12FFECD0AF}" dt="2023-02-27T12:25:51.973" v="48" actId="1076"/>
          <ac:spMkLst>
            <pc:docMk/>
            <pc:sldMk cId="2149006180" sldId="439"/>
            <ac:spMk id="12" creationId="{1FB10A30-0495-474F-FA18-DD5F7B2B8EF5}"/>
          </ac:spMkLst>
        </pc:spChg>
        <pc:spChg chg="mod">
          <ac:chgData name="Jānis Kalniņš" userId="a346482a-2d66-4c18-bda4-947c2bd2c82a" providerId="ADAL" clId="{AE53A597-30C4-43AF-88BA-4F12FFECD0AF}" dt="2023-02-27T12:46:30.329" v="269" actId="14100"/>
          <ac:spMkLst>
            <pc:docMk/>
            <pc:sldMk cId="2149006180" sldId="439"/>
            <ac:spMk id="18" creationId="{70AD1B8D-31BA-10D4-406A-E78260E0A7F5}"/>
          </ac:spMkLst>
        </pc:spChg>
        <pc:picChg chg="mod">
          <ac:chgData name="Jānis Kalniņš" userId="a346482a-2d66-4c18-bda4-947c2bd2c82a" providerId="ADAL" clId="{AE53A597-30C4-43AF-88BA-4F12FFECD0AF}" dt="2023-02-27T12:25:54.567" v="49" actId="1076"/>
          <ac:picMkLst>
            <pc:docMk/>
            <pc:sldMk cId="2149006180" sldId="439"/>
            <ac:picMk id="3" creationId="{AA047BD3-548B-3E32-8DA9-27F9650E1193}"/>
          </ac:picMkLst>
        </pc:picChg>
        <pc:picChg chg="mod">
          <ac:chgData name="Jānis Kalniņš" userId="a346482a-2d66-4c18-bda4-947c2bd2c82a" providerId="ADAL" clId="{AE53A597-30C4-43AF-88BA-4F12FFECD0AF}" dt="2023-02-27T12:25:35.823" v="45" actId="1076"/>
          <ac:picMkLst>
            <pc:docMk/>
            <pc:sldMk cId="2149006180" sldId="439"/>
            <ac:picMk id="20" creationId="{8F42EC07-9F1A-C156-9923-47DA79AFF5E6}"/>
          </ac:picMkLst>
        </pc:picChg>
      </pc:sldChg>
      <pc:sldChg chg="modSp mod">
        <pc:chgData name="Jānis Kalniņš" userId="a346482a-2d66-4c18-bda4-947c2bd2c82a" providerId="ADAL" clId="{AE53A597-30C4-43AF-88BA-4F12FFECD0AF}" dt="2023-02-27T12:24:22.013" v="2" actId="20577"/>
        <pc:sldMkLst>
          <pc:docMk/>
          <pc:sldMk cId="3585741671" sldId="445"/>
        </pc:sldMkLst>
        <pc:spChg chg="mod">
          <ac:chgData name="Jānis Kalniņš" userId="a346482a-2d66-4c18-bda4-947c2bd2c82a" providerId="ADAL" clId="{AE53A597-30C4-43AF-88BA-4F12FFECD0AF}" dt="2023-02-27T12:24:22.013" v="2" actId="20577"/>
          <ac:spMkLst>
            <pc:docMk/>
            <pc:sldMk cId="3585741671" sldId="445"/>
            <ac:spMk id="2" creationId="{9BE1801A-88F5-B29B-AEEB-469CDB88553C}"/>
          </ac:spMkLst>
        </pc:spChg>
      </pc:sldChg>
    </pc:docChg>
  </pc:docChgLst>
  <pc:docChgLst>
    <pc:chgData name="Jānis Kalniņš" userId="a346482a-2d66-4c18-bda4-947c2bd2c82a" providerId="ADAL" clId="{FB56CB77-9245-4379-89AF-7FCCFD922C9E}"/>
    <pc:docChg chg="modSld">
      <pc:chgData name="Jānis Kalniņš" userId="a346482a-2d66-4c18-bda4-947c2bd2c82a" providerId="ADAL" clId="{FB56CB77-9245-4379-89AF-7FCCFD922C9E}" dt="2023-02-21T07:51:01.696" v="91" actId="1076"/>
      <pc:docMkLst>
        <pc:docMk/>
      </pc:docMkLst>
      <pc:sldChg chg="modSp mod">
        <pc:chgData name="Jānis Kalniņš" userId="a346482a-2d66-4c18-bda4-947c2bd2c82a" providerId="ADAL" clId="{FB56CB77-9245-4379-89AF-7FCCFD922C9E}" dt="2023-02-21T07:51:01.696" v="91" actId="1076"/>
        <pc:sldMkLst>
          <pc:docMk/>
          <pc:sldMk cId="0" sldId="256"/>
        </pc:sldMkLst>
        <pc:spChg chg="mod">
          <ac:chgData name="Jānis Kalniņš" userId="a346482a-2d66-4c18-bda4-947c2bd2c82a" providerId="ADAL" clId="{FB56CB77-9245-4379-89AF-7FCCFD922C9E}" dt="2023-02-21T07:51:01.696" v="91" actId="1076"/>
          <ac:spMkLst>
            <pc:docMk/>
            <pc:sldMk cId="0" sldId="256"/>
            <ac:spMk id="2" creationId="{9893D7CB-5E29-4959-AA42-B20911F7C9CF}"/>
          </ac:spMkLst>
        </pc:spChg>
      </pc:sldChg>
    </pc:docChg>
  </pc:docChgLst>
  <pc:docChgLst>
    <pc:chgData name="Jānis Kalniņš" userId="a346482a-2d66-4c18-bda4-947c2bd2c82a" providerId="ADAL" clId="{AAF56A76-F783-4050-ABCD-2F1832115698}"/>
    <pc:docChg chg="undo custSel modSld">
      <pc:chgData name="Jānis Kalniņš" userId="a346482a-2d66-4c18-bda4-947c2bd2c82a" providerId="ADAL" clId="{AAF56A76-F783-4050-ABCD-2F1832115698}" dt="2023-02-13T08:48:54.058" v="336"/>
      <pc:docMkLst>
        <pc:docMk/>
      </pc:docMkLst>
      <pc:sldChg chg="modSp mod delCm">
        <pc:chgData name="Jānis Kalniņš" userId="a346482a-2d66-4c18-bda4-947c2bd2c82a" providerId="ADAL" clId="{AAF56A76-F783-4050-ABCD-2F1832115698}" dt="2023-02-13T08:12:58.095" v="224" actId="20577"/>
        <pc:sldMkLst>
          <pc:docMk/>
          <pc:sldMk cId="1570179648" sldId="410"/>
        </pc:sldMkLst>
        <pc:spChg chg="mod">
          <ac:chgData name="Jānis Kalniņš" userId="a346482a-2d66-4c18-bda4-947c2bd2c82a" providerId="ADAL" clId="{AAF56A76-F783-4050-ABCD-2F1832115698}" dt="2023-02-13T08:12:58.095" v="224" actId="20577"/>
          <ac:spMkLst>
            <pc:docMk/>
            <pc:sldMk cId="1570179648" sldId="410"/>
            <ac:spMk id="7" creationId="{4FEC5BEF-B9BB-4520-BA4C-F50B29F74761}"/>
          </ac:spMkLst>
        </pc:spChg>
        <pc:extLst>
          <p:ext xmlns:p="http://schemas.openxmlformats.org/presentationml/2006/main" uri="{D6D511B9-2390-475A-947B-AFAB55BFBCF1}">
            <pc226:cmChg xmlns:pc226="http://schemas.microsoft.com/office/powerpoint/2022/06/main/command" chg="del">
              <pc226:chgData name="Jānis Kalniņš" userId="a346482a-2d66-4c18-bda4-947c2bd2c82a" providerId="ADAL" clId="{AAF56A76-F783-4050-ABCD-2F1832115698}" dt="2023-02-13T08:12:55.486" v="223"/>
              <pc2:cmMkLst xmlns:pc2="http://schemas.microsoft.com/office/powerpoint/2019/9/main/command">
                <pc:docMk/>
                <pc:sldMk cId="1570179648" sldId="410"/>
                <pc2:cmMk id="{23103576-CDEE-464E-A162-A0C305CB2117}"/>
              </pc2:cmMkLst>
            </pc226:cmChg>
          </p:ext>
        </pc:extLst>
      </pc:sldChg>
      <pc:sldChg chg="modSp mod modCm">
        <pc:chgData name="Jānis Kalniņš" userId="a346482a-2d66-4c18-bda4-947c2bd2c82a" providerId="ADAL" clId="{AAF56A76-F783-4050-ABCD-2F1832115698}" dt="2023-02-13T08:14:16.851" v="244" actId="20577"/>
        <pc:sldMkLst>
          <pc:docMk/>
          <pc:sldMk cId="4258940894" sldId="431"/>
        </pc:sldMkLst>
        <pc:spChg chg="mod">
          <ac:chgData name="Jānis Kalniņš" userId="a346482a-2d66-4c18-bda4-947c2bd2c82a" providerId="ADAL" clId="{AAF56A76-F783-4050-ABCD-2F1832115698}" dt="2023-02-13T08:14:16.851" v="244" actId="20577"/>
          <ac:spMkLst>
            <pc:docMk/>
            <pc:sldMk cId="4258940894" sldId="431"/>
            <ac:spMk id="3" creationId="{12AC3893-2CBE-0BBD-C10C-EC3AE56F9E21}"/>
          </ac:spMkLst>
        </pc:spChg>
        <pc:extLst>
          <p:ext xmlns:p="http://schemas.openxmlformats.org/presentationml/2006/main" uri="{D6D511B9-2390-475A-947B-AFAB55BFBCF1}">
            <pc226:cmChg xmlns:pc226="http://schemas.microsoft.com/office/powerpoint/2022/06/main/command" chg="mod">
              <pc226:chgData name="Jānis Kalniņš" userId="a346482a-2d66-4c18-bda4-947c2bd2c82a" providerId="ADAL" clId="{AAF56A76-F783-4050-ABCD-2F1832115698}" dt="2023-02-13T08:14:16.851" v="244" actId="20577"/>
              <pc2:cmMkLst xmlns:pc2="http://schemas.microsoft.com/office/powerpoint/2019/9/main/command">
                <pc:docMk/>
                <pc:sldMk cId="4258940894" sldId="431"/>
                <pc2:cmMk id="{3A00AFC7-E51D-4061-865E-19AB50750501}"/>
              </pc2:cmMkLst>
            </pc226:cmChg>
          </p:ext>
        </pc:extLst>
      </pc:sldChg>
      <pc:sldChg chg="modSp mod">
        <pc:chgData name="Jānis Kalniņš" userId="a346482a-2d66-4c18-bda4-947c2bd2c82a" providerId="ADAL" clId="{AAF56A76-F783-4050-ABCD-2F1832115698}" dt="2023-02-13T08:14:39.623" v="255" actId="14100"/>
        <pc:sldMkLst>
          <pc:docMk/>
          <pc:sldMk cId="3200550213" sldId="432"/>
        </pc:sldMkLst>
        <pc:spChg chg="mod">
          <ac:chgData name="Jānis Kalniņš" userId="a346482a-2d66-4c18-bda4-947c2bd2c82a" providerId="ADAL" clId="{AAF56A76-F783-4050-ABCD-2F1832115698}" dt="2023-02-13T08:14:39.623" v="255" actId="14100"/>
          <ac:spMkLst>
            <pc:docMk/>
            <pc:sldMk cId="3200550213" sldId="432"/>
            <ac:spMk id="10" creationId="{E34FFED7-DC81-377F-B917-02AC80FB0ED6}"/>
          </ac:spMkLst>
        </pc:spChg>
      </pc:sldChg>
      <pc:sldChg chg="addSp delSp modSp mod modNotesTx">
        <pc:chgData name="Jānis Kalniņš" userId="a346482a-2d66-4c18-bda4-947c2bd2c82a" providerId="ADAL" clId="{AAF56A76-F783-4050-ABCD-2F1832115698}" dt="2023-02-13T08:48:54.058" v="336"/>
        <pc:sldMkLst>
          <pc:docMk/>
          <pc:sldMk cId="1116654142" sldId="446"/>
        </pc:sldMkLst>
        <pc:spChg chg="mod">
          <ac:chgData name="Jānis Kalniņš" userId="a346482a-2d66-4c18-bda4-947c2bd2c82a" providerId="ADAL" clId="{AAF56A76-F783-4050-ABCD-2F1832115698}" dt="2023-02-13T08:43:22.658" v="274" actId="13926"/>
          <ac:spMkLst>
            <pc:docMk/>
            <pc:sldMk cId="1116654142" sldId="446"/>
            <ac:spMk id="2" creationId="{78C1E81A-42E1-B54E-A56A-F57FF077BC78}"/>
          </ac:spMkLst>
        </pc:spChg>
        <pc:spChg chg="del">
          <ac:chgData name="Jānis Kalniņš" userId="a346482a-2d66-4c18-bda4-947c2bd2c82a" providerId="ADAL" clId="{AAF56A76-F783-4050-ABCD-2F1832115698}" dt="2023-02-13T07:15:51.902" v="0" actId="478"/>
          <ac:spMkLst>
            <pc:docMk/>
            <pc:sldMk cId="1116654142" sldId="446"/>
            <ac:spMk id="4" creationId="{91B1F1D2-DAB4-895E-2AA0-AC7399971156}"/>
          </ac:spMkLst>
        </pc:spChg>
        <pc:spChg chg="del">
          <ac:chgData name="Jānis Kalniņš" userId="a346482a-2d66-4c18-bda4-947c2bd2c82a" providerId="ADAL" clId="{AAF56A76-F783-4050-ABCD-2F1832115698}" dt="2023-02-13T07:15:55.627" v="1" actId="478"/>
          <ac:spMkLst>
            <pc:docMk/>
            <pc:sldMk cId="1116654142" sldId="446"/>
            <ac:spMk id="5" creationId="{82E98D4C-2ACB-2EC6-9114-C328F4E399EB}"/>
          </ac:spMkLst>
        </pc:spChg>
        <pc:graphicFrameChg chg="modGraphic">
          <ac:chgData name="Jānis Kalniņš" userId="a346482a-2d66-4c18-bda4-947c2bd2c82a" providerId="ADAL" clId="{AAF56A76-F783-4050-ABCD-2F1832115698}" dt="2023-02-13T08:45:28.139" v="335" actId="207"/>
          <ac:graphicFrameMkLst>
            <pc:docMk/>
            <pc:sldMk cId="1116654142" sldId="446"/>
            <ac:graphicFrameMk id="7" creationId="{7D44DC46-A1D2-A6FC-4284-112EA30B72B5}"/>
          </ac:graphicFrameMkLst>
        </pc:graphicFrameChg>
        <pc:picChg chg="add mod">
          <ac:chgData name="Jānis Kalniņš" userId="a346482a-2d66-4c18-bda4-947c2bd2c82a" providerId="ADAL" clId="{AAF56A76-F783-4050-ABCD-2F1832115698}" dt="2023-02-13T07:26:27.376" v="8" actId="1076"/>
          <ac:picMkLst>
            <pc:docMk/>
            <pc:sldMk cId="1116654142" sldId="446"/>
            <ac:picMk id="1026" creationId="{B8B9F48F-9394-BA4F-6EB9-51252B82F4C9}"/>
          </ac:picMkLst>
        </pc:picChg>
        <pc:picChg chg="add mod">
          <ac:chgData name="Jānis Kalniņš" userId="a346482a-2d66-4c18-bda4-947c2bd2c82a" providerId="ADAL" clId="{AAF56A76-F783-4050-ABCD-2F1832115698}" dt="2023-02-13T07:27:41.330" v="21" actId="1076"/>
          <ac:picMkLst>
            <pc:docMk/>
            <pc:sldMk cId="1116654142" sldId="446"/>
            <ac:picMk id="1028" creationId="{9E1548BB-999C-65D3-90B8-FC66141C3E1C}"/>
          </ac:picMkLst>
        </pc:picChg>
        <pc:picChg chg="add mod">
          <ac:chgData name="Jānis Kalniņš" userId="a346482a-2d66-4c18-bda4-947c2bd2c82a" providerId="ADAL" clId="{AAF56A76-F783-4050-ABCD-2F1832115698}" dt="2023-02-13T07:27:35.754" v="20" actId="1076"/>
          <ac:picMkLst>
            <pc:docMk/>
            <pc:sldMk cId="1116654142" sldId="446"/>
            <ac:picMk id="1030" creationId="{70487F69-3C41-9207-ABFD-175C7100CCF9}"/>
          </ac:picMkLst>
        </pc:picChg>
      </pc:sldChg>
    </pc:docChg>
  </pc:docChgLst>
</pc:chgInfo>
</file>

<file path=ppt/charts/_rels/chart1.xml.rels><?xml version="1.0" encoding="UTF-8" standalone="yes"?>
<Relationships xmlns="http://schemas.openxmlformats.org/package/2006/relationships"><Relationship Id="rId3" Type="http://schemas.openxmlformats.org/officeDocument/2006/relationships/oleObject" Target="file:///C:\Users\jkalnins\Desktop\TEMPOOR\degv2022ml%20(1).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file:///C:\Users\jkalnins\Desktop\TEMPOOR\gl202108%20(2).xlsx"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https://samgov-my.sharepoint.com/personal/zane_silina_sam_gov_lv/Documents/Dok/Nodok&#316;i/Prezentacijai.xlsx" TargetMode="External"/><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oleObject" Target="https://samgov-my.sharepoint.com/personal/janis_kalnins_sam_gov_lv/Documents/DOKUMENTI/DOKUMENTI/CO2-SEG/ALTERNATIVAS-degvielas/NODOKLI/2022/Diskusija-ar-LTRK-ZAlais-kurss-nodokli/TENVeidi17_21_2.xlsx" TargetMode="External"/><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oleObject" Target="https://samgov-my.sharepoint.com/personal/janis_kalnins_sam_gov_lv/Documents/DOKUMENTI/DOKUMENTI/CO2-SEG/ALTERNATIVAS-degvielas/NODOKLI/2022/Diskusija-ar-LTRK-ZAlais-kurss-nodokli/TENVeidi17_21_2.xlsx" TargetMode="External"/><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oleObject" Target="https://samgov-my.sharepoint.com/personal/janis_kalnins_sam_gov_lv/Documents/DOKUMENTI/DOKUMENTI/CO2-SEG/ALTERNATIVAS-degvielas/NODOKLI/2022/Diskusija-ar-LTRK-ZAlais-kurss-nodokli/TENVeidi17_21_2.xlsx" TargetMode="External"/><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oleObject" Target="https://samgov-my.sharepoint.com/personal/janis_kalnins_sam_gov_lv/Documents/DOKUMENTI/DOKUMENTI/CO2-SEG/ALTERNATIVAS-degvielas/NODOKLI/2022/Diskusija-ar-LTRK-ZAlais-kurss-nodokli/TENVeidi17_21_2.xlsx" TargetMode="External"/><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3" Type="http://schemas.openxmlformats.org/officeDocument/2006/relationships/oleObject" Target="https://samgov-my.sharepoint.com/personal/janis_kalnins_sam_gov_lv/Documents/DOKUMENTI/DOKUMENTI/CO2-SEG/ALTERNATIVAS-degvielas/NODOKLI/2022/Diskusija-ar-LTRK-ZAlais-kurss-nodokli/TENVeidi17_21_2.xlsx" TargetMode="External"/><Relationship Id="rId2" Type="http://schemas.microsoft.com/office/2011/relationships/chartColorStyle" Target="colors8.xml"/><Relationship Id="rId1" Type="http://schemas.microsoft.com/office/2011/relationships/chartStyle" Target="style8.xml"/><Relationship Id="rId4" Type="http://schemas.openxmlformats.org/officeDocument/2006/relationships/chartUserShapes" Target="../drawings/drawing1.xml"/></Relationships>
</file>

<file path=ppt/charts/_rels/chart9.xml.rels><?xml version="1.0" encoding="UTF-8" standalone="yes"?>
<Relationships xmlns="http://schemas.openxmlformats.org/package/2006/relationships"><Relationship Id="rId3" Type="http://schemas.openxmlformats.org/officeDocument/2006/relationships/oleObject" Target="Book1" TargetMode="External"/><Relationship Id="rId2" Type="http://schemas.microsoft.com/office/2011/relationships/chartColorStyle" Target="colors9.xml"/><Relationship Id="rId1" Type="http://schemas.microsoft.com/office/2011/relationships/chartStyle" Target="style9.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stacked"/>
        <c:varyColors val="0"/>
        <c:ser>
          <c:idx val="0"/>
          <c:order val="0"/>
          <c:tx>
            <c:strRef>
              <c:f>Sheet1!$D$7</c:f>
              <c:strCache>
                <c:ptCount val="1"/>
                <c:pt idx="0">
                  <c:v>Benzīns</c:v>
                </c:pt>
              </c:strCache>
            </c:strRef>
          </c:tx>
          <c:spPr>
            <a:solidFill>
              <a:schemeClr val="accent1"/>
            </a:solidFill>
            <a:ln>
              <a:noFill/>
            </a:ln>
            <a:effectLst/>
          </c:spPr>
          <c:invertIfNegative val="0"/>
          <c:dLbls>
            <c:spPr>
              <a:noFill/>
              <a:ln>
                <a:noFill/>
              </a:ln>
              <a:effectLst/>
            </c:spPr>
            <c:txPr>
              <a:bodyPr rot="0" spcFirstLastPara="1" vertOverflow="ellipsis" vert="horz" wrap="square" anchor="ctr" anchorCtr="1"/>
              <a:lstStyle/>
              <a:p>
                <a:pPr>
                  <a:defRPr sz="1200" b="0" i="0" u="none" strike="noStrike" kern="1200" baseline="0">
                    <a:solidFill>
                      <a:schemeClr val="tx1">
                        <a:lumMod val="75000"/>
                        <a:lumOff val="25000"/>
                      </a:schemeClr>
                    </a:solidFill>
                    <a:highlight>
                      <a:srgbClr val="FFFF00"/>
                    </a:highlight>
                    <a:latin typeface="Arial" panose="020B0604020202020204" pitchFamily="34" charset="0"/>
                    <a:ea typeface="+mn-ea"/>
                    <a:cs typeface="Arial" panose="020B0604020202020204" pitchFamily="34" charset="0"/>
                  </a:defRPr>
                </a:pPr>
                <a:endParaRPr lang="lv-LV"/>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Sheet1!$E$6:$J$6</c:f>
              <c:numCache>
                <c:formatCode>General</c:formatCode>
                <c:ptCount val="6"/>
                <c:pt idx="0">
                  <c:v>2017</c:v>
                </c:pt>
                <c:pt idx="1">
                  <c:v>2018</c:v>
                </c:pt>
                <c:pt idx="2">
                  <c:v>2019</c:v>
                </c:pt>
                <c:pt idx="3">
                  <c:v>2020</c:v>
                </c:pt>
                <c:pt idx="4">
                  <c:v>2021</c:v>
                </c:pt>
                <c:pt idx="5">
                  <c:v>2022</c:v>
                </c:pt>
              </c:numCache>
            </c:numRef>
          </c:cat>
          <c:val>
            <c:numRef>
              <c:f>Sheet1!$E$7:$J$7</c:f>
              <c:numCache>
                <c:formatCode>General</c:formatCode>
                <c:ptCount val="6"/>
                <c:pt idx="0">
                  <c:v>32.299999999999997</c:v>
                </c:pt>
                <c:pt idx="1">
                  <c:v>30.1</c:v>
                </c:pt>
                <c:pt idx="2">
                  <c:v>28.4</c:v>
                </c:pt>
                <c:pt idx="3">
                  <c:v>27.1</c:v>
                </c:pt>
                <c:pt idx="4">
                  <c:v>26.1</c:v>
                </c:pt>
                <c:pt idx="5">
                  <c:v>25.7</c:v>
                </c:pt>
              </c:numCache>
            </c:numRef>
          </c:val>
          <c:extLst>
            <c:ext xmlns:c16="http://schemas.microsoft.com/office/drawing/2014/chart" uri="{C3380CC4-5D6E-409C-BE32-E72D297353CC}">
              <c16:uniqueId val="{00000000-0382-4464-91B3-A68128D07D6B}"/>
            </c:ext>
          </c:extLst>
        </c:ser>
        <c:ser>
          <c:idx val="1"/>
          <c:order val="1"/>
          <c:tx>
            <c:strRef>
              <c:f>Sheet1!$D$8</c:f>
              <c:strCache>
                <c:ptCount val="1"/>
                <c:pt idx="0">
                  <c:v>Dīzeļdegviela</c:v>
                </c:pt>
              </c:strCache>
            </c:strRef>
          </c:tx>
          <c:spPr>
            <a:solidFill>
              <a:schemeClr val="accent2"/>
            </a:solidFill>
            <a:ln>
              <a:noFill/>
            </a:ln>
            <a:effectLst/>
          </c:spPr>
          <c:invertIfNegative val="0"/>
          <c:dLbls>
            <c:spPr>
              <a:noFill/>
              <a:ln>
                <a:noFill/>
              </a:ln>
              <a:effectLst/>
            </c:spPr>
            <c:txPr>
              <a:bodyPr rot="0" spcFirstLastPara="1" vertOverflow="ellipsis" vert="horz" wrap="square" anchor="ctr" anchorCtr="1"/>
              <a:lstStyle/>
              <a:p>
                <a:pPr>
                  <a:defRPr sz="1200" b="0" i="0" u="none" strike="noStrike" kern="1200" baseline="0">
                    <a:solidFill>
                      <a:schemeClr val="tx1">
                        <a:lumMod val="75000"/>
                        <a:lumOff val="25000"/>
                      </a:schemeClr>
                    </a:solidFill>
                    <a:highlight>
                      <a:srgbClr val="FFFF00"/>
                    </a:highlight>
                    <a:latin typeface="Arial" panose="020B0604020202020204" pitchFamily="34" charset="0"/>
                    <a:ea typeface="+mn-ea"/>
                    <a:cs typeface="Arial" panose="020B0604020202020204" pitchFamily="34" charset="0"/>
                  </a:defRPr>
                </a:pPr>
                <a:endParaRPr lang="lv-LV"/>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Sheet1!$E$6:$J$6</c:f>
              <c:numCache>
                <c:formatCode>General</c:formatCode>
                <c:ptCount val="6"/>
                <c:pt idx="0">
                  <c:v>2017</c:v>
                </c:pt>
                <c:pt idx="1">
                  <c:v>2018</c:v>
                </c:pt>
                <c:pt idx="2">
                  <c:v>2019</c:v>
                </c:pt>
                <c:pt idx="3">
                  <c:v>2020</c:v>
                </c:pt>
                <c:pt idx="4">
                  <c:v>2021</c:v>
                </c:pt>
                <c:pt idx="5">
                  <c:v>2022</c:v>
                </c:pt>
              </c:numCache>
            </c:numRef>
          </c:cat>
          <c:val>
            <c:numRef>
              <c:f>Sheet1!$E$8:$J$8</c:f>
              <c:numCache>
                <c:formatCode>General</c:formatCode>
                <c:ptCount val="6"/>
                <c:pt idx="0">
                  <c:v>60.8</c:v>
                </c:pt>
                <c:pt idx="1">
                  <c:v>63.3</c:v>
                </c:pt>
                <c:pt idx="2">
                  <c:v>65.5</c:v>
                </c:pt>
                <c:pt idx="3">
                  <c:v>67.099999999999994</c:v>
                </c:pt>
                <c:pt idx="4">
                  <c:v>68.5</c:v>
                </c:pt>
                <c:pt idx="5">
                  <c:v>69.5</c:v>
                </c:pt>
              </c:numCache>
            </c:numRef>
          </c:val>
          <c:extLst>
            <c:ext xmlns:c16="http://schemas.microsoft.com/office/drawing/2014/chart" uri="{C3380CC4-5D6E-409C-BE32-E72D297353CC}">
              <c16:uniqueId val="{00000001-0382-4464-91B3-A68128D07D6B}"/>
            </c:ext>
          </c:extLst>
        </c:ser>
        <c:ser>
          <c:idx val="2"/>
          <c:order val="2"/>
          <c:tx>
            <c:strRef>
              <c:f>Sheet1!$D$9</c:f>
              <c:strCache>
                <c:ptCount val="1"/>
                <c:pt idx="0">
                  <c:v>Elektrība</c:v>
                </c:pt>
              </c:strCache>
            </c:strRef>
          </c:tx>
          <c:spPr>
            <a:solidFill>
              <a:schemeClr val="accent3"/>
            </a:solidFill>
            <a:ln>
              <a:noFill/>
            </a:ln>
            <a:effectLst/>
          </c:spPr>
          <c:invertIfNegative val="0"/>
          <c:dLbls>
            <c:dLbl>
              <c:idx val="0"/>
              <c:layout>
                <c:manualLayout>
                  <c:x val="0"/>
                  <c:y val="2.3035470392165278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0382-4464-91B3-A68128D07D6B}"/>
                </c:ext>
              </c:extLst>
            </c:dLbl>
            <c:dLbl>
              <c:idx val="1"/>
              <c:layout>
                <c:manualLayout>
                  <c:x val="0"/>
                  <c:y val="3.5832953943368204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0382-4464-91B3-A68128D07D6B}"/>
                </c:ext>
              </c:extLst>
            </c:dLbl>
            <c:dLbl>
              <c:idx val="2"/>
              <c:layout>
                <c:manualLayout>
                  <c:x val="0"/>
                  <c:y val="1.7916476971684105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0382-4464-91B3-A68128D07D6B}"/>
                </c:ext>
              </c:extLst>
            </c:dLbl>
            <c:dLbl>
              <c:idx val="3"/>
              <c:layout>
                <c:manualLayout>
                  <c:x val="1.5305792868993825E-3"/>
                  <c:y val="4.0951947363849377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0382-4464-91B3-A68128D07D6B}"/>
                </c:ext>
              </c:extLst>
            </c:dLbl>
            <c:dLbl>
              <c:idx val="4"/>
              <c:layout>
                <c:manualLayout>
                  <c:x val="0"/>
                  <c:y val="2.3035470392165278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0382-4464-91B3-A68128D07D6B}"/>
                </c:ext>
              </c:extLst>
            </c:dLbl>
            <c:dLbl>
              <c:idx val="5"/>
              <c:layout>
                <c:manualLayout>
                  <c:x val="1.1224118441955596E-16"/>
                  <c:y val="5.118993420481173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0382-4464-91B3-A68128D07D6B}"/>
                </c:ext>
              </c:extLst>
            </c:dLbl>
            <c:spPr>
              <a:noFill/>
              <a:ln>
                <a:noFill/>
              </a:ln>
              <a:effectLst/>
            </c:spPr>
            <c:txPr>
              <a:bodyPr rot="0" spcFirstLastPara="1" vertOverflow="ellipsis" vert="horz" wrap="square" anchor="ctr" anchorCtr="1"/>
              <a:lstStyle/>
              <a:p>
                <a:pPr>
                  <a:defRPr sz="1200" b="0" i="0" u="none" strike="noStrike" kern="1200" baseline="0">
                    <a:solidFill>
                      <a:schemeClr val="tx1">
                        <a:lumMod val="75000"/>
                        <a:lumOff val="25000"/>
                      </a:schemeClr>
                    </a:solidFill>
                    <a:highlight>
                      <a:srgbClr val="FFFF00"/>
                    </a:highlight>
                    <a:latin typeface="Arial" panose="020B0604020202020204" pitchFamily="34" charset="0"/>
                    <a:ea typeface="+mn-ea"/>
                    <a:cs typeface="Arial" panose="020B0604020202020204" pitchFamily="34" charset="0"/>
                  </a:defRPr>
                </a:pPr>
                <a:endParaRPr lang="lv-LV"/>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Sheet1!$E$6:$J$6</c:f>
              <c:numCache>
                <c:formatCode>General</c:formatCode>
                <c:ptCount val="6"/>
                <c:pt idx="0">
                  <c:v>2017</c:v>
                </c:pt>
                <c:pt idx="1">
                  <c:v>2018</c:v>
                </c:pt>
                <c:pt idx="2">
                  <c:v>2019</c:v>
                </c:pt>
                <c:pt idx="3">
                  <c:v>2020</c:v>
                </c:pt>
                <c:pt idx="4">
                  <c:v>2021</c:v>
                </c:pt>
                <c:pt idx="5">
                  <c:v>2022</c:v>
                </c:pt>
              </c:numCache>
            </c:numRef>
          </c:cat>
          <c:val>
            <c:numRef>
              <c:f>Sheet1!$E$9:$J$9</c:f>
              <c:numCache>
                <c:formatCode>General</c:formatCode>
                <c:ptCount val="6"/>
                <c:pt idx="0">
                  <c:v>0</c:v>
                </c:pt>
                <c:pt idx="1">
                  <c:v>0.1</c:v>
                </c:pt>
                <c:pt idx="2">
                  <c:v>0.1</c:v>
                </c:pt>
                <c:pt idx="3">
                  <c:v>0.1</c:v>
                </c:pt>
                <c:pt idx="4">
                  <c:v>0.3</c:v>
                </c:pt>
                <c:pt idx="5">
                  <c:v>0.4</c:v>
                </c:pt>
              </c:numCache>
            </c:numRef>
          </c:val>
          <c:extLst>
            <c:ext xmlns:c16="http://schemas.microsoft.com/office/drawing/2014/chart" uri="{C3380CC4-5D6E-409C-BE32-E72D297353CC}">
              <c16:uniqueId val="{00000002-0382-4464-91B3-A68128D07D6B}"/>
            </c:ext>
          </c:extLst>
        </c:ser>
        <c:ser>
          <c:idx val="3"/>
          <c:order val="3"/>
          <c:tx>
            <c:strRef>
              <c:f>Sheet1!$D$10</c:f>
              <c:strCache>
                <c:ptCount val="1"/>
                <c:pt idx="0">
                  <c:v>Benzīns un gāze</c:v>
                </c:pt>
              </c:strCache>
            </c:strRef>
          </c:tx>
          <c:spPr>
            <a:solidFill>
              <a:schemeClr val="accent4"/>
            </a:solidFill>
            <a:ln>
              <a:noFill/>
            </a:ln>
            <a:effectLst/>
          </c:spPr>
          <c:invertIfNegative val="0"/>
          <c:dLbls>
            <c:spPr>
              <a:noFill/>
              <a:ln>
                <a:noFill/>
              </a:ln>
              <a:effectLst/>
            </c:spPr>
            <c:txPr>
              <a:bodyPr rot="0" spcFirstLastPara="1" vertOverflow="ellipsis" vert="horz" wrap="square" anchor="ctr" anchorCtr="1"/>
              <a:lstStyle/>
              <a:p>
                <a:pPr>
                  <a:defRPr sz="1200" b="0" i="0" u="none" strike="noStrike" kern="1200" baseline="0">
                    <a:solidFill>
                      <a:schemeClr val="tx1">
                        <a:lumMod val="75000"/>
                        <a:lumOff val="25000"/>
                      </a:schemeClr>
                    </a:solidFill>
                    <a:highlight>
                      <a:srgbClr val="FFFF00"/>
                    </a:highlight>
                    <a:latin typeface="Arial" panose="020B0604020202020204" pitchFamily="34" charset="0"/>
                    <a:ea typeface="+mn-ea"/>
                    <a:cs typeface="Arial" panose="020B0604020202020204" pitchFamily="34" charset="0"/>
                  </a:defRPr>
                </a:pPr>
                <a:endParaRPr lang="lv-LV"/>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Sheet1!$E$6:$J$6</c:f>
              <c:numCache>
                <c:formatCode>General</c:formatCode>
                <c:ptCount val="6"/>
                <c:pt idx="0">
                  <c:v>2017</c:v>
                </c:pt>
                <c:pt idx="1">
                  <c:v>2018</c:v>
                </c:pt>
                <c:pt idx="2">
                  <c:v>2019</c:v>
                </c:pt>
                <c:pt idx="3">
                  <c:v>2020</c:v>
                </c:pt>
                <c:pt idx="4">
                  <c:v>2021</c:v>
                </c:pt>
                <c:pt idx="5">
                  <c:v>2022</c:v>
                </c:pt>
              </c:numCache>
            </c:numRef>
          </c:cat>
          <c:val>
            <c:numRef>
              <c:f>Sheet1!$E$10:$J$10</c:f>
              <c:numCache>
                <c:formatCode>General</c:formatCode>
                <c:ptCount val="6"/>
                <c:pt idx="0">
                  <c:v>6.8</c:v>
                </c:pt>
                <c:pt idx="1">
                  <c:v>6.5</c:v>
                </c:pt>
                <c:pt idx="2">
                  <c:v>6</c:v>
                </c:pt>
                <c:pt idx="3">
                  <c:v>5.6</c:v>
                </c:pt>
                <c:pt idx="4">
                  <c:v>5.0999999999999996</c:v>
                </c:pt>
                <c:pt idx="5">
                  <c:v>4.8</c:v>
                </c:pt>
              </c:numCache>
            </c:numRef>
          </c:val>
          <c:extLst>
            <c:ext xmlns:c16="http://schemas.microsoft.com/office/drawing/2014/chart" uri="{C3380CC4-5D6E-409C-BE32-E72D297353CC}">
              <c16:uniqueId val="{00000003-0382-4464-91B3-A68128D07D6B}"/>
            </c:ext>
          </c:extLst>
        </c:ser>
        <c:ser>
          <c:idx val="4"/>
          <c:order val="4"/>
          <c:tx>
            <c:strRef>
              <c:f>Sheet1!$D$11</c:f>
              <c:strCache>
                <c:ptCount val="1"/>
                <c:pt idx="0">
                  <c:v>Dabas gāze</c:v>
                </c:pt>
              </c:strCache>
            </c:strRef>
          </c:tx>
          <c:spPr>
            <a:solidFill>
              <a:schemeClr val="accent5"/>
            </a:solidFill>
            <a:ln>
              <a:noFill/>
            </a:ln>
            <a:effectLst/>
          </c:spPr>
          <c:invertIfNegative val="0"/>
          <c:dLbls>
            <c:spPr>
              <a:noFill/>
              <a:ln>
                <a:noFill/>
              </a:ln>
              <a:effectLst/>
            </c:spPr>
            <c:txPr>
              <a:bodyPr rot="0" spcFirstLastPara="1" vertOverflow="ellipsis" vert="horz" wrap="square" anchor="ctr" anchorCtr="1"/>
              <a:lstStyle/>
              <a:p>
                <a:pPr>
                  <a:defRPr sz="12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lv-LV"/>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Sheet1!$E$6:$J$6</c:f>
              <c:numCache>
                <c:formatCode>General</c:formatCode>
                <c:ptCount val="6"/>
                <c:pt idx="0">
                  <c:v>2017</c:v>
                </c:pt>
                <c:pt idx="1">
                  <c:v>2018</c:v>
                </c:pt>
                <c:pt idx="2">
                  <c:v>2019</c:v>
                </c:pt>
                <c:pt idx="3">
                  <c:v>2020</c:v>
                </c:pt>
                <c:pt idx="4">
                  <c:v>2021</c:v>
                </c:pt>
                <c:pt idx="5">
                  <c:v>2022</c:v>
                </c:pt>
              </c:numCache>
            </c:numRef>
          </c:cat>
          <c:val>
            <c:numRef>
              <c:f>Sheet1!$E$11:$J$11</c:f>
              <c:numCache>
                <c:formatCode>General</c:formatCode>
                <c:ptCount val="6"/>
                <c:pt idx="0">
                  <c:v>0</c:v>
                </c:pt>
                <c:pt idx="1">
                  <c:v>0</c:v>
                </c:pt>
                <c:pt idx="2">
                  <c:v>0</c:v>
                </c:pt>
                <c:pt idx="3">
                  <c:v>0</c:v>
                </c:pt>
                <c:pt idx="4">
                  <c:v>0</c:v>
                </c:pt>
                <c:pt idx="5">
                  <c:v>0</c:v>
                </c:pt>
              </c:numCache>
            </c:numRef>
          </c:val>
          <c:extLst>
            <c:ext xmlns:c16="http://schemas.microsoft.com/office/drawing/2014/chart" uri="{C3380CC4-5D6E-409C-BE32-E72D297353CC}">
              <c16:uniqueId val="{00000004-0382-4464-91B3-A68128D07D6B}"/>
            </c:ext>
          </c:extLst>
        </c:ser>
        <c:dLbls>
          <c:dLblPos val="ctr"/>
          <c:showLegendKey val="0"/>
          <c:showVal val="1"/>
          <c:showCatName val="0"/>
          <c:showSerName val="0"/>
          <c:showPercent val="0"/>
          <c:showBubbleSize val="0"/>
        </c:dLbls>
        <c:gapWidth val="150"/>
        <c:overlap val="100"/>
        <c:axId val="1180707039"/>
        <c:axId val="1180699135"/>
      </c:barChart>
      <c:catAx>
        <c:axId val="1180707039"/>
        <c:scaling>
          <c:orientation val="minMax"/>
        </c:scaling>
        <c:delete val="0"/>
        <c:axPos val="b"/>
        <c:title>
          <c:tx>
            <c:rich>
              <a:bodyPr rot="0" spcFirstLastPara="1" vertOverflow="ellipsis" vert="horz" wrap="square" anchor="ctr" anchorCtr="1"/>
              <a:lstStyle/>
              <a:p>
                <a:pPr>
                  <a:defRPr sz="12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r>
                  <a:rPr lang="lv-LV"/>
                  <a:t>Gads</a:t>
                </a:r>
              </a:p>
            </c:rich>
          </c:tx>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lv-LV"/>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lv-LV"/>
          </a:p>
        </c:txPr>
        <c:crossAx val="1180699135"/>
        <c:crosses val="autoZero"/>
        <c:auto val="1"/>
        <c:lblAlgn val="ctr"/>
        <c:lblOffset val="100"/>
        <c:noMultiLvlLbl val="0"/>
      </c:catAx>
      <c:valAx>
        <c:axId val="1180699135"/>
        <c:scaling>
          <c:orientation val="minMax"/>
          <c:max val="10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2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r>
                  <a:rPr lang="lv-LV"/>
                  <a:t>Procenti (%)</a:t>
                </a:r>
              </a:p>
            </c:rich>
          </c:tx>
          <c:overlay val="0"/>
          <c:spPr>
            <a:noFill/>
            <a:ln>
              <a:noFill/>
            </a:ln>
            <a:effectLst/>
          </c:spPr>
          <c:txPr>
            <a:bodyPr rot="-5400000" spcFirstLastPara="1" vertOverflow="ellipsis" vert="horz" wrap="square" anchor="ctr" anchorCtr="1"/>
            <a:lstStyle/>
            <a:p>
              <a:pPr>
                <a:defRPr sz="12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lv-LV"/>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lv-LV"/>
          </a:p>
        </c:txPr>
        <c:crossAx val="1180707039"/>
        <c:crosses val="autoZero"/>
        <c:crossBetween val="between"/>
      </c:valAx>
      <c:spPr>
        <a:noFill/>
        <a:ln>
          <a:noFill/>
        </a:ln>
        <a:effectLst/>
      </c:spPr>
    </c:plotArea>
    <c:legend>
      <c:legendPos val="b"/>
      <c:legendEntry>
        <c:idx val="4"/>
        <c:delete val="1"/>
      </c:legendEntry>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lv-LV"/>
        </a:p>
      </c:txPr>
    </c:legend>
    <c:plotVisOnly val="1"/>
    <c:dispBlanksAs val="gap"/>
    <c:showDLblsOverMax val="0"/>
  </c:chart>
  <c:spPr>
    <a:noFill/>
    <a:ln>
      <a:noFill/>
    </a:ln>
    <a:effectLst/>
  </c:spPr>
  <c:txPr>
    <a:bodyPr/>
    <a:lstStyle/>
    <a:p>
      <a:pPr>
        <a:defRPr sz="1200">
          <a:latin typeface="Arial" panose="020B0604020202020204" pitchFamily="34" charset="0"/>
          <a:cs typeface="Arial" panose="020B0604020202020204" pitchFamily="34" charset="0"/>
        </a:defRPr>
      </a:pPr>
      <a:endParaRPr lang="lv-LV"/>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1970074812967581"/>
          <c:y val="0.11504449634544461"/>
          <c:w val="0.85536159600997508"/>
          <c:h val="0.55752332844330843"/>
        </c:manualLayout>
      </c:layout>
      <c:lineChart>
        <c:grouping val="standard"/>
        <c:varyColors val="0"/>
        <c:ser>
          <c:idx val="0"/>
          <c:order val="0"/>
          <c:tx>
            <c:strRef>
              <c:f>'2014_2020'!$B$7</c:f>
              <c:strCache>
                <c:ptCount val="1"/>
                <c:pt idx="0">
                  <c:v>Kravas (kopā)</c:v>
                </c:pt>
              </c:strCache>
            </c:strRef>
          </c:tx>
          <c:spPr>
            <a:ln w="31750" cap="rnd">
              <a:solidFill>
                <a:schemeClr val="accent1"/>
              </a:solidFill>
              <a:round/>
            </a:ln>
            <a:effectLst/>
          </c:spPr>
          <c:marker>
            <c:symbol val="circle"/>
            <c:size val="17"/>
            <c:spPr>
              <a:solidFill>
                <a:schemeClr val="accent1"/>
              </a:solidFill>
              <a:ln>
                <a:noFill/>
              </a:ln>
              <a:effectLst/>
            </c:spPr>
          </c:marker>
          <c:dLbls>
            <c:dLbl>
              <c:idx val="6"/>
              <c:layout>
                <c:manualLayout>
                  <c:x val="-3.9888470187677862E-2"/>
                  <c:y val="3.9199559711305093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B5EF-47D3-8A78-AB9B9574EFBA}"/>
                </c:ext>
              </c:extLst>
            </c:dLbl>
            <c:spPr>
              <a:noFill/>
              <a:ln>
                <a:noFill/>
              </a:ln>
              <a:effectLst/>
            </c:spPr>
            <c:txPr>
              <a:bodyPr rot="0" spcFirstLastPara="1" vertOverflow="ellipsis" vert="horz" wrap="square" anchor="ctr" anchorCtr="1"/>
              <a:lstStyle/>
              <a:p>
                <a:pPr>
                  <a:defRPr sz="1400" b="1" i="0" u="none" strike="noStrike" kern="1200" baseline="0">
                    <a:solidFill>
                      <a:schemeClr val="lt1"/>
                    </a:solidFill>
                    <a:latin typeface="Arial" panose="020B0604020202020204" pitchFamily="34" charset="0"/>
                    <a:ea typeface="+mn-ea"/>
                    <a:cs typeface="Arial" panose="020B0604020202020204" pitchFamily="34" charset="0"/>
                  </a:defRPr>
                </a:pPr>
                <a:endParaRPr lang="lv-LV"/>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numRef>
              <c:f>'2014_2020'!$C$6:$I$6</c:f>
              <c:numCache>
                <c:formatCode>General</c:formatCode>
                <c:ptCount val="7"/>
                <c:pt idx="0">
                  <c:v>2015</c:v>
                </c:pt>
                <c:pt idx="1">
                  <c:v>2016</c:v>
                </c:pt>
                <c:pt idx="2">
                  <c:v>2017</c:v>
                </c:pt>
                <c:pt idx="3">
                  <c:v>2018</c:v>
                </c:pt>
                <c:pt idx="4">
                  <c:v>2019</c:v>
                </c:pt>
                <c:pt idx="5">
                  <c:v>2020</c:v>
                </c:pt>
                <c:pt idx="6">
                  <c:v>2021</c:v>
                </c:pt>
              </c:numCache>
            </c:numRef>
          </c:cat>
          <c:val>
            <c:numRef>
              <c:f>'2014_2020'!$C$7:$I$7</c:f>
              <c:numCache>
                <c:formatCode>0.00</c:formatCode>
                <c:ptCount val="7"/>
                <c:pt idx="0">
                  <c:v>12.04</c:v>
                </c:pt>
                <c:pt idx="1">
                  <c:v>12.107188539268355</c:v>
                </c:pt>
                <c:pt idx="2">
                  <c:v>11.74</c:v>
                </c:pt>
                <c:pt idx="3">
                  <c:v>11.845331956159981</c:v>
                </c:pt>
                <c:pt idx="4">
                  <c:v>11.89253567385188</c:v>
                </c:pt>
                <c:pt idx="5">
                  <c:v>11.974603278903965</c:v>
                </c:pt>
                <c:pt idx="6">
                  <c:v>12.289801169843553</c:v>
                </c:pt>
              </c:numCache>
            </c:numRef>
          </c:val>
          <c:smooth val="0"/>
          <c:extLst>
            <c:ext xmlns:c16="http://schemas.microsoft.com/office/drawing/2014/chart" uri="{C3380CC4-5D6E-409C-BE32-E72D297353CC}">
              <c16:uniqueId val="{00000000-7811-46E8-BBB8-469580E97C59}"/>
            </c:ext>
          </c:extLst>
        </c:ser>
        <c:ser>
          <c:idx val="1"/>
          <c:order val="1"/>
          <c:tx>
            <c:strRef>
              <c:f>'2014_2020'!$B$13</c:f>
              <c:strCache>
                <c:ptCount val="1"/>
                <c:pt idx="0">
                  <c:v>Vieglie</c:v>
                </c:pt>
              </c:strCache>
            </c:strRef>
          </c:tx>
          <c:spPr>
            <a:ln w="31750" cap="rnd">
              <a:solidFill>
                <a:schemeClr val="accent2"/>
              </a:solidFill>
              <a:round/>
            </a:ln>
            <a:effectLst/>
          </c:spPr>
          <c:marker>
            <c:symbol val="circle"/>
            <c:size val="17"/>
            <c:spPr>
              <a:solidFill>
                <a:schemeClr val="accent2"/>
              </a:solidFill>
              <a:ln>
                <a:noFill/>
              </a:ln>
              <a:effectLst/>
            </c:spPr>
          </c:marker>
          <c:dLbls>
            <c:spPr>
              <a:noFill/>
              <a:ln>
                <a:noFill/>
              </a:ln>
              <a:effectLst/>
            </c:spPr>
            <c:txPr>
              <a:bodyPr rot="0" spcFirstLastPara="1" vertOverflow="ellipsis" vert="horz" wrap="square" anchor="ctr" anchorCtr="1"/>
              <a:lstStyle/>
              <a:p>
                <a:pPr>
                  <a:defRPr sz="1400" b="1" i="0" u="none" strike="noStrike" kern="1200" baseline="0">
                    <a:solidFill>
                      <a:schemeClr val="lt1"/>
                    </a:solidFill>
                    <a:latin typeface="Arial" panose="020B0604020202020204" pitchFamily="34" charset="0"/>
                    <a:ea typeface="+mn-ea"/>
                    <a:cs typeface="Arial" panose="020B0604020202020204" pitchFamily="34" charset="0"/>
                  </a:defRPr>
                </a:pPr>
                <a:endParaRPr lang="lv-LV"/>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numRef>
              <c:f>'2014_2020'!$C$6:$I$6</c:f>
              <c:numCache>
                <c:formatCode>General</c:formatCode>
                <c:ptCount val="7"/>
                <c:pt idx="0">
                  <c:v>2015</c:v>
                </c:pt>
                <c:pt idx="1">
                  <c:v>2016</c:v>
                </c:pt>
                <c:pt idx="2">
                  <c:v>2017</c:v>
                </c:pt>
                <c:pt idx="3">
                  <c:v>2018</c:v>
                </c:pt>
                <c:pt idx="4">
                  <c:v>2019</c:v>
                </c:pt>
                <c:pt idx="5">
                  <c:v>2020</c:v>
                </c:pt>
                <c:pt idx="6">
                  <c:v>2021</c:v>
                </c:pt>
              </c:numCache>
            </c:numRef>
          </c:cat>
          <c:val>
            <c:numRef>
              <c:f>'2014_2020'!$C$13:$I$13</c:f>
              <c:numCache>
                <c:formatCode>0.00</c:formatCode>
                <c:ptCount val="7"/>
                <c:pt idx="0">
                  <c:v>14.07</c:v>
                </c:pt>
                <c:pt idx="1">
                  <c:v>14.189882011286389</c:v>
                </c:pt>
                <c:pt idx="2">
                  <c:v>13.91971876797605</c:v>
                </c:pt>
                <c:pt idx="3">
                  <c:v>14.017415482620779</c:v>
                </c:pt>
                <c:pt idx="4">
                  <c:v>14.093053383457585</c:v>
                </c:pt>
                <c:pt idx="5">
                  <c:v>14.198655323970934</c:v>
                </c:pt>
                <c:pt idx="6">
                  <c:v>14.442900637339143</c:v>
                </c:pt>
              </c:numCache>
            </c:numRef>
          </c:val>
          <c:smooth val="0"/>
          <c:extLst>
            <c:ext xmlns:c16="http://schemas.microsoft.com/office/drawing/2014/chart" uri="{C3380CC4-5D6E-409C-BE32-E72D297353CC}">
              <c16:uniqueId val="{00000001-7811-46E8-BBB8-469580E97C59}"/>
            </c:ext>
          </c:extLst>
        </c:ser>
        <c:ser>
          <c:idx val="2"/>
          <c:order val="2"/>
          <c:tx>
            <c:strRef>
              <c:f>'2014_2020'!$B$14</c:f>
              <c:strCache>
                <c:ptCount val="1"/>
                <c:pt idx="0">
                  <c:v>Autobusi (kopā)</c:v>
                </c:pt>
              </c:strCache>
            </c:strRef>
          </c:tx>
          <c:spPr>
            <a:ln w="31750" cap="rnd">
              <a:solidFill>
                <a:schemeClr val="accent3"/>
              </a:solidFill>
              <a:round/>
            </a:ln>
            <a:effectLst/>
          </c:spPr>
          <c:marker>
            <c:symbol val="circle"/>
            <c:size val="17"/>
            <c:spPr>
              <a:solidFill>
                <a:schemeClr val="accent3"/>
              </a:solidFill>
              <a:ln>
                <a:noFill/>
              </a:ln>
              <a:effectLst/>
            </c:spPr>
          </c:marker>
          <c:dLbls>
            <c:dLbl>
              <c:idx val="6"/>
              <c:layout>
                <c:manualLayout>
                  <c:x val="-5.2548718815593157E-2"/>
                  <c:y val="-4.2214910458328619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B5EF-47D3-8A78-AB9B9574EFBA}"/>
                </c:ext>
              </c:extLst>
            </c:dLbl>
            <c:spPr>
              <a:noFill/>
              <a:ln>
                <a:noFill/>
              </a:ln>
              <a:effectLst/>
            </c:spPr>
            <c:txPr>
              <a:bodyPr rot="0" spcFirstLastPara="1" vertOverflow="ellipsis" vert="horz" wrap="square" anchor="ctr" anchorCtr="1"/>
              <a:lstStyle/>
              <a:p>
                <a:pPr>
                  <a:defRPr sz="1400" b="1" i="0" u="none" strike="noStrike" kern="1200" baseline="0">
                    <a:solidFill>
                      <a:schemeClr val="lt1"/>
                    </a:solidFill>
                    <a:latin typeface="Arial" panose="020B0604020202020204" pitchFamily="34" charset="0"/>
                    <a:ea typeface="+mn-ea"/>
                    <a:cs typeface="Arial" panose="020B0604020202020204" pitchFamily="34" charset="0"/>
                  </a:defRPr>
                </a:pPr>
                <a:endParaRPr lang="lv-LV"/>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numRef>
              <c:f>'2014_2020'!$C$6:$I$6</c:f>
              <c:numCache>
                <c:formatCode>General</c:formatCode>
                <c:ptCount val="7"/>
                <c:pt idx="0">
                  <c:v>2015</c:v>
                </c:pt>
                <c:pt idx="1">
                  <c:v>2016</c:v>
                </c:pt>
                <c:pt idx="2">
                  <c:v>2017</c:v>
                </c:pt>
                <c:pt idx="3">
                  <c:v>2018</c:v>
                </c:pt>
                <c:pt idx="4">
                  <c:v>2019</c:v>
                </c:pt>
                <c:pt idx="5">
                  <c:v>2020</c:v>
                </c:pt>
                <c:pt idx="6">
                  <c:v>2021</c:v>
                </c:pt>
              </c:numCache>
            </c:numRef>
          </c:cat>
          <c:val>
            <c:numRef>
              <c:f>'2014_2020'!$C$14:$I$14</c:f>
              <c:numCache>
                <c:formatCode>0.00</c:formatCode>
                <c:ptCount val="7"/>
                <c:pt idx="0">
                  <c:v>12.99</c:v>
                </c:pt>
                <c:pt idx="1">
                  <c:v>12.716906399833229</c:v>
                </c:pt>
                <c:pt idx="2">
                  <c:v>12.543130990415335</c:v>
                </c:pt>
                <c:pt idx="3">
                  <c:v>12.319148936170214</c:v>
                </c:pt>
                <c:pt idx="4">
                  <c:v>12.270509499136443</c:v>
                </c:pt>
                <c:pt idx="5">
                  <c:v>12.507584084414157</c:v>
                </c:pt>
                <c:pt idx="6">
                  <c:v>12.310109622411693</c:v>
                </c:pt>
              </c:numCache>
            </c:numRef>
          </c:val>
          <c:smooth val="0"/>
          <c:extLst>
            <c:ext xmlns:c16="http://schemas.microsoft.com/office/drawing/2014/chart" uri="{C3380CC4-5D6E-409C-BE32-E72D297353CC}">
              <c16:uniqueId val="{00000002-7811-46E8-BBB8-469580E97C59}"/>
            </c:ext>
          </c:extLst>
        </c:ser>
        <c:dLbls>
          <c:dLblPos val="ctr"/>
          <c:showLegendKey val="0"/>
          <c:showVal val="1"/>
          <c:showCatName val="0"/>
          <c:showSerName val="0"/>
          <c:showPercent val="0"/>
          <c:showBubbleSize val="0"/>
        </c:dLbls>
        <c:marker val="1"/>
        <c:smooth val="0"/>
        <c:axId val="230643184"/>
        <c:axId val="230640832"/>
      </c:lineChart>
      <c:catAx>
        <c:axId val="230643184"/>
        <c:scaling>
          <c:orientation val="minMax"/>
        </c:scaling>
        <c:delete val="0"/>
        <c:axPos val="b"/>
        <c:title>
          <c:tx>
            <c:rich>
              <a:bodyPr rot="0" spcFirstLastPara="1" vertOverflow="ellipsis" vert="horz" wrap="square" anchor="ctr" anchorCtr="1"/>
              <a:lstStyle/>
              <a:p>
                <a:pPr>
                  <a:defRPr sz="1400" b="1" i="0" u="none" strike="noStrike" kern="1200" baseline="0">
                    <a:solidFill>
                      <a:schemeClr val="dk1">
                        <a:lumMod val="75000"/>
                        <a:lumOff val="25000"/>
                      </a:schemeClr>
                    </a:solidFill>
                    <a:latin typeface="Arial" panose="020B0604020202020204" pitchFamily="34" charset="0"/>
                    <a:ea typeface="+mn-ea"/>
                    <a:cs typeface="Arial" panose="020B0604020202020204" pitchFamily="34" charset="0"/>
                  </a:defRPr>
                </a:pPr>
                <a:r>
                  <a:rPr lang="lv-LV"/>
                  <a:t>gads</a:t>
                </a:r>
                <a:endParaRPr lang="en-US"/>
              </a:p>
            </c:rich>
          </c:tx>
          <c:overlay val="0"/>
          <c:spPr>
            <a:noFill/>
            <a:ln>
              <a:noFill/>
            </a:ln>
            <a:effectLst/>
          </c:spPr>
          <c:txPr>
            <a:bodyPr rot="0" spcFirstLastPara="1" vertOverflow="ellipsis" vert="horz" wrap="square" anchor="ctr" anchorCtr="1"/>
            <a:lstStyle/>
            <a:p>
              <a:pPr>
                <a:defRPr sz="1400" b="1" i="0" u="none" strike="noStrike" kern="1200" baseline="0">
                  <a:solidFill>
                    <a:schemeClr val="dk1">
                      <a:lumMod val="75000"/>
                      <a:lumOff val="25000"/>
                    </a:schemeClr>
                  </a:solidFill>
                  <a:latin typeface="Arial" panose="020B0604020202020204" pitchFamily="34" charset="0"/>
                  <a:ea typeface="+mn-ea"/>
                  <a:cs typeface="Arial" panose="020B0604020202020204" pitchFamily="34" charset="0"/>
                </a:defRPr>
              </a:pPr>
              <a:endParaRPr lang="lv-LV"/>
            </a:p>
          </c:txPr>
        </c:title>
        <c:numFmt formatCode="General" sourceLinked="1"/>
        <c:majorTickMark val="none"/>
        <c:minorTickMark val="none"/>
        <c:tickLblPos val="nextTo"/>
        <c:spPr>
          <a:noFill/>
          <a:ln w="19050" cap="flat" cmpd="sng" algn="ctr">
            <a:solidFill>
              <a:schemeClr val="dk1">
                <a:lumMod val="75000"/>
                <a:lumOff val="25000"/>
              </a:schemeClr>
            </a:solidFill>
            <a:round/>
          </a:ln>
          <a:effectLst/>
        </c:spPr>
        <c:txPr>
          <a:bodyPr rot="-5400000" spcFirstLastPara="1" vertOverflow="ellipsis" wrap="square" anchor="ctr" anchorCtr="1"/>
          <a:lstStyle/>
          <a:p>
            <a:pPr>
              <a:defRPr sz="1400" b="0" i="0" u="none" strike="noStrike" kern="1200" cap="all" baseline="0">
                <a:solidFill>
                  <a:schemeClr val="dk1">
                    <a:lumMod val="75000"/>
                    <a:lumOff val="25000"/>
                  </a:schemeClr>
                </a:solidFill>
                <a:latin typeface="Arial" panose="020B0604020202020204" pitchFamily="34" charset="0"/>
                <a:ea typeface="+mn-ea"/>
                <a:cs typeface="Arial" panose="020B0604020202020204" pitchFamily="34" charset="0"/>
              </a:defRPr>
            </a:pPr>
            <a:endParaRPr lang="lv-LV"/>
          </a:p>
        </c:txPr>
        <c:crossAx val="230640832"/>
        <c:crossesAt val="11"/>
        <c:auto val="1"/>
        <c:lblAlgn val="ctr"/>
        <c:lblOffset val="100"/>
        <c:tickLblSkip val="1"/>
        <c:tickMarkSkip val="1"/>
        <c:noMultiLvlLbl val="0"/>
      </c:catAx>
      <c:valAx>
        <c:axId val="230640832"/>
        <c:scaling>
          <c:orientation val="minMax"/>
          <c:max val="15"/>
          <c:min val="11"/>
        </c:scaling>
        <c:delete val="1"/>
        <c:axPos val="l"/>
        <c:majorGridlines>
          <c:spPr>
            <a:ln w="9525" cap="flat" cmpd="sng" algn="ctr">
              <a:gradFill>
                <a:gsLst>
                  <a:gs pos="100000">
                    <a:schemeClr val="dk1">
                      <a:lumMod val="95000"/>
                      <a:lumOff val="5000"/>
                      <a:alpha val="42000"/>
                    </a:schemeClr>
                  </a:gs>
                  <a:gs pos="0">
                    <a:schemeClr val="lt1">
                      <a:lumMod val="75000"/>
                      <a:alpha val="36000"/>
                    </a:schemeClr>
                  </a:gs>
                </a:gsLst>
                <a:lin ang="5400000" scaled="0"/>
              </a:gradFill>
              <a:round/>
            </a:ln>
            <a:effectLst/>
          </c:spPr>
        </c:majorGridlines>
        <c:title>
          <c:tx>
            <c:rich>
              <a:bodyPr rot="-5400000" spcFirstLastPara="1" vertOverflow="ellipsis" vert="horz" wrap="square" anchor="ctr" anchorCtr="1"/>
              <a:lstStyle/>
              <a:p>
                <a:pPr>
                  <a:defRPr sz="1400" b="1" i="0" u="none" strike="noStrike" kern="1200" baseline="0">
                    <a:solidFill>
                      <a:schemeClr val="dk1">
                        <a:lumMod val="75000"/>
                        <a:lumOff val="25000"/>
                      </a:schemeClr>
                    </a:solidFill>
                    <a:latin typeface="Arial" panose="020B0604020202020204" pitchFamily="34" charset="0"/>
                    <a:ea typeface="+mn-ea"/>
                    <a:cs typeface="Arial" panose="020B0604020202020204" pitchFamily="34" charset="0"/>
                  </a:defRPr>
                </a:pPr>
                <a:r>
                  <a:rPr lang="lv-LV"/>
                  <a:t>vidējais vecums gados</a:t>
                </a:r>
                <a:endParaRPr lang="en-US"/>
              </a:p>
            </c:rich>
          </c:tx>
          <c:overlay val="0"/>
          <c:spPr>
            <a:noFill/>
            <a:ln>
              <a:noFill/>
            </a:ln>
            <a:effectLst/>
          </c:spPr>
          <c:txPr>
            <a:bodyPr rot="-5400000" spcFirstLastPara="1" vertOverflow="ellipsis" vert="horz" wrap="square" anchor="ctr" anchorCtr="1"/>
            <a:lstStyle/>
            <a:p>
              <a:pPr>
                <a:defRPr sz="1400" b="1" i="0" u="none" strike="noStrike" kern="1200" baseline="0">
                  <a:solidFill>
                    <a:schemeClr val="dk1">
                      <a:lumMod val="75000"/>
                      <a:lumOff val="25000"/>
                    </a:schemeClr>
                  </a:solidFill>
                  <a:latin typeface="Arial" panose="020B0604020202020204" pitchFamily="34" charset="0"/>
                  <a:ea typeface="+mn-ea"/>
                  <a:cs typeface="Arial" panose="020B0604020202020204" pitchFamily="34" charset="0"/>
                </a:defRPr>
              </a:pPr>
              <a:endParaRPr lang="lv-LV"/>
            </a:p>
          </c:txPr>
        </c:title>
        <c:numFmt formatCode="0.0" sourceLinked="0"/>
        <c:majorTickMark val="none"/>
        <c:minorTickMark val="none"/>
        <c:tickLblPos val="nextTo"/>
        <c:crossAx val="230643184"/>
        <c:crosses val="autoZero"/>
        <c:crossBetween val="between"/>
        <c:majorUnit val="1"/>
      </c:valAx>
      <c:spPr>
        <a:solidFill>
          <a:schemeClr val="tx2">
            <a:lumMod val="40000"/>
            <a:lumOff val="60000"/>
          </a:schemeClr>
        </a:solidFill>
        <a:ln>
          <a:noFill/>
        </a:ln>
        <a:effectLst/>
      </c:spPr>
    </c:plotArea>
    <c:legend>
      <c:legendPos val="b"/>
      <c:overlay val="0"/>
      <c:spPr>
        <a:solidFill>
          <a:schemeClr val="lt1">
            <a:lumMod val="95000"/>
            <a:alpha val="39000"/>
          </a:schemeClr>
        </a:solidFill>
        <a:ln>
          <a:noFill/>
        </a:ln>
        <a:effectLst/>
      </c:spPr>
      <c:txPr>
        <a:bodyPr rot="0" spcFirstLastPara="1" vertOverflow="ellipsis" vert="horz" wrap="square" anchor="ctr" anchorCtr="1"/>
        <a:lstStyle/>
        <a:p>
          <a:pPr>
            <a:defRPr sz="1400" b="0" i="0" u="none" strike="noStrike" kern="1200" baseline="0">
              <a:solidFill>
                <a:schemeClr val="dk1">
                  <a:lumMod val="75000"/>
                  <a:lumOff val="25000"/>
                </a:schemeClr>
              </a:solidFill>
              <a:latin typeface="Arial" panose="020B0604020202020204" pitchFamily="34" charset="0"/>
              <a:ea typeface="+mn-ea"/>
              <a:cs typeface="Arial" panose="020B0604020202020204" pitchFamily="34" charset="0"/>
            </a:defRPr>
          </a:pPr>
          <a:endParaRPr lang="lv-LV"/>
        </a:p>
      </c:txPr>
    </c:legend>
    <c:plotVisOnly val="1"/>
    <c:dispBlanksAs val="gap"/>
    <c:showDLblsOverMax val="0"/>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sz="1400">
          <a:latin typeface="Arial" panose="020B0604020202020204" pitchFamily="34" charset="0"/>
          <a:cs typeface="Arial" panose="020B0604020202020204" pitchFamily="34" charset="0"/>
        </a:defRPr>
      </a:pPr>
      <a:endParaRPr lang="lv-LV"/>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Sheet1!$C$27</c:f>
              <c:strCache>
                <c:ptCount val="1"/>
                <c:pt idx="0">
                  <c:v>CO2 emisijas</c:v>
                </c:pt>
              </c:strCache>
            </c:strRef>
          </c:tx>
          <c:spPr>
            <a:solidFill>
              <a:schemeClr val="accent1"/>
            </a:solidFill>
            <a:ln>
              <a:noFill/>
            </a:ln>
            <a:effectLst/>
          </c:spPr>
          <c:invertIfNegative val="0"/>
          <c:cat>
            <c:strRef>
              <c:f>Sheet1!$B$28:$B$31</c:f>
              <c:strCache>
                <c:ptCount val="4"/>
                <c:pt idx="0">
                  <c:v>Iegādes nodoklis </c:v>
                </c:pt>
                <c:pt idx="1">
                  <c:v>Īpašumtiesību aplikšana ar nodokļiem</c:v>
                </c:pt>
                <c:pt idx="2">
                  <c:v>Nodoklis par darba transportlīdzekli kas ir kā daļa no algas</c:v>
                </c:pt>
                <c:pt idx="3">
                  <c:v>Enerģijas akcīzes nodoklis</c:v>
                </c:pt>
              </c:strCache>
            </c:strRef>
          </c:cat>
          <c:val>
            <c:numRef>
              <c:f>Sheet1!$C$28:$C$31</c:f>
              <c:numCache>
                <c:formatCode>General</c:formatCode>
                <c:ptCount val="4"/>
                <c:pt idx="0">
                  <c:v>20</c:v>
                </c:pt>
                <c:pt idx="1">
                  <c:v>23</c:v>
                </c:pt>
                <c:pt idx="2">
                  <c:v>20</c:v>
                </c:pt>
                <c:pt idx="3">
                  <c:v>0</c:v>
                </c:pt>
              </c:numCache>
            </c:numRef>
          </c:val>
          <c:extLst>
            <c:ext xmlns:c16="http://schemas.microsoft.com/office/drawing/2014/chart" uri="{C3380CC4-5D6E-409C-BE32-E72D297353CC}">
              <c16:uniqueId val="{00000000-C693-4AFF-AAE8-72166B030421}"/>
            </c:ext>
          </c:extLst>
        </c:ser>
        <c:ser>
          <c:idx val="1"/>
          <c:order val="1"/>
          <c:tx>
            <c:strRef>
              <c:f>Sheet1!$D$27</c:f>
              <c:strCache>
                <c:ptCount val="1"/>
                <c:pt idx="0">
                  <c:v>Auto cenas slieksnis</c:v>
                </c:pt>
              </c:strCache>
            </c:strRef>
          </c:tx>
          <c:spPr>
            <a:solidFill>
              <a:schemeClr val="accent2"/>
            </a:solidFill>
            <a:ln>
              <a:noFill/>
            </a:ln>
            <a:effectLst/>
          </c:spPr>
          <c:invertIfNegative val="0"/>
          <c:cat>
            <c:strRef>
              <c:f>Sheet1!$B$28:$B$31</c:f>
              <c:strCache>
                <c:ptCount val="4"/>
                <c:pt idx="0">
                  <c:v>Iegādes nodoklis </c:v>
                </c:pt>
                <c:pt idx="1">
                  <c:v>Īpašumtiesību aplikšana ar nodokļiem</c:v>
                </c:pt>
                <c:pt idx="2">
                  <c:v>Nodoklis par darba transportlīdzekli kas ir kā daļa no algas</c:v>
                </c:pt>
                <c:pt idx="3">
                  <c:v>Enerģijas akcīzes nodoklis</c:v>
                </c:pt>
              </c:strCache>
            </c:strRef>
          </c:cat>
          <c:val>
            <c:numRef>
              <c:f>Sheet1!$D$28:$D$31</c:f>
              <c:numCache>
                <c:formatCode>General</c:formatCode>
                <c:ptCount val="4"/>
                <c:pt idx="0">
                  <c:v>0</c:v>
                </c:pt>
                <c:pt idx="1">
                  <c:v>0</c:v>
                </c:pt>
                <c:pt idx="2">
                  <c:v>11</c:v>
                </c:pt>
                <c:pt idx="3">
                  <c:v>0</c:v>
                </c:pt>
              </c:numCache>
            </c:numRef>
          </c:val>
          <c:extLst>
            <c:ext xmlns:c16="http://schemas.microsoft.com/office/drawing/2014/chart" uri="{C3380CC4-5D6E-409C-BE32-E72D297353CC}">
              <c16:uniqueId val="{00000001-C693-4AFF-AAE8-72166B030421}"/>
            </c:ext>
          </c:extLst>
        </c:ser>
        <c:ser>
          <c:idx val="2"/>
          <c:order val="2"/>
          <c:tx>
            <c:strRef>
              <c:f>Sheet1!$E$27</c:f>
              <c:strCache>
                <c:ptCount val="1"/>
                <c:pt idx="0">
                  <c:v>Dzinēja jauda</c:v>
                </c:pt>
              </c:strCache>
            </c:strRef>
          </c:tx>
          <c:spPr>
            <a:solidFill>
              <a:schemeClr val="accent3"/>
            </a:solidFill>
            <a:ln>
              <a:noFill/>
            </a:ln>
            <a:effectLst/>
          </c:spPr>
          <c:invertIfNegative val="0"/>
          <c:cat>
            <c:strRef>
              <c:f>Sheet1!$B$28:$B$31</c:f>
              <c:strCache>
                <c:ptCount val="4"/>
                <c:pt idx="0">
                  <c:v>Iegādes nodoklis </c:v>
                </c:pt>
                <c:pt idx="1">
                  <c:v>Īpašumtiesību aplikšana ar nodokļiem</c:v>
                </c:pt>
                <c:pt idx="2">
                  <c:v>Nodoklis par darba transportlīdzekli kas ir kā daļa no algas</c:v>
                </c:pt>
                <c:pt idx="3">
                  <c:v>Enerģijas akcīzes nodoklis</c:v>
                </c:pt>
              </c:strCache>
            </c:strRef>
          </c:cat>
          <c:val>
            <c:numRef>
              <c:f>Sheet1!$E$28:$E$31</c:f>
              <c:numCache>
                <c:formatCode>General</c:formatCode>
                <c:ptCount val="4"/>
                <c:pt idx="0">
                  <c:v>5</c:v>
                </c:pt>
                <c:pt idx="1">
                  <c:v>7</c:v>
                </c:pt>
                <c:pt idx="2">
                  <c:v>3</c:v>
                </c:pt>
                <c:pt idx="3">
                  <c:v>0</c:v>
                </c:pt>
              </c:numCache>
            </c:numRef>
          </c:val>
          <c:extLst>
            <c:ext xmlns:c16="http://schemas.microsoft.com/office/drawing/2014/chart" uri="{C3380CC4-5D6E-409C-BE32-E72D297353CC}">
              <c16:uniqueId val="{00000002-C693-4AFF-AAE8-72166B030421}"/>
            </c:ext>
          </c:extLst>
        </c:ser>
        <c:ser>
          <c:idx val="3"/>
          <c:order val="3"/>
          <c:tx>
            <c:strRef>
              <c:f>Sheet1!$F$27</c:f>
              <c:strCache>
                <c:ptCount val="1"/>
                <c:pt idx="0">
                  <c:v>Motora tilpums</c:v>
                </c:pt>
              </c:strCache>
            </c:strRef>
          </c:tx>
          <c:spPr>
            <a:solidFill>
              <a:schemeClr val="accent4"/>
            </a:solidFill>
            <a:ln>
              <a:noFill/>
            </a:ln>
            <a:effectLst/>
          </c:spPr>
          <c:invertIfNegative val="0"/>
          <c:cat>
            <c:strRef>
              <c:f>Sheet1!$B$28:$B$31</c:f>
              <c:strCache>
                <c:ptCount val="4"/>
                <c:pt idx="0">
                  <c:v>Iegādes nodoklis </c:v>
                </c:pt>
                <c:pt idx="1">
                  <c:v>Īpašumtiesību aplikšana ar nodokļiem</c:v>
                </c:pt>
                <c:pt idx="2">
                  <c:v>Nodoklis par darba transportlīdzekli kas ir kā daļa no algas</c:v>
                </c:pt>
                <c:pt idx="3">
                  <c:v>Enerģijas akcīzes nodoklis</c:v>
                </c:pt>
              </c:strCache>
            </c:strRef>
          </c:cat>
          <c:val>
            <c:numRef>
              <c:f>Sheet1!$F$28:$F$31</c:f>
              <c:numCache>
                <c:formatCode>General</c:formatCode>
                <c:ptCount val="4"/>
                <c:pt idx="0">
                  <c:v>3</c:v>
                </c:pt>
                <c:pt idx="1">
                  <c:v>5</c:v>
                </c:pt>
                <c:pt idx="2">
                  <c:v>1</c:v>
                </c:pt>
                <c:pt idx="3">
                  <c:v>0</c:v>
                </c:pt>
              </c:numCache>
            </c:numRef>
          </c:val>
          <c:extLst>
            <c:ext xmlns:c16="http://schemas.microsoft.com/office/drawing/2014/chart" uri="{C3380CC4-5D6E-409C-BE32-E72D297353CC}">
              <c16:uniqueId val="{00000003-C693-4AFF-AAE8-72166B030421}"/>
            </c:ext>
          </c:extLst>
        </c:ser>
        <c:ser>
          <c:idx val="4"/>
          <c:order val="4"/>
          <c:tx>
            <c:strRef>
              <c:f>Sheet1!$G$27</c:f>
              <c:strCache>
                <c:ptCount val="1"/>
                <c:pt idx="0">
                  <c:v>Euro standarts</c:v>
                </c:pt>
              </c:strCache>
            </c:strRef>
          </c:tx>
          <c:spPr>
            <a:solidFill>
              <a:schemeClr val="accent5"/>
            </a:solidFill>
            <a:ln>
              <a:noFill/>
            </a:ln>
            <a:effectLst/>
          </c:spPr>
          <c:invertIfNegative val="0"/>
          <c:cat>
            <c:strRef>
              <c:f>Sheet1!$B$28:$B$31</c:f>
              <c:strCache>
                <c:ptCount val="4"/>
                <c:pt idx="0">
                  <c:v>Iegādes nodoklis </c:v>
                </c:pt>
                <c:pt idx="1">
                  <c:v>Īpašumtiesību aplikšana ar nodokļiem</c:v>
                </c:pt>
                <c:pt idx="2">
                  <c:v>Nodoklis par darba transportlīdzekli kas ir kā daļa no algas</c:v>
                </c:pt>
                <c:pt idx="3">
                  <c:v>Enerģijas akcīzes nodoklis</c:v>
                </c:pt>
              </c:strCache>
            </c:strRef>
          </c:cat>
          <c:val>
            <c:numRef>
              <c:f>Sheet1!$G$28:$G$31</c:f>
              <c:numCache>
                <c:formatCode>General</c:formatCode>
                <c:ptCount val="4"/>
                <c:pt idx="0">
                  <c:v>2</c:v>
                </c:pt>
                <c:pt idx="1">
                  <c:v>2</c:v>
                </c:pt>
                <c:pt idx="2">
                  <c:v>2</c:v>
                </c:pt>
                <c:pt idx="3">
                  <c:v>0</c:v>
                </c:pt>
              </c:numCache>
            </c:numRef>
          </c:val>
          <c:extLst>
            <c:ext xmlns:c16="http://schemas.microsoft.com/office/drawing/2014/chart" uri="{C3380CC4-5D6E-409C-BE32-E72D297353CC}">
              <c16:uniqueId val="{00000004-C693-4AFF-AAE8-72166B030421}"/>
            </c:ext>
          </c:extLst>
        </c:ser>
        <c:ser>
          <c:idx val="5"/>
          <c:order val="5"/>
          <c:tx>
            <c:strRef>
              <c:f>Sheet1!$H$27</c:f>
              <c:strCache>
                <c:ptCount val="1"/>
                <c:pt idx="0">
                  <c:v>Svars</c:v>
                </c:pt>
              </c:strCache>
            </c:strRef>
          </c:tx>
          <c:spPr>
            <a:solidFill>
              <a:schemeClr val="accent6"/>
            </a:solidFill>
            <a:ln>
              <a:noFill/>
            </a:ln>
            <a:effectLst/>
          </c:spPr>
          <c:invertIfNegative val="0"/>
          <c:cat>
            <c:strRef>
              <c:f>Sheet1!$B$28:$B$31</c:f>
              <c:strCache>
                <c:ptCount val="4"/>
                <c:pt idx="0">
                  <c:v>Iegādes nodoklis </c:v>
                </c:pt>
                <c:pt idx="1">
                  <c:v>Īpašumtiesību aplikšana ar nodokļiem</c:v>
                </c:pt>
                <c:pt idx="2">
                  <c:v>Nodoklis par darba transportlīdzekli kas ir kā daļa no algas</c:v>
                </c:pt>
                <c:pt idx="3">
                  <c:v>Enerģijas akcīzes nodoklis</c:v>
                </c:pt>
              </c:strCache>
            </c:strRef>
          </c:cat>
          <c:val>
            <c:numRef>
              <c:f>Sheet1!$H$28:$H$31</c:f>
              <c:numCache>
                <c:formatCode>General</c:formatCode>
                <c:ptCount val="4"/>
                <c:pt idx="0">
                  <c:v>2</c:v>
                </c:pt>
                <c:pt idx="1">
                  <c:v>3</c:v>
                </c:pt>
                <c:pt idx="2">
                  <c:v>0</c:v>
                </c:pt>
                <c:pt idx="3">
                  <c:v>0</c:v>
                </c:pt>
              </c:numCache>
            </c:numRef>
          </c:val>
          <c:extLst>
            <c:ext xmlns:c16="http://schemas.microsoft.com/office/drawing/2014/chart" uri="{C3380CC4-5D6E-409C-BE32-E72D297353CC}">
              <c16:uniqueId val="{00000005-C693-4AFF-AAE8-72166B030421}"/>
            </c:ext>
          </c:extLst>
        </c:ser>
        <c:ser>
          <c:idx val="6"/>
          <c:order val="6"/>
          <c:tx>
            <c:strRef>
              <c:f>Sheet1!$I$27</c:f>
              <c:strCache>
                <c:ptCount val="1"/>
                <c:pt idx="0">
                  <c:v>Degvielas veids</c:v>
                </c:pt>
              </c:strCache>
            </c:strRef>
          </c:tx>
          <c:spPr>
            <a:solidFill>
              <a:schemeClr val="accent1">
                <a:lumMod val="60000"/>
              </a:schemeClr>
            </a:solidFill>
            <a:ln>
              <a:noFill/>
            </a:ln>
            <a:effectLst/>
          </c:spPr>
          <c:invertIfNegative val="0"/>
          <c:cat>
            <c:strRef>
              <c:f>Sheet1!$B$28:$B$31</c:f>
              <c:strCache>
                <c:ptCount val="4"/>
                <c:pt idx="0">
                  <c:v>Iegādes nodoklis </c:v>
                </c:pt>
                <c:pt idx="1">
                  <c:v>Īpašumtiesību aplikšana ar nodokļiem</c:v>
                </c:pt>
                <c:pt idx="2">
                  <c:v>Nodoklis par darba transportlīdzekli kas ir kā daļa no algas</c:v>
                </c:pt>
                <c:pt idx="3">
                  <c:v>Enerģijas akcīzes nodoklis</c:v>
                </c:pt>
              </c:strCache>
            </c:strRef>
          </c:cat>
          <c:val>
            <c:numRef>
              <c:f>Sheet1!$I$28:$I$31</c:f>
              <c:numCache>
                <c:formatCode>General</c:formatCode>
                <c:ptCount val="4"/>
                <c:pt idx="0">
                  <c:v>6</c:v>
                </c:pt>
                <c:pt idx="1">
                  <c:v>9</c:v>
                </c:pt>
                <c:pt idx="2">
                  <c:v>5</c:v>
                </c:pt>
                <c:pt idx="3">
                  <c:v>31</c:v>
                </c:pt>
              </c:numCache>
            </c:numRef>
          </c:val>
          <c:extLst>
            <c:ext xmlns:c16="http://schemas.microsoft.com/office/drawing/2014/chart" uri="{C3380CC4-5D6E-409C-BE32-E72D297353CC}">
              <c16:uniqueId val="{00000006-C693-4AFF-AAE8-72166B030421}"/>
            </c:ext>
          </c:extLst>
        </c:ser>
        <c:ser>
          <c:idx val="7"/>
          <c:order val="7"/>
          <c:tx>
            <c:strRef>
              <c:f>Sheet1!$J$27</c:f>
              <c:strCache>
                <c:ptCount val="1"/>
                <c:pt idx="0">
                  <c:v>Automašīnas vecums</c:v>
                </c:pt>
              </c:strCache>
            </c:strRef>
          </c:tx>
          <c:spPr>
            <a:solidFill>
              <a:schemeClr val="accent2">
                <a:lumMod val="60000"/>
              </a:schemeClr>
            </a:solidFill>
            <a:ln>
              <a:noFill/>
            </a:ln>
            <a:effectLst/>
          </c:spPr>
          <c:invertIfNegative val="0"/>
          <c:cat>
            <c:strRef>
              <c:f>Sheet1!$B$28:$B$31</c:f>
              <c:strCache>
                <c:ptCount val="4"/>
                <c:pt idx="0">
                  <c:v>Iegādes nodoklis </c:v>
                </c:pt>
                <c:pt idx="1">
                  <c:v>Īpašumtiesību aplikšana ar nodokļiem</c:v>
                </c:pt>
                <c:pt idx="2">
                  <c:v>Nodoklis par darba transportlīdzekli kas ir kā daļa no algas</c:v>
                </c:pt>
                <c:pt idx="3">
                  <c:v>Enerģijas akcīzes nodoklis</c:v>
                </c:pt>
              </c:strCache>
            </c:strRef>
          </c:cat>
          <c:val>
            <c:numRef>
              <c:f>Sheet1!$J$28:$J$31</c:f>
              <c:numCache>
                <c:formatCode>General</c:formatCode>
                <c:ptCount val="4"/>
                <c:pt idx="0">
                  <c:v>3</c:v>
                </c:pt>
                <c:pt idx="1">
                  <c:v>5</c:v>
                </c:pt>
                <c:pt idx="2">
                  <c:v>4</c:v>
                </c:pt>
                <c:pt idx="3">
                  <c:v>0</c:v>
                </c:pt>
              </c:numCache>
            </c:numRef>
          </c:val>
          <c:extLst>
            <c:ext xmlns:c16="http://schemas.microsoft.com/office/drawing/2014/chart" uri="{C3380CC4-5D6E-409C-BE32-E72D297353CC}">
              <c16:uniqueId val="{00000007-C693-4AFF-AAE8-72166B030421}"/>
            </c:ext>
          </c:extLst>
        </c:ser>
        <c:ser>
          <c:idx val="8"/>
          <c:order val="8"/>
          <c:tx>
            <c:strRef>
              <c:f>Sheet1!$K$27</c:f>
              <c:strCache>
                <c:ptCount val="1"/>
                <c:pt idx="0">
                  <c:v>Piemērošana transportlīdzekļa cenai</c:v>
                </c:pt>
              </c:strCache>
            </c:strRef>
          </c:tx>
          <c:spPr>
            <a:solidFill>
              <a:schemeClr val="accent3">
                <a:lumMod val="60000"/>
              </a:schemeClr>
            </a:solidFill>
            <a:ln>
              <a:noFill/>
            </a:ln>
            <a:effectLst/>
          </c:spPr>
          <c:invertIfNegative val="0"/>
          <c:cat>
            <c:strRef>
              <c:f>Sheet1!$B$28:$B$31</c:f>
              <c:strCache>
                <c:ptCount val="4"/>
                <c:pt idx="0">
                  <c:v>Iegādes nodoklis </c:v>
                </c:pt>
                <c:pt idx="1">
                  <c:v>Īpašumtiesību aplikšana ar nodokļiem</c:v>
                </c:pt>
                <c:pt idx="2">
                  <c:v>Nodoklis par darba transportlīdzekli kas ir kā daļa no algas</c:v>
                </c:pt>
                <c:pt idx="3">
                  <c:v>Enerģijas akcīzes nodoklis</c:v>
                </c:pt>
              </c:strCache>
            </c:strRef>
          </c:cat>
          <c:val>
            <c:numRef>
              <c:f>Sheet1!$K$28:$K$31</c:f>
              <c:numCache>
                <c:formatCode>General</c:formatCode>
                <c:ptCount val="4"/>
                <c:pt idx="0">
                  <c:v>10</c:v>
                </c:pt>
                <c:pt idx="1">
                  <c:v>0</c:v>
                </c:pt>
                <c:pt idx="2">
                  <c:v>27</c:v>
                </c:pt>
                <c:pt idx="3">
                  <c:v>0</c:v>
                </c:pt>
              </c:numCache>
            </c:numRef>
          </c:val>
          <c:extLst>
            <c:ext xmlns:c16="http://schemas.microsoft.com/office/drawing/2014/chart" uri="{C3380CC4-5D6E-409C-BE32-E72D297353CC}">
              <c16:uniqueId val="{00000008-C693-4AFF-AAE8-72166B030421}"/>
            </c:ext>
          </c:extLst>
        </c:ser>
        <c:dLbls>
          <c:showLegendKey val="0"/>
          <c:showVal val="0"/>
          <c:showCatName val="0"/>
          <c:showSerName val="0"/>
          <c:showPercent val="0"/>
          <c:showBubbleSize val="0"/>
        </c:dLbls>
        <c:gapWidth val="219"/>
        <c:axId val="895624511"/>
        <c:axId val="895626591"/>
      </c:barChart>
      <c:catAx>
        <c:axId val="895624511"/>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1"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lv-LV"/>
          </a:p>
        </c:txPr>
        <c:crossAx val="895626591"/>
        <c:crosses val="autoZero"/>
        <c:auto val="1"/>
        <c:lblAlgn val="ctr"/>
        <c:lblOffset val="100"/>
        <c:noMultiLvlLbl val="0"/>
      </c:catAx>
      <c:valAx>
        <c:axId val="895626591"/>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200" b="1"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lv-LV"/>
          </a:p>
        </c:txPr>
        <c:crossAx val="895624511"/>
        <c:crosses val="autoZero"/>
        <c:crossBetween val="between"/>
      </c:valAx>
      <c:spPr>
        <a:noFill/>
        <a:ln>
          <a:noFill/>
        </a:ln>
        <a:effectLst/>
      </c:spPr>
    </c:plotArea>
    <c:legend>
      <c:legendPos val="b"/>
      <c:layout>
        <c:manualLayout>
          <c:xMode val="edge"/>
          <c:yMode val="edge"/>
          <c:x val="3.0461504811898524E-2"/>
          <c:y val="0.86472545785713695"/>
          <c:w val="0.92277872576187292"/>
          <c:h val="0.1207000791649636"/>
        </c:manualLayout>
      </c:layout>
      <c:overlay val="0"/>
      <c:spPr>
        <a:noFill/>
        <a:ln>
          <a:noFill/>
        </a:ln>
        <a:effectLst/>
      </c:spPr>
      <c:txPr>
        <a:bodyPr rot="0" spcFirstLastPara="1" vertOverflow="ellipsis" vert="horz" wrap="square" anchor="ctr" anchorCtr="1"/>
        <a:lstStyle/>
        <a:p>
          <a:pPr>
            <a:defRPr sz="1200" b="1"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lv-LV"/>
        </a:p>
      </c:txPr>
    </c:legend>
    <c:plotVisOnly val="1"/>
    <c:dispBlanksAs val="gap"/>
    <c:showDLblsOverMax val="0"/>
  </c:chart>
  <c:spPr>
    <a:noFill/>
    <a:ln>
      <a:noFill/>
    </a:ln>
    <a:effectLst/>
  </c:spPr>
  <c:txPr>
    <a:bodyPr/>
    <a:lstStyle/>
    <a:p>
      <a:pPr>
        <a:defRPr sz="1200" b="1">
          <a:latin typeface="Arial" panose="020B0604020202020204" pitchFamily="34" charset="0"/>
          <a:cs typeface="Arial" panose="020B0604020202020204" pitchFamily="34" charset="0"/>
        </a:defRPr>
      </a:pPr>
      <a:endParaRPr lang="lv-LV"/>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128" b="1" i="0" u="none" strike="noStrike" kern="1200" baseline="0">
                <a:solidFill>
                  <a:srgbClr val="C00000"/>
                </a:solidFill>
                <a:latin typeface="+mn-lt"/>
                <a:ea typeface="+mn-ea"/>
                <a:cs typeface="+mn-cs"/>
              </a:defRPr>
            </a:pPr>
            <a:r>
              <a:rPr lang="lv-LV">
                <a:solidFill>
                  <a:srgbClr val="C00000"/>
                </a:solidFill>
              </a:rPr>
              <a:t>2017</a:t>
            </a:r>
            <a:endParaRPr lang="en-US">
              <a:solidFill>
                <a:srgbClr val="C00000"/>
              </a:solidFill>
            </a:endParaRPr>
          </a:p>
        </c:rich>
      </c:tx>
      <c:overlay val="0"/>
      <c:spPr>
        <a:noFill/>
        <a:ln>
          <a:noFill/>
        </a:ln>
        <a:effectLst/>
      </c:spPr>
      <c:txPr>
        <a:bodyPr rot="0" spcFirstLastPara="1" vertOverflow="ellipsis" vert="horz" wrap="square" anchor="ctr" anchorCtr="1"/>
        <a:lstStyle/>
        <a:p>
          <a:pPr>
            <a:defRPr sz="2128" b="1" i="0" u="none" strike="noStrike" kern="1200" baseline="0">
              <a:solidFill>
                <a:srgbClr val="C00000"/>
              </a:solidFill>
              <a:latin typeface="+mn-lt"/>
              <a:ea typeface="+mn-ea"/>
              <a:cs typeface="+mn-cs"/>
            </a:defRPr>
          </a:pPr>
          <a:endParaRPr lang="lv-LV"/>
        </a:p>
      </c:txPr>
    </c:title>
    <c:autoTitleDeleted val="0"/>
    <c:plotArea>
      <c:layout/>
      <c:pieChart>
        <c:varyColors val="1"/>
        <c:dLbls>
          <c:showLegendKey val="0"/>
          <c:showVal val="0"/>
          <c:showCatName val="0"/>
          <c:showSerName val="0"/>
          <c:showPercent val="0"/>
          <c:showBubbleSize val="0"/>
          <c:showLeaderLines val="0"/>
        </c:dLbls>
        <c:firstSliceAng val="0"/>
      </c:pieChart>
      <c:spPr>
        <a:noFill/>
        <a:ln>
          <a:noFill/>
        </a:ln>
        <a:effectLst/>
      </c:spPr>
    </c:plotArea>
    <c:plotVisOnly val="1"/>
    <c:dispBlanksAs val="gap"/>
    <c:showDLblsOverMax val="0"/>
  </c:chart>
  <c:spPr>
    <a:noFill/>
    <a:ln>
      <a:noFill/>
    </a:ln>
    <a:effectLst/>
  </c:spPr>
  <c:txPr>
    <a:bodyPr/>
    <a:lstStyle/>
    <a:p>
      <a:pPr>
        <a:defRPr/>
      </a:pPr>
      <a:endParaRPr lang="lv-LV"/>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128" b="1" i="0" u="none" strike="noStrike" kern="1200" baseline="0">
                <a:solidFill>
                  <a:srgbClr val="C00000"/>
                </a:solidFill>
                <a:latin typeface="+mn-lt"/>
                <a:ea typeface="+mn-ea"/>
                <a:cs typeface="+mn-cs"/>
              </a:defRPr>
            </a:pPr>
            <a:r>
              <a:rPr lang="lv-LV">
                <a:solidFill>
                  <a:srgbClr val="C00000"/>
                </a:solidFill>
              </a:rPr>
              <a:t>2018</a:t>
            </a:r>
            <a:endParaRPr lang="en-US">
              <a:solidFill>
                <a:srgbClr val="C00000"/>
              </a:solidFill>
            </a:endParaRPr>
          </a:p>
        </c:rich>
      </c:tx>
      <c:overlay val="0"/>
      <c:spPr>
        <a:noFill/>
        <a:ln>
          <a:noFill/>
        </a:ln>
        <a:effectLst/>
      </c:spPr>
      <c:txPr>
        <a:bodyPr rot="0" spcFirstLastPara="1" vertOverflow="ellipsis" vert="horz" wrap="square" anchor="ctr" anchorCtr="1"/>
        <a:lstStyle/>
        <a:p>
          <a:pPr>
            <a:defRPr sz="2128" b="1" i="0" u="none" strike="noStrike" kern="1200" baseline="0">
              <a:solidFill>
                <a:srgbClr val="C00000"/>
              </a:solidFill>
              <a:latin typeface="+mn-lt"/>
              <a:ea typeface="+mn-ea"/>
              <a:cs typeface="+mn-cs"/>
            </a:defRPr>
          </a:pPr>
          <a:endParaRPr lang="lv-LV"/>
        </a:p>
      </c:txPr>
    </c:title>
    <c:autoTitleDeleted val="0"/>
    <c:plotArea>
      <c:layout/>
      <c:pieChart>
        <c:varyColors val="1"/>
        <c:dLbls>
          <c:showLegendKey val="0"/>
          <c:showVal val="0"/>
          <c:showCatName val="0"/>
          <c:showSerName val="0"/>
          <c:showPercent val="0"/>
          <c:showBubbleSize val="0"/>
          <c:showLeaderLines val="0"/>
        </c:dLbls>
        <c:firstSliceAng val="0"/>
      </c:pieChart>
      <c:spPr>
        <a:noFill/>
        <a:ln>
          <a:noFill/>
        </a:ln>
        <a:effectLst/>
      </c:spPr>
    </c:plotArea>
    <c:plotVisOnly val="1"/>
    <c:dispBlanksAs val="gap"/>
    <c:showDLblsOverMax val="0"/>
  </c:chart>
  <c:spPr>
    <a:noFill/>
    <a:ln>
      <a:noFill/>
    </a:ln>
    <a:effectLst/>
  </c:spPr>
  <c:txPr>
    <a:bodyPr/>
    <a:lstStyle/>
    <a:p>
      <a:pPr>
        <a:defRPr/>
      </a:pPr>
      <a:endParaRPr lang="lv-LV"/>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128" b="1" i="0" u="none" strike="noStrike" kern="1200" baseline="0">
                <a:solidFill>
                  <a:srgbClr val="C00000"/>
                </a:solidFill>
                <a:latin typeface="+mn-lt"/>
                <a:ea typeface="+mn-ea"/>
                <a:cs typeface="+mn-cs"/>
              </a:defRPr>
            </a:pPr>
            <a:r>
              <a:rPr lang="lv-LV">
                <a:solidFill>
                  <a:srgbClr val="C00000"/>
                </a:solidFill>
              </a:rPr>
              <a:t>2019</a:t>
            </a:r>
            <a:endParaRPr lang="en-US">
              <a:solidFill>
                <a:srgbClr val="C00000"/>
              </a:solidFill>
            </a:endParaRPr>
          </a:p>
        </c:rich>
      </c:tx>
      <c:overlay val="0"/>
      <c:spPr>
        <a:noFill/>
        <a:ln>
          <a:noFill/>
        </a:ln>
        <a:effectLst/>
      </c:spPr>
      <c:txPr>
        <a:bodyPr rot="0" spcFirstLastPara="1" vertOverflow="ellipsis" vert="horz" wrap="square" anchor="ctr" anchorCtr="1"/>
        <a:lstStyle/>
        <a:p>
          <a:pPr>
            <a:defRPr sz="2128" b="1" i="0" u="none" strike="noStrike" kern="1200" baseline="0">
              <a:solidFill>
                <a:srgbClr val="C00000"/>
              </a:solidFill>
              <a:latin typeface="+mn-lt"/>
              <a:ea typeface="+mn-ea"/>
              <a:cs typeface="+mn-cs"/>
            </a:defRPr>
          </a:pPr>
          <a:endParaRPr lang="lv-LV"/>
        </a:p>
      </c:txPr>
    </c:title>
    <c:autoTitleDeleted val="0"/>
    <c:plotArea>
      <c:layout>
        <c:manualLayout>
          <c:layoutTarget val="inner"/>
          <c:xMode val="edge"/>
          <c:yMode val="edge"/>
          <c:x val="0.28865113735783032"/>
          <c:y val="0.25444152814231552"/>
          <c:w val="0.40047572178477692"/>
          <c:h val="0.66745953630796151"/>
        </c:manualLayout>
      </c:layout>
      <c:pieChart>
        <c:varyColors val="1"/>
        <c:dLbls>
          <c:showLegendKey val="0"/>
          <c:showVal val="0"/>
          <c:showCatName val="0"/>
          <c:showSerName val="0"/>
          <c:showPercent val="0"/>
          <c:showBubbleSize val="0"/>
          <c:showLeaderLines val="0"/>
        </c:dLbls>
        <c:firstSliceAng val="0"/>
      </c:pieChart>
      <c:spPr>
        <a:noFill/>
        <a:ln>
          <a:noFill/>
        </a:ln>
        <a:effectLst/>
      </c:spPr>
    </c:plotArea>
    <c:plotVisOnly val="1"/>
    <c:dispBlanksAs val="gap"/>
    <c:showDLblsOverMax val="0"/>
  </c:chart>
  <c:spPr>
    <a:noFill/>
    <a:ln>
      <a:noFill/>
    </a:ln>
    <a:effectLst/>
  </c:spPr>
  <c:txPr>
    <a:bodyPr/>
    <a:lstStyle/>
    <a:p>
      <a:pPr>
        <a:defRPr/>
      </a:pPr>
      <a:endParaRPr lang="lv-LV"/>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128" b="1" i="0" u="none" strike="noStrike" kern="1200" baseline="0">
                <a:solidFill>
                  <a:srgbClr val="C00000"/>
                </a:solidFill>
                <a:latin typeface="+mn-lt"/>
                <a:ea typeface="+mn-ea"/>
                <a:cs typeface="+mn-cs"/>
              </a:defRPr>
            </a:pPr>
            <a:r>
              <a:rPr lang="lv-LV">
                <a:solidFill>
                  <a:srgbClr val="C00000"/>
                </a:solidFill>
              </a:rPr>
              <a:t>2020</a:t>
            </a:r>
            <a:endParaRPr lang="en-US">
              <a:solidFill>
                <a:srgbClr val="C00000"/>
              </a:solidFill>
            </a:endParaRPr>
          </a:p>
        </c:rich>
      </c:tx>
      <c:overlay val="0"/>
      <c:spPr>
        <a:noFill/>
        <a:ln>
          <a:noFill/>
        </a:ln>
        <a:effectLst/>
      </c:spPr>
      <c:txPr>
        <a:bodyPr rot="0" spcFirstLastPara="1" vertOverflow="ellipsis" vert="horz" wrap="square" anchor="ctr" anchorCtr="1"/>
        <a:lstStyle/>
        <a:p>
          <a:pPr>
            <a:defRPr sz="2128" b="1" i="0" u="none" strike="noStrike" kern="1200" baseline="0">
              <a:solidFill>
                <a:srgbClr val="C00000"/>
              </a:solidFill>
              <a:latin typeface="+mn-lt"/>
              <a:ea typeface="+mn-ea"/>
              <a:cs typeface="+mn-cs"/>
            </a:defRPr>
          </a:pPr>
          <a:endParaRPr lang="lv-LV"/>
        </a:p>
      </c:txPr>
    </c:title>
    <c:autoTitleDeleted val="0"/>
    <c:plotArea>
      <c:layout/>
      <c:pieChart>
        <c:varyColors val="1"/>
        <c:dLbls>
          <c:showLegendKey val="0"/>
          <c:showVal val="0"/>
          <c:showCatName val="0"/>
          <c:showSerName val="0"/>
          <c:showPercent val="0"/>
          <c:showBubbleSize val="0"/>
          <c:showLeaderLines val="0"/>
        </c:dLbls>
        <c:firstSliceAng val="0"/>
      </c:pieChart>
      <c:spPr>
        <a:noFill/>
        <a:ln>
          <a:noFill/>
        </a:ln>
        <a:effectLst/>
      </c:spPr>
    </c:plotArea>
    <c:plotVisOnly val="1"/>
    <c:dispBlanksAs val="gap"/>
    <c:showDLblsOverMax val="0"/>
  </c:chart>
  <c:spPr>
    <a:noFill/>
    <a:ln>
      <a:noFill/>
    </a:ln>
    <a:effectLst/>
  </c:spPr>
  <c:txPr>
    <a:bodyPr/>
    <a:lstStyle/>
    <a:p>
      <a:pPr>
        <a:defRPr/>
      </a:pPr>
      <a:endParaRPr lang="lv-LV"/>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128" b="1"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r>
              <a:rPr lang="lv-LV"/>
              <a:t>2021</a:t>
            </a:r>
            <a:endParaRPr lang="en-US"/>
          </a:p>
        </c:rich>
      </c:tx>
      <c:overlay val="0"/>
      <c:spPr>
        <a:noFill/>
        <a:ln>
          <a:noFill/>
        </a:ln>
        <a:effectLst/>
      </c:spPr>
      <c:txPr>
        <a:bodyPr rot="0" spcFirstLastPara="1" vertOverflow="ellipsis" vert="horz" wrap="square" anchor="ctr" anchorCtr="1"/>
        <a:lstStyle/>
        <a:p>
          <a:pPr>
            <a:defRPr sz="2128" b="1"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lv-LV"/>
        </a:p>
      </c:txPr>
    </c:title>
    <c:autoTitleDeleted val="0"/>
    <c:plotArea>
      <c:layout/>
      <c:pieChart>
        <c:varyColors val="1"/>
        <c:dLbls>
          <c:showLegendKey val="0"/>
          <c:showVal val="0"/>
          <c:showCatName val="0"/>
          <c:showSerName val="0"/>
          <c:showPercent val="0"/>
          <c:showBubbleSize val="0"/>
          <c:showLeaderLines val="0"/>
        </c:dLbls>
        <c:firstSliceAng val="0"/>
      </c:pieChart>
      <c:spPr>
        <a:noFill/>
        <a:ln>
          <a:noFill/>
        </a:ln>
        <a:effectLst/>
      </c:spPr>
    </c:plotArea>
    <c:plotVisOnly val="1"/>
    <c:dispBlanksAs val="gap"/>
    <c:showDLblsOverMax val="0"/>
  </c:chart>
  <c:spPr>
    <a:noFill/>
    <a:ln>
      <a:noFill/>
    </a:ln>
    <a:effectLst/>
  </c:spPr>
  <c:txPr>
    <a:bodyPr/>
    <a:lstStyle/>
    <a:p>
      <a:pPr>
        <a:defRPr b="1">
          <a:latin typeface="Arial" panose="020B0604020202020204" pitchFamily="34" charset="0"/>
          <a:cs typeface="Arial" panose="020B0604020202020204" pitchFamily="34" charset="0"/>
        </a:defRPr>
      </a:pPr>
      <a:endParaRPr lang="lv-LV"/>
    </a:p>
  </c:txPr>
  <c:externalData r:id="rId3">
    <c:autoUpdate val="0"/>
  </c:externalData>
  <c:userShapes r:id="rId4"/>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Sheet1!$D$10</c:f>
              <c:strCache>
                <c:ptCount val="1"/>
                <c:pt idx="0">
                  <c:v>2019</c:v>
                </c:pt>
              </c:strCache>
            </c:strRef>
          </c:tx>
          <c:spPr>
            <a:gradFill flip="none" rotWithShape="1">
              <a:gsLst>
                <a:gs pos="0">
                  <a:schemeClr val="accent1"/>
                </a:gs>
                <a:gs pos="75000">
                  <a:schemeClr val="accent1">
                    <a:lumMod val="60000"/>
                    <a:lumOff val="40000"/>
                  </a:schemeClr>
                </a:gs>
                <a:gs pos="51000">
                  <a:schemeClr val="accent1">
                    <a:alpha val="75000"/>
                  </a:schemeClr>
                </a:gs>
                <a:gs pos="100000">
                  <a:schemeClr val="accent1">
                    <a:lumMod val="20000"/>
                    <a:lumOff val="80000"/>
                    <a:alpha val="15000"/>
                  </a:schemeClr>
                </a:gs>
              </a:gsLst>
              <a:lin ang="5400000" scaled="0"/>
            </a:gra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lv-LV"/>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Sheet1!$E$9:$G$9</c:f>
              <c:strCache>
                <c:ptCount val="3"/>
                <c:pt idx="0">
                  <c:v>CO2</c:v>
                </c:pt>
                <c:pt idx="1">
                  <c:v>M+J+T</c:v>
                </c:pt>
                <c:pt idx="2">
                  <c:v>MASA</c:v>
                </c:pt>
              </c:strCache>
            </c:strRef>
          </c:cat>
          <c:val>
            <c:numRef>
              <c:f>Sheet1!$E$10:$G$10</c:f>
              <c:numCache>
                <c:formatCode>0%</c:formatCode>
                <c:ptCount val="3"/>
                <c:pt idx="0">
                  <c:v>0.22</c:v>
                </c:pt>
                <c:pt idx="1">
                  <c:v>0.25</c:v>
                </c:pt>
                <c:pt idx="2">
                  <c:v>0.53</c:v>
                </c:pt>
              </c:numCache>
            </c:numRef>
          </c:val>
          <c:extLst>
            <c:ext xmlns:c16="http://schemas.microsoft.com/office/drawing/2014/chart" uri="{C3380CC4-5D6E-409C-BE32-E72D297353CC}">
              <c16:uniqueId val="{00000000-B9CB-4D88-BC96-338EB2C4783E}"/>
            </c:ext>
          </c:extLst>
        </c:ser>
        <c:ser>
          <c:idx val="1"/>
          <c:order val="1"/>
          <c:tx>
            <c:strRef>
              <c:f>Sheet1!$D$11</c:f>
              <c:strCache>
                <c:ptCount val="1"/>
                <c:pt idx="0">
                  <c:v>2020</c:v>
                </c:pt>
              </c:strCache>
            </c:strRef>
          </c:tx>
          <c:spPr>
            <a:gradFill flip="none" rotWithShape="1">
              <a:gsLst>
                <a:gs pos="0">
                  <a:schemeClr val="accent2"/>
                </a:gs>
                <a:gs pos="75000">
                  <a:schemeClr val="accent2">
                    <a:lumMod val="60000"/>
                    <a:lumOff val="40000"/>
                  </a:schemeClr>
                </a:gs>
                <a:gs pos="51000">
                  <a:schemeClr val="accent2">
                    <a:alpha val="75000"/>
                  </a:schemeClr>
                </a:gs>
                <a:gs pos="100000">
                  <a:schemeClr val="accent2">
                    <a:lumMod val="20000"/>
                    <a:lumOff val="80000"/>
                    <a:alpha val="15000"/>
                  </a:schemeClr>
                </a:gs>
              </a:gsLst>
              <a:lin ang="5400000" scaled="0"/>
            </a:gra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lv-LV"/>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Sheet1!$E$9:$G$9</c:f>
              <c:strCache>
                <c:ptCount val="3"/>
                <c:pt idx="0">
                  <c:v>CO2</c:v>
                </c:pt>
                <c:pt idx="1">
                  <c:v>M+J+T</c:v>
                </c:pt>
                <c:pt idx="2">
                  <c:v>MASA</c:v>
                </c:pt>
              </c:strCache>
            </c:strRef>
          </c:cat>
          <c:val>
            <c:numRef>
              <c:f>Sheet1!$E$11:$G$11</c:f>
              <c:numCache>
                <c:formatCode>0%</c:formatCode>
                <c:ptCount val="3"/>
                <c:pt idx="0">
                  <c:v>0.24</c:v>
                </c:pt>
                <c:pt idx="1">
                  <c:v>0.26</c:v>
                </c:pt>
                <c:pt idx="2">
                  <c:v>0.49</c:v>
                </c:pt>
              </c:numCache>
            </c:numRef>
          </c:val>
          <c:extLst>
            <c:ext xmlns:c16="http://schemas.microsoft.com/office/drawing/2014/chart" uri="{C3380CC4-5D6E-409C-BE32-E72D297353CC}">
              <c16:uniqueId val="{00000001-B9CB-4D88-BC96-338EB2C4783E}"/>
            </c:ext>
          </c:extLst>
        </c:ser>
        <c:ser>
          <c:idx val="2"/>
          <c:order val="2"/>
          <c:tx>
            <c:strRef>
              <c:f>Sheet1!$D$12</c:f>
              <c:strCache>
                <c:ptCount val="1"/>
                <c:pt idx="0">
                  <c:v>2021</c:v>
                </c:pt>
              </c:strCache>
            </c:strRef>
          </c:tx>
          <c:spPr>
            <a:gradFill flip="none" rotWithShape="1">
              <a:gsLst>
                <a:gs pos="0">
                  <a:schemeClr val="accent3"/>
                </a:gs>
                <a:gs pos="75000">
                  <a:schemeClr val="accent3">
                    <a:lumMod val="60000"/>
                    <a:lumOff val="40000"/>
                  </a:schemeClr>
                </a:gs>
                <a:gs pos="51000">
                  <a:schemeClr val="accent3">
                    <a:alpha val="75000"/>
                  </a:schemeClr>
                </a:gs>
                <a:gs pos="100000">
                  <a:schemeClr val="accent3">
                    <a:lumMod val="20000"/>
                    <a:lumOff val="80000"/>
                    <a:alpha val="15000"/>
                  </a:schemeClr>
                </a:gs>
              </a:gsLst>
              <a:lin ang="5400000" scaled="0"/>
            </a:gra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lv-LV"/>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Sheet1!$E$9:$G$9</c:f>
              <c:strCache>
                <c:ptCount val="3"/>
                <c:pt idx="0">
                  <c:v>CO2</c:v>
                </c:pt>
                <c:pt idx="1">
                  <c:v>M+J+T</c:v>
                </c:pt>
                <c:pt idx="2">
                  <c:v>MASA</c:v>
                </c:pt>
              </c:strCache>
            </c:strRef>
          </c:cat>
          <c:val>
            <c:numRef>
              <c:f>Sheet1!$E$12:$G$12</c:f>
              <c:numCache>
                <c:formatCode>0%</c:formatCode>
                <c:ptCount val="3"/>
                <c:pt idx="0">
                  <c:v>0.32</c:v>
                </c:pt>
                <c:pt idx="1">
                  <c:v>0.31</c:v>
                </c:pt>
                <c:pt idx="2">
                  <c:v>0.36</c:v>
                </c:pt>
              </c:numCache>
            </c:numRef>
          </c:val>
          <c:extLst>
            <c:ext xmlns:c16="http://schemas.microsoft.com/office/drawing/2014/chart" uri="{C3380CC4-5D6E-409C-BE32-E72D297353CC}">
              <c16:uniqueId val="{00000002-B9CB-4D88-BC96-338EB2C4783E}"/>
            </c:ext>
          </c:extLst>
        </c:ser>
        <c:ser>
          <c:idx val="3"/>
          <c:order val="3"/>
          <c:tx>
            <c:strRef>
              <c:f>Sheet1!$D$13</c:f>
              <c:strCache>
                <c:ptCount val="1"/>
                <c:pt idx="0">
                  <c:v>2022</c:v>
                </c:pt>
              </c:strCache>
            </c:strRef>
          </c:tx>
          <c:spPr>
            <a:gradFill flip="none" rotWithShape="1">
              <a:gsLst>
                <a:gs pos="0">
                  <a:schemeClr val="accent4"/>
                </a:gs>
                <a:gs pos="75000">
                  <a:schemeClr val="accent4">
                    <a:lumMod val="60000"/>
                    <a:lumOff val="40000"/>
                  </a:schemeClr>
                </a:gs>
                <a:gs pos="51000">
                  <a:schemeClr val="accent4">
                    <a:alpha val="75000"/>
                  </a:schemeClr>
                </a:gs>
                <a:gs pos="100000">
                  <a:schemeClr val="accent4">
                    <a:lumMod val="20000"/>
                    <a:lumOff val="80000"/>
                    <a:alpha val="15000"/>
                  </a:schemeClr>
                </a:gs>
              </a:gsLst>
              <a:lin ang="5400000" scaled="0"/>
            </a:gra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lv-LV"/>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Sheet1!$E$9:$G$9</c:f>
              <c:strCache>
                <c:ptCount val="3"/>
                <c:pt idx="0">
                  <c:v>CO2</c:v>
                </c:pt>
                <c:pt idx="1">
                  <c:v>M+J+T</c:v>
                </c:pt>
                <c:pt idx="2">
                  <c:v>MASA</c:v>
                </c:pt>
              </c:strCache>
            </c:strRef>
          </c:cat>
          <c:val>
            <c:numRef>
              <c:f>Sheet1!$E$13:$G$13</c:f>
              <c:numCache>
                <c:formatCode>0%</c:formatCode>
                <c:ptCount val="3"/>
                <c:pt idx="0">
                  <c:v>0.35</c:v>
                </c:pt>
                <c:pt idx="1">
                  <c:v>0.32</c:v>
                </c:pt>
                <c:pt idx="2">
                  <c:v>0.33</c:v>
                </c:pt>
              </c:numCache>
            </c:numRef>
          </c:val>
          <c:extLst>
            <c:ext xmlns:c16="http://schemas.microsoft.com/office/drawing/2014/chart" uri="{C3380CC4-5D6E-409C-BE32-E72D297353CC}">
              <c16:uniqueId val="{00000003-B9CB-4D88-BC96-338EB2C4783E}"/>
            </c:ext>
          </c:extLst>
        </c:ser>
        <c:dLbls>
          <c:dLblPos val="outEnd"/>
          <c:showLegendKey val="0"/>
          <c:showVal val="1"/>
          <c:showCatName val="0"/>
          <c:showSerName val="0"/>
          <c:showPercent val="0"/>
          <c:showBubbleSize val="0"/>
        </c:dLbls>
        <c:gapWidth val="355"/>
        <c:overlap val="-70"/>
        <c:axId val="316993072"/>
        <c:axId val="316992656"/>
      </c:barChart>
      <c:catAx>
        <c:axId val="31699307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1"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lv-LV"/>
          </a:p>
        </c:txPr>
        <c:crossAx val="316992656"/>
        <c:crosses val="autoZero"/>
        <c:auto val="1"/>
        <c:lblAlgn val="ctr"/>
        <c:lblOffset val="100"/>
        <c:noMultiLvlLbl val="0"/>
      </c:catAx>
      <c:valAx>
        <c:axId val="316992656"/>
        <c:scaling>
          <c:orientation val="minMax"/>
        </c:scaling>
        <c:delete val="0"/>
        <c:axPos val="l"/>
        <c:majorGridlines>
          <c:spPr>
            <a:ln w="9525" cap="flat" cmpd="sng" algn="ctr">
              <a:gradFill>
                <a:gsLst>
                  <a:gs pos="100000">
                    <a:schemeClr val="tx1">
                      <a:lumMod val="5000"/>
                      <a:lumOff val="95000"/>
                    </a:schemeClr>
                  </a:gs>
                  <a:gs pos="0">
                    <a:schemeClr val="tx1">
                      <a:lumMod val="25000"/>
                      <a:lumOff val="75000"/>
                    </a:schemeClr>
                  </a:gs>
                </a:gsLst>
                <a:lin ang="5400000" scaled="0"/>
              </a:gra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lv-LV"/>
          </a:p>
        </c:txPr>
        <c:crossAx val="31699307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200" b="1"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lv-LV"/>
        </a:p>
      </c:txPr>
    </c:legend>
    <c:plotVisOnly val="1"/>
    <c:dispBlanksAs val="gap"/>
    <c:showDLblsOverMax val="0"/>
  </c:chart>
  <c:spPr>
    <a:noFill/>
    <a:ln>
      <a:noFill/>
    </a:ln>
    <a:effectLst/>
  </c:spPr>
  <c:txPr>
    <a:bodyPr/>
    <a:lstStyle/>
    <a:p>
      <a:pPr>
        <a:defRPr sz="1200">
          <a:latin typeface="Arial" panose="020B0604020202020204" pitchFamily="34" charset="0"/>
          <a:cs typeface="Arial" panose="020B0604020202020204" pitchFamily="34" charset="0"/>
        </a:defRPr>
      </a:pPr>
      <a:endParaRPr lang="lv-LV"/>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28">
  <cs:axisTitle>
    <cs:lnRef idx="0"/>
    <cs:fillRef idx="0"/>
    <cs:effectRef idx="0"/>
    <cs:fontRef idx="minor">
      <a:schemeClr val="dk1">
        <a:lumMod val="75000"/>
        <a:lumOff val="25000"/>
      </a:schemeClr>
    </cs:fontRef>
    <cs:defRPr sz="900"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900"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900" kern="1200"/>
  </cs:chartArea>
  <cs:dataLabel>
    <cs:lnRef idx="0"/>
    <cs:fillRef idx="0">
      <cs:styleClr val="auto"/>
    </cs:fillRef>
    <cs:effectRef idx="0"/>
    <cs:fontRef idx="minor">
      <a:schemeClr val="lt1"/>
    </cs:fontRef>
    <cs:defRPr sz="900" b="1" i="0" u="none" strike="noStrike" kern="1200" baseline="0"/>
  </cs:dataLabel>
  <cs:dataLabelCallout>
    <cs:lnRef idx="0"/>
    <cs:fillRef idx="0"/>
    <cs:effectRef idx="0"/>
    <cs:fontRef idx="minor">
      <a:schemeClr val="lt1"/>
    </cs:fontRef>
    <cs:spPr>
      <a:solidFill>
        <a:schemeClr val="dk1">
          <a:lumMod val="65000"/>
          <a:lumOff val="35000"/>
          <a:alpha val="75000"/>
        </a:schemeClr>
      </a:solidFill>
    </cs:spPr>
    <cs:defRPr sz="90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
  <cs:dataPoint3D>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3D>
  <cs:dataPointLine>
    <cs:lnRef idx="0">
      <cs:styleClr val="auto"/>
    </cs:lnRef>
    <cs:fillRef idx="0"/>
    <cs:effectRef idx="0"/>
    <cs:fontRef idx="minor">
      <a:schemeClr val="dk1"/>
    </cs:fontRef>
    <cs:spPr>
      <a:ln w="31750" cap="rnd">
        <a:solidFill>
          <a:schemeClr val="phClr"/>
        </a:solidFill>
        <a:round/>
      </a:ln>
    </cs:spPr>
  </cs:dataPointLine>
  <cs:dataPointMarker>
    <cs:lnRef idx="0"/>
    <cs:fillRef idx="0">
      <cs:styleClr val="auto"/>
    </cs:fillRef>
    <cs:effectRef idx="0"/>
    <cs:fontRef idx="minor">
      <a:schemeClr val="dk1"/>
    </cs:fontRef>
    <cs:spPr>
      <a:solidFill>
        <a:schemeClr val="phClr"/>
      </a:solidFill>
    </cs:spPr>
  </cs:dataPointMarker>
  <cs:dataPointMarkerLayout symbol="circle" size="17"/>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900"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900"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18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900"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900" kern="1200"/>
  </cs:valueAxis>
  <cs:wall>
    <cs:lnRef idx="0"/>
    <cs:fillRef idx="0"/>
    <cs:effectRef idx="0"/>
    <cs:fontRef idx="minor">
      <a:schemeClr val="dk1"/>
    </cs:fontRef>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344">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5.xml><?xml version="1.0" encoding="utf-8"?>
<cs:chartStyle xmlns:cs="http://schemas.microsoft.com/office/drawing/2012/chartStyle" xmlns:a="http://schemas.openxmlformats.org/drawingml/2006/main" id="344">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6.xml><?xml version="1.0" encoding="utf-8"?>
<cs:chartStyle xmlns:cs="http://schemas.microsoft.com/office/drawing/2012/chartStyle" xmlns:a="http://schemas.openxmlformats.org/drawingml/2006/main" id="344">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7.xml><?xml version="1.0" encoding="utf-8"?>
<cs:chartStyle xmlns:cs="http://schemas.microsoft.com/office/drawing/2012/chartStyle" xmlns:a="http://schemas.openxmlformats.org/drawingml/2006/main" id="344">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8.xml><?xml version="1.0" encoding="utf-8"?>
<cs:chartStyle xmlns:cs="http://schemas.microsoft.com/office/drawing/2012/chartStyle" xmlns:a="http://schemas.openxmlformats.org/drawingml/2006/main" id="344">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9.xml><?xml version="1.0" encoding="utf-8"?>
<cs:chartStyle xmlns:cs="http://schemas.microsoft.com/office/drawing/2012/chartStyle" xmlns:a="http://schemas.openxmlformats.org/drawingml/2006/main" id="210">
  <cs:axisTitle>
    <cs:lnRef idx="0"/>
    <cs:fillRef idx="0"/>
    <cs:effectRef idx="0"/>
    <cs:fontRef idx="minor">
      <a:schemeClr val="tx1">
        <a:lumMod val="65000"/>
        <a:lumOff val="35000"/>
      </a:schemeClr>
    </cs:fontRef>
    <cs:defRPr sz="900"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bg1"/>
    </cs:fontRef>
    <cs:spPr>
      <a:solidFill>
        <a:schemeClr val="tx1">
          <a:lumMod val="50000"/>
          <a:lumOff val="50000"/>
        </a:schemeClr>
      </a:solidFill>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gradFill flip="none" rotWithShape="1">
        <a:gsLst>
          <a:gs pos="0">
            <a:schemeClr val="phClr"/>
          </a:gs>
          <a:gs pos="75000">
            <a:schemeClr val="phClr">
              <a:lumMod val="60000"/>
              <a:lumOff val="40000"/>
            </a:schemeClr>
          </a:gs>
          <a:gs pos="51000">
            <a:schemeClr val="phClr">
              <a:alpha val="75000"/>
            </a:schemeClr>
          </a:gs>
          <a:gs pos="100000">
            <a:schemeClr val="phClr">
              <a:lumMod val="20000"/>
              <a:lumOff val="80000"/>
              <a:alpha val="15000"/>
            </a:schemeClr>
          </a:gs>
        </a:gsLst>
        <a:lin ang="5400000" scaled="0"/>
      </a:gradFill>
    </cs:spPr>
  </cs:dataPoint>
  <cs:dataPoint3D>
    <cs:lnRef idx="0"/>
    <cs:fillRef idx="0">
      <cs:styleClr val="auto"/>
    </cs:fillRef>
    <cs:effectRef idx="0"/>
    <cs:fontRef idx="minor">
      <a:schemeClr val="dk1"/>
    </cs:fontRef>
    <cs:spPr>
      <a:gradFill flip="none" rotWithShape="1">
        <a:gsLst>
          <a:gs pos="0">
            <a:schemeClr val="phClr"/>
          </a:gs>
          <a:gs pos="75000">
            <a:schemeClr val="phClr">
              <a:lumMod val="60000"/>
              <a:lumOff val="40000"/>
            </a:schemeClr>
          </a:gs>
          <a:gs pos="51000">
            <a:schemeClr val="phClr">
              <a:alpha val="75000"/>
            </a:schemeClr>
          </a:gs>
          <a:gs pos="100000">
            <a:schemeClr val="phClr">
              <a:lumMod val="20000"/>
              <a:lumOff val="80000"/>
              <a:alpha val="15000"/>
            </a:schemeClr>
          </a:gs>
        </a:gsLst>
        <a:lin ang="5400000" scaled="0"/>
      </a:gradFill>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styleClr val="auto"/>
    </cs:lnRef>
    <cs:fillRef idx="0">
      <cs:styleClr val="auto"/>
    </cs:fillRef>
    <cs:effectRef idx="0"/>
    <cs:fontRef idx="minor">
      <a:schemeClr val="dk1"/>
    </cs:fontRef>
    <cs:spPr>
      <a:gradFill flip="none" rotWithShape="1">
        <a:gsLst>
          <a:gs pos="0">
            <a:schemeClr val="phClr"/>
          </a:gs>
          <a:gs pos="75000">
            <a:schemeClr val="phClr">
              <a:lumMod val="60000"/>
              <a:lumOff val="40000"/>
            </a:schemeClr>
          </a:gs>
          <a:gs pos="51000">
            <a:schemeClr val="phClr">
              <a:alpha val="75000"/>
            </a:schemeClr>
          </a:gs>
          <a:gs pos="100000">
            <a:schemeClr val="phClr">
              <a:lumMod val="20000"/>
              <a:lumOff val="80000"/>
              <a:alpha val="15000"/>
            </a:schemeClr>
          </a:gs>
        </a:gsLst>
        <a:lin ang="5400000" scaled="0"/>
      </a:gradFill>
      <a:ln w="9525" cap="flat" cmpd="sng" algn="ctr">
        <a:solidFill>
          <a:schemeClr val="phClr">
            <a:shade val="95000"/>
          </a:schemeClr>
        </a:solidFill>
        <a:round/>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900" kern="1200"/>
  </cs:dataTable>
  <cs:downBar>
    <cs:lnRef idx="0"/>
    <cs:fillRef idx="0"/>
    <cs:effectRef idx="0"/>
    <cs:fontRef idx="minor">
      <a:schemeClr val="dk1"/>
    </cs:fontRef>
    <cs:spPr>
      <a:solidFill>
        <a:schemeClr val="dk1">
          <a:lumMod val="75000"/>
          <a:lumOff val="25000"/>
        </a:schemeClr>
      </a:solidFill>
      <a:ln w="9525">
        <a:solidFill>
          <a:schemeClr val="tx1">
            <a:lumMod val="65000"/>
            <a:lumOff val="35000"/>
          </a:schemeClr>
        </a:solidFill>
      </a:ln>
    </cs:spPr>
  </cs:downBar>
  <cs:dropLine>
    <cs:lnRef idx="0"/>
    <cs:fillRef idx="0"/>
    <cs:effectRef idx="0"/>
    <cs:fontRef idx="minor">
      <a:schemeClr val="dk1"/>
    </cs:fontRef>
    <cs:spPr>
      <a:ln w="9525">
        <a:solidFill>
          <a:schemeClr val="tx1">
            <a:lumMod val="35000"/>
            <a:lumOff val="65000"/>
          </a:schemeClr>
        </a:solidFill>
      </a:ln>
    </cs:spPr>
  </cs:dropLine>
  <cs:errorBar>
    <cs:lnRef idx="0"/>
    <cs:fillRef idx="0"/>
    <cs:effectRef idx="0"/>
    <cs:fontRef idx="minor">
      <a:schemeClr val="dk1"/>
    </cs:fontRef>
    <cs:spPr>
      <a:ln w="9525" cap="flat" cmpd="sng" algn="ctr">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tx1">
                <a:lumMod val="5000"/>
                <a:lumOff val="95000"/>
              </a:schemeClr>
            </a:gs>
            <a:gs pos="0">
              <a:schemeClr val="tx1">
                <a:lumMod val="25000"/>
                <a:lumOff val="75000"/>
              </a:schemeClr>
            </a:gs>
          </a:gsLst>
          <a:lin ang="5400000" scaled="0"/>
        </a:gradFill>
        <a:round/>
      </a:ln>
    </cs:spPr>
  </cs:gridlineMajor>
  <cs:gridlineMinor>
    <cs:lnRef idx="0"/>
    <cs:fillRef idx="0"/>
    <cs:effectRef idx="0"/>
    <cs:fontRef idx="minor">
      <a:schemeClr val="dk1"/>
    </cs:fontRef>
    <cs:spPr>
      <a:ln w="9525" cap="flat" cmpd="sng" algn="ctr">
        <a:gradFill>
          <a:gsLst>
            <a:gs pos="100000">
              <a:schemeClr val="tx1">
                <a:lumMod val="5000"/>
                <a:lumOff val="95000"/>
              </a:schemeClr>
            </a:gs>
            <a:gs pos="0">
              <a:schemeClr val="tx1">
                <a:lumMod val="25000"/>
                <a:lumOff val="75000"/>
              </a:schemeClr>
            </a:gs>
          </a:gsLst>
          <a:lin ang="5400000" scaled="0"/>
        </a:gradFill>
        <a:round/>
      </a:ln>
    </cs:spPr>
  </cs:gridlineMinor>
  <cs:hiLoLine>
    <cs:lnRef idx="0"/>
    <cs:fillRef idx="0"/>
    <cs:effectRef idx="0"/>
    <cs:fontRef idx="minor">
      <a:schemeClr val="dk1"/>
    </cs:fontRef>
    <cs:spPr>
      <a:ln w="9525">
        <a:solidFill>
          <a:schemeClr val="tx1">
            <a:lumMod val="50000"/>
            <a:lumOff val="50000"/>
          </a:schemeClr>
        </a:solidFill>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headEnd type="none" w="sm" len="sm"/>
        <a:tailEnd type="none" w="sm" len="sm"/>
      </a:ln>
    </cs:spPr>
    <cs:defRPr sz="900"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65000"/>
        <a:lumOff val="35000"/>
      </a:schemeClr>
    </cs:fontRef>
    <cs:defRPr sz="1800" b="1" kern="1200" cap="all" spc="50" baseline="0"/>
  </cs:title>
  <cs:trendline>
    <cs:lnRef idx="0">
      <cs:styleClr val="auto"/>
    </cs:lnRef>
    <cs:fillRef idx="0"/>
    <cs:effectRef idx="0"/>
    <cs:fontRef idx="minor">
      <a:schemeClr val="dk1"/>
    </cs:fontRef>
    <cs:spPr>
      <a:ln w="9525"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dk1"/>
    </cs:fontRef>
  </cs:wall>
</cs:chartStyle>
</file>

<file path=ppt/drawings/drawing1.xml><?xml version="1.0" encoding="utf-8"?>
<c:userShapes xmlns:c="http://schemas.openxmlformats.org/drawingml/2006/chart">
  <cdr:relSizeAnchor xmlns:cdr="http://schemas.openxmlformats.org/drawingml/2006/chartDrawing">
    <cdr:from>
      <cdr:x>0</cdr:x>
      <cdr:y>0.66667</cdr:y>
    </cdr:from>
    <cdr:to>
      <cdr:x>0.2</cdr:x>
      <cdr:y>1</cdr:y>
    </cdr:to>
    <cdr:sp macro="" textlink="">
      <cdr:nvSpPr>
        <cdr:cNvPr id="2" name="TextBox 1">
          <a:extLst xmlns:a="http://schemas.openxmlformats.org/drawingml/2006/main">
            <a:ext uri="{FF2B5EF4-FFF2-40B4-BE49-F238E27FC236}">
              <a16:creationId xmlns:a16="http://schemas.microsoft.com/office/drawing/2014/main" id="{28363D4C-0813-3392-7F49-C449CFEFB926}"/>
            </a:ext>
          </a:extLst>
        </cdr:cNvPr>
        <cdr:cNvSpPr txBox="1"/>
      </cdr:nvSpPr>
      <cdr:spPr>
        <a:xfrm xmlns:a="http://schemas.openxmlformats.org/drawingml/2006/main">
          <a:off x="-7853405" y="1828800"/>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lv-LV" sz="1200" dirty="0">
              <a:latin typeface="Arial" panose="020B0604020202020204" pitchFamily="34" charset="0"/>
              <a:cs typeface="Arial" panose="020B0604020202020204" pitchFamily="34" charset="0"/>
            </a:rPr>
            <a:t>*M+ J+ T = masa + jauda + tilpums</a:t>
          </a: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2" y="0"/>
            <a:ext cx="2891230" cy="489205"/>
          </a:xfrm>
          <a:prstGeom prst="rect">
            <a:avLst/>
          </a:prstGeom>
        </p:spPr>
        <p:txBody>
          <a:bodyPr vert="horz" lIns="91630" tIns="45816" rIns="91630" bIns="45816" rtlCol="0"/>
          <a:lstStyle>
            <a:lvl1pPr algn="l">
              <a:defRPr sz="1200"/>
            </a:lvl1pPr>
          </a:lstStyle>
          <a:p>
            <a:pPr>
              <a:defRPr/>
            </a:pPr>
            <a:endParaRPr lang="lv-LV"/>
          </a:p>
        </p:txBody>
      </p:sp>
      <p:sp>
        <p:nvSpPr>
          <p:cNvPr id="3" name="Date Placeholder 2"/>
          <p:cNvSpPr>
            <a:spLocks noGrp="1"/>
          </p:cNvSpPr>
          <p:nvPr>
            <p:ph type="dt" sz="quarter" idx="1"/>
          </p:nvPr>
        </p:nvSpPr>
        <p:spPr>
          <a:xfrm>
            <a:off x="3777937" y="0"/>
            <a:ext cx="2891230" cy="489205"/>
          </a:xfrm>
          <a:prstGeom prst="rect">
            <a:avLst/>
          </a:prstGeom>
        </p:spPr>
        <p:txBody>
          <a:bodyPr vert="horz" lIns="91630" tIns="45816" rIns="91630" bIns="45816" rtlCol="0"/>
          <a:lstStyle>
            <a:lvl1pPr algn="r">
              <a:defRPr sz="1200"/>
            </a:lvl1pPr>
          </a:lstStyle>
          <a:p>
            <a:pPr>
              <a:defRPr/>
            </a:pPr>
            <a:fld id="{6EF5DB0F-BE5B-4485-AA27-0842A09CA85C}" type="datetimeFigureOut">
              <a:rPr lang="lv-LV"/>
              <a:pPr>
                <a:defRPr/>
              </a:pPr>
              <a:t>27.02.2023</a:t>
            </a:fld>
            <a:endParaRPr lang="lv-LV"/>
          </a:p>
        </p:txBody>
      </p:sp>
      <p:sp>
        <p:nvSpPr>
          <p:cNvPr id="4" name="Footer Placeholder 3"/>
          <p:cNvSpPr>
            <a:spLocks noGrp="1"/>
          </p:cNvSpPr>
          <p:nvPr>
            <p:ph type="ftr" sz="quarter" idx="2"/>
          </p:nvPr>
        </p:nvSpPr>
        <p:spPr>
          <a:xfrm>
            <a:off x="2" y="9286539"/>
            <a:ext cx="2891230" cy="489205"/>
          </a:xfrm>
          <a:prstGeom prst="rect">
            <a:avLst/>
          </a:prstGeom>
        </p:spPr>
        <p:txBody>
          <a:bodyPr vert="horz" lIns="91630" tIns="45816" rIns="91630" bIns="45816" rtlCol="0" anchor="b"/>
          <a:lstStyle>
            <a:lvl1pPr algn="l">
              <a:defRPr sz="1200"/>
            </a:lvl1pPr>
          </a:lstStyle>
          <a:p>
            <a:pPr>
              <a:defRPr/>
            </a:pPr>
            <a:endParaRPr lang="lv-LV"/>
          </a:p>
        </p:txBody>
      </p:sp>
      <p:sp>
        <p:nvSpPr>
          <p:cNvPr id="5" name="Slide Number Placeholder 4"/>
          <p:cNvSpPr>
            <a:spLocks noGrp="1"/>
          </p:cNvSpPr>
          <p:nvPr>
            <p:ph type="sldNum" sz="quarter" idx="3"/>
          </p:nvPr>
        </p:nvSpPr>
        <p:spPr>
          <a:xfrm>
            <a:off x="3777937" y="9286539"/>
            <a:ext cx="2891230" cy="489205"/>
          </a:xfrm>
          <a:prstGeom prst="rect">
            <a:avLst/>
          </a:prstGeom>
        </p:spPr>
        <p:txBody>
          <a:bodyPr vert="horz" lIns="91630" tIns="45816" rIns="91630" bIns="45816" rtlCol="0" anchor="b"/>
          <a:lstStyle>
            <a:lvl1pPr algn="r">
              <a:defRPr sz="1200"/>
            </a:lvl1pPr>
          </a:lstStyle>
          <a:p>
            <a:pPr>
              <a:defRPr/>
            </a:pPr>
            <a:fld id="{9A799E48-05B8-4B17-A134-076ECCB6E012}" type="slidenum">
              <a:rPr lang="lv-LV"/>
              <a:pPr>
                <a:defRPr/>
              </a:pPr>
              <a:t>‹#›</a:t>
            </a:fld>
            <a:endParaRPr lang="lv-LV"/>
          </a:p>
        </p:txBody>
      </p:sp>
    </p:spTree>
    <p:extLst>
      <p:ext uri="{BB962C8B-B14F-4D97-AF65-F5344CB8AC3E}">
        <p14:creationId xmlns:p14="http://schemas.microsoft.com/office/powerpoint/2010/main" val="23049263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2" y="0"/>
            <a:ext cx="2891230" cy="489205"/>
          </a:xfrm>
          <a:prstGeom prst="rect">
            <a:avLst/>
          </a:prstGeom>
        </p:spPr>
        <p:txBody>
          <a:bodyPr vert="horz" lIns="91630" tIns="45816" rIns="91630" bIns="45816" rtlCol="0"/>
          <a:lstStyle>
            <a:lvl1pPr algn="l" defTabSz="941534" eaLnBrk="1" fontAlgn="auto" hangingPunct="1">
              <a:spcBef>
                <a:spcPts val="0"/>
              </a:spcBef>
              <a:spcAft>
                <a:spcPts val="0"/>
              </a:spcAft>
              <a:defRPr sz="1200">
                <a:latin typeface="+mn-lt"/>
                <a:ea typeface="+mn-ea"/>
                <a:cs typeface="+mn-cs"/>
              </a:defRPr>
            </a:lvl1pPr>
          </a:lstStyle>
          <a:p>
            <a:pPr>
              <a:defRPr/>
            </a:pPr>
            <a:endParaRPr lang="lv-LV"/>
          </a:p>
        </p:txBody>
      </p:sp>
      <p:sp>
        <p:nvSpPr>
          <p:cNvPr id="3" name="Date Placeholder 2"/>
          <p:cNvSpPr>
            <a:spLocks noGrp="1"/>
          </p:cNvSpPr>
          <p:nvPr>
            <p:ph type="dt" idx="1"/>
          </p:nvPr>
        </p:nvSpPr>
        <p:spPr>
          <a:xfrm>
            <a:off x="3777937" y="0"/>
            <a:ext cx="2891230" cy="489205"/>
          </a:xfrm>
          <a:prstGeom prst="rect">
            <a:avLst/>
          </a:prstGeom>
        </p:spPr>
        <p:txBody>
          <a:bodyPr vert="horz" wrap="square" lIns="91630" tIns="45816" rIns="91630" bIns="45816" numCol="1" anchor="t" anchorCtr="0" compatLnSpc="1">
            <a:prstTxWarp prst="textNoShape">
              <a:avLst/>
            </a:prstTxWarp>
          </a:bodyPr>
          <a:lstStyle>
            <a:lvl1pPr algn="r" eaLnBrk="1" hangingPunct="1">
              <a:defRPr sz="1200">
                <a:latin typeface="Calibri" pitchFamily="34" charset="0"/>
                <a:cs typeface="Arial" pitchFamily="34" charset="0"/>
              </a:defRPr>
            </a:lvl1pPr>
          </a:lstStyle>
          <a:p>
            <a:pPr>
              <a:defRPr/>
            </a:pPr>
            <a:fld id="{EF912EEF-29AF-478D-9EB2-70AE34B59CDA}" type="datetimeFigureOut">
              <a:rPr lang="lv-LV" altLang="lv-LV"/>
              <a:pPr>
                <a:defRPr/>
              </a:pPr>
              <a:t>27.02.2023</a:t>
            </a:fld>
            <a:endParaRPr lang="lv-LV" altLang="lv-LV"/>
          </a:p>
        </p:txBody>
      </p:sp>
      <p:sp>
        <p:nvSpPr>
          <p:cNvPr id="4" name="Slide Image Placeholder 3"/>
          <p:cNvSpPr>
            <a:spLocks noGrp="1" noRot="1" noChangeAspect="1"/>
          </p:cNvSpPr>
          <p:nvPr>
            <p:ph type="sldImg" idx="2"/>
          </p:nvPr>
        </p:nvSpPr>
        <p:spPr>
          <a:xfrm>
            <a:off x="74613" y="731838"/>
            <a:ext cx="6521450" cy="3668712"/>
          </a:xfrm>
          <a:prstGeom prst="rect">
            <a:avLst/>
          </a:prstGeom>
          <a:noFill/>
          <a:ln w="12700">
            <a:solidFill>
              <a:prstClr val="black"/>
            </a:solidFill>
          </a:ln>
        </p:spPr>
        <p:txBody>
          <a:bodyPr vert="horz" lIns="91630" tIns="45816" rIns="91630" bIns="45816" rtlCol="0" anchor="ctr"/>
          <a:lstStyle/>
          <a:p>
            <a:pPr lvl="0"/>
            <a:endParaRPr lang="lv-LV" noProof="0"/>
          </a:p>
        </p:txBody>
      </p:sp>
      <p:sp>
        <p:nvSpPr>
          <p:cNvPr id="5" name="Notes Placeholder 4"/>
          <p:cNvSpPr>
            <a:spLocks noGrp="1"/>
          </p:cNvSpPr>
          <p:nvPr>
            <p:ph type="body" sz="quarter" idx="3"/>
          </p:nvPr>
        </p:nvSpPr>
        <p:spPr>
          <a:xfrm>
            <a:off x="667672" y="4644940"/>
            <a:ext cx="5335332" cy="4399503"/>
          </a:xfrm>
          <a:prstGeom prst="rect">
            <a:avLst/>
          </a:prstGeom>
        </p:spPr>
        <p:txBody>
          <a:bodyPr vert="horz" lIns="91630" tIns="45816" rIns="91630" bIns="45816"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lv-LV" noProof="0"/>
          </a:p>
        </p:txBody>
      </p:sp>
      <p:sp>
        <p:nvSpPr>
          <p:cNvPr id="6" name="Footer Placeholder 5"/>
          <p:cNvSpPr>
            <a:spLocks noGrp="1"/>
          </p:cNvSpPr>
          <p:nvPr>
            <p:ph type="ftr" sz="quarter" idx="4"/>
          </p:nvPr>
        </p:nvSpPr>
        <p:spPr>
          <a:xfrm>
            <a:off x="2" y="9286539"/>
            <a:ext cx="2891230" cy="489205"/>
          </a:xfrm>
          <a:prstGeom prst="rect">
            <a:avLst/>
          </a:prstGeom>
        </p:spPr>
        <p:txBody>
          <a:bodyPr vert="horz" lIns="91630" tIns="45816" rIns="91630" bIns="45816" rtlCol="0" anchor="b"/>
          <a:lstStyle>
            <a:lvl1pPr algn="l" defTabSz="941534" eaLnBrk="1" fontAlgn="auto" hangingPunct="1">
              <a:spcBef>
                <a:spcPts val="0"/>
              </a:spcBef>
              <a:spcAft>
                <a:spcPts val="0"/>
              </a:spcAft>
              <a:defRPr sz="1200">
                <a:latin typeface="+mn-lt"/>
                <a:ea typeface="+mn-ea"/>
                <a:cs typeface="+mn-cs"/>
              </a:defRPr>
            </a:lvl1pPr>
          </a:lstStyle>
          <a:p>
            <a:pPr>
              <a:defRPr/>
            </a:pPr>
            <a:endParaRPr lang="lv-LV"/>
          </a:p>
        </p:txBody>
      </p:sp>
      <p:sp>
        <p:nvSpPr>
          <p:cNvPr id="7" name="Slide Number Placeholder 6"/>
          <p:cNvSpPr>
            <a:spLocks noGrp="1"/>
          </p:cNvSpPr>
          <p:nvPr>
            <p:ph type="sldNum" sz="quarter" idx="5"/>
          </p:nvPr>
        </p:nvSpPr>
        <p:spPr>
          <a:xfrm>
            <a:off x="3777937" y="9286539"/>
            <a:ext cx="2891230" cy="489205"/>
          </a:xfrm>
          <a:prstGeom prst="rect">
            <a:avLst/>
          </a:prstGeom>
        </p:spPr>
        <p:txBody>
          <a:bodyPr vert="horz" wrap="square" lIns="91630" tIns="45816" rIns="91630" bIns="45816" numCol="1" anchor="b" anchorCtr="0" compatLnSpc="1">
            <a:prstTxWarp prst="textNoShape">
              <a:avLst/>
            </a:prstTxWarp>
          </a:bodyPr>
          <a:lstStyle>
            <a:lvl1pPr algn="r" eaLnBrk="1" hangingPunct="1">
              <a:defRPr sz="1200">
                <a:latin typeface="Calibri" pitchFamily="34" charset="0"/>
                <a:cs typeface="Arial" charset="0"/>
              </a:defRPr>
            </a:lvl1pPr>
          </a:lstStyle>
          <a:p>
            <a:pPr>
              <a:defRPr/>
            </a:pPr>
            <a:fld id="{77D2C509-38C2-4F37-ABFD-01E91E640D17}" type="slidenum">
              <a:rPr lang="lv-LV" altLang="lv-LV"/>
              <a:pPr>
                <a:defRPr/>
              </a:pPr>
              <a:t>‹#›</a:t>
            </a:fld>
            <a:endParaRPr lang="lv-LV" altLang="lv-LV"/>
          </a:p>
        </p:txBody>
      </p:sp>
    </p:spTree>
    <p:extLst>
      <p:ext uri="{BB962C8B-B14F-4D97-AF65-F5344CB8AC3E}">
        <p14:creationId xmlns:p14="http://schemas.microsoft.com/office/powerpoint/2010/main" val="4243496972"/>
      </p:ext>
    </p:extLst>
  </p:cSld>
  <p:clrMap bg1="lt1" tx1="dk1" bg2="lt2" tx2="dk2" accent1="accent1" accent2="accent2" accent3="accent3" accent4="accent4" accent5="accent5" accent6="accent6" hlink="hlink" folHlink="folHlink"/>
  <p:notesStyle>
    <a:lvl1pPr algn="l" defTabSz="938213" rtl="0" eaLnBrk="0" fontAlgn="base" hangingPunct="0">
      <a:spcBef>
        <a:spcPct val="30000"/>
      </a:spcBef>
      <a:spcAft>
        <a:spcPct val="0"/>
      </a:spcAft>
      <a:defRPr sz="1200" kern="1200">
        <a:solidFill>
          <a:schemeClr val="tx1"/>
        </a:solidFill>
        <a:latin typeface="+mn-lt"/>
        <a:ea typeface="MS PGothic" pitchFamily="34" charset="-128"/>
        <a:cs typeface="ＭＳ Ｐゴシック" charset="0"/>
      </a:defRPr>
    </a:lvl1pPr>
    <a:lvl2pPr marL="468313" algn="l" defTabSz="938213" rtl="0" eaLnBrk="0" fontAlgn="base" hangingPunct="0">
      <a:spcBef>
        <a:spcPct val="30000"/>
      </a:spcBef>
      <a:spcAft>
        <a:spcPct val="0"/>
      </a:spcAft>
      <a:defRPr sz="1200" kern="1200">
        <a:solidFill>
          <a:schemeClr val="tx1"/>
        </a:solidFill>
        <a:latin typeface="+mn-lt"/>
        <a:ea typeface="MS PGothic" pitchFamily="34" charset="-128"/>
        <a:cs typeface="+mn-cs"/>
      </a:defRPr>
    </a:lvl2pPr>
    <a:lvl3pPr marL="938213" algn="l" defTabSz="938213" rtl="0" eaLnBrk="0" fontAlgn="base" hangingPunct="0">
      <a:spcBef>
        <a:spcPct val="30000"/>
      </a:spcBef>
      <a:spcAft>
        <a:spcPct val="0"/>
      </a:spcAft>
      <a:defRPr sz="1200" kern="1200">
        <a:solidFill>
          <a:schemeClr val="tx1"/>
        </a:solidFill>
        <a:latin typeface="+mn-lt"/>
        <a:ea typeface="MS PGothic" pitchFamily="34" charset="-128"/>
        <a:cs typeface="+mn-cs"/>
      </a:defRPr>
    </a:lvl3pPr>
    <a:lvl4pPr marL="1408113" algn="l" defTabSz="938213" rtl="0" eaLnBrk="0" fontAlgn="base" hangingPunct="0">
      <a:spcBef>
        <a:spcPct val="30000"/>
      </a:spcBef>
      <a:spcAft>
        <a:spcPct val="0"/>
      </a:spcAft>
      <a:defRPr sz="1200" kern="1200">
        <a:solidFill>
          <a:schemeClr val="tx1"/>
        </a:solidFill>
        <a:latin typeface="+mn-lt"/>
        <a:ea typeface="MS PGothic" pitchFamily="34" charset="-128"/>
        <a:cs typeface="+mn-cs"/>
      </a:defRPr>
    </a:lvl4pPr>
    <a:lvl5pPr marL="1878013" algn="l" defTabSz="938213" rtl="0" eaLnBrk="0" fontAlgn="base" hangingPunct="0">
      <a:spcBef>
        <a:spcPct val="30000"/>
      </a:spcBef>
      <a:spcAft>
        <a:spcPct val="0"/>
      </a:spcAft>
      <a:defRPr sz="1200" kern="1200">
        <a:solidFill>
          <a:schemeClr val="tx1"/>
        </a:solidFill>
        <a:latin typeface="+mn-lt"/>
        <a:ea typeface="MS PGothic" pitchFamily="34" charset="-128"/>
        <a:cs typeface="+mn-cs"/>
      </a:defRPr>
    </a:lvl5pPr>
    <a:lvl6pPr marL="2348940" algn="l" defTabSz="939575" rtl="0" eaLnBrk="1" latinLnBrk="0" hangingPunct="1">
      <a:defRPr sz="1200" kern="1200">
        <a:solidFill>
          <a:schemeClr val="tx1"/>
        </a:solidFill>
        <a:latin typeface="+mn-lt"/>
        <a:ea typeface="+mn-ea"/>
        <a:cs typeface="+mn-cs"/>
      </a:defRPr>
    </a:lvl6pPr>
    <a:lvl7pPr marL="2818729" algn="l" defTabSz="939575" rtl="0" eaLnBrk="1" latinLnBrk="0" hangingPunct="1">
      <a:defRPr sz="1200" kern="1200">
        <a:solidFill>
          <a:schemeClr val="tx1"/>
        </a:solidFill>
        <a:latin typeface="+mn-lt"/>
        <a:ea typeface="+mn-ea"/>
        <a:cs typeface="+mn-cs"/>
      </a:defRPr>
    </a:lvl7pPr>
    <a:lvl8pPr marL="3288515" algn="l" defTabSz="939575" rtl="0" eaLnBrk="1" latinLnBrk="0" hangingPunct="1">
      <a:defRPr sz="1200" kern="1200">
        <a:solidFill>
          <a:schemeClr val="tx1"/>
        </a:solidFill>
        <a:latin typeface="+mn-lt"/>
        <a:ea typeface="+mn-ea"/>
        <a:cs typeface="+mn-cs"/>
      </a:defRPr>
    </a:lvl8pPr>
    <a:lvl9pPr marL="3758305" algn="l" defTabSz="939575"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4613" y="731838"/>
            <a:ext cx="6521450" cy="3668712"/>
          </a:xfrm>
        </p:spPr>
      </p:sp>
      <p:sp>
        <p:nvSpPr>
          <p:cNvPr id="3" name="Notes Placeholder 2"/>
          <p:cNvSpPr>
            <a:spLocks noGrp="1"/>
          </p:cNvSpPr>
          <p:nvPr>
            <p:ph type="body" idx="1"/>
          </p:nvPr>
        </p:nvSpPr>
        <p:spPr/>
        <p:txBody>
          <a:bodyPr/>
          <a:lstStyle/>
          <a:p>
            <a:endParaRPr lang="lv-LV" dirty="0"/>
          </a:p>
        </p:txBody>
      </p:sp>
      <p:sp>
        <p:nvSpPr>
          <p:cNvPr id="4" name="Slide Number Placeholder 3"/>
          <p:cNvSpPr>
            <a:spLocks noGrp="1"/>
          </p:cNvSpPr>
          <p:nvPr>
            <p:ph type="sldNum" sz="quarter" idx="10"/>
          </p:nvPr>
        </p:nvSpPr>
        <p:spPr/>
        <p:txBody>
          <a:bodyPr/>
          <a:lstStyle/>
          <a:p>
            <a:pPr>
              <a:defRPr/>
            </a:pPr>
            <a:fld id="{77D2C509-38C2-4F37-ABFD-01E91E640D17}" type="slidenum">
              <a:rPr lang="lv-LV" altLang="lv-LV" smtClean="0"/>
              <a:pPr>
                <a:defRPr/>
              </a:pPr>
              <a:t>1</a:t>
            </a:fld>
            <a:endParaRPr lang="lv-LV" altLang="lv-LV"/>
          </a:p>
        </p:txBody>
      </p:sp>
    </p:spTree>
    <p:extLst>
      <p:ext uri="{BB962C8B-B14F-4D97-AF65-F5344CB8AC3E}">
        <p14:creationId xmlns:p14="http://schemas.microsoft.com/office/powerpoint/2010/main" val="102684671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4613" y="731838"/>
            <a:ext cx="6521450" cy="3668712"/>
          </a:xfrm>
        </p:spPr>
      </p:sp>
      <p:sp>
        <p:nvSpPr>
          <p:cNvPr id="3" name="Notes Placeholder 2"/>
          <p:cNvSpPr>
            <a:spLocks noGrp="1"/>
          </p:cNvSpPr>
          <p:nvPr>
            <p:ph type="body" idx="1"/>
          </p:nvPr>
        </p:nvSpPr>
        <p:spPr/>
        <p:txBody>
          <a:bodyPr/>
          <a:lstStyle/>
          <a:p>
            <a:r>
              <a:rPr lang="lv-LV" sz="800" dirty="0">
                <a:latin typeface="Verdana" panose="020B0604030504040204" pitchFamily="34" charset="0"/>
                <a:ea typeface="Verdana" panose="020B0604030504040204" pitchFamily="34" charset="0"/>
                <a:cs typeface="Calibri" panose="020F0502020204030204" pitchFamily="34" charset="0"/>
              </a:rPr>
              <a:t>2020.gadā 2021.gada budžeta paketē tika ietverti vairāki priekšlikumi grozījumiem TEN.</a:t>
            </a:r>
          </a:p>
          <a:p>
            <a:r>
              <a:rPr lang="lv-LV" sz="800" dirty="0">
                <a:latin typeface="Verdana" panose="020B0604030504040204" pitchFamily="34" charset="0"/>
                <a:ea typeface="Verdana" panose="020B0604030504040204" pitchFamily="34" charset="0"/>
                <a:cs typeface="Calibri" panose="020F0502020204030204" pitchFamily="34" charset="0"/>
              </a:rPr>
              <a:t>Grozījumi paredzēja:</a:t>
            </a:r>
          </a:p>
          <a:p>
            <a:endParaRPr lang="lv-LV" sz="800" dirty="0">
              <a:latin typeface="Verdana" panose="020B0604030504040204" pitchFamily="34" charset="0"/>
              <a:ea typeface="Verdana" panose="020B0604030504040204" pitchFamily="34" charset="0"/>
              <a:cs typeface="Calibri" panose="020F0502020204030204" pitchFamily="34" charset="0"/>
            </a:endParaRPr>
          </a:p>
          <a:p>
            <a:pPr marL="457200" indent="-457200" algn="just">
              <a:buFont typeface="Arial" panose="020B0604020202020204" pitchFamily="34" charset="0"/>
              <a:buChar char="•"/>
            </a:pPr>
            <a:r>
              <a:rPr lang="lv-LV" sz="800" dirty="0" err="1">
                <a:latin typeface="Verdana" panose="020B0604030504040204" pitchFamily="34" charset="0"/>
                <a:ea typeface="Verdana" panose="020B0604030504040204" pitchFamily="34" charset="0"/>
                <a:cs typeface="Calibri" panose="020F0502020204030204" pitchFamily="34" charset="0"/>
              </a:rPr>
              <a:t>Komercauto</a:t>
            </a:r>
            <a:r>
              <a:rPr lang="lv-LV" sz="800" dirty="0">
                <a:latin typeface="Verdana" panose="020B0604030504040204" pitchFamily="34" charset="0"/>
                <a:ea typeface="Verdana" panose="020B0604030504040204" pitchFamily="34" charset="0"/>
                <a:cs typeface="Calibri" panose="020F0502020204030204" pitchFamily="34" charset="0"/>
              </a:rPr>
              <a:t> līdz 3,5 t aprēķins pēc CO2 vai jauda/masa/svars vai </a:t>
            </a:r>
            <a:r>
              <a:rPr lang="lv-LV" sz="800" dirty="0" err="1">
                <a:latin typeface="Verdana" panose="020B0604030504040204" pitchFamily="34" charset="0"/>
                <a:ea typeface="Verdana" panose="020B0604030504040204" pitchFamily="34" charset="0"/>
                <a:cs typeface="Calibri" panose="020F0502020204030204" pitchFamily="34" charset="0"/>
              </a:rPr>
              <a:t>masaIeviest</a:t>
            </a:r>
            <a:r>
              <a:rPr lang="lv-LV" sz="800" dirty="0">
                <a:latin typeface="Verdana" panose="020B0604030504040204" pitchFamily="34" charset="0"/>
                <a:ea typeface="Verdana" panose="020B0604030504040204" pitchFamily="34" charset="0"/>
                <a:cs typeface="Calibri" panose="020F0502020204030204" pitchFamily="34" charset="0"/>
              </a:rPr>
              <a:t> kravas auto no 3,5 līdz 12 t un virs 12 t TEN pēc “EURO” klasēm. Kravas auto virs 12  t  turpmāk ņems vērā arī asu skaitu. </a:t>
            </a:r>
          </a:p>
          <a:p>
            <a:pPr marL="457200" indent="-457200" algn="just">
              <a:buFont typeface="Arial" panose="020B0604020202020204" pitchFamily="34" charset="0"/>
              <a:buChar char="•"/>
            </a:pPr>
            <a:r>
              <a:rPr lang="lv-LV" sz="800" dirty="0">
                <a:latin typeface="Verdana" panose="020B0604030504040204" pitchFamily="34" charset="0"/>
                <a:ea typeface="Verdana" panose="020B0604030504040204" pitchFamily="34" charset="0"/>
                <a:cs typeface="Calibri" panose="020F0502020204030204" pitchFamily="34" charset="0"/>
              </a:rPr>
              <a:t>Ieviest piekabēm TEN pēc piekabes masas un asu skaita. </a:t>
            </a:r>
          </a:p>
          <a:p>
            <a:pPr marL="457200" indent="-457200">
              <a:buFont typeface="Arial" panose="020B0604020202020204" pitchFamily="34" charset="0"/>
              <a:buChar char="•"/>
            </a:pPr>
            <a:r>
              <a:rPr lang="lv-LV" sz="800" dirty="0">
                <a:latin typeface="Verdana" panose="020B0604030504040204" pitchFamily="34" charset="0"/>
                <a:ea typeface="Verdana" panose="020B0604030504040204" pitchFamily="34" charset="0"/>
                <a:cs typeface="Calibri" panose="020F0502020204030204" pitchFamily="34" charset="0"/>
              </a:rPr>
              <a:t>Ieviest pakāpeniski pāreju TEN CO2 likmju aprēķinam pēc WLTP*, bet ne NEDC</a:t>
            </a:r>
          </a:p>
          <a:p>
            <a:pPr marL="457200" indent="-457200" algn="just">
              <a:buFont typeface="Arial" panose="020B0604020202020204" pitchFamily="34" charset="0"/>
              <a:buChar char="•"/>
            </a:pPr>
            <a:r>
              <a:rPr lang="lv-LV" sz="800" dirty="0">
                <a:latin typeface="Verdana" panose="020B0604030504040204" pitchFamily="34" charset="0"/>
                <a:ea typeface="Verdana" panose="020B0604030504040204" pitchFamily="34" charset="0"/>
                <a:cs typeface="Calibri" panose="020F0502020204030204" pitchFamily="34" charset="0"/>
              </a:rPr>
              <a:t>Paaugstināt TEN likmes uzņēmumu vieglajiem transportlīdzekļiem atkarībā no tā motora tilpuma</a:t>
            </a:r>
          </a:p>
          <a:p>
            <a:pPr marL="457200" indent="-457200" algn="just">
              <a:buFont typeface="Arial" panose="020B0604020202020204" pitchFamily="34" charset="0"/>
              <a:buChar char="•"/>
            </a:pPr>
            <a:r>
              <a:rPr lang="lv-LV" sz="800" dirty="0">
                <a:latin typeface="Verdana" panose="020B0604030504040204" pitchFamily="34" charset="0"/>
                <a:ea typeface="Verdana" panose="020B0604030504040204" pitchFamily="34" charset="0"/>
                <a:cs typeface="Calibri" panose="020F0502020204030204" pitchFamily="34" charset="0"/>
              </a:rPr>
              <a:t>Ieviest, ka ar dabasgāzes iekārtu aprīkoti transportlīdzekļi TEN maksās 90 % apmērā.</a:t>
            </a:r>
          </a:p>
          <a:p>
            <a:endParaRPr lang="lv-LV" sz="800" dirty="0"/>
          </a:p>
          <a:p>
            <a:pPr algn="ctr"/>
            <a:r>
              <a:rPr lang="lv-LV" sz="800" b="1" dirty="0">
                <a:solidFill>
                  <a:schemeClr val="accent6">
                    <a:lumMod val="50000"/>
                  </a:schemeClr>
                </a:solidFill>
                <a:latin typeface="Calibri" panose="020F0502020204030204" pitchFamily="34" charset="0"/>
                <a:cs typeface="Calibri" panose="020F0502020204030204" pitchFamily="34" charset="0"/>
              </a:rPr>
              <a:t>#Budžets2021:</a:t>
            </a:r>
          </a:p>
          <a:p>
            <a:pPr algn="ctr"/>
            <a:r>
              <a:rPr lang="lv-LV" sz="800" b="1" dirty="0">
                <a:solidFill>
                  <a:schemeClr val="accent6">
                    <a:lumMod val="50000"/>
                  </a:schemeClr>
                </a:solidFill>
                <a:latin typeface="Calibri" panose="020F0502020204030204" pitchFamily="34" charset="0"/>
                <a:cs typeface="Calibri" panose="020F0502020204030204" pitchFamily="34" charset="0"/>
              </a:rPr>
              <a:t>Rosinātais maksājums par veco auto reģistrāciju atcelts</a:t>
            </a:r>
          </a:p>
          <a:p>
            <a:pPr algn="ctr"/>
            <a:endParaRPr lang="lv-LV" sz="800" b="1" dirty="0">
              <a:solidFill>
                <a:schemeClr val="accent6">
                  <a:lumMod val="50000"/>
                </a:schemeClr>
              </a:solidFill>
              <a:latin typeface="Calibri" panose="020F0502020204030204" pitchFamily="34" charset="0"/>
              <a:cs typeface="Calibri" panose="020F0502020204030204" pitchFamily="34" charset="0"/>
            </a:endParaRPr>
          </a:p>
          <a:p>
            <a:pPr algn="ctr"/>
            <a:endParaRPr lang="lv-LV" sz="800" b="1" dirty="0">
              <a:solidFill>
                <a:schemeClr val="accent6">
                  <a:lumMod val="50000"/>
                </a:schemeClr>
              </a:solidFill>
              <a:latin typeface="Calibri" panose="020F0502020204030204" pitchFamily="34" charset="0"/>
              <a:cs typeface="Calibri" panose="020F0502020204030204" pitchFamily="34" charset="0"/>
            </a:endParaRPr>
          </a:p>
          <a:p>
            <a:pPr algn="just"/>
            <a:r>
              <a:rPr lang="lv-LV" sz="800" b="1" dirty="0">
                <a:solidFill>
                  <a:schemeClr val="accent6">
                    <a:lumMod val="50000"/>
                  </a:schemeClr>
                </a:solidFill>
                <a:latin typeface="Calibri" panose="020F0502020204030204" pitchFamily="34" charset="0"/>
                <a:cs typeface="Calibri" panose="020F0502020204030204" pitchFamily="34" charset="0"/>
              </a:rPr>
              <a:t>Bija plānots ieviest jaunu vieglo automobiļu reģistrācijas nodokli ar mērķi samazināt vecu un ekoloģiski kaitīgu vieglo automobiļu reģistrēšanu Latvijā. </a:t>
            </a:r>
          </a:p>
          <a:p>
            <a:pPr algn="just"/>
            <a:r>
              <a:rPr lang="lv-LV" sz="800" b="1" dirty="0">
                <a:solidFill>
                  <a:schemeClr val="accent6">
                    <a:lumMod val="50000"/>
                  </a:schemeClr>
                </a:solidFill>
                <a:latin typeface="Calibri" panose="020F0502020204030204" pitchFamily="34" charset="0"/>
                <a:cs typeface="Calibri" panose="020F0502020204030204" pitchFamily="34" charset="0"/>
                <a:sym typeface="Wingdings" panose="05000000000000000000" pitchFamily="2" charset="2"/>
              </a:rPr>
              <a:t> </a:t>
            </a:r>
            <a:r>
              <a:rPr lang="lv-LV" sz="800" b="1" dirty="0">
                <a:solidFill>
                  <a:schemeClr val="accent6">
                    <a:lumMod val="50000"/>
                  </a:schemeClr>
                </a:solidFill>
                <a:latin typeface="Calibri" panose="020F0502020204030204" pitchFamily="34" charset="0"/>
                <a:cs typeface="Calibri" panose="020F0502020204030204" pitchFamily="34" charset="0"/>
              </a:rPr>
              <a:t>Šobrīd no likumprojekta šī norma ir izslēgta.</a:t>
            </a:r>
            <a:endParaRPr lang="lv-LV" sz="800" dirty="0"/>
          </a:p>
          <a:p>
            <a:endParaRPr lang="lv-LV" sz="800" dirty="0"/>
          </a:p>
          <a:p>
            <a:endParaRPr lang="lv-LV" dirty="0"/>
          </a:p>
        </p:txBody>
      </p:sp>
      <p:sp>
        <p:nvSpPr>
          <p:cNvPr id="4" name="Slide Number Placeholder 3"/>
          <p:cNvSpPr>
            <a:spLocks noGrp="1"/>
          </p:cNvSpPr>
          <p:nvPr>
            <p:ph type="sldNum" sz="quarter" idx="5"/>
          </p:nvPr>
        </p:nvSpPr>
        <p:spPr/>
        <p:txBody>
          <a:bodyPr/>
          <a:lstStyle/>
          <a:p>
            <a:pPr>
              <a:defRPr/>
            </a:pPr>
            <a:fld id="{77D2C509-38C2-4F37-ABFD-01E91E640D17}" type="slidenum">
              <a:rPr lang="lv-LV" altLang="lv-LV" smtClean="0"/>
              <a:pPr>
                <a:defRPr/>
              </a:pPr>
              <a:t>14</a:t>
            </a:fld>
            <a:endParaRPr lang="lv-LV" altLang="lv-LV"/>
          </a:p>
        </p:txBody>
      </p:sp>
    </p:spTree>
    <p:extLst>
      <p:ext uri="{BB962C8B-B14F-4D97-AF65-F5344CB8AC3E}">
        <p14:creationId xmlns:p14="http://schemas.microsoft.com/office/powerpoint/2010/main" val="112013515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lv-LV" dirty="0"/>
          </a:p>
          <a:p>
            <a:pPr algn="just"/>
            <a:r>
              <a:rPr lang="lv-LV" dirty="0"/>
              <a:t>No jauna reģistrētiem un pakāpeniski visiem transportlīdzekļiem ar  dīzeļmotoriem un benzīna motoriem noteikts TEN likmes palielinājums (koeficients), MK 02.09.2020 atbalstīja Nr. 51 </a:t>
            </a:r>
            <a:r>
              <a:rPr lang="lv-LV" dirty="0">
                <a:solidFill>
                  <a:srgbClr val="000000"/>
                </a:solidFill>
                <a:latin typeface="Times New Roman" panose="02020603050405020304" pitchFamily="18" charset="0"/>
              </a:rPr>
              <a:t>45.§ </a:t>
            </a:r>
            <a:r>
              <a:rPr lang="lv-LV" b="0" i="0" dirty="0">
                <a:solidFill>
                  <a:srgbClr val="000000"/>
                </a:solidFill>
                <a:effectLst/>
                <a:latin typeface="Times New Roman" panose="02020603050405020304" pitchFamily="18" charset="0"/>
              </a:rPr>
              <a:t>Informatīvais ziņojums "Par nodokļu politikas attīstības virzieniem, valsts sociālās ilgtspējas un ekonomikas konkurētspējas veicināšanai«2.3. Satiksmes ministrijai:2.3.3. Transportlīdzekļa ekspluatācijas nodokļa un uzņēmumu vieglo transportlīdzekļu nodokļa likumā (kā atsevišķu šī likuma nodaļu), lai no 2021.gada atjaunotu vieglo automobiļu reģistrācijas nodokli, ar mērķi novērst vecu un ekoloģiski kaitīgu vieglo automobiļu ieplūšanu no Rietumeiropas un reģistrēšanu Latvijā (kopīgi ar Finanšu ministriju un Vides aizsardzības un reģionālās attīstības ministriju).</a:t>
            </a:r>
          </a:p>
          <a:p>
            <a:pPr marL="342900" indent="-342900" algn="just">
              <a:buFontTx/>
              <a:buChar char="-"/>
            </a:pPr>
            <a:r>
              <a:rPr lang="lv-LV" dirty="0"/>
              <a:t>Netika atbalstīts 2021.gada valsts budžeta izskatīšanā.</a:t>
            </a:r>
          </a:p>
          <a:p>
            <a:endParaRPr lang="lv-LV" dirty="0"/>
          </a:p>
          <a:p>
            <a:endParaRPr lang="lv-LV" dirty="0"/>
          </a:p>
          <a:p>
            <a:pPr algn="just"/>
            <a:r>
              <a:rPr lang="lv-LV" dirty="0"/>
              <a:t>Ieviest transportlīdzekļu reģistrācijas nodevu (nodoklis) ar fosilām degvielām darbināmiem transportlīdzekļiem un ieviests ierobežojums reģistrēt/ieviest Latvijā transportlīdzekļus, kas vecāki par </a:t>
            </a:r>
            <a:r>
              <a:rPr lang="lv-LV" dirty="0">
                <a:highlight>
                  <a:srgbClr val="FFFF00"/>
                </a:highlight>
              </a:rPr>
              <a:t>3</a:t>
            </a:r>
            <a:r>
              <a:rPr lang="lv-LV" dirty="0"/>
              <a:t> gadiem vai kam tiek veikta otrreizējā reģistrācija.</a:t>
            </a:r>
          </a:p>
          <a:p>
            <a:pPr algn="just"/>
            <a:endParaRPr lang="lv-LV" dirty="0"/>
          </a:p>
          <a:p>
            <a:pPr algn="just"/>
            <a:r>
              <a:rPr lang="lv-LV" dirty="0"/>
              <a:t>Darbība -  palielināts nodokļa apmērs videi kaitīgiem transportlīdzekļiem. </a:t>
            </a:r>
          </a:p>
          <a:p>
            <a:pPr algn="just"/>
            <a:r>
              <a:rPr lang="lv-LV" dirty="0"/>
              <a:t>Rezultāts - Ieviests princips – piesārņotājs maksā!</a:t>
            </a:r>
          </a:p>
          <a:p>
            <a:pPr marL="342900" indent="-342900" algn="just">
              <a:buFontTx/>
              <a:buChar char="-"/>
            </a:pPr>
            <a:endParaRPr lang="lv-LV" dirty="0"/>
          </a:p>
          <a:p>
            <a:pPr algn="just"/>
            <a:r>
              <a:rPr lang="lv-LV" dirty="0">
                <a:highlight>
                  <a:srgbClr val="FFFF00"/>
                </a:highlight>
              </a:rPr>
              <a:t>Priekšlikums tika virzīts kā daļa no budžeta paketes.</a:t>
            </a:r>
          </a:p>
          <a:p>
            <a:pPr algn="just"/>
            <a:endParaRPr lang="lv-LV" dirty="0">
              <a:highlight>
                <a:srgbClr val="FFFF00"/>
              </a:highlight>
            </a:endParaRPr>
          </a:p>
          <a:p>
            <a:pPr algn="just"/>
            <a:r>
              <a:rPr lang="lv-LV" dirty="0">
                <a:highlight>
                  <a:srgbClr val="FFFF00"/>
                </a:highlight>
              </a:rPr>
              <a:t>2020.gada oktobrī Ministru kabinets nolēma tomēr nevirzīt izskatīšanai Saeimā ieceri par jaunu reģistrācijas nodokli Latvijā ievestajiem vismaz piecus gadus veciem transportlīdzekļiem. Projekts neparedz kompensācijas mehānismu videi draudzīgāku auto izmantošanai.</a:t>
            </a:r>
          </a:p>
          <a:p>
            <a:endParaRPr lang="lv-LV" dirty="0"/>
          </a:p>
          <a:p>
            <a:endParaRPr lang="lv-LV" dirty="0"/>
          </a:p>
          <a:p>
            <a:pPr marL="342900" indent="-342900" algn="just">
              <a:buFontTx/>
              <a:buChar char="-"/>
            </a:pPr>
            <a:r>
              <a:rPr lang="lv-LV" dirty="0"/>
              <a:t>Nodokļu atvieglojumi ar alternatīvām degvielām darbināmiem transportlīdzekļiem (TEN, Akcīze, UVTN). Darbība - Priekšrocības alternatīvo degvielu transportlīdzekļu lietošanai.</a:t>
            </a:r>
          </a:p>
          <a:p>
            <a:pPr algn="just"/>
            <a:r>
              <a:rPr lang="lv-LV" dirty="0">
                <a:highlight>
                  <a:srgbClr val="FFFF00"/>
                </a:highlight>
              </a:rPr>
              <a:t>Darbība - priekšrocības alternatīvo degvielu transportlīdzekļu lietošanai. Rezultāts - palielināts ar alternatīvo degvielu darbināmu transportlīdzekļu skaits. </a:t>
            </a:r>
          </a:p>
          <a:p>
            <a:pPr algn="just"/>
            <a:endParaRPr lang="lv-LV" dirty="0"/>
          </a:p>
          <a:p>
            <a:pPr marL="342900" indent="-342900" algn="just">
              <a:buFontTx/>
              <a:buChar char="-"/>
            </a:pPr>
            <a:r>
              <a:rPr lang="lv-LV" dirty="0"/>
              <a:t>Uzņēmumiem PVN atmaksa par jauna ar alternatīvām degvielām darbināma transportlīdzekļa iegādei.</a:t>
            </a:r>
          </a:p>
          <a:p>
            <a:pPr algn="just"/>
            <a:r>
              <a:rPr lang="lv-LV" dirty="0">
                <a:highlight>
                  <a:srgbClr val="FFFF00"/>
                </a:highlight>
              </a:rPr>
              <a:t>Darbība - priekšrocības alternatīvo degvielu transportlīdzekļu iegādei. </a:t>
            </a:r>
          </a:p>
          <a:p>
            <a:pPr algn="just"/>
            <a:r>
              <a:rPr lang="lv-LV" dirty="0">
                <a:highlight>
                  <a:srgbClr val="FFFF00"/>
                </a:highlight>
              </a:rPr>
              <a:t>Rezultāts - palielināts ar alternatīvo degvielu darbināmu transportlīdzekļu skaits.</a:t>
            </a:r>
          </a:p>
          <a:p>
            <a:pPr marL="0" indent="0" algn="just">
              <a:buFontTx/>
              <a:buNone/>
            </a:pPr>
            <a:endParaRPr lang="lv-LV" dirty="0"/>
          </a:p>
          <a:p>
            <a:pPr algn="just"/>
            <a:r>
              <a:rPr lang="lv-LV" dirty="0">
                <a:highlight>
                  <a:srgbClr val="FFFF00"/>
                </a:highlight>
              </a:rPr>
              <a:t>Pasākumi bija paredzēti 2020.gadā virzītajā Ministru kabineta rīkojuma projektā “Grozījumi Ministru kabineta 2017.gada 25.aprīļa rīkojumā Nr.202 “Par Alternatīvo degvielu attīstības plānu 2017.–2020.gadam””.</a:t>
            </a:r>
          </a:p>
          <a:p>
            <a:pPr algn="just"/>
            <a:r>
              <a:rPr lang="lv-LV" dirty="0">
                <a:highlight>
                  <a:srgbClr val="FFFF00"/>
                </a:highlight>
              </a:rPr>
              <a:t>Projekta saskaņošanas laikā pasākumi tika svītroti.</a:t>
            </a:r>
          </a:p>
          <a:p>
            <a:endParaRPr lang="lv-LV" dirty="0"/>
          </a:p>
          <a:p>
            <a:endParaRPr lang="lv-LV" dirty="0"/>
          </a:p>
          <a:p>
            <a:endParaRPr lang="lv-LV" dirty="0"/>
          </a:p>
          <a:p>
            <a:endParaRPr lang="lv-LV" dirty="0"/>
          </a:p>
          <a:p>
            <a:endParaRPr lang="lv-LV" dirty="0"/>
          </a:p>
        </p:txBody>
      </p:sp>
      <p:sp>
        <p:nvSpPr>
          <p:cNvPr id="4" name="Slide Number Placeholder 3"/>
          <p:cNvSpPr>
            <a:spLocks noGrp="1"/>
          </p:cNvSpPr>
          <p:nvPr>
            <p:ph type="sldNum" sz="quarter" idx="5"/>
          </p:nvPr>
        </p:nvSpPr>
        <p:spPr/>
        <p:txBody>
          <a:bodyPr/>
          <a:lstStyle/>
          <a:p>
            <a:pPr>
              <a:defRPr/>
            </a:pPr>
            <a:fld id="{77D2C509-38C2-4F37-ABFD-01E91E640D17}" type="slidenum">
              <a:rPr lang="lv-LV" altLang="lv-LV" smtClean="0"/>
              <a:pPr>
                <a:defRPr/>
              </a:pPr>
              <a:t>15</a:t>
            </a:fld>
            <a:endParaRPr lang="lv-LV" altLang="lv-LV"/>
          </a:p>
        </p:txBody>
      </p:sp>
    </p:spTree>
    <p:extLst>
      <p:ext uri="{BB962C8B-B14F-4D97-AF65-F5344CB8AC3E}">
        <p14:creationId xmlns:p14="http://schemas.microsoft.com/office/powerpoint/2010/main" val="388366645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4613" y="731838"/>
            <a:ext cx="6521450" cy="3668712"/>
          </a:xfrm>
        </p:spPr>
      </p:sp>
      <p:sp>
        <p:nvSpPr>
          <p:cNvPr id="3" name="Notes Placeholder 2"/>
          <p:cNvSpPr>
            <a:spLocks noGrp="1"/>
          </p:cNvSpPr>
          <p:nvPr>
            <p:ph type="body" idx="1"/>
          </p:nvPr>
        </p:nvSpPr>
        <p:spPr/>
        <p:txBody>
          <a:bodyPr/>
          <a:lstStyle/>
          <a:p>
            <a:r>
              <a:rPr lang="lv-LV" sz="800" dirty="0"/>
              <a:t>Šajā slaidā vēlos pievērst uzmanību šīm trīs krāsām – kādu daļu TEN ieņēmumiem (vieglo sektorā) veido kādas kategorijas.</a:t>
            </a:r>
          </a:p>
          <a:p>
            <a:r>
              <a:rPr lang="lv-LV" sz="800" dirty="0"/>
              <a:t>Skatoties to konceptuāli kopā ar LV </a:t>
            </a:r>
            <a:r>
              <a:rPr lang="lv-LV" sz="800" dirty="0" err="1"/>
              <a:t>autparka</a:t>
            </a:r>
            <a:r>
              <a:rPr lang="lv-LV" sz="800" dirty="0"/>
              <a:t> sadalījum pēc degvielām, redzam, ka pamazām- </a:t>
            </a:r>
          </a:p>
          <a:p>
            <a:r>
              <a:rPr lang="lv-LV" sz="800" dirty="0"/>
              <a:t>Lai arī autoparks noveco – tomēr arvien lielāku daļu tomēr ieņem CO2 faktors, samazinās masas faktors, pieaug arī trīs faktoru ietekme. </a:t>
            </a:r>
          </a:p>
          <a:p>
            <a:r>
              <a:rPr lang="lv-LV" sz="800" dirty="0"/>
              <a:t>Un pēdējais – redzams, ka2021 ienāk arī jaunais WLPT faktors.</a:t>
            </a:r>
          </a:p>
          <a:p>
            <a:r>
              <a:rPr lang="lv-LV" sz="800" dirty="0"/>
              <a:t>Domājot par iespējamiem risinājumiem šīs struktūras izmaiņā, šķiet, ka tomēr nevarēsim iztikt bez darbībām, kuras attiecas uz MASA faktoru un trīs  parametru faktoru.</a:t>
            </a:r>
          </a:p>
          <a:p>
            <a:endParaRPr lang="lv-LV" sz="800" dirty="0"/>
          </a:p>
          <a:p>
            <a:endParaRPr lang="lv-LV" sz="800" dirty="0"/>
          </a:p>
          <a:p>
            <a:r>
              <a:rPr lang="lv-LV" sz="800" dirty="0"/>
              <a:t> </a:t>
            </a:r>
          </a:p>
        </p:txBody>
      </p:sp>
      <p:sp>
        <p:nvSpPr>
          <p:cNvPr id="4" name="Slide Number Placeholder 3"/>
          <p:cNvSpPr>
            <a:spLocks noGrp="1"/>
          </p:cNvSpPr>
          <p:nvPr>
            <p:ph type="sldNum" sz="quarter" idx="5"/>
          </p:nvPr>
        </p:nvSpPr>
        <p:spPr/>
        <p:txBody>
          <a:bodyPr/>
          <a:lstStyle/>
          <a:p>
            <a:pPr>
              <a:defRPr/>
            </a:pPr>
            <a:fld id="{77D2C509-38C2-4F37-ABFD-01E91E640D17}" type="slidenum">
              <a:rPr lang="lv-LV" altLang="lv-LV" smtClean="0"/>
              <a:pPr>
                <a:defRPr/>
              </a:pPr>
              <a:t>16</a:t>
            </a:fld>
            <a:endParaRPr lang="lv-LV" altLang="lv-LV"/>
          </a:p>
        </p:txBody>
      </p:sp>
    </p:spTree>
    <p:extLst>
      <p:ext uri="{BB962C8B-B14F-4D97-AF65-F5344CB8AC3E}">
        <p14:creationId xmlns:p14="http://schemas.microsoft.com/office/powerpoint/2010/main" val="229213891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lv-LV" dirty="0">
                <a:solidFill>
                  <a:srgbClr val="C00000"/>
                </a:solidFill>
              </a:rPr>
              <a:t>Princips </a:t>
            </a:r>
            <a:r>
              <a:rPr lang="lv-LV" dirty="0">
                <a:solidFill>
                  <a:srgbClr val="00B050"/>
                </a:solidFill>
              </a:rPr>
              <a:t>– nodoklis jāmaksā reģistrējot lietotus vieglos automobiļus Latvijā - radīt ierobežojumus reģistrācijai Latvijā neekoloģiskiem un veciem transportlīdzekļiem, radot priekšrocības ekoloģiskiem un jaunākiem vieglajiem automobiļiem</a:t>
            </a:r>
          </a:p>
          <a:p>
            <a:endParaRPr lang="lv-LV" dirty="0">
              <a:solidFill>
                <a:srgbClr val="00B050"/>
              </a:solidFill>
            </a:endParaRPr>
          </a:p>
          <a:p>
            <a:r>
              <a:rPr lang="lv-LV" dirty="0">
                <a:solidFill>
                  <a:srgbClr val="00B050"/>
                </a:solidFill>
              </a:rPr>
              <a:t>Mērķis – samazināt neekoloģisko un veco auto reģistrāciju – jaunāks un ekoloģiskāks autoparks</a:t>
            </a:r>
          </a:p>
          <a:p>
            <a:endParaRPr lang="lv-LV" dirty="0">
              <a:solidFill>
                <a:srgbClr val="00B050"/>
              </a:solidFill>
            </a:endParaRPr>
          </a:p>
          <a:p>
            <a:r>
              <a:rPr lang="lv-LV" dirty="0">
                <a:solidFill>
                  <a:srgbClr val="00B050"/>
                </a:solidFill>
              </a:rPr>
              <a:t>Atvieglojumi – nodokli nebūtu jāmaksā vēsturiskiem auto (+30 gadi).</a:t>
            </a:r>
          </a:p>
          <a:p>
            <a:endParaRPr lang="lv-LV" dirty="0"/>
          </a:p>
        </p:txBody>
      </p:sp>
      <p:sp>
        <p:nvSpPr>
          <p:cNvPr id="4" name="Slide Number Placeholder 3"/>
          <p:cNvSpPr>
            <a:spLocks noGrp="1"/>
          </p:cNvSpPr>
          <p:nvPr>
            <p:ph type="sldNum" sz="quarter" idx="5"/>
          </p:nvPr>
        </p:nvSpPr>
        <p:spPr/>
        <p:txBody>
          <a:bodyPr/>
          <a:lstStyle/>
          <a:p>
            <a:pPr>
              <a:defRPr/>
            </a:pPr>
            <a:fld id="{77D2C509-38C2-4F37-ABFD-01E91E640D17}" type="slidenum">
              <a:rPr lang="lv-LV" altLang="lv-LV" smtClean="0"/>
              <a:pPr>
                <a:defRPr/>
              </a:pPr>
              <a:t>17</a:t>
            </a:fld>
            <a:endParaRPr lang="lv-LV" altLang="lv-LV"/>
          </a:p>
        </p:txBody>
      </p:sp>
    </p:spTree>
    <p:extLst>
      <p:ext uri="{BB962C8B-B14F-4D97-AF65-F5344CB8AC3E}">
        <p14:creationId xmlns:p14="http://schemas.microsoft.com/office/powerpoint/2010/main" val="408896049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lv-LV"/>
          </a:p>
        </p:txBody>
      </p:sp>
      <p:sp>
        <p:nvSpPr>
          <p:cNvPr id="4" name="Slide Number Placeholder 3"/>
          <p:cNvSpPr>
            <a:spLocks noGrp="1"/>
          </p:cNvSpPr>
          <p:nvPr>
            <p:ph type="sldNum" sz="quarter" idx="5"/>
          </p:nvPr>
        </p:nvSpPr>
        <p:spPr/>
        <p:txBody>
          <a:bodyPr/>
          <a:lstStyle/>
          <a:p>
            <a:pPr>
              <a:defRPr/>
            </a:pPr>
            <a:fld id="{77D2C509-38C2-4F37-ABFD-01E91E640D17}" type="slidenum">
              <a:rPr lang="lv-LV" altLang="lv-LV" smtClean="0"/>
              <a:pPr>
                <a:defRPr/>
              </a:pPr>
              <a:t>19</a:t>
            </a:fld>
            <a:endParaRPr lang="lv-LV" altLang="lv-LV"/>
          </a:p>
        </p:txBody>
      </p:sp>
    </p:spTree>
    <p:extLst>
      <p:ext uri="{BB962C8B-B14F-4D97-AF65-F5344CB8AC3E}">
        <p14:creationId xmlns:p14="http://schemas.microsoft.com/office/powerpoint/2010/main" val="153496059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4613" y="731838"/>
            <a:ext cx="6521450" cy="3668712"/>
          </a:xfrm>
        </p:spPr>
      </p:sp>
      <p:sp>
        <p:nvSpPr>
          <p:cNvPr id="3" name="Notes Placeholder 2"/>
          <p:cNvSpPr>
            <a:spLocks noGrp="1"/>
          </p:cNvSpPr>
          <p:nvPr>
            <p:ph type="body" idx="1"/>
          </p:nvPr>
        </p:nvSpPr>
        <p:spPr/>
        <p:txBody>
          <a:bodyPr/>
          <a:lstStyle/>
          <a:p>
            <a:endParaRPr lang="lv-LV" dirty="0"/>
          </a:p>
        </p:txBody>
      </p:sp>
      <p:sp>
        <p:nvSpPr>
          <p:cNvPr id="4" name="Slide Number Placeholder 3"/>
          <p:cNvSpPr>
            <a:spLocks noGrp="1"/>
          </p:cNvSpPr>
          <p:nvPr>
            <p:ph type="sldNum" sz="quarter" idx="5"/>
          </p:nvPr>
        </p:nvSpPr>
        <p:spPr/>
        <p:txBody>
          <a:bodyPr/>
          <a:lstStyle/>
          <a:p>
            <a:pPr>
              <a:defRPr/>
            </a:pPr>
            <a:fld id="{77D2C509-38C2-4F37-ABFD-01E91E640D17}" type="slidenum">
              <a:rPr lang="lv-LV" altLang="lv-LV" smtClean="0"/>
              <a:pPr>
                <a:defRPr/>
              </a:pPr>
              <a:t>5</a:t>
            </a:fld>
            <a:endParaRPr lang="lv-LV" altLang="lv-LV"/>
          </a:p>
        </p:txBody>
      </p:sp>
    </p:spTree>
    <p:extLst>
      <p:ext uri="{BB962C8B-B14F-4D97-AF65-F5344CB8AC3E}">
        <p14:creationId xmlns:p14="http://schemas.microsoft.com/office/powerpoint/2010/main" val="250120078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4613" y="731838"/>
            <a:ext cx="6521450" cy="3668712"/>
          </a:xfrm>
        </p:spPr>
      </p:sp>
      <p:sp>
        <p:nvSpPr>
          <p:cNvPr id="3" name="Notes Placeholder 2"/>
          <p:cNvSpPr>
            <a:spLocks noGrp="1"/>
          </p:cNvSpPr>
          <p:nvPr>
            <p:ph type="body" idx="1"/>
          </p:nvPr>
        </p:nvSpPr>
        <p:spPr/>
        <p:txBody>
          <a:bodyPr/>
          <a:lstStyle/>
          <a:p>
            <a:pPr>
              <a:lnSpc>
                <a:spcPct val="107000"/>
              </a:lnSpc>
              <a:spcAft>
                <a:spcPts val="800"/>
              </a:spcAft>
              <a:tabLst>
                <a:tab pos="3780790" algn="l"/>
              </a:tabLst>
            </a:pPr>
            <a:r>
              <a:rPr lang="lv-LV" sz="800" dirty="0">
                <a:effectLst/>
                <a:latin typeface="Calibri" panose="020F0502020204030204" pitchFamily="34" charset="0"/>
                <a:ea typeface="Calibri" panose="020F0502020204030204" pitchFamily="34" charset="0"/>
                <a:cs typeface="Times New Roman" panose="02020603050405020304" pitchFamily="18" charset="0"/>
              </a:rPr>
              <a:t>Daži no būtiskiem pasākumiem, kuri ir nepieciešami, lai veicinātu transporta mērķu sasniegšanu, ir saistīti ar nodokļu pārskatīšanu.</a:t>
            </a:r>
          </a:p>
          <a:p>
            <a:pPr>
              <a:lnSpc>
                <a:spcPct val="107000"/>
              </a:lnSpc>
              <a:spcAft>
                <a:spcPts val="800"/>
              </a:spcAft>
              <a:tabLst>
                <a:tab pos="3780790" algn="l"/>
              </a:tabLst>
            </a:pPr>
            <a:r>
              <a:rPr lang="lv-LV" sz="800" dirty="0">
                <a:effectLst/>
                <a:latin typeface="Calibri" panose="020F0502020204030204" pitchFamily="34" charset="0"/>
                <a:ea typeface="Calibri" panose="020F0502020204030204" pitchFamily="34" charset="0"/>
                <a:cs typeface="Times New Roman" panose="02020603050405020304" pitchFamily="18" charset="0"/>
              </a:rPr>
              <a:t>Attēlā redzam Latvijā piemērojamiem nodokļiem. </a:t>
            </a:r>
          </a:p>
          <a:p>
            <a:pPr>
              <a:lnSpc>
                <a:spcPct val="107000"/>
              </a:lnSpc>
              <a:spcAft>
                <a:spcPts val="800"/>
              </a:spcAft>
              <a:tabLst>
                <a:tab pos="3780790" algn="l"/>
              </a:tabLst>
            </a:pPr>
            <a:r>
              <a:rPr lang="lv-LV" sz="800" dirty="0">
                <a:effectLst/>
                <a:latin typeface="Calibri" panose="020F0502020204030204" pitchFamily="34" charset="0"/>
                <a:ea typeface="Calibri" panose="020F0502020204030204" pitchFamily="34" charset="0"/>
                <a:cs typeface="Times New Roman" panose="02020603050405020304" pitchFamily="18" charset="0"/>
              </a:rPr>
              <a:t>No šī skaita vēl varētu atsevišķi izdalīt tos nodokļus, kuru apmērs, piemērotās atlaides vai izņēmumi varētu ietekmēt arī transportlīdzekļu īpašnieku izvēli par vienu vai otru degvielas veidu vai transportlīdzekļa veidu. Šeit gan arī bieži vien diskusijās tiek pieminēts arī PVN, tāpat iespējams, ka drīzumā būs arī diskusijas par elektroenerģijas nodokli. Jāsaka, ka tieša vai netieša ietekme ir arī citiem nodokļiem.  </a:t>
            </a:r>
          </a:p>
          <a:p>
            <a:pPr>
              <a:lnSpc>
                <a:spcPct val="107000"/>
              </a:lnSpc>
              <a:spcAft>
                <a:spcPts val="800"/>
              </a:spcAft>
              <a:tabLst>
                <a:tab pos="3780790" algn="l"/>
              </a:tabLst>
            </a:pPr>
            <a:r>
              <a:rPr lang="lv-LV" sz="800" dirty="0">
                <a:effectLst/>
                <a:latin typeface="Calibri" panose="020F0502020204030204" pitchFamily="34" charset="0"/>
                <a:ea typeface="Calibri" panose="020F0502020204030204" pitchFamily="34" charset="0"/>
                <a:cs typeface="Times New Roman" panose="02020603050405020304" pitchFamily="18" charset="0"/>
              </a:rPr>
              <a:t>Nodokļu politikas plānošana tradicionāli tiek apskatīta politikas plānošanas dokumentā  – Nodokļu politikas pamatnostādnēs, </a:t>
            </a:r>
          </a:p>
          <a:p>
            <a:pPr>
              <a:lnSpc>
                <a:spcPct val="107000"/>
              </a:lnSpc>
              <a:spcAft>
                <a:spcPts val="800"/>
              </a:spcAft>
              <a:tabLst>
                <a:tab pos="3780790" algn="l"/>
              </a:tabLst>
            </a:pPr>
            <a:r>
              <a:rPr lang="lv-LV" sz="800" dirty="0">
                <a:effectLst/>
                <a:latin typeface="Calibri" panose="020F0502020204030204" pitchFamily="34" charset="0"/>
                <a:cs typeface="Times New Roman" panose="02020603050405020304" pitchFamily="18" charset="0"/>
              </a:rPr>
              <a:t>Jāsaka, ka pašlaik šī politikas plānošanas dokumenta izskatīšana un saskaņošana ir atlikta.</a:t>
            </a:r>
          </a:p>
          <a:p>
            <a:pPr>
              <a:lnSpc>
                <a:spcPct val="107000"/>
              </a:lnSpc>
              <a:spcAft>
                <a:spcPts val="800"/>
              </a:spcAft>
              <a:tabLst>
                <a:tab pos="3780790" algn="l"/>
              </a:tabLst>
            </a:pPr>
            <a:endParaRPr lang="lv-LV" dirty="0"/>
          </a:p>
        </p:txBody>
      </p:sp>
      <p:sp>
        <p:nvSpPr>
          <p:cNvPr id="4" name="Slide Number Placeholder 3"/>
          <p:cNvSpPr>
            <a:spLocks noGrp="1"/>
          </p:cNvSpPr>
          <p:nvPr>
            <p:ph type="sldNum" sz="quarter" idx="5"/>
          </p:nvPr>
        </p:nvSpPr>
        <p:spPr/>
        <p:txBody>
          <a:bodyPr/>
          <a:lstStyle/>
          <a:p>
            <a:pPr>
              <a:defRPr/>
            </a:pPr>
            <a:fld id="{77D2C509-38C2-4F37-ABFD-01E91E640D17}" type="slidenum">
              <a:rPr lang="lv-LV" altLang="lv-LV" smtClean="0"/>
              <a:pPr>
                <a:defRPr/>
              </a:pPr>
              <a:t>6</a:t>
            </a:fld>
            <a:endParaRPr lang="lv-LV" altLang="lv-LV"/>
          </a:p>
        </p:txBody>
      </p:sp>
    </p:spTree>
    <p:extLst>
      <p:ext uri="{BB962C8B-B14F-4D97-AF65-F5344CB8AC3E}">
        <p14:creationId xmlns:p14="http://schemas.microsoft.com/office/powerpoint/2010/main" val="349020419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4613" y="731838"/>
            <a:ext cx="6521450" cy="3668712"/>
          </a:xfrm>
        </p:spPr>
      </p:sp>
      <p:sp>
        <p:nvSpPr>
          <p:cNvPr id="3" name="Notes Placeholder 2"/>
          <p:cNvSpPr>
            <a:spLocks noGrp="1"/>
          </p:cNvSpPr>
          <p:nvPr>
            <p:ph type="body" idx="1"/>
          </p:nvPr>
        </p:nvSpPr>
        <p:spPr/>
        <p:txBody>
          <a:bodyPr/>
          <a:lstStyle/>
          <a:p>
            <a:pPr indent="457200" algn="just">
              <a:lnSpc>
                <a:spcPct val="107000"/>
              </a:lnSpc>
              <a:spcAft>
                <a:spcPts val="800"/>
              </a:spcAft>
            </a:pPr>
            <a:r>
              <a:rPr lang="lv-LV" sz="800" dirty="0">
                <a:effectLst/>
                <a:latin typeface="Times New Roman" panose="02020603050405020304" pitchFamily="18" charset="0"/>
                <a:ea typeface="Calibri" panose="020F0502020204030204" pitchFamily="34" charset="0"/>
                <a:cs typeface="Times New Roman" panose="02020603050405020304" pitchFamily="18" charset="0"/>
              </a:rPr>
              <a:t>Turpinot nodokļu tēmu, jāpiebilst, ka 2016.gada beigās īstenojot transportlīdzekļa ekspluatācijas nodokļa reformu, tika ieviesta jauna nodokļa likmes noteikš0anas kārtība, kura paredzēja noteiktai transportlīdzekļu kategorija (kas jaunāki par 2009.gadu turpmāk nodokļa likmes aprēķinu veikt pēc automobiļa radītajiem CO</a:t>
            </a:r>
            <a:r>
              <a:rPr lang="lv-LV" sz="800" baseline="-25000" dirty="0">
                <a:effectLst/>
                <a:latin typeface="Times New Roman" panose="02020603050405020304" pitchFamily="18" charset="0"/>
                <a:ea typeface="Calibri" panose="020F0502020204030204" pitchFamily="34" charset="0"/>
                <a:cs typeface="Times New Roman" panose="02020603050405020304" pitchFamily="18" charset="0"/>
              </a:rPr>
              <a:t>2</a:t>
            </a:r>
            <a:r>
              <a:rPr lang="lv-LV" sz="800" dirty="0">
                <a:effectLst/>
                <a:latin typeface="Times New Roman" panose="02020603050405020304" pitchFamily="18" charset="0"/>
                <a:ea typeface="Calibri" panose="020F0502020204030204" pitchFamily="34" charset="0"/>
                <a:cs typeface="Times New Roman" panose="02020603050405020304" pitchFamily="18" charset="0"/>
              </a:rPr>
              <a:t> </a:t>
            </a:r>
            <a:r>
              <a:rPr lang="lv-LV" sz="800" dirty="0" err="1">
                <a:effectLst/>
                <a:latin typeface="Times New Roman" panose="02020603050405020304" pitchFamily="18" charset="0"/>
                <a:ea typeface="Calibri" panose="020F0502020204030204" pitchFamily="34" charset="0"/>
                <a:cs typeface="Times New Roman" panose="02020603050405020304" pitchFamily="18" charset="0"/>
              </a:rPr>
              <a:t>izmešiem</a:t>
            </a:r>
            <a:r>
              <a:rPr lang="lv-LV" sz="800" dirty="0">
                <a:effectLst/>
                <a:latin typeface="Times New Roman" panose="02020603050405020304" pitchFamily="18" charset="0"/>
                <a:ea typeface="Calibri" panose="020F0502020204030204" pitchFamily="34" charset="0"/>
                <a:cs typeface="Times New Roman" panose="02020603050405020304" pitchFamily="18" charset="0"/>
              </a:rPr>
              <a:t> gramos uz vienu kilometru.</a:t>
            </a:r>
          </a:p>
          <a:p>
            <a:pPr indent="457200" algn="just">
              <a:lnSpc>
                <a:spcPct val="107000"/>
              </a:lnSpc>
              <a:spcAft>
                <a:spcPts val="800"/>
              </a:spcAft>
            </a:pPr>
            <a:r>
              <a:rPr lang="lv-LV" sz="800" dirty="0">
                <a:effectLst/>
                <a:latin typeface="Times New Roman" panose="02020603050405020304" pitchFamily="18" charset="0"/>
                <a:ea typeface="Calibri" panose="020F0502020204030204" pitchFamily="34" charset="0"/>
                <a:cs typeface="Times New Roman" panose="02020603050405020304" pitchFamily="18" charset="0"/>
              </a:rPr>
              <a:t>Šī koncepcija iet kopā arī ar iepriekš pieminēto ES regulas priekšlikumu, kurā paredzētas arvien stingrākas prasības CO2 vērtībām, kā arī  pakāpeniska atteikšanās tuvākajā desmitgadē no </a:t>
            </a:r>
            <a:r>
              <a:rPr lang="lv-LV" sz="800" dirty="0" err="1">
                <a:effectLst/>
                <a:latin typeface="Times New Roman" panose="02020603050405020304" pitchFamily="18" charset="0"/>
                <a:ea typeface="Calibri" panose="020F0502020204030204" pitchFamily="34" charset="0"/>
                <a:cs typeface="Times New Roman" panose="02020603050405020304" pitchFamily="18" charset="0"/>
              </a:rPr>
              <a:t>iekšdedzes</a:t>
            </a:r>
            <a:r>
              <a:rPr lang="lv-LV" sz="800" dirty="0">
                <a:effectLst/>
                <a:latin typeface="Times New Roman" panose="02020603050405020304" pitchFamily="18" charset="0"/>
                <a:ea typeface="Calibri" panose="020F0502020204030204" pitchFamily="34" charset="0"/>
                <a:cs typeface="Times New Roman" panose="02020603050405020304" pitchFamily="18" charset="0"/>
              </a:rPr>
              <a:t> auto.</a:t>
            </a:r>
          </a:p>
          <a:p>
            <a:pPr indent="457200" algn="just">
              <a:lnSpc>
                <a:spcPct val="107000"/>
              </a:lnSpc>
              <a:spcAft>
                <a:spcPts val="800"/>
              </a:spcAft>
            </a:pPr>
            <a:endParaRPr lang="lv-LV" sz="800" dirty="0">
              <a:effectLst/>
              <a:latin typeface="Calibri" panose="020F0502020204030204" pitchFamily="34" charset="0"/>
              <a:ea typeface="Calibri" panose="020F0502020204030204" pitchFamily="34" charset="0"/>
              <a:cs typeface="Times New Roman" panose="02020603050405020304" pitchFamily="18" charset="0"/>
            </a:endParaRPr>
          </a:p>
          <a:p>
            <a:endParaRPr lang="lv-LV" sz="800" dirty="0"/>
          </a:p>
          <a:p>
            <a:endParaRPr lang="en-US" sz="800" dirty="0">
              <a:effectLst/>
              <a:latin typeface="Times New Roman" panose="02020603050405020304" pitchFamily="18" charset="0"/>
              <a:ea typeface="Calibri" panose="020F0502020204030204" pitchFamily="34" charset="0"/>
              <a:cs typeface="Times New Roman" panose="02020603050405020304" pitchFamily="18" charset="0"/>
            </a:endParaRPr>
          </a:p>
          <a:p>
            <a:pPr algn="just"/>
            <a:r>
              <a:rPr lang="lv-LV" sz="800" dirty="0">
                <a:effectLst/>
                <a:latin typeface="Times New Roman" panose="02020603050405020304" pitchFamily="18" charset="0"/>
                <a:ea typeface="Calibri" panose="020F0502020204030204" pitchFamily="34" charset="0"/>
                <a:cs typeface="Times New Roman" panose="02020603050405020304" pitchFamily="18" charset="0"/>
              </a:rPr>
              <a:t>TEN nodokļa likmju aprēķināšanā </a:t>
            </a:r>
            <a:r>
              <a:rPr lang="lv-LV" sz="800" b="1" dirty="0" err="1">
                <a:effectLst/>
                <a:latin typeface="Times New Roman" panose="02020603050405020304" pitchFamily="18" charset="0"/>
                <a:ea typeface="Calibri" panose="020F0502020204030204" pitchFamily="34" charset="0"/>
                <a:cs typeface="Times New Roman" panose="02020603050405020304" pitchFamily="18" charset="0"/>
              </a:rPr>
              <a:t>vieglājām</a:t>
            </a:r>
            <a:r>
              <a:rPr lang="lv-LV" sz="800" b="1" dirty="0">
                <a:effectLst/>
                <a:latin typeface="Times New Roman" panose="02020603050405020304" pitchFamily="18" charset="0"/>
                <a:ea typeface="Calibri" panose="020F0502020204030204" pitchFamily="34" charset="0"/>
                <a:cs typeface="Times New Roman" panose="02020603050405020304" pitchFamily="18" charset="0"/>
              </a:rPr>
              <a:t> automašīnām un vieglajiem </a:t>
            </a:r>
            <a:r>
              <a:rPr lang="lv-LV" sz="800" b="1" dirty="0" err="1">
                <a:effectLst/>
                <a:latin typeface="Times New Roman" panose="02020603050405020304" pitchFamily="18" charset="0"/>
                <a:ea typeface="Calibri" panose="020F0502020204030204" pitchFamily="34" charset="0"/>
                <a:cs typeface="Times New Roman" panose="02020603050405020304" pitchFamily="18" charset="0"/>
              </a:rPr>
              <a:t>komercauto</a:t>
            </a:r>
            <a:r>
              <a:rPr lang="lv-LV" sz="800" b="1" dirty="0">
                <a:effectLst/>
                <a:latin typeface="Times New Roman" panose="02020603050405020304" pitchFamily="18" charset="0"/>
                <a:ea typeface="Calibri" panose="020F0502020204030204" pitchFamily="34" charset="0"/>
                <a:cs typeface="Times New Roman" panose="02020603050405020304" pitchFamily="18" charset="0"/>
              </a:rPr>
              <a:t> </a:t>
            </a:r>
            <a:r>
              <a:rPr lang="lv-LV" sz="800" dirty="0">
                <a:effectLst/>
                <a:latin typeface="Times New Roman" panose="02020603050405020304" pitchFamily="18" charset="0"/>
                <a:ea typeface="Calibri" panose="020F0502020204030204" pitchFamily="34" charset="0"/>
                <a:cs typeface="Times New Roman" panose="02020603050405020304" pitchFamily="18" charset="0"/>
              </a:rPr>
              <a:t>netiek pielietots princips likmes noteikt pēc transportlīdzekļu klasēm, bet gan citas metodes -  transportlīdzekļu radīto izmešu daudzums, svars, motora jauda vai motora tilpums.</a:t>
            </a:r>
            <a:endParaRPr lang="en-US" sz="800" dirty="0">
              <a:effectLst/>
              <a:latin typeface="Times New Roman" panose="02020603050405020304" pitchFamily="18" charset="0"/>
              <a:ea typeface="Calibri" panose="020F0502020204030204" pitchFamily="34" charset="0"/>
              <a:cs typeface="Times New Roman" panose="02020603050405020304" pitchFamily="18" charset="0"/>
            </a:endParaRPr>
          </a:p>
          <a:p>
            <a:pPr algn="just"/>
            <a:r>
              <a:rPr lang="lv-LV" sz="800" dirty="0">
                <a:effectLst/>
                <a:latin typeface="Times New Roman" panose="02020603050405020304" pitchFamily="18" charset="0"/>
                <a:ea typeface="Calibri" panose="020F0502020204030204" pitchFamily="34" charset="0"/>
                <a:cs typeface="Times New Roman" panose="02020603050405020304" pitchFamily="18" charset="0"/>
              </a:rPr>
              <a:t>Kādu metodi pielietot konkrētajam auto, nosaka auto pirmās reģistrācijas datums. Tādējādi jaunākiem auto, kas nav vecāki par 2009.gadu, nodokli nosaka pēc motora CO2 </a:t>
            </a:r>
            <a:r>
              <a:rPr lang="lv-LV" sz="800" dirty="0" err="1">
                <a:effectLst/>
                <a:latin typeface="Times New Roman" panose="02020603050405020304" pitchFamily="18" charset="0"/>
                <a:ea typeface="Calibri" panose="020F0502020204030204" pitchFamily="34" charset="0"/>
                <a:cs typeface="Times New Roman" panose="02020603050405020304" pitchFamily="18" charset="0"/>
              </a:rPr>
              <a:t>izmešiem</a:t>
            </a:r>
            <a:r>
              <a:rPr lang="lv-LV" sz="8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800" dirty="0">
              <a:effectLst/>
              <a:latin typeface="Times New Roman" panose="02020603050405020304" pitchFamily="18" charset="0"/>
              <a:ea typeface="Calibri" panose="020F0502020204030204" pitchFamily="34" charset="0"/>
              <a:cs typeface="Times New Roman" panose="02020603050405020304" pitchFamily="18" charset="0"/>
            </a:endParaRPr>
          </a:p>
          <a:p>
            <a:pPr algn="just"/>
            <a:r>
              <a:rPr lang="lv-LV" sz="8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800" dirty="0">
              <a:effectLst/>
              <a:latin typeface="Times New Roman" panose="02020603050405020304" pitchFamily="18" charset="0"/>
              <a:ea typeface="Calibri" panose="020F0502020204030204" pitchFamily="34" charset="0"/>
              <a:cs typeface="Times New Roman" panose="02020603050405020304" pitchFamily="18" charset="0"/>
            </a:endParaRPr>
          </a:p>
          <a:p>
            <a:pPr algn="just"/>
            <a:r>
              <a:rPr lang="lv-LV" sz="800" dirty="0">
                <a:effectLst/>
                <a:latin typeface="Times New Roman" panose="02020603050405020304" pitchFamily="18" charset="0"/>
                <a:ea typeface="Calibri" panose="020F0502020204030204" pitchFamily="34" charset="0"/>
                <a:cs typeface="Times New Roman" panose="02020603050405020304" pitchFamily="18" charset="0"/>
              </a:rPr>
              <a:t>Atbildot uz jautājumu, kādēļ nav atvieglojumi vai atbrīvojumi mazlitrāžas auto, tad šajā gadījumā jāsaka, ka jau šobrīd šī nodokļa likme ir ievērojami mazāka vai pat simboliska salīdzinot ar lielāka tilpuma auto. </a:t>
            </a:r>
            <a:endParaRPr lang="en-US" sz="800" dirty="0">
              <a:effectLst/>
              <a:latin typeface="Times New Roman" panose="02020603050405020304" pitchFamily="18" charset="0"/>
              <a:ea typeface="Calibri" panose="020F0502020204030204" pitchFamily="34" charset="0"/>
              <a:cs typeface="Times New Roman" panose="02020603050405020304" pitchFamily="18" charset="0"/>
            </a:endParaRPr>
          </a:p>
          <a:p>
            <a:pPr algn="just"/>
            <a:r>
              <a:rPr lang="lv-LV" sz="800" b="1" dirty="0">
                <a:effectLst/>
                <a:latin typeface="Times New Roman" panose="02020603050405020304" pitchFamily="18" charset="0"/>
                <a:ea typeface="Calibri" panose="020F0502020204030204" pitchFamily="34" charset="0"/>
                <a:cs typeface="Times New Roman" panose="02020603050405020304" pitchFamily="18" charset="0"/>
              </a:rPr>
              <a:t> Jāpiezīmē, ka CO2 </a:t>
            </a:r>
            <a:r>
              <a:rPr lang="lv-LV" sz="800" b="1" dirty="0" err="1">
                <a:effectLst/>
                <a:latin typeface="Times New Roman" panose="02020603050405020304" pitchFamily="18" charset="0"/>
                <a:ea typeface="Calibri" panose="020F0502020204030204" pitchFamily="34" charset="0"/>
                <a:cs typeface="Times New Roman" panose="02020603050405020304" pitchFamily="18" charset="0"/>
              </a:rPr>
              <a:t>izmeši</a:t>
            </a:r>
            <a:r>
              <a:rPr lang="lv-LV" sz="800" b="1" dirty="0">
                <a:effectLst/>
                <a:latin typeface="Times New Roman" panose="02020603050405020304" pitchFamily="18" charset="0"/>
                <a:ea typeface="Calibri" panose="020F0502020204030204" pitchFamily="34" charset="0"/>
                <a:cs typeface="Times New Roman" panose="02020603050405020304" pitchFamily="18" charset="0"/>
              </a:rPr>
              <a:t> ir netieši saistīti arī motora degvielas patēriņam un attiecīgi arī tā tilpumam – mazākiem auto CO2 </a:t>
            </a:r>
            <a:r>
              <a:rPr lang="lv-LV" sz="800" b="1" dirty="0" err="1">
                <a:effectLst/>
                <a:latin typeface="Times New Roman" panose="02020603050405020304" pitchFamily="18" charset="0"/>
                <a:ea typeface="Calibri" panose="020F0502020204030204" pitchFamily="34" charset="0"/>
                <a:cs typeface="Times New Roman" panose="02020603050405020304" pitchFamily="18" charset="0"/>
              </a:rPr>
              <a:t>izmeši</a:t>
            </a:r>
            <a:r>
              <a:rPr lang="lv-LV" sz="800" b="1" dirty="0">
                <a:effectLst/>
                <a:latin typeface="Times New Roman" panose="02020603050405020304" pitchFamily="18" charset="0"/>
                <a:ea typeface="Calibri" panose="020F0502020204030204" pitchFamily="34" charset="0"/>
                <a:cs typeface="Times New Roman" panose="02020603050405020304" pitchFamily="18" charset="0"/>
              </a:rPr>
              <a:t> mēdz būt mazāki. Šeit gan jāpiebilst, ka mēdz būt sastopami arī lielāka izmēra auto ar mazu CO2 izmešu daudzumu – hibrīdi, spraudņa hibrīdi. Šajā gadījumā šāda auto īpašnieks gūst labumu TEN nodokļa apmērā pateicoties auto ražotāja izmantotajām tehnoloģijām</a:t>
            </a:r>
            <a:r>
              <a:rPr lang="lv-LV" sz="8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800" dirty="0">
              <a:effectLst/>
              <a:latin typeface="Times New Roman" panose="02020603050405020304" pitchFamily="18" charset="0"/>
              <a:ea typeface="Calibri" panose="020F0502020204030204" pitchFamily="34" charset="0"/>
              <a:cs typeface="Times New Roman" panose="02020603050405020304" pitchFamily="18" charset="0"/>
            </a:endParaRPr>
          </a:p>
          <a:p>
            <a:pPr algn="just"/>
            <a:r>
              <a:rPr lang="lv-LV" sz="8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800" dirty="0">
              <a:effectLst/>
              <a:latin typeface="Times New Roman" panose="02020603050405020304" pitchFamily="18" charset="0"/>
              <a:ea typeface="Calibri" panose="020F0502020204030204" pitchFamily="34" charset="0"/>
              <a:cs typeface="Times New Roman" panose="02020603050405020304" pitchFamily="18" charset="0"/>
            </a:endParaRPr>
          </a:p>
          <a:p>
            <a:pPr algn="just"/>
            <a:r>
              <a:rPr lang="lv-LV" sz="800" dirty="0">
                <a:effectLst/>
                <a:latin typeface="Times New Roman" panose="02020603050405020304" pitchFamily="18" charset="0"/>
                <a:ea typeface="Calibri" panose="020F0502020204030204" pitchFamily="34" charset="0"/>
                <a:cs typeface="Times New Roman" panose="02020603050405020304" pitchFamily="18" charset="0"/>
              </a:rPr>
              <a:t>Attiecībā par nodokļa likmēm vecākiem auto par 2009.gadu, šeit ir citi principi un viens no elementiem ir motora tilpums, pārējie motora jauda un masa.</a:t>
            </a:r>
            <a:endParaRPr lang="en-US" sz="800" dirty="0">
              <a:effectLst/>
              <a:latin typeface="Times New Roman" panose="02020603050405020304" pitchFamily="18" charset="0"/>
              <a:ea typeface="Calibri" panose="020F0502020204030204" pitchFamily="34" charset="0"/>
              <a:cs typeface="Times New Roman" panose="02020603050405020304" pitchFamily="18" charset="0"/>
            </a:endParaRPr>
          </a:p>
          <a:p>
            <a:pPr algn="just"/>
            <a:r>
              <a:rPr lang="lv-LV" sz="800" dirty="0">
                <a:effectLst/>
                <a:latin typeface="Times New Roman" panose="02020603050405020304" pitchFamily="18" charset="0"/>
                <a:ea typeface="Calibri" panose="020F0502020204030204" pitchFamily="34" charset="0"/>
                <a:cs typeface="Times New Roman" panose="02020603050405020304" pitchFamily="18" charset="0"/>
              </a:rPr>
              <a:t>Vēl vecākiem auto, kas reģistrēti pirms 2004.gada – TEN aprēķina pēc masas.  </a:t>
            </a:r>
            <a:endParaRPr lang="en-US" sz="800" dirty="0">
              <a:effectLst/>
              <a:latin typeface="Times New Roman" panose="02020603050405020304" pitchFamily="18" charset="0"/>
              <a:ea typeface="Calibri" panose="020F0502020204030204" pitchFamily="34" charset="0"/>
              <a:cs typeface="Times New Roman" panose="02020603050405020304" pitchFamily="18" charset="0"/>
            </a:endParaRPr>
          </a:p>
          <a:p>
            <a:pPr algn="just"/>
            <a:r>
              <a:rPr lang="lv-LV" sz="8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800" dirty="0">
              <a:effectLst/>
              <a:latin typeface="Times New Roman" panose="02020603050405020304" pitchFamily="18" charset="0"/>
              <a:ea typeface="Calibri" panose="020F0502020204030204" pitchFamily="34" charset="0"/>
              <a:cs typeface="Times New Roman" panose="02020603050405020304" pitchFamily="18" charset="0"/>
            </a:endParaRPr>
          </a:p>
          <a:p>
            <a:pPr algn="just"/>
            <a:r>
              <a:rPr lang="lv-LV" sz="800" b="1" dirty="0">
                <a:effectLst/>
                <a:latin typeface="Times New Roman" panose="02020603050405020304" pitchFamily="18" charset="0"/>
                <a:ea typeface="Calibri" panose="020F0502020204030204" pitchFamily="34" charset="0"/>
                <a:cs typeface="Times New Roman" panose="02020603050405020304" pitchFamily="18" charset="0"/>
              </a:rPr>
              <a:t>Atvieglojumus nosaka ilgtermiņā. Ņemot vērā, ka vidējais autoparka vecums Latvijā gadu no gada variē ap 12-14 gadiem, tad secināms, ka lielākā daļa no Latvijā vairumā ekspluatētajiem auto tiek piemērots TEN pēc CO2 </a:t>
            </a:r>
            <a:r>
              <a:rPr lang="lv-LV" sz="800" b="1" dirty="0" err="1">
                <a:effectLst/>
                <a:latin typeface="Times New Roman" panose="02020603050405020304" pitchFamily="18" charset="0"/>
                <a:ea typeface="Calibri" panose="020F0502020204030204" pitchFamily="34" charset="0"/>
                <a:cs typeface="Times New Roman" panose="02020603050405020304" pitchFamily="18" charset="0"/>
              </a:rPr>
              <a:t>izmešiem</a:t>
            </a:r>
            <a:r>
              <a:rPr lang="lv-LV" sz="800" b="1"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800" b="1" dirty="0">
              <a:effectLst/>
              <a:latin typeface="Times New Roman" panose="02020603050405020304" pitchFamily="18" charset="0"/>
              <a:ea typeface="Calibri" panose="020F0502020204030204" pitchFamily="34" charset="0"/>
              <a:cs typeface="Times New Roman" panose="02020603050405020304" pitchFamily="18" charset="0"/>
            </a:endParaRPr>
          </a:p>
          <a:p>
            <a:pPr algn="just"/>
            <a:r>
              <a:rPr lang="lv-LV" sz="800" dirty="0">
                <a:effectLst/>
                <a:latin typeface="Times New Roman" panose="02020603050405020304" pitchFamily="18" charset="0"/>
                <a:ea typeface="Calibri" panose="020F0502020204030204" pitchFamily="34" charset="0"/>
                <a:cs typeface="Times New Roman" panose="02020603050405020304" pitchFamily="18" charset="0"/>
              </a:rPr>
              <a:t>Princips, kā izstrādājot nodokļa likmes tika noteiktas likmes atbrīvojumam pilnībā no TEN – auto ir vai nu </a:t>
            </a:r>
            <a:r>
              <a:rPr lang="lv-LV" sz="800" dirty="0" err="1">
                <a:effectLst/>
                <a:latin typeface="Times New Roman" panose="02020603050405020304" pitchFamily="18" charset="0"/>
                <a:ea typeface="Calibri" panose="020F0502020204030204" pitchFamily="34" charset="0"/>
                <a:cs typeface="Times New Roman" panose="02020603050405020304" pitchFamily="18" charset="0"/>
              </a:rPr>
              <a:t>elektrotransportlīdzeklis</a:t>
            </a:r>
            <a:r>
              <a:rPr lang="lv-LV" sz="800" dirty="0">
                <a:effectLst/>
                <a:latin typeface="Times New Roman" panose="02020603050405020304" pitchFamily="18" charset="0"/>
                <a:ea typeface="Calibri" panose="020F0502020204030204" pitchFamily="34" charset="0"/>
                <a:cs typeface="Times New Roman" panose="02020603050405020304" pitchFamily="18" charset="0"/>
              </a:rPr>
              <a:t> vai arī </a:t>
            </a:r>
            <a:r>
              <a:rPr lang="lv-LV" sz="800" dirty="0" err="1">
                <a:effectLst/>
                <a:latin typeface="Times New Roman" panose="02020603050405020304" pitchFamily="18" charset="0"/>
                <a:ea typeface="Calibri" panose="020F0502020204030204" pitchFamily="34" charset="0"/>
                <a:cs typeface="Times New Roman" panose="02020603050405020304" pitchFamily="18" charset="0"/>
              </a:rPr>
              <a:t>hibrīdtransportlīdzeklis</a:t>
            </a:r>
            <a:r>
              <a:rPr lang="lv-LV" sz="800" dirty="0">
                <a:effectLst/>
                <a:latin typeface="Times New Roman" panose="02020603050405020304" pitchFamily="18" charset="0"/>
                <a:ea typeface="Calibri" panose="020F0502020204030204" pitchFamily="34" charset="0"/>
                <a:cs typeface="Times New Roman" panose="02020603050405020304" pitchFamily="18" charset="0"/>
              </a:rPr>
              <a:t> – CO2 līdz 50 g/km – 0 likme.  Taču arī nākamajos segmentos šī likme ir simboliska – 9 jau 12 eiro atkarībā no </a:t>
            </a:r>
            <a:r>
              <a:rPr lang="lv-LV" sz="800" dirty="0" err="1">
                <a:effectLst/>
                <a:latin typeface="Times New Roman" panose="02020603050405020304" pitchFamily="18" charset="0"/>
                <a:ea typeface="Calibri" panose="020F0502020204030204" pitchFamily="34" charset="0"/>
                <a:cs typeface="Times New Roman" panose="02020603050405020304" pitchFamily="18" charset="0"/>
              </a:rPr>
              <a:t>reģ.datuma</a:t>
            </a:r>
            <a:r>
              <a:rPr lang="lv-LV" sz="800" dirty="0">
                <a:effectLst/>
                <a:latin typeface="Times New Roman" panose="02020603050405020304" pitchFamily="18" charset="0"/>
                <a:ea typeface="Calibri" panose="020F0502020204030204" pitchFamily="34" charset="0"/>
                <a:cs typeface="Times New Roman" panose="02020603050405020304" pitchFamily="18" charset="0"/>
              </a:rPr>
              <a:t>.  nākamais slieksnis ir jau 48 vai 36 </a:t>
            </a:r>
            <a:r>
              <a:rPr lang="lv-LV" sz="800" dirty="0" err="1">
                <a:effectLst/>
                <a:latin typeface="Times New Roman" panose="02020603050405020304" pitchFamily="18" charset="0"/>
                <a:ea typeface="Calibri" panose="020F0502020204030204" pitchFamily="34" charset="0"/>
                <a:cs typeface="Times New Roman" panose="02020603050405020304" pitchFamily="18" charset="0"/>
              </a:rPr>
              <a:t>euro</a:t>
            </a:r>
            <a:r>
              <a:rPr lang="lv-LV" sz="800" dirty="0">
                <a:effectLst/>
                <a:latin typeface="Times New Roman" panose="02020603050405020304" pitchFamily="18" charset="0"/>
                <a:ea typeface="Calibri" panose="020F0502020204030204" pitchFamily="34" charset="0"/>
                <a:cs typeface="Times New Roman" panose="02020603050405020304" pitchFamily="18" charset="0"/>
              </a:rPr>
              <a:t>.  Atkarībā no modeļa un izlaiduma gada, mazlitrāžas auto šis CO2 grozās robežās ap 100 g/km.  Tādējādi mazlitrāžas auto nodokļa likmes ir ievērojami mazākas un nesastāda būtisku apjomu kopējās auto ekspluatācijas izmaksās. Pretēji lielākiem auto likmes jau ir ievērojami augstākas, turklāt, ja motora tilpums ir virs 3,5 litriem, tad jāmaksā papildus likme klāt 300 eiro.</a:t>
            </a:r>
            <a:endParaRPr lang="en-US" sz="800" dirty="0">
              <a:effectLst/>
              <a:latin typeface="Times New Roman" panose="02020603050405020304" pitchFamily="18" charset="0"/>
              <a:ea typeface="Calibri" panose="020F0502020204030204" pitchFamily="34" charset="0"/>
              <a:cs typeface="Times New Roman" panose="02020603050405020304" pitchFamily="18" charset="0"/>
            </a:endParaRPr>
          </a:p>
          <a:p>
            <a:pPr algn="just"/>
            <a:r>
              <a:rPr lang="lv-LV" sz="8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800" dirty="0">
              <a:effectLst/>
              <a:latin typeface="Times New Roman" panose="02020603050405020304" pitchFamily="18" charset="0"/>
              <a:ea typeface="Calibri" panose="020F0502020204030204" pitchFamily="34" charset="0"/>
              <a:cs typeface="Times New Roman" panose="02020603050405020304" pitchFamily="18" charset="0"/>
            </a:endParaRPr>
          </a:p>
          <a:p>
            <a:pPr algn="just"/>
            <a:r>
              <a:rPr lang="lv-LV" sz="8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800" dirty="0">
              <a:effectLst/>
              <a:latin typeface="Times New Roman" panose="02020603050405020304" pitchFamily="18" charset="0"/>
              <a:ea typeface="Calibri" panose="020F0502020204030204" pitchFamily="34" charset="0"/>
              <a:cs typeface="Times New Roman" panose="02020603050405020304" pitchFamily="18" charset="0"/>
            </a:endParaRPr>
          </a:p>
          <a:p>
            <a:pPr algn="just"/>
            <a:r>
              <a:rPr lang="lv-LV" sz="800" b="1" dirty="0">
                <a:effectLst/>
                <a:latin typeface="Times New Roman" panose="02020603050405020304" pitchFamily="18" charset="0"/>
                <a:ea typeface="Calibri" panose="020F0502020204030204" pitchFamily="34" charset="0"/>
                <a:cs typeface="Times New Roman" panose="02020603050405020304" pitchFamily="18" charset="0"/>
              </a:rPr>
              <a:t>Tam, ka TEN likme tiek saistīta ar CO2 </a:t>
            </a:r>
            <a:r>
              <a:rPr lang="lv-LV" sz="800" b="1" dirty="0" err="1">
                <a:effectLst/>
                <a:latin typeface="Times New Roman" panose="02020603050405020304" pitchFamily="18" charset="0"/>
                <a:ea typeface="Calibri" panose="020F0502020204030204" pitchFamily="34" charset="0"/>
                <a:cs typeface="Times New Roman" panose="02020603050405020304" pitchFamily="18" charset="0"/>
              </a:rPr>
              <a:t>izmešiem</a:t>
            </a:r>
            <a:r>
              <a:rPr lang="lv-LV" sz="800" b="1" dirty="0">
                <a:effectLst/>
                <a:latin typeface="Times New Roman" panose="02020603050405020304" pitchFamily="18" charset="0"/>
                <a:ea typeface="Calibri" panose="020F0502020204030204" pitchFamily="34" charset="0"/>
                <a:cs typeface="Times New Roman" panose="02020603050405020304" pitchFamily="18" charset="0"/>
              </a:rPr>
              <a:t>, ir vairāki iemesli:</a:t>
            </a:r>
            <a:endParaRPr lang="en-US" sz="800" b="1" dirty="0">
              <a:effectLst/>
              <a:latin typeface="Times New Roman" panose="02020603050405020304" pitchFamily="18" charset="0"/>
              <a:ea typeface="Calibri" panose="020F0502020204030204" pitchFamily="34" charset="0"/>
              <a:cs typeface="Times New Roman" panose="02020603050405020304" pitchFamily="18" charset="0"/>
            </a:endParaRPr>
          </a:p>
          <a:p>
            <a:pPr algn="just"/>
            <a:r>
              <a:rPr lang="lv-LV" sz="800" dirty="0">
                <a:effectLst/>
                <a:latin typeface="Times New Roman" panose="02020603050405020304" pitchFamily="18" charset="0"/>
                <a:ea typeface="Calibri" panose="020F0502020204030204" pitchFamily="34" charset="0"/>
                <a:cs typeface="Times New Roman" panose="02020603050405020304" pitchFamily="18" charset="0"/>
              </a:rPr>
              <a:t>- atvieglo patērētāju iespējas jau automašīnas iegādes brīdī viegli noskaidrot, kāda būs likme. </a:t>
            </a:r>
            <a:endParaRPr lang="en-US" sz="800" dirty="0">
              <a:effectLst/>
              <a:latin typeface="Times New Roman" panose="02020603050405020304" pitchFamily="18" charset="0"/>
              <a:ea typeface="Calibri" panose="020F0502020204030204" pitchFamily="34" charset="0"/>
              <a:cs typeface="Times New Roman" panose="02020603050405020304" pitchFamily="18" charset="0"/>
            </a:endParaRPr>
          </a:p>
          <a:p>
            <a:pPr algn="just"/>
            <a:r>
              <a:rPr lang="lv-LV" sz="800" dirty="0">
                <a:effectLst/>
                <a:latin typeface="Times New Roman" panose="02020603050405020304" pitchFamily="18" charset="0"/>
                <a:ea typeface="Calibri" panose="020F0502020204030204" pitchFamily="34" charset="0"/>
                <a:cs typeface="Times New Roman" panose="02020603050405020304" pitchFamily="18" charset="0"/>
              </a:rPr>
              <a:t>- Latvijā vidēji CO2 vidējās vērtības ir vienas no augstākajām jauniem reģistrētiem transportlīdzekļiem, ja to salīdzina ar citām ES valstīm. </a:t>
            </a:r>
            <a:endParaRPr lang="en-US" sz="800" dirty="0">
              <a:effectLst/>
              <a:latin typeface="Times New Roman" panose="02020603050405020304" pitchFamily="18" charset="0"/>
              <a:ea typeface="Calibri" panose="020F0502020204030204" pitchFamily="34" charset="0"/>
              <a:cs typeface="Times New Roman" panose="02020603050405020304" pitchFamily="18" charset="0"/>
            </a:endParaRPr>
          </a:p>
          <a:p>
            <a:pPr algn="just"/>
            <a:r>
              <a:rPr lang="lv-LV" sz="800" dirty="0">
                <a:effectLst/>
                <a:latin typeface="Times New Roman" panose="02020603050405020304" pitchFamily="18" charset="0"/>
                <a:ea typeface="Calibri" panose="020F0502020204030204" pitchFamily="34" charset="0"/>
                <a:cs typeface="Times New Roman" panose="02020603050405020304" pitchFamily="18" charset="0"/>
              </a:rPr>
              <a:t>Vienlaikus jānorāda, ka tieši no 2009. gada ir vienots CO2 izmešu daudzuma aprēķināšanas metodika, attiecīgi no automašīnām, kas ražotas sākot ar 2009. gadu ir taisnīgi aprēķināms CO2 izmešu daudzums un attiecīgi – Transportlīdzekļa ekspluatācijas nodoklis. </a:t>
            </a:r>
            <a:endParaRPr lang="en-US" sz="800" dirty="0">
              <a:effectLst/>
              <a:latin typeface="Times New Roman" panose="02020603050405020304" pitchFamily="18" charset="0"/>
              <a:ea typeface="Calibri" panose="020F0502020204030204" pitchFamily="34" charset="0"/>
              <a:cs typeface="Times New Roman" panose="02020603050405020304" pitchFamily="18" charset="0"/>
            </a:endParaRPr>
          </a:p>
          <a:p>
            <a:pPr algn="just"/>
            <a:r>
              <a:rPr lang="lv-LV" sz="800" dirty="0">
                <a:effectLst/>
                <a:latin typeface="Times New Roman" panose="02020603050405020304" pitchFamily="18" charset="0"/>
                <a:ea typeface="Calibri" panose="020F0502020204030204" pitchFamily="34" charset="0"/>
                <a:cs typeface="Times New Roman" panose="02020603050405020304" pitchFamily="18" charset="0"/>
              </a:rPr>
              <a:t>Treškārt – Latvijai nākotnē ir būtiski jāsamazina vidē nonākušā CO2 izmešu daudzums un šobrīd spēkā stājušās izmaiņas Transportlīdzekļa ekspluatācijas nodokļa likmes aprēķināšanas metode ir pirmais solis, lai apturētu videi nedraudzīgu automašīnu skaita pieaugumu.</a:t>
            </a:r>
            <a:endParaRPr lang="en-US" sz="800" dirty="0">
              <a:effectLst/>
              <a:latin typeface="Times New Roman" panose="02020603050405020304" pitchFamily="18" charset="0"/>
              <a:ea typeface="Calibri" panose="020F0502020204030204" pitchFamily="34" charset="0"/>
              <a:cs typeface="Times New Roman" panose="02020603050405020304" pitchFamily="18" charset="0"/>
            </a:endParaRPr>
          </a:p>
          <a:p>
            <a:endParaRPr lang="lv-LV" dirty="0"/>
          </a:p>
        </p:txBody>
      </p:sp>
      <p:sp>
        <p:nvSpPr>
          <p:cNvPr id="4" name="Slide Number Placeholder 3"/>
          <p:cNvSpPr>
            <a:spLocks noGrp="1"/>
          </p:cNvSpPr>
          <p:nvPr>
            <p:ph type="sldNum" sz="quarter" idx="5"/>
          </p:nvPr>
        </p:nvSpPr>
        <p:spPr/>
        <p:txBody>
          <a:bodyPr/>
          <a:lstStyle/>
          <a:p>
            <a:pPr>
              <a:defRPr/>
            </a:pPr>
            <a:fld id="{77D2C509-38C2-4F37-ABFD-01E91E640D17}" type="slidenum">
              <a:rPr lang="lv-LV" altLang="lv-LV" smtClean="0"/>
              <a:pPr>
                <a:defRPr/>
              </a:pPr>
              <a:t>7</a:t>
            </a:fld>
            <a:endParaRPr lang="lv-LV" altLang="lv-LV"/>
          </a:p>
        </p:txBody>
      </p:sp>
    </p:spTree>
    <p:extLst>
      <p:ext uri="{BB962C8B-B14F-4D97-AF65-F5344CB8AC3E}">
        <p14:creationId xmlns:p14="http://schemas.microsoft.com/office/powerpoint/2010/main" val="76902246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lv-LV" dirty="0"/>
              <a:t>Transport &amp; </a:t>
            </a:r>
            <a:r>
              <a:rPr lang="lv-LV" dirty="0" err="1"/>
              <a:t>Environment</a:t>
            </a:r>
            <a:r>
              <a:rPr lang="lv-LV" dirty="0"/>
              <a:t> 2022.gada oktobrī veikts pētījums.</a:t>
            </a:r>
          </a:p>
          <a:p>
            <a:r>
              <a:rPr lang="lv-LV" dirty="0"/>
              <a:t>Biežāk izplatītie nodokļi ES transporta jomā:</a:t>
            </a:r>
          </a:p>
          <a:p>
            <a:r>
              <a:rPr lang="lv-LV" dirty="0"/>
              <a:t>● Automašīnas iegādes nodoklis</a:t>
            </a:r>
          </a:p>
          <a:p>
            <a:r>
              <a:rPr lang="lv-LV" dirty="0"/>
              <a:t>● Transportlīdzekļu īpašumtiesību nodoklis</a:t>
            </a:r>
          </a:p>
          <a:p>
            <a:r>
              <a:rPr lang="lv-LV" dirty="0"/>
              <a:t>● Uzņēmuma auto nodoklis</a:t>
            </a:r>
          </a:p>
          <a:p>
            <a:r>
              <a:rPr lang="lv-LV" dirty="0"/>
              <a:t>● Nolietojuma norakstījumi  korporatīvajām  automašīnām</a:t>
            </a:r>
          </a:p>
          <a:p>
            <a:r>
              <a:rPr lang="lv-LV" dirty="0"/>
              <a:t>● Akcīzes nodoklis par enerģijas  izmantošanu.</a:t>
            </a:r>
          </a:p>
          <a:p>
            <a:endParaRPr lang="lv-LV" dirty="0"/>
          </a:p>
          <a:p>
            <a:r>
              <a:rPr lang="lv-LV" dirty="0"/>
              <a:t>Biežāk izmantotie rīki ekoloģisku auto izmantošanas veicināšanai:</a:t>
            </a:r>
          </a:p>
          <a:p>
            <a:r>
              <a:rPr lang="lv-LV" dirty="0"/>
              <a:t>Dotācijas par automašīnas lietošanu</a:t>
            </a:r>
          </a:p>
          <a:p>
            <a:r>
              <a:rPr lang="lv-LV" dirty="0"/>
              <a:t>PVN atskaitīšana  korporatīvajām automašīnām</a:t>
            </a:r>
          </a:p>
          <a:p>
            <a:endParaRPr lang="lv-LV" dirty="0"/>
          </a:p>
        </p:txBody>
      </p:sp>
      <p:sp>
        <p:nvSpPr>
          <p:cNvPr id="4" name="Slide Number Placeholder 3"/>
          <p:cNvSpPr>
            <a:spLocks noGrp="1"/>
          </p:cNvSpPr>
          <p:nvPr>
            <p:ph type="sldNum" sz="quarter" idx="5"/>
          </p:nvPr>
        </p:nvSpPr>
        <p:spPr/>
        <p:txBody>
          <a:bodyPr/>
          <a:lstStyle/>
          <a:p>
            <a:pPr>
              <a:defRPr/>
            </a:pPr>
            <a:fld id="{77D2C509-38C2-4F37-ABFD-01E91E640D17}" type="slidenum">
              <a:rPr lang="lv-LV" altLang="lv-LV" smtClean="0"/>
              <a:pPr>
                <a:defRPr/>
              </a:pPr>
              <a:t>8</a:t>
            </a:fld>
            <a:endParaRPr lang="lv-LV" altLang="lv-LV"/>
          </a:p>
        </p:txBody>
      </p:sp>
    </p:spTree>
    <p:extLst>
      <p:ext uri="{BB962C8B-B14F-4D97-AF65-F5344CB8AC3E}">
        <p14:creationId xmlns:p14="http://schemas.microsoft.com/office/powerpoint/2010/main" val="189901608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r>
              <a:rPr lang="lv-LV" dirty="0"/>
              <a:t>Pētījumā identificētā </a:t>
            </a:r>
            <a:r>
              <a:rPr lang="lv-LV" b="1" dirty="0"/>
              <a:t>labā un saistošā </a:t>
            </a:r>
            <a:r>
              <a:rPr lang="lv-LV" dirty="0"/>
              <a:t>nodokļu prakse un atbalsta pasākumi:</a:t>
            </a:r>
          </a:p>
          <a:p>
            <a:pPr marL="342900" indent="-342900" algn="just">
              <a:buFont typeface="Arial" panose="020B0604020202020204" pitchFamily="34" charset="0"/>
              <a:buChar char="•"/>
            </a:pPr>
            <a:r>
              <a:rPr lang="lv-LV" dirty="0"/>
              <a:t>Nodokļu slogs tiek palielināts ar katru papildu emisijas vienību, veidojot nepārtrauktu pieaugošu līkni, nevis nelielu skaitu robežvērtību;</a:t>
            </a:r>
          </a:p>
          <a:p>
            <a:pPr marL="342900" indent="-342900" algn="just">
              <a:buFont typeface="Arial" panose="020B0604020202020204" pitchFamily="34" charset="0"/>
              <a:buChar char="•"/>
            </a:pPr>
            <a:r>
              <a:rPr lang="lv-LV" dirty="0"/>
              <a:t>Vairāku nodokļu izmantošana, kas vērsti pret dažādu veidu kaitējumu videi. </a:t>
            </a:r>
            <a:r>
              <a:rPr lang="lv-LV" i="1" dirty="0"/>
              <a:t>Nodokļu piemērošana par  transportlīdzekļa  sastāvdaļām , kas visvairāk saistīti ar kaitējumu videi,   ir vistiešākais  veids, kā sasniegt vairākus politikas mērķus;</a:t>
            </a:r>
          </a:p>
          <a:p>
            <a:pPr marL="342900" indent="-342900" algn="just">
              <a:buFont typeface="Arial" panose="020B0604020202020204" pitchFamily="34" charset="0"/>
              <a:buChar char="•"/>
            </a:pPr>
            <a:r>
              <a:rPr lang="lv-LV" dirty="0"/>
              <a:t>Skaidrs grafiks par paredzamajām nodokļu likmju izmaiņām laika gaitā</a:t>
            </a:r>
            <a:r>
              <a:rPr lang="lv-LV" i="1" dirty="0"/>
              <a:t>. Ļauj  plānot  automašīnu iegādi ar pilnu informāciju un laiku  reaģēt;</a:t>
            </a:r>
          </a:p>
          <a:p>
            <a:pPr marL="342900" indent="-342900" algn="just">
              <a:buFont typeface="Arial" panose="020B0604020202020204" pitchFamily="34" charset="0"/>
              <a:buChar char="•"/>
            </a:pPr>
            <a:r>
              <a:rPr lang="lv-LV" dirty="0"/>
              <a:t>Lielāks nodokļu slogs no iegādes nodokļa nekā īpašumtiesību aplikšana ar nodokli. </a:t>
            </a:r>
            <a:r>
              <a:rPr lang="lv-LV" i="1" dirty="0"/>
              <a:t>Pircēji vairāk reaģē uz stimulēšanu no sākotnējām izmaksām.</a:t>
            </a:r>
          </a:p>
          <a:p>
            <a:pPr marL="342900" indent="-342900" algn="just">
              <a:buFont typeface="Arial" panose="020B0604020202020204" pitchFamily="34" charset="0"/>
              <a:buChar char="•"/>
            </a:pPr>
            <a:r>
              <a:rPr lang="lv-LV" dirty="0"/>
              <a:t>Transportlīdzekļiem piemēroto nodokļu </a:t>
            </a:r>
            <a:r>
              <a:rPr lang="lv-LV" dirty="0" err="1"/>
              <a:t>izvērtējums</a:t>
            </a:r>
            <a:r>
              <a:rPr lang="lv-LV" dirty="0"/>
              <a:t>, ko veic neatkarīga valdības iestāde. </a:t>
            </a:r>
            <a:r>
              <a:rPr lang="lv-LV" i="1" dirty="0"/>
              <a:t>Izvērtē, vai pašreizējā politika sasniedz noteiktos mērķus. Politiku  saskata  kontekstā ar citām valstīm.</a:t>
            </a:r>
          </a:p>
          <a:p>
            <a:pPr marL="342900" indent="-342900" algn="just">
              <a:buFont typeface="Arial" panose="020B0604020202020204" pitchFamily="34" charset="0"/>
              <a:buChar char="•"/>
            </a:pPr>
            <a:r>
              <a:rPr lang="lv-LV" i="1" dirty="0"/>
              <a:t> </a:t>
            </a:r>
            <a:r>
              <a:rPr lang="lv-LV" dirty="0"/>
              <a:t>Pienākums nodot metāllūžņos vecu  piesārņojošu automašīnu, lai saņemtu pirkuma dotāciju.  </a:t>
            </a:r>
            <a:r>
              <a:rPr lang="lv-LV" dirty="0">
                <a:solidFill>
                  <a:srgbClr val="FF0000"/>
                </a:solidFill>
              </a:rPr>
              <a:t>Daļēji LV</a:t>
            </a:r>
          </a:p>
          <a:p>
            <a:pPr marL="342900" indent="-342900" algn="just">
              <a:buFont typeface="Arial" panose="020B0604020202020204" pitchFamily="34" charset="0"/>
              <a:buChar char="•"/>
            </a:pPr>
            <a:r>
              <a:rPr lang="lv-LV" dirty="0"/>
              <a:t>Priekšrocību ierobežošana luksusa transportlīdzekļiem. </a:t>
            </a:r>
            <a:r>
              <a:rPr lang="lv-LV" dirty="0">
                <a:solidFill>
                  <a:srgbClr val="FF0000"/>
                </a:solidFill>
              </a:rPr>
              <a:t>LV</a:t>
            </a:r>
          </a:p>
          <a:p>
            <a:pPr marL="342900" indent="-342900">
              <a:buFont typeface="Arial" panose="020B0604020202020204" pitchFamily="34" charset="0"/>
              <a:buChar char="•"/>
            </a:pPr>
            <a:r>
              <a:rPr lang="lv-LV" dirty="0"/>
              <a:t>Atbalsts lietotu  </a:t>
            </a:r>
            <a:r>
              <a:rPr lang="lv-LV" dirty="0" err="1"/>
              <a:t>bezemisiju</a:t>
            </a:r>
            <a:r>
              <a:rPr lang="lv-LV" dirty="0"/>
              <a:t> automobiļu iegādei. </a:t>
            </a:r>
            <a:r>
              <a:rPr lang="lv-LV" dirty="0">
                <a:solidFill>
                  <a:srgbClr val="FF0000"/>
                </a:solidFill>
              </a:rPr>
              <a:t>LV</a:t>
            </a:r>
          </a:p>
          <a:p>
            <a:endParaRPr lang="lv-LV" dirty="0"/>
          </a:p>
        </p:txBody>
      </p:sp>
      <p:sp>
        <p:nvSpPr>
          <p:cNvPr id="4" name="Slide Number Placeholder 3"/>
          <p:cNvSpPr>
            <a:spLocks noGrp="1"/>
          </p:cNvSpPr>
          <p:nvPr>
            <p:ph type="sldNum" sz="quarter" idx="5"/>
          </p:nvPr>
        </p:nvSpPr>
        <p:spPr/>
        <p:txBody>
          <a:bodyPr/>
          <a:lstStyle/>
          <a:p>
            <a:pPr>
              <a:defRPr/>
            </a:pPr>
            <a:fld id="{77D2C509-38C2-4F37-ABFD-01E91E640D17}" type="slidenum">
              <a:rPr lang="lv-LV" altLang="lv-LV" smtClean="0"/>
              <a:pPr>
                <a:defRPr/>
              </a:pPr>
              <a:t>10</a:t>
            </a:fld>
            <a:endParaRPr lang="lv-LV" altLang="lv-LV"/>
          </a:p>
        </p:txBody>
      </p:sp>
    </p:spTree>
    <p:extLst>
      <p:ext uri="{BB962C8B-B14F-4D97-AF65-F5344CB8AC3E}">
        <p14:creationId xmlns:p14="http://schemas.microsoft.com/office/powerpoint/2010/main" val="108114528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lv-LV" b="1" dirty="0"/>
              <a:t>Sliktā</a:t>
            </a:r>
            <a:r>
              <a:rPr lang="lv-LV" dirty="0"/>
              <a:t> nodokļu prakse:</a:t>
            </a:r>
          </a:p>
          <a:p>
            <a:pPr marL="342900" indent="-342900" algn="just">
              <a:buFont typeface="Arial" panose="020B0604020202020204" pitchFamily="34" charset="0"/>
              <a:buChar char="•"/>
            </a:pPr>
            <a:r>
              <a:rPr lang="lv-LV" dirty="0"/>
              <a:t>Pretrunīga politika pēc degvielas veida, piemēram,  zemāks degvielas akcīzes nodoklis dīzeļdegvielai, bet lielāks dīzeļdegvielas iegādes vai īpašumtiesību   nodoklis. </a:t>
            </a:r>
          </a:p>
          <a:p>
            <a:pPr marL="342900" indent="-342900" algn="just">
              <a:buFont typeface="Arial" panose="020B0604020202020204" pitchFamily="34" charset="0"/>
              <a:buChar char="•"/>
            </a:pPr>
            <a:r>
              <a:rPr lang="lv-LV" dirty="0"/>
              <a:t>Degvielas nodokļa samazinājumi. </a:t>
            </a:r>
          </a:p>
          <a:p>
            <a:pPr marL="342900" indent="-342900" algn="just">
              <a:buFont typeface="Arial" panose="020B0604020202020204" pitchFamily="34" charset="0"/>
              <a:buChar char="•"/>
            </a:pPr>
            <a:r>
              <a:rPr lang="lv-LV" dirty="0"/>
              <a:t>Nodokļu neesamība un līdz ar to ekoloģisku transportlīdzekļu stimulu trūkums </a:t>
            </a:r>
            <a:r>
              <a:rPr lang="lv-LV" dirty="0">
                <a:solidFill>
                  <a:srgbClr val="FF0000"/>
                </a:solidFill>
              </a:rPr>
              <a:t>LV</a:t>
            </a:r>
          </a:p>
          <a:p>
            <a:pPr marL="342900" indent="-342900" algn="just">
              <a:buFont typeface="Arial" panose="020B0604020202020204" pitchFamily="34" charset="0"/>
              <a:buChar char="•"/>
            </a:pPr>
            <a:r>
              <a:rPr lang="lv-LV" dirty="0"/>
              <a:t>Aprēķinot ieguvumu par auto kā daļu no algas,  netiek atspoguļota automašīnas  vērtība, piemēram, ir fiksēta summa, kas nav atkarīga no  automašīnas cenas </a:t>
            </a:r>
            <a:r>
              <a:rPr lang="lv-LV" dirty="0">
                <a:solidFill>
                  <a:srgbClr val="FF0000"/>
                </a:solidFill>
              </a:rPr>
              <a:t>LV</a:t>
            </a:r>
          </a:p>
          <a:p>
            <a:pPr marL="342900" indent="-342900" algn="just">
              <a:buFont typeface="Arial" panose="020B0604020202020204" pitchFamily="34" charset="0"/>
              <a:buChar char="•"/>
            </a:pPr>
            <a:r>
              <a:rPr lang="lv-LV" dirty="0"/>
              <a:t>Dzinēja  jaudas kā kritērija izmantošana  bez izņēmumiem arī </a:t>
            </a:r>
            <a:r>
              <a:rPr lang="lv-LV" dirty="0" err="1"/>
              <a:t>bezemisiju</a:t>
            </a:r>
            <a:r>
              <a:rPr lang="lv-LV" dirty="0"/>
              <a:t> automašīnām.</a:t>
            </a:r>
          </a:p>
          <a:p>
            <a:endParaRPr lang="lv-LV" dirty="0"/>
          </a:p>
          <a:p>
            <a:r>
              <a:rPr lang="lv-LV" dirty="0"/>
              <a:t>Nodokļu neesamība un līdz ar to ekoloģisku transportlīdzekļu stimulu trūkums LV - </a:t>
            </a:r>
            <a:r>
              <a:rPr lang="nn-NO" dirty="0"/>
              <a:t>Bez politikas politiskie mērķi tiek  atstāti likteņa varā.</a:t>
            </a:r>
            <a:r>
              <a:rPr lang="lv-LV" dirty="0"/>
              <a:t> Transportlīdzekļu iegādes nodokļi nav :</a:t>
            </a:r>
          </a:p>
          <a:p>
            <a:r>
              <a:rPr lang="lv-LV" dirty="0"/>
              <a:t>BG, CH, CZ, DE, EE, LU,</a:t>
            </a:r>
          </a:p>
          <a:p>
            <a:r>
              <a:rPr lang="lv-LV" dirty="0"/>
              <a:t>LV, RO, SE</a:t>
            </a:r>
          </a:p>
          <a:p>
            <a:endParaRPr lang="lv-LV" dirty="0"/>
          </a:p>
          <a:p>
            <a:r>
              <a:rPr lang="lv-LV" dirty="0"/>
              <a:t>Aprēķinot ieguvumu natūrā,  netiek atspoguļota automašīnas  vērtība, piemēram, fiksēta  summa,  kas nav atkarīga no  automašīnas cenas LV - Nepietiekami nodokļi  dārgākas algas automašīnām, kas  parasti tiek nodrošinātas darbiniekiem ar augstākiem ienākumiem. LV – uzņēmuma transportlīdzekļa nodoklis nav korekts.</a:t>
            </a:r>
          </a:p>
          <a:p>
            <a:endParaRPr lang="lv-LV" dirty="0"/>
          </a:p>
        </p:txBody>
      </p:sp>
      <p:sp>
        <p:nvSpPr>
          <p:cNvPr id="4" name="Slide Number Placeholder 3"/>
          <p:cNvSpPr>
            <a:spLocks noGrp="1"/>
          </p:cNvSpPr>
          <p:nvPr>
            <p:ph type="sldNum" sz="quarter" idx="5"/>
          </p:nvPr>
        </p:nvSpPr>
        <p:spPr/>
        <p:txBody>
          <a:bodyPr/>
          <a:lstStyle/>
          <a:p>
            <a:pPr>
              <a:defRPr/>
            </a:pPr>
            <a:fld id="{77D2C509-38C2-4F37-ABFD-01E91E640D17}" type="slidenum">
              <a:rPr lang="lv-LV" altLang="lv-LV" smtClean="0"/>
              <a:pPr>
                <a:defRPr/>
              </a:pPr>
              <a:t>11</a:t>
            </a:fld>
            <a:endParaRPr lang="lv-LV" altLang="lv-LV"/>
          </a:p>
        </p:txBody>
      </p:sp>
    </p:spTree>
    <p:extLst>
      <p:ext uri="{BB962C8B-B14F-4D97-AF65-F5344CB8AC3E}">
        <p14:creationId xmlns:p14="http://schemas.microsoft.com/office/powerpoint/2010/main" val="225822713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00"/>
              </a:spcAft>
            </a:pPr>
            <a:r>
              <a:rPr lang="lv-LV" sz="1800" b="1" dirty="0">
                <a:effectLst/>
                <a:latin typeface="Calibri" panose="020F0502020204030204" pitchFamily="34" charset="0"/>
                <a:ea typeface="Calibri" panose="020F0502020204030204" pitchFamily="34" charset="0"/>
                <a:cs typeface="Times New Roman" panose="02020603050405020304" pitchFamily="18" charset="0"/>
              </a:rPr>
              <a:t>Nodokļu veids</a:t>
            </a:r>
            <a:endParaRPr lang="lv-LV" sz="18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lv-LV" sz="1800" b="1" dirty="0">
                <a:effectLst/>
                <a:latin typeface="Calibri" panose="020F0502020204030204" pitchFamily="34" charset="0"/>
                <a:ea typeface="Calibri" panose="020F0502020204030204" pitchFamily="34" charset="0"/>
                <a:cs typeface="Times New Roman" panose="02020603050405020304" pitchFamily="18" charset="0"/>
              </a:rPr>
              <a:t>Latvija</a:t>
            </a:r>
            <a:endParaRPr lang="lv-LV" sz="18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lv-LV" sz="1800" b="1" dirty="0">
                <a:effectLst/>
                <a:latin typeface="Calibri" panose="020F0502020204030204" pitchFamily="34" charset="0"/>
                <a:ea typeface="Calibri" panose="020F0502020204030204" pitchFamily="34" charset="0"/>
                <a:cs typeface="Times New Roman" panose="02020603050405020304" pitchFamily="18" charset="0"/>
              </a:rPr>
              <a:t>Lietuva </a:t>
            </a:r>
            <a:endParaRPr lang="lv-LV" sz="18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lv-LV" sz="1800" b="1" dirty="0">
                <a:effectLst/>
                <a:latin typeface="Calibri" panose="020F0502020204030204" pitchFamily="34" charset="0"/>
                <a:ea typeface="Calibri" panose="020F0502020204030204" pitchFamily="34" charset="0"/>
                <a:cs typeface="Times New Roman" panose="02020603050405020304" pitchFamily="18" charset="0"/>
              </a:rPr>
              <a:t>Igaunija</a:t>
            </a:r>
            <a:endParaRPr lang="lv-LV"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lv-LV" sz="1800" dirty="0">
                <a:effectLst/>
                <a:latin typeface="Calibri" panose="020F0502020204030204" pitchFamily="34" charset="0"/>
                <a:ea typeface="Calibri" panose="020F0502020204030204" pitchFamily="34" charset="0"/>
                <a:cs typeface="Times New Roman" panose="02020603050405020304" pitchFamily="18" charset="0"/>
              </a:rPr>
              <a:t> </a:t>
            </a:r>
          </a:p>
          <a:p>
            <a:pPr algn="just">
              <a:lnSpc>
                <a:spcPct val="107000"/>
              </a:lnSpc>
              <a:spcAft>
                <a:spcPts val="800"/>
              </a:spcAft>
            </a:pPr>
            <a:r>
              <a:rPr lang="lv-LV" sz="1800" dirty="0">
                <a:effectLst/>
                <a:latin typeface="Calibri" panose="020F0502020204030204" pitchFamily="34" charset="0"/>
                <a:ea typeface="Calibri" panose="020F0502020204030204" pitchFamily="34" charset="0"/>
                <a:cs typeface="Times New Roman" panose="02020603050405020304" pitchFamily="18" charset="0"/>
              </a:rPr>
              <a:t>   Latvija ar savu  pieeju auto aplikšanai ar nodokļiem krasi  kontrastē  ar daudziem Eiropas vienaudžiem. Tā ir viena no tikai deviņām valstīm bez  iegādes nodokļa.  Latvijas    nodoklis   natūrā algotām automašīnām ir  zemākais  no visām valstīm Eiropā un vienīgā valsts,  kas iekasē  nodokļus  natūrā, pamatojoties uz   motora tilpumu. Izņemot   dažas konkrētas   transportlīdzekļu kategorijas, automašīnas, kuru cena  pārsniedz 50 000 eiro, tiek uzskatītas par luksusa klases transportlīdzekļiem un kā tādas  nekvalificējas  korporatīvajām  automašīnām nodokļu atvieglojumi,  tostarp nolietojuma norakstīšana, PVN samazināšana un pabalsti natūrā.</a:t>
            </a:r>
          </a:p>
          <a:p>
            <a:pPr algn="just">
              <a:lnSpc>
                <a:spcPct val="107000"/>
              </a:lnSpc>
              <a:spcAft>
                <a:spcPts val="800"/>
              </a:spcAft>
            </a:pPr>
            <a:r>
              <a:rPr lang="lv-LV" sz="1800" dirty="0">
                <a:effectLst/>
                <a:latin typeface="Calibri" panose="020F0502020204030204" pitchFamily="34" charset="0"/>
                <a:ea typeface="Calibri" panose="020F0502020204030204" pitchFamily="34" charset="0"/>
                <a:cs typeface="Times New Roman" panose="02020603050405020304" pitchFamily="18" charset="0"/>
              </a:rPr>
              <a:t> Kopējais nodokļu slogs  automašīnām  Latvijā ir diezgan zems.    Papildus   zemajam nodoklim  par pabalstiem natūrā un iegādes nodokļa  neesamībai  ikgadējais īpašumtiesību nodoklis (pamatojoties uz CO2 emisiju intensitāti) ir krietni zemāks   Eiropas vidējais rādītājs.       Nelielais  nodokļu slogs Latvijā piesārņojošām automašīnām  atspoguļojas arī jauno  automašīnu  reģistrācijas   augstajās emisijās, kas ar 141 g CO2/km ierindojas  trešajā vietā Eiropā  (pēc Slovākijas  un Igaunijas).</a:t>
            </a:r>
          </a:p>
          <a:p>
            <a:pPr algn="just">
              <a:lnSpc>
                <a:spcPct val="107000"/>
              </a:lnSpc>
              <a:spcAft>
                <a:spcPts val="800"/>
              </a:spcAft>
            </a:pPr>
            <a:r>
              <a:rPr lang="lv-LV" sz="1800" dirty="0">
                <a:effectLst/>
                <a:latin typeface="Calibri" panose="020F0502020204030204" pitchFamily="34" charset="0"/>
                <a:ea typeface="Calibri" panose="020F0502020204030204" pitchFamily="34" charset="0"/>
                <a:cs typeface="Times New Roman" panose="02020603050405020304" pitchFamily="18" charset="0"/>
              </a:rPr>
              <a:t>Lietuva ar savu     pieeju automobiļu aplikšanai ar nodokļiem krasi  kontrastē  ar daudziem </a:t>
            </a:r>
            <a:r>
              <a:rPr lang="lv-LV" sz="1800" dirty="0" err="1">
                <a:effectLst/>
                <a:latin typeface="Calibri" panose="020F0502020204030204" pitchFamily="34" charset="0"/>
                <a:ea typeface="Calibri" panose="020F0502020204030204" pitchFamily="34" charset="0"/>
                <a:cs typeface="Times New Roman" panose="02020603050405020304" pitchFamily="18" charset="0"/>
              </a:rPr>
              <a:t>eiropas</a:t>
            </a:r>
            <a:r>
              <a:rPr lang="lv-LV" sz="1800" dirty="0">
                <a:effectLst/>
                <a:latin typeface="Calibri" panose="020F0502020204030204" pitchFamily="34" charset="0"/>
                <a:ea typeface="Calibri" panose="020F0502020204030204" pitchFamily="34" charset="0"/>
                <a:cs typeface="Times New Roman" panose="02020603050405020304" pitchFamily="18" charset="0"/>
              </a:rPr>
              <a:t> kolēģiem. Tā ir viena  no tikai četrām valstīm, kurās nav  īpašumtiesību nodokļa,  un  viena  no tikai četrām   valstīm  , kurās nav  PVN atskaitījumu par korporatīvo automašīnu  iegādi. Lietuva ir vienīgā valsts, kas nav iekļauta abos sarakstos.  Ja Lietuva  iekasē automobiļu nodokļus un subsīdijas, pieeja  ir samērā vienkāršota.   Piemēram, labums natūrā tiek iekasēts tikai no transportlīdzekļa cenas,    neņemot vērā degvielas veidu, emisijas vai citas transportlīdzekļa īpašības. </a:t>
            </a:r>
            <a:r>
              <a:rPr lang="lv-LV" sz="1800" dirty="0" err="1">
                <a:effectLst/>
                <a:latin typeface="Calibri" panose="020F0502020204030204" pitchFamily="34" charset="0"/>
                <a:ea typeface="Calibri" panose="020F0502020204030204" pitchFamily="34" charset="0"/>
                <a:cs typeface="Times New Roman" panose="02020603050405020304" pitchFamily="18" charset="0"/>
              </a:rPr>
              <a:t>Tšeit</a:t>
            </a:r>
            <a:r>
              <a:rPr lang="lv-LV" sz="1800" dirty="0">
                <a:effectLst/>
                <a:latin typeface="Calibri" panose="020F0502020204030204" pitchFamily="34" charset="0"/>
                <a:ea typeface="Calibri" panose="020F0502020204030204" pitchFamily="34" charset="0"/>
                <a:cs typeface="Times New Roman" panose="02020603050405020304" pitchFamily="18" charset="0"/>
              </a:rPr>
              <a:t> ir arī pretrunīga pieeja   dīzeļdegvielas aplikšanai ar nodokli, jo    dīzeļmotora transportlīdzekļi tiek aplikti ar augstāku iegādes nodokļa likmi  , bet   Dīzeļdegviela  tiek aplikta ar  zemāku  likmi pie sūkņa.</a:t>
            </a:r>
          </a:p>
          <a:p>
            <a:pPr algn="just">
              <a:lnSpc>
                <a:spcPct val="107000"/>
              </a:lnSpc>
              <a:spcAft>
                <a:spcPts val="800"/>
              </a:spcAft>
            </a:pPr>
            <a:r>
              <a:rPr lang="lv-LV" sz="1800" dirty="0">
                <a:effectLst/>
                <a:latin typeface="Calibri" panose="020F0502020204030204" pitchFamily="34" charset="0"/>
                <a:ea typeface="Calibri" panose="020F0502020204030204" pitchFamily="34" charset="0"/>
                <a:cs typeface="Times New Roman" panose="02020603050405020304" pitchFamily="18" charset="0"/>
              </a:rPr>
              <a:t>Salīdzinot ar  citām Baltijas valstīm, jaunu  automašīnu  reģistrācijās   Lietuvā ir lielāks </a:t>
            </a:r>
            <a:r>
              <a:rPr lang="lv-LV" sz="1800" dirty="0" err="1">
                <a:effectLst/>
                <a:latin typeface="Calibri" panose="020F0502020204030204" pitchFamily="34" charset="0"/>
                <a:ea typeface="Calibri" panose="020F0502020204030204" pitchFamily="34" charset="0"/>
                <a:cs typeface="Times New Roman" panose="02020603050405020304" pitchFamily="18" charset="0"/>
              </a:rPr>
              <a:t>bezemisiju</a:t>
            </a:r>
            <a:r>
              <a:rPr lang="lv-LV" sz="1800" dirty="0">
                <a:effectLst/>
                <a:latin typeface="Calibri" panose="020F0502020204030204" pitchFamily="34" charset="0"/>
                <a:ea typeface="Calibri" panose="020F0502020204030204" pitchFamily="34" charset="0"/>
                <a:cs typeface="Times New Roman" panose="02020603050405020304" pitchFamily="18" charset="0"/>
              </a:rPr>
              <a:t> automašīnu īpatsvars (3,7%) un  zemākas vidējās emisijas (134 g CO2/km) - pat  </a:t>
            </a:r>
            <a:r>
              <a:rPr lang="lv-LV" sz="1800" dirty="0" err="1">
                <a:effectLst/>
                <a:latin typeface="Calibri" panose="020F0502020204030204" pitchFamily="34" charset="0"/>
                <a:ea typeface="Calibri" panose="020F0502020204030204" pitchFamily="34" charset="0"/>
                <a:cs typeface="Times New Roman" panose="02020603050405020304" pitchFamily="18" charset="0"/>
              </a:rPr>
              <a:t>iekšdedzes</a:t>
            </a:r>
            <a:r>
              <a:rPr lang="lv-LV" sz="1800" dirty="0">
                <a:effectLst/>
                <a:latin typeface="Calibri" panose="020F0502020204030204" pitchFamily="34" charset="0"/>
                <a:ea typeface="Calibri" panose="020F0502020204030204" pitchFamily="34" charset="0"/>
                <a:cs typeface="Times New Roman" panose="02020603050405020304" pitchFamily="18" charset="0"/>
              </a:rPr>
              <a:t> dzinēju transportlīdzekļiem  (141 g </a:t>
            </a:r>
          </a:p>
          <a:p>
            <a:pPr algn="just">
              <a:lnSpc>
                <a:spcPct val="107000"/>
              </a:lnSpc>
              <a:spcAft>
                <a:spcPts val="800"/>
              </a:spcAft>
            </a:pPr>
            <a:r>
              <a:rPr lang="lv-LV" sz="1800" dirty="0">
                <a:effectLst/>
                <a:latin typeface="Calibri" panose="020F0502020204030204" pitchFamily="34" charset="0"/>
                <a:ea typeface="Calibri" panose="020F0502020204030204" pitchFamily="34" charset="0"/>
                <a:cs typeface="Times New Roman" panose="02020603050405020304" pitchFamily="18" charset="0"/>
              </a:rPr>
              <a:t>CO2/km). Šīs tendences        rada dihotomiju ar  esošo Litānijas floti, kas  ir  ne tikai  vecākā  starp Baltijas valstīm, bet arī vecākā   visā Eiropā ar vidējo   transportlīdzekļa vecums ir 17 gadi.</a:t>
            </a:r>
          </a:p>
          <a:p>
            <a:pPr algn="just">
              <a:lnSpc>
                <a:spcPct val="107000"/>
              </a:lnSpc>
              <a:spcAft>
                <a:spcPts val="800"/>
              </a:spcAft>
            </a:pPr>
            <a:r>
              <a:rPr lang="lv-LV" sz="1800" dirty="0">
                <a:effectLst/>
                <a:latin typeface="Calibri" panose="020F0502020204030204" pitchFamily="34" charset="0"/>
                <a:ea typeface="Calibri" panose="020F0502020204030204" pitchFamily="34" charset="0"/>
                <a:cs typeface="Times New Roman" panose="02020603050405020304" pitchFamily="18" charset="0"/>
              </a:rPr>
              <a:t> Automobiļu nodokļu  atjaunināšana   Lietuvā sniedz  iespēju apsvērt  nodokļu instrumentus,  ko izmanto lielākajā daļā  citu Eiropas valstu, atrisināt  pretrunīgo pieeju dīzeļdegvielas nodokļiem, atjaunot  tās  novecojot   flotei un nostiprinot savu pozīciju kā </a:t>
            </a:r>
            <a:r>
              <a:rPr lang="lv-LV" sz="1800" dirty="0" err="1">
                <a:effectLst/>
                <a:latin typeface="Calibri" panose="020F0502020204030204" pitchFamily="34" charset="0"/>
                <a:ea typeface="Calibri" panose="020F0502020204030204" pitchFamily="34" charset="0"/>
                <a:cs typeface="Times New Roman" panose="02020603050405020304" pitchFamily="18" charset="0"/>
              </a:rPr>
              <a:t>bezemisiju</a:t>
            </a:r>
            <a:r>
              <a:rPr lang="lv-LV" sz="1800" dirty="0">
                <a:effectLst/>
                <a:latin typeface="Calibri" panose="020F0502020204030204" pitchFamily="34" charset="0"/>
                <a:ea typeface="Calibri" panose="020F0502020204030204" pitchFamily="34" charset="0"/>
                <a:cs typeface="Times New Roman" panose="02020603050405020304" pitchFamily="18" charset="0"/>
              </a:rPr>
              <a:t> līderei Baltijas valstīs.</a:t>
            </a:r>
          </a:p>
          <a:p>
            <a:pPr algn="just">
              <a:lnSpc>
                <a:spcPct val="107000"/>
              </a:lnSpc>
              <a:spcAft>
                <a:spcPts val="800"/>
              </a:spcAft>
            </a:pPr>
            <a:r>
              <a:rPr lang="lv-LV" sz="1800" dirty="0">
                <a:effectLst/>
                <a:latin typeface="Calibri" panose="020F0502020204030204" pitchFamily="34" charset="0"/>
                <a:ea typeface="Calibri" panose="020F0502020204030204" pitchFamily="34" charset="0"/>
                <a:cs typeface="Times New Roman" panose="02020603050405020304" pitchFamily="18" charset="0"/>
              </a:rPr>
              <a:t>Igaunijā ir  ļoti maz automašīnu nodokļu,  un tāpēc tai ir mazs nodokļu slogs. Tā ir  viena no tikai  deviņām valstīm   Eiropā, kurā nav  iegādes nodokļa, viena no  tikai četrām valstīm, kurās nav  īpašumtiesību  nodokļa,   un viena   no tikai   divām  valstīm.  ar  nevienu no  abiem nodokļiem (kopā ar Čehiju).  Tādējādi automobiļu  aplikšana ar nodokļiem Igaunijā joprojām ir "tukšs audekls"  , un    ir iespēja piemērot dažas no  labākajām  politikām  no citām Eiropas valstīm.  Šāda nodokļu    reforma dotu arī iespēju atjaunot  Igaunijas autoparku.</a:t>
            </a:r>
          </a:p>
          <a:p>
            <a:pPr algn="just">
              <a:lnSpc>
                <a:spcPct val="107000"/>
              </a:lnSpc>
              <a:spcAft>
                <a:spcPts val="800"/>
              </a:spcAft>
            </a:pPr>
            <a:r>
              <a:rPr lang="lv-LV" sz="1800" dirty="0">
                <a:effectLst/>
                <a:latin typeface="Calibri" panose="020F0502020204030204" pitchFamily="34" charset="0"/>
                <a:ea typeface="Calibri" panose="020F0502020204030204" pitchFamily="34" charset="0"/>
                <a:cs typeface="Times New Roman" panose="02020603050405020304" pitchFamily="18" charset="0"/>
              </a:rPr>
              <a:t> Igaunijas    autoparks, kura  vidējais vecums ir  gandrīz 17 gadi,  ir trešais vecākais Eiropā. </a:t>
            </a:r>
          </a:p>
          <a:p>
            <a:pPr algn="just">
              <a:lnSpc>
                <a:spcPct val="107000"/>
              </a:lnSpc>
              <a:spcAft>
                <a:spcPts val="800"/>
              </a:spcAft>
            </a:pPr>
            <a:r>
              <a:rPr lang="lv-LV" sz="1800" dirty="0">
                <a:effectLst/>
                <a:latin typeface="Calibri" panose="020F0502020204030204" pitchFamily="34" charset="0"/>
                <a:ea typeface="Calibri" panose="020F0502020204030204" pitchFamily="34" charset="0"/>
                <a:cs typeface="Times New Roman" panose="02020603050405020304" pitchFamily="18" charset="0"/>
              </a:rPr>
              <a:t> Nelielais nodokļu slogs      Igaunijā  piesārņojošām  automašīnām  atspoguļojas arī jauno automašīnu reģistrācijas augstajā CO2  emisiju intensitātē  , kas ar 143 g CO2/km ierindojas otrajā vietā  Eiropa  (pēc Slovākijas) (62. attēls).   Ir arī maz stimulu iegādāties </a:t>
            </a:r>
            <a:r>
              <a:rPr lang="lv-LV" sz="1800" dirty="0" err="1">
                <a:effectLst/>
                <a:latin typeface="Calibri" panose="020F0502020204030204" pitchFamily="34" charset="0"/>
                <a:ea typeface="Calibri" panose="020F0502020204030204" pitchFamily="34" charset="0"/>
                <a:cs typeface="Times New Roman" panose="02020603050405020304" pitchFamily="18" charset="0"/>
              </a:rPr>
              <a:t>bezemisiju</a:t>
            </a:r>
            <a:r>
              <a:rPr lang="lv-LV" sz="1800" dirty="0">
                <a:effectLst/>
                <a:latin typeface="Calibri" panose="020F0502020204030204" pitchFamily="34" charset="0"/>
                <a:ea typeface="Calibri" panose="020F0502020204030204" pitchFamily="34" charset="0"/>
                <a:cs typeface="Times New Roman" panose="02020603050405020304" pitchFamily="18" charset="0"/>
              </a:rPr>
              <a:t> automašīnas.   2021. gadā jauno automašīnu reģistrācijās  Igaunijā BEV īpatsvars  bija tikai 2,2% un  PHEV  īpatsvars 0,7%.</a:t>
            </a:r>
          </a:p>
          <a:p>
            <a:pPr>
              <a:lnSpc>
                <a:spcPct val="107000"/>
              </a:lnSpc>
              <a:spcAft>
                <a:spcPts val="800"/>
              </a:spcAft>
            </a:pPr>
            <a:r>
              <a:rPr lang="lv-LV" sz="1800" dirty="0">
                <a:effectLst/>
                <a:latin typeface="Calibri" panose="020F0502020204030204" pitchFamily="34" charset="0"/>
                <a:ea typeface="Calibri" panose="020F0502020204030204" pitchFamily="34" charset="0"/>
                <a:cs typeface="Times New Roman" panose="02020603050405020304" pitchFamily="18" charset="0"/>
              </a:rPr>
              <a:t>Iegādes nodoklis</a:t>
            </a:r>
          </a:p>
          <a:p>
            <a:pPr algn="just">
              <a:lnSpc>
                <a:spcPct val="107000"/>
              </a:lnSpc>
              <a:spcAft>
                <a:spcPts val="800"/>
              </a:spcAft>
            </a:pPr>
            <a:r>
              <a:rPr lang="lv-LV" sz="1800" dirty="0">
                <a:effectLst/>
                <a:latin typeface="Calibri" panose="020F0502020204030204" pitchFamily="34" charset="0"/>
                <a:ea typeface="Calibri" panose="020F0502020204030204" pitchFamily="34" charset="0"/>
                <a:cs typeface="Times New Roman" panose="02020603050405020304" pitchFamily="18" charset="0"/>
              </a:rPr>
              <a:t>  Latvijā  nav iegādes nodokļa.  Tas ir salīdzinoši reti, jo tikai deviņas valstis  Eiropā izmanto šo pieeju.  No 2022. gada ir   pieejama  4 500   EUR  pirkuma dotācija jauniem BEV un  2 250 EUR jauniem PHEV un   lietotiem BEV  .  Automašīnas var pretendēt  uz atbalstu tikai tad  , ja tās ir reģistrētas privāti un to cenrāža cena pirms PVN ir zemāka  par 50 000 eiro. Tas kontrastē ar citām Baltijas valstīm, kas piedāvā </a:t>
            </a:r>
            <a:r>
              <a:rPr lang="lv-LV" sz="1800" dirty="0" err="1">
                <a:effectLst/>
                <a:latin typeface="Calibri" panose="020F0502020204030204" pitchFamily="34" charset="0"/>
                <a:ea typeface="Calibri" panose="020F0502020204030204" pitchFamily="34" charset="0"/>
                <a:cs typeface="Times New Roman" panose="02020603050405020304" pitchFamily="18" charset="0"/>
              </a:rPr>
              <a:t>bezemisiju</a:t>
            </a:r>
            <a:r>
              <a:rPr lang="lv-LV" sz="1800" dirty="0">
                <a:effectLst/>
                <a:latin typeface="Calibri" panose="020F0502020204030204" pitchFamily="34" charset="0"/>
                <a:ea typeface="Calibri" panose="020F0502020204030204" pitchFamily="34" charset="0"/>
                <a:cs typeface="Times New Roman" panose="02020603050405020304" pitchFamily="18" charset="0"/>
              </a:rPr>
              <a:t> iegādes </a:t>
            </a:r>
            <a:r>
              <a:rPr lang="lv-LV" sz="1800" dirty="0" err="1">
                <a:effectLst/>
                <a:latin typeface="Calibri" panose="020F0502020204030204" pitchFamily="34" charset="0"/>
                <a:ea typeface="Calibri" panose="020F0502020204030204" pitchFamily="34" charset="0"/>
                <a:cs typeface="Times New Roman" panose="02020603050405020304" pitchFamily="18" charset="0"/>
              </a:rPr>
              <a:t>grantus</a:t>
            </a:r>
            <a:r>
              <a:rPr lang="lv-LV" sz="1800" dirty="0">
                <a:effectLst/>
                <a:latin typeface="Calibri" panose="020F0502020204030204" pitchFamily="34" charset="0"/>
                <a:ea typeface="Calibri" panose="020F0502020204030204" pitchFamily="34" charset="0"/>
                <a:cs typeface="Times New Roman" panose="02020603050405020304" pitchFamily="18" charset="0"/>
              </a:rPr>
              <a:t> gan privātajiem, gan korporatīvajiem automobiļiem, bet nepiedāvā iegādes </a:t>
            </a:r>
            <a:r>
              <a:rPr lang="lv-LV" sz="1800" dirty="0" err="1">
                <a:effectLst/>
                <a:latin typeface="Calibri" panose="020F0502020204030204" pitchFamily="34" charset="0"/>
                <a:ea typeface="Calibri" panose="020F0502020204030204" pitchFamily="34" charset="0"/>
                <a:cs typeface="Times New Roman" panose="02020603050405020304" pitchFamily="18" charset="0"/>
              </a:rPr>
              <a:t>grantus</a:t>
            </a:r>
            <a:r>
              <a:rPr lang="lv-LV" sz="1800" dirty="0">
                <a:effectLst/>
                <a:latin typeface="Calibri" panose="020F0502020204030204" pitchFamily="34" charset="0"/>
                <a:ea typeface="Calibri" panose="020F0502020204030204" pitchFamily="34" charset="0"/>
                <a:cs typeface="Times New Roman" panose="02020603050405020304" pitchFamily="18" charset="0"/>
              </a:rPr>
              <a:t> </a:t>
            </a:r>
            <a:r>
              <a:rPr lang="lv-LV" sz="1800" dirty="0" err="1">
                <a:effectLst/>
                <a:latin typeface="Calibri" panose="020F0502020204030204" pitchFamily="34" charset="0"/>
                <a:ea typeface="Calibri" panose="020F0502020204030204" pitchFamily="34" charset="0"/>
                <a:cs typeface="Times New Roman" panose="02020603050405020304" pitchFamily="18" charset="0"/>
              </a:rPr>
              <a:t>mazemisiju</a:t>
            </a:r>
            <a:r>
              <a:rPr lang="lv-LV" sz="1800" dirty="0">
                <a:effectLst/>
                <a:latin typeface="Calibri" panose="020F0502020204030204" pitchFamily="34" charset="0"/>
                <a:ea typeface="Calibri" panose="020F0502020204030204" pitchFamily="34" charset="0"/>
                <a:cs typeface="Times New Roman" panose="02020603050405020304" pitchFamily="18" charset="0"/>
              </a:rPr>
              <a:t> automobiļiem.</a:t>
            </a:r>
          </a:p>
          <a:p>
            <a:pPr algn="just">
              <a:lnSpc>
                <a:spcPct val="107000"/>
              </a:lnSpc>
              <a:spcAft>
                <a:spcPts val="800"/>
              </a:spcAft>
            </a:pPr>
            <a:r>
              <a:rPr lang="lv-LV" sz="1800" dirty="0">
                <a:effectLst/>
                <a:latin typeface="Calibri" panose="020F0502020204030204" pitchFamily="34" charset="0"/>
                <a:ea typeface="Calibri" panose="020F0502020204030204" pitchFamily="34" charset="0"/>
                <a:cs typeface="Times New Roman" panose="02020603050405020304" pitchFamily="18" charset="0"/>
              </a:rPr>
              <a:t> Iegādes nodoklis  Lietuvā ir  balstīts uz CO2 emisiju intensitāti,  kas ir kopīga daudzām Eiropas </a:t>
            </a:r>
            <a:r>
              <a:rPr lang="lv-LV" sz="1800" dirty="0" err="1">
                <a:effectLst/>
                <a:latin typeface="Calibri" panose="020F0502020204030204" pitchFamily="34" charset="0"/>
                <a:ea typeface="Calibri" panose="020F0502020204030204" pitchFamily="34" charset="0"/>
                <a:cs typeface="Times New Roman" panose="02020603050405020304" pitchFamily="18" charset="0"/>
              </a:rPr>
              <a:t>bonus</a:t>
            </a:r>
            <a:r>
              <a:rPr lang="lv-LV" sz="1800" dirty="0">
                <a:effectLst/>
                <a:latin typeface="Calibri" panose="020F0502020204030204" pitchFamily="34" charset="0"/>
                <a:ea typeface="Calibri" panose="020F0502020204030204" pitchFamily="34" charset="0"/>
                <a:cs typeface="Times New Roman" panose="02020603050405020304" pitchFamily="18" charset="0"/>
              </a:rPr>
              <a:t>/</a:t>
            </a:r>
            <a:r>
              <a:rPr lang="lv-LV" sz="1800" dirty="0" err="1">
                <a:effectLst/>
                <a:latin typeface="Calibri" panose="020F0502020204030204" pitchFamily="34" charset="0"/>
                <a:ea typeface="Calibri" panose="020F0502020204030204" pitchFamily="34" charset="0"/>
                <a:cs typeface="Times New Roman" panose="02020603050405020304" pitchFamily="18" charset="0"/>
              </a:rPr>
              <a:t>malus</a:t>
            </a:r>
            <a:r>
              <a:rPr lang="lv-LV" sz="1800" dirty="0">
                <a:effectLst/>
                <a:latin typeface="Calibri" panose="020F0502020204030204" pitchFamily="34" charset="0"/>
                <a:ea typeface="Calibri" panose="020F0502020204030204" pitchFamily="34" charset="0"/>
                <a:cs typeface="Times New Roman" panose="02020603050405020304" pitchFamily="18" charset="0"/>
              </a:rPr>
              <a:t> sistēmām.      Nodokļa aprēķinā  ir iekļauts arī degvielas veids  , jo </a:t>
            </a:r>
            <a:r>
              <a:rPr lang="lv-LV" sz="1800" dirty="0" err="1">
                <a:effectLst/>
                <a:latin typeface="Calibri" panose="020F0502020204030204" pitchFamily="34" charset="0"/>
                <a:ea typeface="Calibri" panose="020F0502020204030204" pitchFamily="34" charset="0"/>
                <a:cs typeface="Times New Roman" panose="02020603050405020304" pitchFamily="18" charset="0"/>
              </a:rPr>
              <a:t>dīzeļautomobiļi</a:t>
            </a:r>
            <a:r>
              <a:rPr lang="lv-LV" sz="1800" dirty="0">
                <a:effectLst/>
                <a:latin typeface="Calibri" panose="020F0502020204030204" pitchFamily="34" charset="0"/>
                <a:ea typeface="Calibri" panose="020F0502020204030204" pitchFamily="34" charset="0"/>
                <a:cs typeface="Times New Roman" panose="02020603050405020304" pitchFamily="18" charset="0"/>
              </a:rPr>
              <a:t>  maksā augstāku likmi nekā benzīna automobiļi  par g CO2/km, bet  benzīna automobiļi maksā augstāku likmi  nekā  gāzes automobiļi.   Šī diferenciācija ir pretrunā ar degvielas akcīzes nodokli, kad Lietuva    dīzeļdegvielai piemēro  zemāku  likmi  nekā benzīns.  Tā kā  iegādes nodoklis sākas ar 131 g CO2/km, daudzi mazāki ICE automobiļi  ir  atbrīvoti no nodokļa un   nav stimula  elektrifikācijai  Jauni BEV ir tiesīgi saņemt pirkuma dotāciju  5 000  eiro  privātpersonām  ar  papildu 1 000 eiro, ja transportlīdzeklis tiek nodots metāllūžņos.      Iegādes dotācija korporācijām tiek samazināta līdz 4 000 eiro,   un katram uzņēmumam ir noteikts kopējais kompensācijas limits trīs gadu periodā.  Par izlietotiem BEV (līdz četriem gadiem) var pretendēt uz 2 500 eiro.  Atšķirībā no vairuma    citu Eiropas valstu pirkuma dotācijām  nav noteikts cenu slieksnis.     PHEV nav pirkuma  dotācijas.</a:t>
            </a:r>
          </a:p>
          <a:p>
            <a:pPr algn="just">
              <a:lnSpc>
                <a:spcPct val="107000"/>
              </a:lnSpc>
              <a:spcAft>
                <a:spcPts val="800"/>
              </a:spcAft>
            </a:pPr>
            <a:r>
              <a:rPr lang="lv-LV" sz="1800" dirty="0">
                <a:effectLst/>
                <a:latin typeface="Calibri" panose="020F0502020204030204" pitchFamily="34" charset="0"/>
                <a:ea typeface="Calibri" panose="020F0502020204030204" pitchFamily="34" charset="0"/>
                <a:cs typeface="Times New Roman" panose="02020603050405020304" pitchFamily="18" charset="0"/>
              </a:rPr>
              <a:t>  Igaunijā nav iegādes nodokļa.  Tas ir salīdzinoši reti, jo tikai deviņas valstis  Eiropā izmanto šo pieeju.</a:t>
            </a:r>
          </a:p>
          <a:p>
            <a:pPr algn="just">
              <a:lnSpc>
                <a:spcPct val="107000"/>
              </a:lnSpc>
              <a:spcAft>
                <a:spcPts val="800"/>
              </a:spcAft>
            </a:pPr>
            <a:r>
              <a:rPr lang="lv-LV" sz="1800" dirty="0">
                <a:effectLst/>
                <a:latin typeface="Calibri" panose="020F0502020204030204" pitchFamily="34" charset="0"/>
                <a:ea typeface="Calibri" panose="020F0502020204030204" pitchFamily="34" charset="0"/>
                <a:cs typeface="Times New Roman" panose="02020603050405020304" pitchFamily="18" charset="0"/>
              </a:rPr>
              <a:t> </a:t>
            </a:r>
          </a:p>
          <a:p>
            <a:pPr>
              <a:lnSpc>
                <a:spcPct val="107000"/>
              </a:lnSpc>
              <a:spcAft>
                <a:spcPts val="800"/>
              </a:spcAft>
            </a:pPr>
            <a:r>
              <a:rPr lang="lv-LV" sz="1800" dirty="0">
                <a:effectLst/>
                <a:latin typeface="Calibri" panose="020F0502020204030204" pitchFamily="34" charset="0"/>
                <a:ea typeface="Calibri" panose="020F0502020204030204" pitchFamily="34" charset="0"/>
                <a:cs typeface="Times New Roman" panose="02020603050405020304" pitchFamily="18" charset="0"/>
              </a:rPr>
              <a:t>Īpašumtiesību aplikšana ar nodokļiem</a:t>
            </a:r>
          </a:p>
          <a:p>
            <a:pPr algn="just">
              <a:lnSpc>
                <a:spcPct val="107000"/>
              </a:lnSpc>
              <a:spcAft>
                <a:spcPts val="800"/>
              </a:spcAft>
            </a:pPr>
            <a:r>
              <a:rPr lang="lv-LV" sz="1800" dirty="0">
                <a:effectLst/>
                <a:latin typeface="Calibri" panose="020F0502020204030204" pitchFamily="34" charset="0"/>
                <a:ea typeface="Calibri" panose="020F0502020204030204" pitchFamily="34" charset="0"/>
                <a:cs typeface="Times New Roman" panose="02020603050405020304" pitchFamily="18" charset="0"/>
              </a:rPr>
              <a:t> Auto īpašumtiesību nodoklis   Latvijā   ir  balstīts uz CO2 izmešu intensitāti ar vairākiem pieaugošiem sliekšņiem  , lai nodoklis pakāpeniski  pieaugtu pie augstākiem emisiju līmeņiem Tas ir  izplatīts  pieeja, lai gan zemās  nodokļu  likmes nozīmē, ka Latvijā ir viens no zemākajiem  nodokļu slogiem transportlīdzekļu īpašumtiesībām vairākos degvielas veidos un transportlīdzekļu klasēs  </a:t>
            </a:r>
          </a:p>
          <a:p>
            <a:pPr algn="just">
              <a:lnSpc>
                <a:spcPct val="107000"/>
              </a:lnSpc>
              <a:spcAft>
                <a:spcPts val="800"/>
              </a:spcAft>
            </a:pPr>
            <a:r>
              <a:rPr lang="lv-LV" sz="1800" dirty="0">
                <a:effectLst/>
                <a:latin typeface="Calibri" panose="020F0502020204030204" pitchFamily="34" charset="0"/>
                <a:ea typeface="Calibri" panose="020F0502020204030204" pitchFamily="34" charset="0"/>
                <a:cs typeface="Times New Roman" panose="02020603050405020304" pitchFamily="18" charset="0"/>
              </a:rPr>
              <a:t>Lietuva   ir viena no   tikai četrām Eiropas valstīm (kopā ar  Čehiju, Igauniju un Poliju) bez īpašuma nodokļa.</a:t>
            </a:r>
          </a:p>
          <a:p>
            <a:pPr algn="just">
              <a:lnSpc>
                <a:spcPct val="107000"/>
              </a:lnSpc>
              <a:spcAft>
                <a:spcPts val="800"/>
              </a:spcAft>
            </a:pPr>
            <a:r>
              <a:rPr lang="lv-LV" sz="1800" dirty="0">
                <a:effectLst/>
                <a:latin typeface="Calibri" panose="020F0502020204030204" pitchFamily="34" charset="0"/>
                <a:ea typeface="Calibri" panose="020F0502020204030204" pitchFamily="34" charset="0"/>
                <a:cs typeface="Times New Roman" panose="02020603050405020304" pitchFamily="18" charset="0"/>
              </a:rPr>
              <a:t>Igaunija ir viena no tikai četrām Eiropas valstīm (kopā ar Čehiju, Lietuvu un Poliju) bez  īpašumtiesību nodokļa</a:t>
            </a:r>
          </a:p>
          <a:p>
            <a:pPr>
              <a:lnSpc>
                <a:spcPct val="107000"/>
              </a:lnSpc>
              <a:spcAft>
                <a:spcPts val="800"/>
              </a:spcAft>
            </a:pPr>
            <a:r>
              <a:rPr lang="lv-LV" sz="1800" dirty="0">
                <a:effectLst/>
                <a:latin typeface="Calibri" panose="020F0502020204030204" pitchFamily="34" charset="0"/>
                <a:ea typeface="Calibri" panose="020F0502020204030204" pitchFamily="34" charset="0"/>
                <a:cs typeface="Times New Roman" panose="02020603050405020304" pitchFamily="18" charset="0"/>
              </a:rPr>
              <a:t>Nodoklis par pabalstiem natūrā</a:t>
            </a:r>
          </a:p>
          <a:p>
            <a:pPr algn="just">
              <a:lnSpc>
                <a:spcPct val="107000"/>
              </a:lnSpc>
              <a:spcAft>
                <a:spcPts val="800"/>
              </a:spcAft>
            </a:pPr>
            <a:r>
              <a:rPr lang="lv-LV" sz="1800" dirty="0">
                <a:effectLst/>
                <a:latin typeface="Calibri" panose="020F0502020204030204" pitchFamily="34" charset="0"/>
                <a:ea typeface="Calibri" panose="020F0502020204030204" pitchFamily="34" charset="0"/>
                <a:cs typeface="Times New Roman" panose="02020603050405020304" pitchFamily="18" charset="0"/>
              </a:rPr>
              <a:t>  Automašīnas, kas pārsniedz 50 000 eiro  - tiek uzskatītas par luksusa automašīnām  - nevar  pretendēt uz  algas automašīnām.  Automašīnām, kuru vērtība ir mazāka par 50 000 eiro,   uzņēmumi Latvijā var izvēlēties maksāt uzņēmumu transportlīdzekļu nodokli, lai izvairītos no nodokļa natūrā.  Ja  uzņēmums izvēlas   nemaksāt uzņēmuma  transportlīdzekļa nodokli,   uzņēmuma vieglo automobili  uzskata par ieguvumu natūrā un abi </a:t>
            </a:r>
          </a:p>
          <a:p>
            <a:pPr algn="just">
              <a:lnSpc>
                <a:spcPct val="107000"/>
              </a:lnSpc>
              <a:spcAft>
                <a:spcPts val="800"/>
              </a:spcAft>
            </a:pPr>
            <a:r>
              <a:rPr lang="lv-LV" sz="1800" dirty="0">
                <a:effectLst/>
                <a:latin typeface="Calibri" panose="020F0502020204030204" pitchFamily="34" charset="0"/>
                <a:ea typeface="Calibri" panose="020F0502020204030204" pitchFamily="34" charset="0"/>
                <a:cs typeface="Times New Roman" panose="02020603050405020304" pitchFamily="18" charset="0"/>
              </a:rPr>
              <a:t>iedzīvotāju ienākuma nodoklis (20-31  %)    un  sociālās apdrošināšanas maksājumi (34,09%) jāmaksā  par automašīnas nolietojuma  summu un faktiskajām izmaksām, kas radušās transportlīdzekļa lietošanas  laikā.</a:t>
            </a:r>
          </a:p>
          <a:p>
            <a:pPr algn="just">
              <a:lnSpc>
                <a:spcPct val="107000"/>
              </a:lnSpc>
              <a:spcAft>
                <a:spcPts val="800"/>
              </a:spcAft>
            </a:pPr>
            <a:r>
              <a:rPr lang="lv-LV" sz="1800" dirty="0">
                <a:effectLst/>
                <a:latin typeface="Calibri" panose="020F0502020204030204" pitchFamily="34" charset="0"/>
                <a:ea typeface="Calibri" panose="020F0502020204030204" pitchFamily="34" charset="0"/>
                <a:cs typeface="Times New Roman" panose="02020603050405020304" pitchFamily="18" charset="0"/>
              </a:rPr>
              <a:t>  Latvija ir vienīgā valsts Eiropā   , kas piemēro šo pabalstu natūrā aizstāšanas nodokli transportlīdzekļa motora tilpumam  (mērot cilindru   tilpumā), un   lielākā daļa Eiropas valstu balstās uz Bosnijas un K  par CO2 emisiju intensitāti un/vai transportlīdzekļa cenu.  Tā rezultātā un tāpēc, ka  motora tilpuma nodoklis ir tik zems, lielākā daļa uzņēmumu  </a:t>
            </a:r>
          </a:p>
          <a:p>
            <a:pPr algn="just">
              <a:lnSpc>
                <a:spcPct val="107000"/>
              </a:lnSpc>
              <a:spcAft>
                <a:spcPts val="800"/>
              </a:spcAft>
            </a:pPr>
            <a:r>
              <a:rPr lang="lv-LV" sz="1800" dirty="0">
                <a:effectLst/>
                <a:latin typeface="Calibri" panose="020F0502020204030204" pitchFamily="34" charset="0"/>
                <a:ea typeface="Calibri" panose="020F0502020204030204" pitchFamily="34" charset="0"/>
                <a:cs typeface="Times New Roman" panose="02020603050405020304" pitchFamily="18" charset="0"/>
              </a:rPr>
              <a:t>  izvēlieties šo maršrutu,  un Latvijai ir  viszemākais </a:t>
            </a:r>
            <a:r>
              <a:rPr lang="lv-LV" sz="1800" dirty="0" err="1">
                <a:effectLst/>
                <a:latin typeface="Calibri" panose="020F0502020204030204" pitchFamily="34" charset="0"/>
                <a:ea typeface="Calibri" panose="020F0502020204030204" pitchFamily="34" charset="0"/>
                <a:cs typeface="Times New Roman" panose="02020603050405020304" pitchFamily="18" charset="0"/>
              </a:rPr>
              <a:t>de</a:t>
            </a:r>
            <a:r>
              <a:rPr lang="lv-LV" sz="1800" dirty="0">
                <a:effectLst/>
                <a:latin typeface="Calibri" panose="020F0502020204030204" pitchFamily="34" charset="0"/>
                <a:ea typeface="Calibri" panose="020F0502020204030204" pitchFamily="34" charset="0"/>
                <a:cs typeface="Times New Roman" panose="02020603050405020304" pitchFamily="18" charset="0"/>
              </a:rPr>
              <a:t> </a:t>
            </a:r>
            <a:r>
              <a:rPr lang="lv-LV" sz="1800" dirty="0" err="1">
                <a:effectLst/>
                <a:latin typeface="Calibri" panose="020F0502020204030204" pitchFamily="34" charset="0"/>
                <a:ea typeface="Calibri" panose="020F0502020204030204" pitchFamily="34" charset="0"/>
                <a:cs typeface="Times New Roman" panose="02020603050405020304" pitchFamily="18" charset="0"/>
              </a:rPr>
              <a:t>facto</a:t>
            </a:r>
            <a:r>
              <a:rPr lang="lv-LV" sz="1800" dirty="0">
                <a:effectLst/>
                <a:latin typeface="Calibri" panose="020F0502020204030204" pitchFamily="34" charset="0"/>
                <a:ea typeface="Calibri" panose="020F0502020204030204" pitchFamily="34" charset="0"/>
                <a:cs typeface="Times New Roman" panose="02020603050405020304" pitchFamily="18" charset="0"/>
              </a:rPr>
              <a:t> pabalstu natūrā nodoklis ICE algu automašīnām no jebkuras Eiropas valsts  </a:t>
            </a:r>
          </a:p>
          <a:p>
            <a:pPr algn="just">
              <a:lnSpc>
                <a:spcPct val="107000"/>
              </a:lnSpc>
              <a:spcAft>
                <a:spcPts val="800"/>
              </a:spcAft>
            </a:pPr>
            <a:r>
              <a:rPr lang="lv-LV" sz="1800" dirty="0">
                <a:effectLst/>
                <a:latin typeface="Calibri" panose="020F0502020204030204" pitchFamily="34" charset="0"/>
                <a:ea typeface="Calibri" panose="020F0502020204030204" pitchFamily="34" charset="0"/>
                <a:cs typeface="Times New Roman" panose="02020603050405020304" pitchFamily="18" charset="0"/>
              </a:rPr>
              <a:t> Nodoklis par pabalstiem natūrā ir  vienkāršs aprēķins 0,75 % mēnesī (9  % gadā),   ja   ir iekļautas  degvielas izmaksas,  un 0,7 % mēnesī  (8,4 % gadā), ja nav  iekļautas degvielas izmaksas.   Šī pieeja kontrastē ar daudzām citām Eiropas valstīm, kas  Bosnijas un Hercegovinas nodokļus balsta uz degvielas veidu, emisijām vai citiem transportlīdzekļu atribūtiem.         Tā rezultātā  Bosnijas un K nodokļu slogs BEV vai PHEV ir lielāks nekā  ICE automašīnai tajā pašā transportlīdzekļu klasē, radot fiskālu  šķērsli izvēlēties  BEV vai PHEV algas auto</a:t>
            </a:r>
          </a:p>
          <a:p>
            <a:pPr algn="just">
              <a:lnSpc>
                <a:spcPct val="107000"/>
              </a:lnSpc>
              <a:spcAft>
                <a:spcPts val="800"/>
              </a:spcAft>
            </a:pPr>
            <a:r>
              <a:rPr lang="lv-LV" sz="1800" dirty="0">
                <a:effectLst/>
                <a:latin typeface="Calibri" panose="020F0502020204030204" pitchFamily="34" charset="0"/>
                <a:ea typeface="Calibri" panose="020F0502020204030204" pitchFamily="34" charset="0"/>
                <a:cs typeface="Times New Roman" panose="02020603050405020304" pitchFamily="18" charset="0"/>
              </a:rPr>
              <a:t>Igaunija ir viena no tikai trim Eiropas  valstīm, kas piemēro  nodokļus natūrā,  pamatojoties uz dzinēja  jaudu (ko mēra  </a:t>
            </a:r>
            <a:r>
              <a:rPr lang="lv-LV" sz="1800" dirty="0" err="1">
                <a:effectLst/>
                <a:latin typeface="Calibri" panose="020F0502020204030204" pitchFamily="34" charset="0"/>
                <a:ea typeface="Calibri" panose="020F0502020204030204" pitchFamily="34" charset="0"/>
                <a:cs typeface="Times New Roman" panose="02020603050405020304" pitchFamily="18" charset="0"/>
              </a:rPr>
              <a:t>kW</a:t>
            </a:r>
            <a:r>
              <a:rPr lang="lv-LV" sz="1800" dirty="0">
                <a:effectLst/>
                <a:latin typeface="Calibri" panose="020F0502020204030204" pitchFamily="34" charset="0"/>
                <a:ea typeface="Calibri" panose="020F0502020204030204" pitchFamily="34" charset="0"/>
                <a:cs typeface="Times New Roman" panose="02020603050405020304" pitchFamily="18" charset="0"/>
              </a:rPr>
              <a:t>), un lielākā daļa Eiropas valstu Bosniju un K  balsta uz transportlīdzekļu CO2    emisiju intensitāte un/vai transportlīdzekļa cena (27).  Bosnijai  Igaunijā ir arī vecuma komponente, kur  automašīnas, kas vecākas par  pieciem gadiem,  maksā zemāku  likmi par </a:t>
            </a:r>
            <a:r>
              <a:rPr lang="lv-LV" sz="1800" dirty="0" err="1">
                <a:effectLst/>
                <a:latin typeface="Calibri" panose="020F0502020204030204" pitchFamily="34" charset="0"/>
                <a:ea typeface="Calibri" panose="020F0502020204030204" pitchFamily="34" charset="0"/>
                <a:cs typeface="Times New Roman" panose="02020603050405020304" pitchFamily="18" charset="0"/>
              </a:rPr>
              <a:t>kW</a:t>
            </a:r>
            <a:r>
              <a:rPr lang="lv-LV" sz="1800" dirty="0">
                <a:effectLst/>
                <a:latin typeface="Calibri" panose="020F0502020204030204" pitchFamily="34" charset="0"/>
                <a:ea typeface="Calibri" panose="020F0502020204030204" pitchFamily="34" charset="0"/>
                <a:cs typeface="Times New Roman" panose="02020603050405020304" pitchFamily="18" charset="0"/>
              </a:rPr>
              <a:t>.    No tā izrietošais nodokļu slogs ir zemāks nekā vidēji Eiropā, jo īpaši lieliem </a:t>
            </a:r>
            <a:r>
              <a:rPr lang="lv-LV" sz="1800" dirty="0" err="1">
                <a:effectLst/>
                <a:latin typeface="Calibri" panose="020F0502020204030204" pitchFamily="34" charset="0"/>
                <a:ea typeface="Calibri" panose="020F0502020204030204" pitchFamily="34" charset="0"/>
                <a:cs typeface="Times New Roman" panose="02020603050405020304" pitchFamily="18" charset="0"/>
              </a:rPr>
              <a:t>iekšdedzes</a:t>
            </a:r>
            <a:r>
              <a:rPr lang="lv-LV" sz="1800" dirty="0">
                <a:effectLst/>
                <a:latin typeface="Calibri" panose="020F0502020204030204" pitchFamily="34" charset="0"/>
                <a:ea typeface="Calibri" panose="020F0502020204030204" pitchFamily="34" charset="0"/>
                <a:cs typeface="Times New Roman" panose="02020603050405020304" pitchFamily="18" charset="0"/>
              </a:rPr>
              <a:t> dzinēju transportlīdzekļiem. </a:t>
            </a:r>
          </a:p>
          <a:p>
            <a:pPr>
              <a:lnSpc>
                <a:spcPct val="107000"/>
              </a:lnSpc>
              <a:spcAft>
                <a:spcPts val="800"/>
              </a:spcAft>
            </a:pPr>
            <a:r>
              <a:rPr lang="lv-LV" sz="1800" dirty="0">
                <a:effectLst/>
                <a:latin typeface="Calibri" panose="020F0502020204030204" pitchFamily="34" charset="0"/>
                <a:ea typeface="Calibri" panose="020F0502020204030204" pitchFamily="34" charset="0"/>
                <a:cs typeface="Times New Roman" panose="02020603050405020304" pitchFamily="18" charset="0"/>
              </a:rPr>
              <a:t>Nolietojuma nodoklis</a:t>
            </a:r>
          </a:p>
          <a:p>
            <a:pPr algn="just">
              <a:lnSpc>
                <a:spcPct val="107000"/>
              </a:lnSpc>
              <a:spcAft>
                <a:spcPts val="800"/>
              </a:spcAft>
            </a:pPr>
            <a:r>
              <a:rPr lang="lv-LV" sz="1800" dirty="0">
                <a:effectLst/>
                <a:latin typeface="Calibri" panose="020F0502020204030204" pitchFamily="34" charset="0"/>
                <a:ea typeface="Calibri" panose="020F0502020204030204" pitchFamily="34" charset="0"/>
                <a:cs typeface="Times New Roman" panose="02020603050405020304" pitchFamily="18" charset="0"/>
              </a:rPr>
              <a:t>Automašīnām, kuru vērtība pārsniedz 50 000 eiro  - kas tiek uzskatītas par luksusa automašīnām - nav  tiesību uz nolietojuma norakstīšanu.      Automašīnām, kuru vērtība ir mazāka par 50 000 eiro, nolietojumu var  pilnībā norakstīt piecu gadu laikā. </a:t>
            </a:r>
          </a:p>
          <a:p>
            <a:pPr algn="just">
              <a:lnSpc>
                <a:spcPct val="107000"/>
              </a:lnSpc>
              <a:spcAft>
                <a:spcPts val="800"/>
              </a:spcAft>
            </a:pPr>
            <a:r>
              <a:rPr lang="lv-LV" sz="1800" dirty="0">
                <a:effectLst/>
                <a:latin typeface="Calibri" panose="020F0502020204030204" pitchFamily="34" charset="0"/>
                <a:ea typeface="Calibri" panose="020F0502020204030204" pitchFamily="34" charset="0"/>
                <a:cs typeface="Times New Roman" panose="02020603050405020304" pitchFamily="18" charset="0"/>
              </a:rPr>
              <a:t>  Jaunu korporatīvo automašīnu    nolietojumu  parasti var norakstīt sešu gadu laikā, izmantojot lineārās  amortizācijas metodi.   Šis periods ir saīsināts līdz četriem gadiem  īstermiņa automašīnu nomai,  autoskolas  pakalpojumiem vai transporta pakalpojumiem.   Nav  diferenciācijas pēc degvielas veida, cenas vai kāda cita faktora.</a:t>
            </a:r>
          </a:p>
          <a:p>
            <a:pPr algn="just">
              <a:lnSpc>
                <a:spcPct val="107000"/>
              </a:lnSpc>
              <a:spcAft>
                <a:spcPts val="800"/>
              </a:spcAft>
            </a:pPr>
            <a:r>
              <a:rPr lang="lv-LV" sz="1800" dirty="0">
                <a:effectLst/>
                <a:latin typeface="Calibri" panose="020F0502020204030204" pitchFamily="34" charset="0"/>
                <a:ea typeface="Calibri" panose="020F0502020204030204" pitchFamily="34" charset="0"/>
                <a:cs typeface="Times New Roman" panose="02020603050405020304" pitchFamily="18" charset="0"/>
              </a:rPr>
              <a:t>  Jaunu korporatīvo automašīnu  nolietojumu var  norakstīt  , izmantojot taisnās līnijas nolietojuma metodi. </a:t>
            </a:r>
          </a:p>
          <a:p>
            <a:pPr algn="just">
              <a:lnSpc>
                <a:spcPct val="107000"/>
              </a:lnSpc>
              <a:spcAft>
                <a:spcPts val="800"/>
              </a:spcAft>
            </a:pPr>
            <a:r>
              <a:rPr lang="lv-LV" sz="1800" dirty="0">
                <a:effectLst/>
                <a:latin typeface="Calibri" panose="020F0502020204030204" pitchFamily="34" charset="0"/>
                <a:ea typeface="Calibri" panose="020F0502020204030204" pitchFamily="34" charset="0"/>
                <a:cs typeface="Times New Roman" panose="02020603050405020304" pitchFamily="18" charset="0"/>
              </a:rPr>
              <a:t>Laika ilgums    un  līdz ar    to  arī nolietojuma likme ir elastīga, un to   var noteikt uzņēmums.</a:t>
            </a:r>
          </a:p>
          <a:p>
            <a:pPr algn="just">
              <a:lnSpc>
                <a:spcPct val="107000"/>
              </a:lnSpc>
              <a:spcAft>
                <a:spcPts val="800"/>
              </a:spcAft>
            </a:pPr>
            <a:r>
              <a:rPr lang="lv-LV" sz="1800" dirty="0">
                <a:effectLst/>
                <a:latin typeface="Calibri" panose="020F0502020204030204" pitchFamily="34" charset="0"/>
                <a:ea typeface="Calibri" panose="020F0502020204030204" pitchFamily="34" charset="0"/>
                <a:cs typeface="Times New Roman" panose="02020603050405020304" pitchFamily="18" charset="0"/>
              </a:rPr>
              <a:t> Nav diferenciācijas pēc degvielas veida, cenas vai kāda cita faktora.</a:t>
            </a:r>
          </a:p>
          <a:p>
            <a:pPr>
              <a:lnSpc>
                <a:spcPct val="107000"/>
              </a:lnSpc>
              <a:spcAft>
                <a:spcPts val="800"/>
              </a:spcAft>
            </a:pPr>
            <a:r>
              <a:rPr lang="lv-LV" sz="1800" dirty="0">
                <a:effectLst/>
                <a:latin typeface="Calibri" panose="020F0502020204030204" pitchFamily="34" charset="0"/>
                <a:ea typeface="Calibri" panose="020F0502020204030204" pitchFamily="34" charset="0"/>
                <a:cs typeface="Times New Roman" panose="02020603050405020304" pitchFamily="18" charset="0"/>
              </a:rPr>
              <a:t>Degvielas nodokļi</a:t>
            </a:r>
          </a:p>
          <a:p>
            <a:pPr algn="just">
              <a:lnSpc>
                <a:spcPct val="107000"/>
              </a:lnSpc>
              <a:spcAft>
                <a:spcPts val="800"/>
              </a:spcAft>
            </a:pPr>
            <a:r>
              <a:rPr lang="lv-LV" sz="1800" dirty="0">
                <a:effectLst/>
                <a:latin typeface="Calibri" panose="020F0502020204030204" pitchFamily="34" charset="0"/>
                <a:ea typeface="Calibri" panose="020F0502020204030204" pitchFamily="34" charset="0"/>
                <a:cs typeface="Times New Roman" panose="02020603050405020304" pitchFamily="18" charset="0"/>
              </a:rPr>
              <a:t>Degvielas akcīzes nodoklis  Latvijā ir 52 c/l benzīnam  un 42 c/l  dīzeļdegvielai.  Abi rādītāji nedaudz  pārsniedz  Eiropas vidējo rādītāju (14. attēls). Atšķirībā no daudzām Eiropas valstīm, Latvija   2022.   gada sākumā nesamazināja  degvielas  akcīzes nodokli,  reaģējot uz  degvielas cenu kāpumu.</a:t>
            </a:r>
          </a:p>
          <a:p>
            <a:pPr algn="just">
              <a:lnSpc>
                <a:spcPct val="107000"/>
              </a:lnSpc>
              <a:spcAft>
                <a:spcPts val="800"/>
              </a:spcAft>
            </a:pPr>
            <a:r>
              <a:rPr lang="lv-LV" sz="1800" dirty="0">
                <a:effectLst/>
                <a:latin typeface="Calibri" panose="020F0502020204030204" pitchFamily="34" charset="0"/>
                <a:ea typeface="Calibri" panose="020F0502020204030204" pitchFamily="34" charset="0"/>
                <a:cs typeface="Times New Roman" panose="02020603050405020304" pitchFamily="18" charset="0"/>
              </a:rPr>
              <a:t>Degvielas akcīzes nodoklis  Lietuvā ir 47 c/l benzīnam  un 37 c/l  dīzeļdegvielai.  Abas likmes ir aptuveni  Eiropas vidējās. Atšķirībā no daudzām Eiropas valstīm, Lietuva 2022  . gada sākumā   nesamazināja  degvielas  akcīzes nodokļus,  reaģējot uz augošajām degvielas cenām, atsaucoties uz nenoteiktību sankcijās  ,  alternatīva  piegādātājiem un piegādes ķēdes uztveršanu.</a:t>
            </a:r>
          </a:p>
          <a:p>
            <a:pPr algn="just">
              <a:lnSpc>
                <a:spcPct val="107000"/>
              </a:lnSpc>
              <a:spcAft>
                <a:spcPts val="800"/>
              </a:spcAft>
            </a:pPr>
            <a:r>
              <a:rPr lang="lv-LV" sz="1800" dirty="0">
                <a:effectLst/>
                <a:latin typeface="Calibri" panose="020F0502020204030204" pitchFamily="34" charset="0"/>
                <a:ea typeface="Calibri" panose="020F0502020204030204" pitchFamily="34" charset="0"/>
                <a:cs typeface="Times New Roman" panose="02020603050405020304" pitchFamily="18" charset="0"/>
              </a:rPr>
              <a:t>Degvielas akcīzes nodoklis  Igaunijā ir 56 c/l benzīnam  un 37 c/l  dīzeļdegvielai.    Benzīna  akcīzes nodoklis   pārsniedz Eiropas vidējo rādītāju,  un dīzeļdegvielas akcīzes nodoklis ir nedaudz     zemāks par  Eiropas vidējo rādītāju.   Atšķirībā no daudzām Eiropas valstīm Igaunija 2022.   gada sākumā  nesamazināja  degvielas  akcīzes nodokli,  reaģējot uz augošajām  degvielas cenām. </a:t>
            </a:r>
          </a:p>
          <a:p>
            <a:pPr>
              <a:lnSpc>
                <a:spcPct val="107000"/>
              </a:lnSpc>
              <a:spcAft>
                <a:spcPts val="800"/>
              </a:spcAft>
            </a:pPr>
            <a:r>
              <a:rPr lang="lv-LV" sz="1800" dirty="0">
                <a:effectLst/>
                <a:latin typeface="Calibri" panose="020F0502020204030204" pitchFamily="34" charset="0"/>
                <a:ea typeface="Calibri" panose="020F0502020204030204" pitchFamily="34" charset="0"/>
                <a:cs typeface="Times New Roman" panose="02020603050405020304" pitchFamily="18" charset="0"/>
              </a:rPr>
              <a:t> </a:t>
            </a:r>
          </a:p>
          <a:p>
            <a:pPr algn="just">
              <a:lnSpc>
                <a:spcPct val="107000"/>
              </a:lnSpc>
              <a:spcAft>
                <a:spcPts val="800"/>
              </a:spcAft>
            </a:pPr>
            <a:r>
              <a:rPr lang="lv-LV" sz="1800" dirty="0">
                <a:effectLst/>
                <a:latin typeface="Calibri" panose="020F0502020204030204" pitchFamily="34" charset="0"/>
                <a:ea typeface="Calibri" panose="020F0502020204030204" pitchFamily="34" charset="0"/>
                <a:cs typeface="Times New Roman" panose="02020603050405020304" pitchFamily="18" charset="0"/>
              </a:rPr>
              <a:t> </a:t>
            </a:r>
          </a:p>
          <a:p>
            <a:pPr algn="just">
              <a:lnSpc>
                <a:spcPct val="107000"/>
              </a:lnSpc>
              <a:spcAft>
                <a:spcPts val="800"/>
              </a:spcAft>
            </a:pPr>
            <a:r>
              <a:rPr lang="lv-LV" sz="1800" dirty="0">
                <a:effectLst/>
                <a:latin typeface="Calibri" panose="020F0502020204030204" pitchFamily="34" charset="0"/>
                <a:ea typeface="Calibri" panose="020F0502020204030204" pitchFamily="34" charset="0"/>
                <a:cs typeface="Times New Roman" panose="02020603050405020304" pitchFamily="18" charset="0"/>
              </a:rPr>
              <a:t> </a:t>
            </a:r>
          </a:p>
          <a:p>
            <a:pPr algn="just">
              <a:lnSpc>
                <a:spcPct val="107000"/>
              </a:lnSpc>
              <a:spcAft>
                <a:spcPts val="800"/>
              </a:spcAft>
            </a:pPr>
            <a:r>
              <a:rPr lang="lv-LV" sz="1800" dirty="0">
                <a:effectLst/>
                <a:latin typeface="Calibri" panose="020F0502020204030204" pitchFamily="34" charset="0"/>
                <a:ea typeface="Calibri" panose="020F0502020204030204" pitchFamily="34" charset="0"/>
                <a:cs typeface="Times New Roman" panose="02020603050405020304" pitchFamily="18" charset="0"/>
              </a:rPr>
              <a:t> </a:t>
            </a:r>
          </a:p>
          <a:p>
            <a:pPr>
              <a:lnSpc>
                <a:spcPct val="107000"/>
              </a:lnSpc>
              <a:spcAft>
                <a:spcPts val="800"/>
              </a:spcAft>
            </a:pPr>
            <a:r>
              <a:rPr lang="lv-LV" sz="1800" dirty="0">
                <a:effectLst/>
                <a:latin typeface="Calibri" panose="020F0502020204030204" pitchFamily="34" charset="0"/>
                <a:ea typeface="Calibri" panose="020F0502020204030204" pitchFamily="34" charset="0"/>
                <a:cs typeface="Times New Roman" panose="02020603050405020304" pitchFamily="18" charset="0"/>
              </a:rPr>
              <a:t> </a:t>
            </a:r>
          </a:p>
          <a:p>
            <a:endParaRPr lang="lv-LV" dirty="0"/>
          </a:p>
        </p:txBody>
      </p:sp>
      <p:sp>
        <p:nvSpPr>
          <p:cNvPr id="4" name="Slide Number Placeholder 3"/>
          <p:cNvSpPr>
            <a:spLocks noGrp="1"/>
          </p:cNvSpPr>
          <p:nvPr>
            <p:ph type="sldNum" sz="quarter" idx="5"/>
          </p:nvPr>
        </p:nvSpPr>
        <p:spPr/>
        <p:txBody>
          <a:bodyPr/>
          <a:lstStyle/>
          <a:p>
            <a:pPr>
              <a:defRPr/>
            </a:pPr>
            <a:fld id="{77D2C509-38C2-4F37-ABFD-01E91E640D17}" type="slidenum">
              <a:rPr lang="lv-LV" altLang="lv-LV" smtClean="0"/>
              <a:pPr>
                <a:defRPr/>
              </a:pPr>
              <a:t>12</a:t>
            </a:fld>
            <a:endParaRPr lang="lv-LV" altLang="lv-LV"/>
          </a:p>
        </p:txBody>
      </p:sp>
    </p:spTree>
    <p:extLst>
      <p:ext uri="{BB962C8B-B14F-4D97-AF65-F5344CB8AC3E}">
        <p14:creationId xmlns:p14="http://schemas.microsoft.com/office/powerpoint/2010/main" val="398941326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lv-LV" b="1" dirty="0"/>
              <a:t>Galvenie secinājumi:</a:t>
            </a:r>
          </a:p>
          <a:p>
            <a:pPr marL="342900" indent="-342900">
              <a:buFont typeface="Arial" panose="020B0604020202020204" pitchFamily="34" charset="0"/>
              <a:buChar char="•"/>
            </a:pPr>
            <a:r>
              <a:rPr lang="lv-LV" dirty="0"/>
              <a:t>Lielāku ietekmi uz pircēju izvēli un lēmumu pieņemšanu nosaka transportlīdzekļu iegādes nodokļi, kas maksājami uzreiz, iegādājoties transportlīdzekli nekā transportlīdzekļu īpašumtiesību nodokļi</a:t>
            </a:r>
          </a:p>
          <a:p>
            <a:pPr marL="342900" indent="-342900">
              <a:buFont typeface="Arial" panose="020B0604020202020204" pitchFamily="34" charset="0"/>
              <a:buChar char="•"/>
            </a:pPr>
            <a:r>
              <a:rPr lang="lv-LV" dirty="0"/>
              <a:t>Nodokļi  par automobiļu izmantošanu, jo īpaši degvielas akcīzes nodokļi,  parasti  tiek uzskatīti par visefektīvāko nodokļu instrumentu.</a:t>
            </a:r>
          </a:p>
          <a:p>
            <a:endParaRPr lang="lv-LV" dirty="0"/>
          </a:p>
          <a:p>
            <a:endParaRPr lang="lv-LV" dirty="0"/>
          </a:p>
          <a:p>
            <a:endParaRPr lang="lv-LV" dirty="0"/>
          </a:p>
          <a:p>
            <a:endParaRPr lang="lv-LV" dirty="0"/>
          </a:p>
          <a:p>
            <a:r>
              <a:rPr lang="lv-LV" dirty="0"/>
              <a:t>Vairumā gadījumu empīriskajā pētījumā ir secināts, ka transportlīdzekļu	iegādes nodokļi ir izrādījušies  efektīvāki patērētāju   pirkšanas lēmumu pieņemšanā nekā  īpašumtiesību nodokļi.   Tas tiek    attiecināts uz vispārējo tuvredzību (patērētāji parasti piešķir  lielāku nozīmi īstermiņa izmaksām un  ieguvumiem) un nenoteiktību par nākotnes nodokļiem. </a:t>
            </a:r>
          </a:p>
          <a:p>
            <a:r>
              <a:rPr lang="lv-LV" dirty="0"/>
              <a:t> Nodokļi  par automobiļu izmantošanu, jo īpaši degvielas akcīzes nodokļi,  parasti  tiek uzskatīti par visefektīvāko nodokļu instrumentu, jo tie   vistiešākajā  veidā  ir vērsti uz ārējo ietekmi (t. i.,    iekļaujot  transportlīdzekļu izmantošanu, degvielas akcīzes nodoklis tuvina CO2 emisiju radīšanu, nevis CO2 emisiju intensitāti).</a:t>
            </a:r>
          </a:p>
          <a:p>
            <a:r>
              <a:rPr lang="lv-LV" dirty="0"/>
              <a:t>Degvielas akcīzes nodokļi, ja tie  ir  iekļauti  labi reklamētās cenās pie  sūkņa,  arī  ir nozīmīgs rīks.</a:t>
            </a:r>
          </a:p>
          <a:p>
            <a:r>
              <a:rPr lang="lv-LV" dirty="0"/>
              <a:t>Tomēr efektivitāti  nosaka  arī politiskā iespējamība.    Pēdējo desmit gadu laikā degvielas akcīzes nodokļi lielākajā daļā Eiropas valstu ir palikuši nemainīgi  un reālā izteiksmē  samazinājušies.  2022. gada sākumā,   reaģējot uz pieaugošajām  degvielas  cenām, daudzas valdības vēl vairāk samazināja degvielas akcīzes nodokli.</a:t>
            </a:r>
          </a:p>
          <a:p>
            <a:endParaRPr lang="lv-LV" dirty="0"/>
          </a:p>
        </p:txBody>
      </p:sp>
      <p:sp>
        <p:nvSpPr>
          <p:cNvPr id="4" name="Slide Number Placeholder 3"/>
          <p:cNvSpPr>
            <a:spLocks noGrp="1"/>
          </p:cNvSpPr>
          <p:nvPr>
            <p:ph type="sldNum" sz="quarter" idx="5"/>
          </p:nvPr>
        </p:nvSpPr>
        <p:spPr/>
        <p:txBody>
          <a:bodyPr/>
          <a:lstStyle/>
          <a:p>
            <a:pPr>
              <a:defRPr/>
            </a:pPr>
            <a:fld id="{77D2C509-38C2-4F37-ABFD-01E91E640D17}" type="slidenum">
              <a:rPr lang="lv-LV" altLang="lv-LV" smtClean="0"/>
              <a:pPr>
                <a:defRPr/>
              </a:pPr>
              <a:t>13</a:t>
            </a:fld>
            <a:endParaRPr lang="lv-LV" altLang="lv-LV"/>
          </a:p>
        </p:txBody>
      </p:sp>
    </p:spTree>
    <p:extLst>
      <p:ext uri="{BB962C8B-B14F-4D97-AF65-F5344CB8AC3E}">
        <p14:creationId xmlns:p14="http://schemas.microsoft.com/office/powerpoint/2010/main" val="110459819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5" name="Picture 6"/>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577169" y="0"/>
            <a:ext cx="5037668" cy="416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7"/>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0" y="6621463"/>
            <a:ext cx="12192000"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itle 1"/>
          <p:cNvSpPr txBox="1">
            <a:spLocks/>
          </p:cNvSpPr>
          <p:nvPr userDrawn="1"/>
        </p:nvSpPr>
        <p:spPr>
          <a:xfrm>
            <a:off x="914400" y="4724400"/>
            <a:ext cx="10363200" cy="1036638"/>
          </a:xfrm>
          <a:prstGeom prst="rect">
            <a:avLst/>
          </a:prstGeom>
        </p:spPr>
        <p:txBody>
          <a:bodyPr lIns="93957" tIns="46979" rIns="93957" bIns="46979">
            <a:normAutofit/>
          </a:bodyPr>
          <a:lstStyle>
            <a:lvl1pPr algn="l" defTabSz="939575" rtl="0" eaLnBrk="1" latinLnBrk="0" hangingPunct="1">
              <a:spcBef>
                <a:spcPct val="0"/>
              </a:spcBef>
              <a:buNone/>
              <a:defRPr sz="2400" kern="1200">
                <a:solidFill>
                  <a:schemeClr val="tx1"/>
                </a:solidFill>
                <a:latin typeface="Times New Roman" panose="02020603050405020304" pitchFamily="18" charset="0"/>
                <a:ea typeface="+mj-ea"/>
                <a:cs typeface="Times New Roman" panose="02020603050405020304" pitchFamily="18" charset="0"/>
              </a:defRPr>
            </a:lvl1pPr>
          </a:lstStyle>
          <a:p>
            <a:pPr algn="ctr" fontAlgn="auto">
              <a:spcAft>
                <a:spcPts val="0"/>
              </a:spcAft>
              <a:defRPr/>
            </a:pPr>
            <a:endParaRPr lang="lv-LV" sz="1400">
              <a:latin typeface="Verdana" panose="020B0604030504040204" pitchFamily="34" charset="0"/>
              <a:ea typeface="Verdana" panose="020B0604030504040204" pitchFamily="34" charset="0"/>
              <a:cs typeface="Verdana" panose="020B0604030504040204" pitchFamily="34" charset="0"/>
            </a:endParaRPr>
          </a:p>
        </p:txBody>
      </p:sp>
      <p:sp>
        <p:nvSpPr>
          <p:cNvPr id="9" name="Title 1"/>
          <p:cNvSpPr>
            <a:spLocks noGrp="1"/>
          </p:cNvSpPr>
          <p:nvPr>
            <p:ph type="title"/>
          </p:nvPr>
        </p:nvSpPr>
        <p:spPr>
          <a:xfrm>
            <a:off x="914400" y="3505201"/>
            <a:ext cx="10363200" cy="960442"/>
          </a:xfrm>
        </p:spPr>
        <p:txBody>
          <a:bodyPr anchor="t">
            <a:normAutofit/>
          </a:bodyPr>
          <a:lstStyle>
            <a:lvl1pPr algn="ctr">
              <a:defRPr sz="3200" b="1" baseline="0">
                <a:latin typeface="Verdana" panose="020B0604030504040204" pitchFamily="34" charset="0"/>
                <a:ea typeface="Verdana" panose="020B0604030504040204" pitchFamily="34" charset="0"/>
                <a:cs typeface="Verdana" panose="020B0604030504040204" pitchFamily="34" charset="0"/>
              </a:defRPr>
            </a:lvl1pPr>
          </a:lstStyle>
          <a:p>
            <a:r>
              <a:rPr lang="en-US"/>
              <a:t>Click to edit Master title style</a:t>
            </a:r>
          </a:p>
        </p:txBody>
      </p:sp>
      <p:sp>
        <p:nvSpPr>
          <p:cNvPr id="18" name="Text Placeholder 17"/>
          <p:cNvSpPr>
            <a:spLocks noGrp="1"/>
          </p:cNvSpPr>
          <p:nvPr>
            <p:ph type="body" sz="quarter" idx="10"/>
          </p:nvPr>
        </p:nvSpPr>
        <p:spPr>
          <a:xfrm>
            <a:off x="914400" y="4724400"/>
            <a:ext cx="10363200" cy="914400"/>
          </a:xfrm>
        </p:spPr>
        <p:txBody>
          <a:bodyPr>
            <a:normAutofit/>
          </a:bodyPr>
          <a:lstStyle>
            <a:lvl1pPr marL="0" indent="0" algn="ctr">
              <a:buNone/>
              <a:defRPr sz="1400" baseline="0">
                <a:latin typeface="Verdana" panose="020B0604030504040204" pitchFamily="34" charset="0"/>
                <a:ea typeface="Verdana" panose="020B0604030504040204" pitchFamily="34" charset="0"/>
                <a:cs typeface="Verdana" panose="020B0604030504040204" pitchFamily="34" charset="0"/>
              </a:defRPr>
            </a:lvl1pPr>
          </a:lstStyle>
          <a:p>
            <a:pPr lvl="0"/>
            <a:r>
              <a:rPr lang="en-US"/>
              <a:t>Click to edit Master text styles</a:t>
            </a:r>
          </a:p>
        </p:txBody>
      </p:sp>
      <p:sp>
        <p:nvSpPr>
          <p:cNvPr id="20" name="Text Placeholder 19"/>
          <p:cNvSpPr>
            <a:spLocks noGrp="1"/>
          </p:cNvSpPr>
          <p:nvPr>
            <p:ph type="body" sz="quarter" idx="11"/>
          </p:nvPr>
        </p:nvSpPr>
        <p:spPr>
          <a:xfrm>
            <a:off x="914400" y="5761038"/>
            <a:ext cx="10363200" cy="639762"/>
          </a:xfrm>
        </p:spPr>
        <p:txBody>
          <a:bodyPr>
            <a:normAutofit/>
          </a:bodyPr>
          <a:lstStyle>
            <a:lvl1pPr marL="0" indent="0" algn="ctr">
              <a:buNone/>
              <a:defRPr sz="1400">
                <a:latin typeface="Verdana" panose="020B0604030504040204" pitchFamily="34" charset="0"/>
                <a:ea typeface="Verdana" panose="020B0604030504040204" pitchFamily="34" charset="0"/>
                <a:cs typeface="Verdana" panose="020B0604030504040204" pitchFamily="34" charset="0"/>
              </a:defRPr>
            </a:lvl1pPr>
          </a:lstStyle>
          <a:p>
            <a:pPr lvl="0"/>
            <a:r>
              <a:rPr lang="en-US"/>
              <a:t>Click to edit Master text styles</a:t>
            </a:r>
          </a:p>
        </p:txBody>
      </p:sp>
    </p:spTree>
    <p:extLst>
      <p:ext uri="{BB962C8B-B14F-4D97-AF65-F5344CB8AC3E}">
        <p14:creationId xmlns:p14="http://schemas.microsoft.com/office/powerpoint/2010/main" val="249778466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1_Title Only">
    <p:spTree>
      <p:nvGrpSpPr>
        <p:cNvPr id="1" name=""/>
        <p:cNvGrpSpPr/>
        <p:nvPr/>
      </p:nvGrpSpPr>
      <p:grpSpPr>
        <a:xfrm>
          <a:off x="0" y="0"/>
          <a:ext cx="0" cy="0"/>
          <a:chOff x="0" y="0"/>
          <a:chExt cx="0" cy="0"/>
        </a:xfrm>
      </p:grpSpPr>
      <p:pic>
        <p:nvPicPr>
          <p:cNvPr id="5" name="Picture 6"/>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95822" y="0"/>
            <a:ext cx="2347383" cy="1957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Title 1"/>
          <p:cNvSpPr>
            <a:spLocks noGrp="1"/>
          </p:cNvSpPr>
          <p:nvPr>
            <p:ph type="title"/>
          </p:nvPr>
        </p:nvSpPr>
        <p:spPr>
          <a:xfrm>
            <a:off x="3454400" y="304803"/>
            <a:ext cx="8128000" cy="1066799"/>
          </a:xfrm>
        </p:spPr>
        <p:txBody>
          <a:bodyPr anchor="t">
            <a:normAutofit/>
          </a:bodyPr>
          <a:lstStyle>
            <a:lvl1pPr algn="l">
              <a:defRPr sz="2400" b="1">
                <a:latin typeface="Verdana" panose="020B0604030504040204" pitchFamily="34" charset="0"/>
                <a:ea typeface="Verdana" panose="020B0604030504040204" pitchFamily="34" charset="0"/>
                <a:cs typeface="Verdana" panose="020B0604030504040204" pitchFamily="34" charset="0"/>
              </a:defRPr>
            </a:lvl1pPr>
          </a:lstStyle>
          <a:p>
            <a:r>
              <a:rPr lang="en-US"/>
              <a:t>Click to edit Master title style</a:t>
            </a:r>
          </a:p>
        </p:txBody>
      </p:sp>
      <p:sp>
        <p:nvSpPr>
          <p:cNvPr id="9" name="Text Placeholder 15"/>
          <p:cNvSpPr>
            <a:spLocks noGrp="1"/>
          </p:cNvSpPr>
          <p:nvPr>
            <p:ph type="body" sz="quarter" idx="10"/>
          </p:nvPr>
        </p:nvSpPr>
        <p:spPr>
          <a:xfrm>
            <a:off x="3454400" y="6324600"/>
            <a:ext cx="2641600" cy="304800"/>
          </a:xfrm>
        </p:spPr>
        <p:txBody>
          <a:bodyPr>
            <a:normAutofit/>
          </a:bodyPr>
          <a:lstStyle>
            <a:lvl1pPr marL="0" indent="0">
              <a:buNone/>
              <a:defRPr sz="1000">
                <a:latin typeface="Verdana" panose="020B0604030504040204" pitchFamily="34" charset="0"/>
                <a:ea typeface="Verdana" panose="020B0604030504040204" pitchFamily="34" charset="0"/>
                <a:cs typeface="Verdana" panose="020B0604030504040204" pitchFamily="34" charset="0"/>
              </a:defRPr>
            </a:lvl1pPr>
          </a:lstStyle>
          <a:p>
            <a:pPr lvl="0"/>
            <a:r>
              <a:rPr lang="en-US"/>
              <a:t>Click to edit Master text styles</a:t>
            </a:r>
          </a:p>
        </p:txBody>
      </p:sp>
      <p:sp>
        <p:nvSpPr>
          <p:cNvPr id="10" name="Text Placeholder 19"/>
          <p:cNvSpPr>
            <a:spLocks noGrp="1"/>
          </p:cNvSpPr>
          <p:nvPr>
            <p:ph type="body" sz="quarter" idx="12"/>
          </p:nvPr>
        </p:nvSpPr>
        <p:spPr>
          <a:xfrm>
            <a:off x="6502400" y="6324600"/>
            <a:ext cx="4876800" cy="304800"/>
          </a:xfrm>
        </p:spPr>
        <p:txBody>
          <a:bodyPr>
            <a:normAutofit/>
          </a:bodyPr>
          <a:lstStyle>
            <a:lvl1pPr marL="0" indent="0" algn="r">
              <a:buNone/>
              <a:defRPr sz="1000" baseline="0">
                <a:latin typeface="Verdana" panose="020B0604030504040204" pitchFamily="34" charset="0"/>
                <a:ea typeface="Verdana" panose="020B0604030504040204" pitchFamily="34" charset="0"/>
                <a:cs typeface="Verdana" panose="020B0604030504040204" pitchFamily="34" charset="0"/>
              </a:defRPr>
            </a:lvl1pPr>
          </a:lstStyle>
          <a:p>
            <a:pPr lvl="0"/>
            <a:r>
              <a:rPr lang="en-US"/>
              <a:t>Click to edit Master text styles</a:t>
            </a:r>
          </a:p>
        </p:txBody>
      </p:sp>
      <p:sp>
        <p:nvSpPr>
          <p:cNvPr id="6" name="Slide Number Placeholder 22"/>
          <p:cNvSpPr>
            <a:spLocks noGrp="1"/>
          </p:cNvSpPr>
          <p:nvPr>
            <p:ph type="sldNum" sz="quarter" idx="13"/>
          </p:nvPr>
        </p:nvSpPr>
        <p:spPr>
          <a:xfrm>
            <a:off x="11379200" y="6324600"/>
            <a:ext cx="406400" cy="304800"/>
          </a:xfrm>
        </p:spPr>
        <p:txBody>
          <a:bodyPr/>
          <a:lstStyle>
            <a:lvl1pPr>
              <a:defRPr sz="1000" smtClean="0">
                <a:latin typeface="Verdana" pitchFamily="34" charset="0"/>
              </a:defRPr>
            </a:lvl1pPr>
          </a:lstStyle>
          <a:p>
            <a:pPr>
              <a:defRPr/>
            </a:pPr>
            <a:fld id="{8E0BD877-4834-417C-B3BD-1AB3E4611316}" type="slidenum">
              <a:rPr lang="en-US" altLang="lv-LV"/>
              <a:pPr>
                <a:defRPr/>
              </a:pPr>
              <a:t>‹#›</a:t>
            </a:fld>
            <a:endParaRPr lang="en-US" altLang="lv-LV"/>
          </a:p>
        </p:txBody>
      </p:sp>
    </p:spTree>
    <p:extLst>
      <p:ext uri="{BB962C8B-B14F-4D97-AF65-F5344CB8AC3E}">
        <p14:creationId xmlns:p14="http://schemas.microsoft.com/office/powerpoint/2010/main" val="13697397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6" name="Picture 6"/>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95822" y="0"/>
            <a:ext cx="2347383" cy="1957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3454400" y="381000"/>
            <a:ext cx="8128000" cy="1036642"/>
          </a:xfrm>
        </p:spPr>
        <p:txBody>
          <a:bodyPr anchor="t">
            <a:normAutofit/>
          </a:bodyPr>
          <a:lstStyle>
            <a:lvl1pPr algn="l">
              <a:defRPr sz="2400" b="1">
                <a:latin typeface="Verdana" panose="020B0604030504040204" pitchFamily="34" charset="0"/>
                <a:ea typeface="Verdana" panose="020B0604030504040204" pitchFamily="34" charset="0"/>
                <a:cs typeface="Verdana" panose="020B0604030504040204" pitchFamily="34" charset="0"/>
              </a:defRPr>
            </a:lvl1pPr>
          </a:lstStyle>
          <a:p>
            <a:r>
              <a:rPr lang="en-US"/>
              <a:t>Click to edit Master title style</a:t>
            </a:r>
          </a:p>
        </p:txBody>
      </p:sp>
      <p:sp>
        <p:nvSpPr>
          <p:cNvPr id="3" name="Content Placeholder 2"/>
          <p:cNvSpPr>
            <a:spLocks noGrp="1"/>
          </p:cNvSpPr>
          <p:nvPr>
            <p:ph idx="1"/>
          </p:nvPr>
        </p:nvSpPr>
        <p:spPr>
          <a:xfrm>
            <a:off x="3454400" y="1752603"/>
            <a:ext cx="8128000" cy="4373573"/>
          </a:xfrm>
        </p:spPr>
        <p:txBody>
          <a:bodyPr>
            <a:normAutofit/>
          </a:bodyPr>
          <a:lstStyle>
            <a:lvl1pPr marL="0" indent="0">
              <a:buNone/>
              <a:defRPr sz="2000">
                <a:latin typeface="Verdana" panose="020B0604030504040204" pitchFamily="34" charset="0"/>
                <a:ea typeface="Verdana" panose="020B0604030504040204" pitchFamily="34" charset="0"/>
                <a:cs typeface="Verdana" panose="020B0604030504040204" pitchFamily="34" charset="0"/>
              </a:defRPr>
            </a:lvl1pPr>
            <a:lvl2pPr>
              <a:defRPr sz="2000">
                <a:latin typeface="Times New Roman" panose="02020603050405020304" pitchFamily="18" charset="0"/>
                <a:cs typeface="Times New Roman" panose="02020603050405020304" pitchFamily="18" charset="0"/>
              </a:defRPr>
            </a:lvl2pPr>
            <a:lvl3pPr>
              <a:defRPr sz="2000">
                <a:latin typeface="Times New Roman" panose="02020603050405020304" pitchFamily="18" charset="0"/>
                <a:cs typeface="Times New Roman" panose="02020603050405020304" pitchFamily="18" charset="0"/>
              </a:defRPr>
            </a:lvl3pPr>
            <a:lvl4pPr>
              <a:defRPr sz="2000">
                <a:latin typeface="Times New Roman" panose="02020603050405020304" pitchFamily="18" charset="0"/>
                <a:cs typeface="Times New Roman" panose="02020603050405020304" pitchFamily="18" charset="0"/>
              </a:defRPr>
            </a:lvl4pPr>
            <a:lvl5pPr>
              <a:defRPr sz="2000">
                <a:latin typeface="Times New Roman" panose="02020603050405020304" pitchFamily="18" charset="0"/>
                <a:cs typeface="Times New Roman" panose="02020603050405020304" pitchFamily="18" charset="0"/>
              </a:defRPr>
            </a:lvl5pPr>
          </a:lstStyle>
          <a:p>
            <a:pPr lvl="0"/>
            <a:r>
              <a:rPr lang="en-US"/>
              <a:t>Click to edit Master text styles</a:t>
            </a:r>
          </a:p>
        </p:txBody>
      </p:sp>
      <p:sp>
        <p:nvSpPr>
          <p:cNvPr id="24" name="Text Placeholder 15"/>
          <p:cNvSpPr>
            <a:spLocks noGrp="1"/>
          </p:cNvSpPr>
          <p:nvPr>
            <p:ph type="body" sz="quarter" idx="10"/>
          </p:nvPr>
        </p:nvSpPr>
        <p:spPr>
          <a:xfrm>
            <a:off x="3454400" y="6324600"/>
            <a:ext cx="2641600" cy="304800"/>
          </a:xfrm>
        </p:spPr>
        <p:txBody>
          <a:bodyPr>
            <a:normAutofit/>
          </a:bodyPr>
          <a:lstStyle>
            <a:lvl1pPr marL="0" indent="0">
              <a:buNone/>
              <a:defRPr sz="1000">
                <a:latin typeface="Verdana" panose="020B0604030504040204" pitchFamily="34" charset="0"/>
                <a:ea typeface="Verdana" panose="020B0604030504040204" pitchFamily="34" charset="0"/>
                <a:cs typeface="Verdana" panose="020B0604030504040204" pitchFamily="34" charset="0"/>
              </a:defRPr>
            </a:lvl1pPr>
          </a:lstStyle>
          <a:p>
            <a:pPr lvl="0"/>
            <a:r>
              <a:rPr lang="en-US"/>
              <a:t>Click to edit Master text styles</a:t>
            </a:r>
          </a:p>
        </p:txBody>
      </p:sp>
      <p:sp>
        <p:nvSpPr>
          <p:cNvPr id="25" name="Text Placeholder 19"/>
          <p:cNvSpPr>
            <a:spLocks noGrp="1"/>
          </p:cNvSpPr>
          <p:nvPr>
            <p:ph type="body" sz="quarter" idx="12"/>
          </p:nvPr>
        </p:nvSpPr>
        <p:spPr>
          <a:xfrm>
            <a:off x="6502400" y="6324600"/>
            <a:ext cx="4876800" cy="304800"/>
          </a:xfrm>
        </p:spPr>
        <p:txBody>
          <a:bodyPr>
            <a:normAutofit/>
          </a:bodyPr>
          <a:lstStyle>
            <a:lvl1pPr marL="0" indent="0" algn="r">
              <a:buNone/>
              <a:defRPr sz="1000" baseline="0">
                <a:latin typeface="Verdana" panose="020B0604030504040204" pitchFamily="34" charset="0"/>
                <a:ea typeface="Verdana" panose="020B0604030504040204" pitchFamily="34" charset="0"/>
                <a:cs typeface="Verdana" panose="020B0604030504040204" pitchFamily="34" charset="0"/>
              </a:defRPr>
            </a:lvl1pPr>
          </a:lstStyle>
          <a:p>
            <a:pPr lvl="0"/>
            <a:r>
              <a:rPr lang="en-US"/>
              <a:t>Click to edit Master text styles</a:t>
            </a:r>
          </a:p>
        </p:txBody>
      </p:sp>
      <p:sp>
        <p:nvSpPr>
          <p:cNvPr id="7" name="Slide Number Placeholder 22"/>
          <p:cNvSpPr>
            <a:spLocks noGrp="1"/>
          </p:cNvSpPr>
          <p:nvPr>
            <p:ph type="sldNum" sz="quarter" idx="13"/>
          </p:nvPr>
        </p:nvSpPr>
        <p:spPr>
          <a:xfrm>
            <a:off x="11379200" y="6324600"/>
            <a:ext cx="406400" cy="304800"/>
          </a:xfrm>
        </p:spPr>
        <p:txBody>
          <a:bodyPr/>
          <a:lstStyle>
            <a:lvl1pPr>
              <a:defRPr sz="1000">
                <a:latin typeface="Verdana" pitchFamily="34" charset="0"/>
              </a:defRPr>
            </a:lvl1pPr>
          </a:lstStyle>
          <a:p>
            <a:pPr>
              <a:defRPr/>
            </a:pPr>
            <a:fld id="{58B1CA17-2490-47B2-A8EC-4CEB3BC800A8}" type="slidenum">
              <a:rPr lang="en-US" altLang="lv-LV"/>
              <a:pPr>
                <a:defRPr/>
              </a:pPr>
              <a:t>‹#›</a:t>
            </a:fld>
            <a:endParaRPr lang="en-US" altLang="lv-LV"/>
          </a:p>
        </p:txBody>
      </p:sp>
    </p:spTree>
    <p:extLst>
      <p:ext uri="{BB962C8B-B14F-4D97-AF65-F5344CB8AC3E}">
        <p14:creationId xmlns:p14="http://schemas.microsoft.com/office/powerpoint/2010/main" val="12819667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pic>
        <p:nvPicPr>
          <p:cNvPr id="6" name="Picture 6"/>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95822" y="0"/>
            <a:ext cx="2347383" cy="1957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3454400" y="3657603"/>
            <a:ext cx="8128000" cy="1384295"/>
          </a:xfrm>
        </p:spPr>
        <p:txBody>
          <a:bodyPr anchor="t">
            <a:normAutofit/>
          </a:bodyPr>
          <a:lstStyle>
            <a:lvl1pPr algn="l">
              <a:defRPr sz="2400" b="1" cap="none">
                <a:latin typeface="Verdana" panose="020B0604030504040204" pitchFamily="34" charset="0"/>
                <a:ea typeface="Verdana" panose="020B0604030504040204" pitchFamily="34" charset="0"/>
                <a:cs typeface="Verdana" panose="020B0604030504040204" pitchFamily="34" charset="0"/>
              </a:defRPr>
            </a:lvl1pPr>
          </a:lstStyle>
          <a:p>
            <a:r>
              <a:rPr lang="en-US"/>
              <a:t>Click to edit Master title style</a:t>
            </a:r>
          </a:p>
        </p:txBody>
      </p:sp>
      <p:sp>
        <p:nvSpPr>
          <p:cNvPr id="3" name="Text Placeholder 2"/>
          <p:cNvSpPr>
            <a:spLocks noGrp="1"/>
          </p:cNvSpPr>
          <p:nvPr>
            <p:ph type="body" idx="1"/>
          </p:nvPr>
        </p:nvSpPr>
        <p:spPr>
          <a:xfrm>
            <a:off x="3454400" y="381000"/>
            <a:ext cx="8128000" cy="3276600"/>
          </a:xfrm>
        </p:spPr>
        <p:txBody>
          <a:bodyPr>
            <a:normAutofit/>
          </a:bodyPr>
          <a:lstStyle>
            <a:lvl1pPr marL="0" indent="0">
              <a:buNone/>
              <a:defRPr sz="2000">
                <a:solidFill>
                  <a:schemeClr val="tx1">
                    <a:tint val="75000"/>
                  </a:schemeClr>
                </a:solidFill>
                <a:latin typeface="Verdana" panose="020B0604030504040204" pitchFamily="34" charset="0"/>
                <a:ea typeface="Verdana" panose="020B0604030504040204" pitchFamily="34" charset="0"/>
                <a:cs typeface="Verdana" panose="020B0604030504040204" pitchFamily="34" charset="0"/>
              </a:defRPr>
            </a:lvl1pPr>
            <a:lvl2pPr marL="469756" indent="0">
              <a:buNone/>
              <a:defRPr sz="1700">
                <a:solidFill>
                  <a:schemeClr val="tx1">
                    <a:tint val="75000"/>
                  </a:schemeClr>
                </a:solidFill>
              </a:defRPr>
            </a:lvl2pPr>
            <a:lvl3pPr marL="939511" indent="0">
              <a:buNone/>
              <a:defRPr sz="1600">
                <a:solidFill>
                  <a:schemeClr val="tx1">
                    <a:tint val="75000"/>
                  </a:schemeClr>
                </a:solidFill>
              </a:defRPr>
            </a:lvl3pPr>
            <a:lvl4pPr marL="1409271" indent="0">
              <a:buNone/>
              <a:defRPr sz="1400">
                <a:solidFill>
                  <a:schemeClr val="tx1">
                    <a:tint val="75000"/>
                  </a:schemeClr>
                </a:solidFill>
              </a:defRPr>
            </a:lvl4pPr>
            <a:lvl5pPr marL="1879026" indent="0">
              <a:buNone/>
              <a:defRPr sz="1400">
                <a:solidFill>
                  <a:schemeClr val="tx1">
                    <a:tint val="75000"/>
                  </a:schemeClr>
                </a:solidFill>
              </a:defRPr>
            </a:lvl5pPr>
            <a:lvl6pPr marL="2348783" indent="0">
              <a:buNone/>
              <a:defRPr sz="1400">
                <a:solidFill>
                  <a:schemeClr val="tx1">
                    <a:tint val="75000"/>
                  </a:schemeClr>
                </a:solidFill>
              </a:defRPr>
            </a:lvl6pPr>
            <a:lvl7pPr marL="2818541" indent="0">
              <a:buNone/>
              <a:defRPr sz="1400">
                <a:solidFill>
                  <a:schemeClr val="tx1">
                    <a:tint val="75000"/>
                  </a:schemeClr>
                </a:solidFill>
              </a:defRPr>
            </a:lvl7pPr>
            <a:lvl8pPr marL="3288294" indent="0">
              <a:buNone/>
              <a:defRPr sz="1400">
                <a:solidFill>
                  <a:schemeClr val="tx1">
                    <a:tint val="75000"/>
                  </a:schemeClr>
                </a:solidFill>
              </a:defRPr>
            </a:lvl8pPr>
            <a:lvl9pPr marL="3758054" indent="0">
              <a:buNone/>
              <a:defRPr sz="1400">
                <a:solidFill>
                  <a:schemeClr val="tx1">
                    <a:tint val="75000"/>
                  </a:schemeClr>
                </a:solidFill>
              </a:defRPr>
            </a:lvl9pPr>
          </a:lstStyle>
          <a:p>
            <a:pPr lvl="0"/>
            <a:r>
              <a:rPr lang="en-US"/>
              <a:t>Click to edit Master text styles</a:t>
            </a:r>
          </a:p>
        </p:txBody>
      </p:sp>
      <p:sp>
        <p:nvSpPr>
          <p:cNvPr id="10" name="Text Placeholder 15"/>
          <p:cNvSpPr>
            <a:spLocks noGrp="1"/>
          </p:cNvSpPr>
          <p:nvPr>
            <p:ph type="body" sz="quarter" idx="10"/>
          </p:nvPr>
        </p:nvSpPr>
        <p:spPr>
          <a:xfrm>
            <a:off x="3454400" y="6324600"/>
            <a:ext cx="2641600" cy="304800"/>
          </a:xfrm>
        </p:spPr>
        <p:txBody>
          <a:bodyPr>
            <a:normAutofit/>
          </a:bodyPr>
          <a:lstStyle>
            <a:lvl1pPr marL="0" indent="0">
              <a:buNone/>
              <a:defRPr sz="1000">
                <a:latin typeface="Verdana" panose="020B0604030504040204" pitchFamily="34" charset="0"/>
                <a:ea typeface="Verdana" panose="020B0604030504040204" pitchFamily="34" charset="0"/>
                <a:cs typeface="Verdana" panose="020B0604030504040204" pitchFamily="34" charset="0"/>
              </a:defRPr>
            </a:lvl1pPr>
          </a:lstStyle>
          <a:p>
            <a:pPr lvl="0"/>
            <a:r>
              <a:rPr lang="en-US"/>
              <a:t>Click to edit Master text styles</a:t>
            </a:r>
          </a:p>
        </p:txBody>
      </p:sp>
      <p:sp>
        <p:nvSpPr>
          <p:cNvPr id="11" name="Text Placeholder 19"/>
          <p:cNvSpPr>
            <a:spLocks noGrp="1"/>
          </p:cNvSpPr>
          <p:nvPr>
            <p:ph type="body" sz="quarter" idx="12"/>
          </p:nvPr>
        </p:nvSpPr>
        <p:spPr>
          <a:xfrm>
            <a:off x="6502400" y="6324600"/>
            <a:ext cx="4876800" cy="304800"/>
          </a:xfrm>
        </p:spPr>
        <p:txBody>
          <a:bodyPr>
            <a:normAutofit/>
          </a:bodyPr>
          <a:lstStyle>
            <a:lvl1pPr marL="0" indent="0" algn="r">
              <a:buNone/>
              <a:defRPr sz="1000" baseline="0">
                <a:latin typeface="Verdana" panose="020B0604030504040204" pitchFamily="34" charset="0"/>
                <a:ea typeface="Verdana" panose="020B0604030504040204" pitchFamily="34" charset="0"/>
                <a:cs typeface="Verdana" panose="020B0604030504040204" pitchFamily="34" charset="0"/>
              </a:defRPr>
            </a:lvl1pPr>
          </a:lstStyle>
          <a:p>
            <a:pPr lvl="0"/>
            <a:r>
              <a:rPr lang="en-US"/>
              <a:t>Click to edit Master text styles</a:t>
            </a:r>
          </a:p>
        </p:txBody>
      </p:sp>
      <p:sp>
        <p:nvSpPr>
          <p:cNvPr id="7" name="Slide Number Placeholder 22"/>
          <p:cNvSpPr>
            <a:spLocks noGrp="1"/>
          </p:cNvSpPr>
          <p:nvPr>
            <p:ph type="sldNum" sz="quarter" idx="13"/>
          </p:nvPr>
        </p:nvSpPr>
        <p:spPr>
          <a:xfrm>
            <a:off x="11379200" y="6324600"/>
            <a:ext cx="406400" cy="304800"/>
          </a:xfrm>
        </p:spPr>
        <p:txBody>
          <a:bodyPr/>
          <a:lstStyle>
            <a:lvl1pPr>
              <a:defRPr sz="1000">
                <a:latin typeface="Verdana" pitchFamily="34" charset="0"/>
              </a:defRPr>
            </a:lvl1pPr>
          </a:lstStyle>
          <a:p>
            <a:pPr>
              <a:defRPr/>
            </a:pPr>
            <a:fld id="{9821A80C-A009-4D86-BFBC-47A27B431746}" type="slidenum">
              <a:rPr lang="en-US" altLang="lv-LV"/>
              <a:pPr>
                <a:defRPr/>
              </a:pPr>
              <a:t>‹#›</a:t>
            </a:fld>
            <a:endParaRPr lang="en-US" altLang="lv-LV"/>
          </a:p>
        </p:txBody>
      </p:sp>
    </p:spTree>
    <p:extLst>
      <p:ext uri="{BB962C8B-B14F-4D97-AF65-F5344CB8AC3E}">
        <p14:creationId xmlns:p14="http://schemas.microsoft.com/office/powerpoint/2010/main" val="40419314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95822" y="0"/>
            <a:ext cx="2347383" cy="1957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3454400" y="304803"/>
            <a:ext cx="8128000" cy="1066799"/>
          </a:xfrm>
        </p:spPr>
        <p:txBody>
          <a:bodyPr anchor="t">
            <a:normAutofit/>
          </a:bodyPr>
          <a:lstStyle>
            <a:lvl1pPr algn="l">
              <a:defRPr sz="2400" b="1">
                <a:latin typeface="Verdana" panose="020B0604030504040204" pitchFamily="34" charset="0"/>
                <a:ea typeface="Verdana" panose="020B0604030504040204" pitchFamily="34" charset="0"/>
                <a:cs typeface="Verdana" panose="020B0604030504040204" pitchFamily="34" charset="0"/>
              </a:defRPr>
            </a:lvl1pPr>
          </a:lstStyle>
          <a:p>
            <a:r>
              <a:rPr lang="en-US"/>
              <a:t>Click to edit Master title style</a:t>
            </a:r>
          </a:p>
        </p:txBody>
      </p:sp>
      <p:sp>
        <p:nvSpPr>
          <p:cNvPr id="3" name="Content Placeholder 2"/>
          <p:cNvSpPr>
            <a:spLocks noGrp="1"/>
          </p:cNvSpPr>
          <p:nvPr>
            <p:ph sz="half" idx="1"/>
          </p:nvPr>
        </p:nvSpPr>
        <p:spPr>
          <a:xfrm>
            <a:off x="3454400" y="1752601"/>
            <a:ext cx="3860800" cy="4373565"/>
          </a:xfrm>
        </p:spPr>
        <p:txBody>
          <a:bodyPr>
            <a:normAutofit/>
          </a:bodyPr>
          <a:lstStyle>
            <a:lvl1pPr>
              <a:defRPr sz="2000">
                <a:latin typeface="Verdana" panose="020B0604030504040204" pitchFamily="34" charset="0"/>
                <a:ea typeface="Verdana" panose="020B0604030504040204" pitchFamily="34" charset="0"/>
                <a:cs typeface="Verdana" panose="020B0604030504040204" pitchFamily="34" charset="0"/>
              </a:defRPr>
            </a:lvl1pPr>
            <a:lvl2pPr>
              <a:defRPr sz="2000">
                <a:latin typeface="Verdana" panose="020B0604030504040204" pitchFamily="34" charset="0"/>
                <a:ea typeface="Verdana" panose="020B0604030504040204" pitchFamily="34" charset="0"/>
                <a:cs typeface="Verdana" panose="020B0604030504040204" pitchFamily="34" charset="0"/>
              </a:defRPr>
            </a:lvl2pPr>
            <a:lvl3pPr>
              <a:defRPr sz="2000">
                <a:latin typeface="Verdana" panose="020B0604030504040204" pitchFamily="34" charset="0"/>
                <a:ea typeface="Verdana" panose="020B0604030504040204" pitchFamily="34" charset="0"/>
                <a:cs typeface="Verdana" panose="020B0604030504040204" pitchFamily="34" charset="0"/>
              </a:defRPr>
            </a:lvl3pPr>
            <a:lvl4pPr>
              <a:defRPr sz="2000">
                <a:latin typeface="Verdana" panose="020B0604030504040204" pitchFamily="34" charset="0"/>
                <a:ea typeface="Verdana" panose="020B0604030504040204" pitchFamily="34" charset="0"/>
                <a:cs typeface="Verdana" panose="020B0604030504040204" pitchFamily="34" charset="0"/>
              </a:defRPr>
            </a:lvl4pPr>
            <a:lvl5pPr>
              <a:defRPr sz="2000">
                <a:latin typeface="Verdana" panose="020B0604030504040204" pitchFamily="34" charset="0"/>
                <a:ea typeface="Verdana" panose="020B0604030504040204" pitchFamily="34" charset="0"/>
                <a:cs typeface="Verdana" panose="020B0604030504040204" pitchFamily="34" charset="0"/>
              </a:defRPr>
            </a:lvl5pPr>
            <a:lvl6pPr>
              <a:defRPr sz="1700"/>
            </a:lvl6pPr>
            <a:lvl7pPr>
              <a:defRPr sz="1700"/>
            </a:lvl7pPr>
            <a:lvl8pPr>
              <a:defRPr sz="1700"/>
            </a:lvl8pPr>
            <a:lvl9pPr>
              <a:defRPr sz="17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7620000" y="1752603"/>
            <a:ext cx="3962400" cy="4373573"/>
          </a:xfrm>
        </p:spPr>
        <p:txBody>
          <a:bodyPr>
            <a:normAutofit/>
          </a:bodyPr>
          <a:lstStyle>
            <a:lvl1pPr>
              <a:defRPr sz="2000">
                <a:latin typeface="Verdana" panose="020B0604030504040204" pitchFamily="34" charset="0"/>
                <a:ea typeface="Verdana" panose="020B0604030504040204" pitchFamily="34" charset="0"/>
                <a:cs typeface="Verdana" panose="020B0604030504040204" pitchFamily="34" charset="0"/>
              </a:defRPr>
            </a:lvl1pPr>
            <a:lvl2pPr>
              <a:defRPr sz="2000">
                <a:latin typeface="Verdana" panose="020B0604030504040204" pitchFamily="34" charset="0"/>
                <a:ea typeface="Verdana" panose="020B0604030504040204" pitchFamily="34" charset="0"/>
                <a:cs typeface="Verdana" panose="020B0604030504040204" pitchFamily="34" charset="0"/>
              </a:defRPr>
            </a:lvl2pPr>
            <a:lvl3pPr>
              <a:defRPr sz="2000">
                <a:latin typeface="Verdana" panose="020B0604030504040204" pitchFamily="34" charset="0"/>
                <a:ea typeface="Verdana" panose="020B0604030504040204" pitchFamily="34" charset="0"/>
                <a:cs typeface="Verdana" panose="020B0604030504040204" pitchFamily="34" charset="0"/>
              </a:defRPr>
            </a:lvl3pPr>
            <a:lvl4pPr>
              <a:defRPr sz="2000">
                <a:latin typeface="Verdana" panose="020B0604030504040204" pitchFamily="34" charset="0"/>
                <a:ea typeface="Verdana" panose="020B0604030504040204" pitchFamily="34" charset="0"/>
                <a:cs typeface="Verdana" panose="020B0604030504040204" pitchFamily="34" charset="0"/>
              </a:defRPr>
            </a:lvl4pPr>
            <a:lvl5pPr>
              <a:defRPr sz="2000">
                <a:latin typeface="Verdana" panose="020B0604030504040204" pitchFamily="34" charset="0"/>
                <a:ea typeface="Verdana" panose="020B0604030504040204" pitchFamily="34" charset="0"/>
                <a:cs typeface="Verdana" panose="020B0604030504040204" pitchFamily="34" charset="0"/>
              </a:defRPr>
            </a:lvl5pPr>
            <a:lvl6pPr>
              <a:defRPr sz="1700"/>
            </a:lvl6pPr>
            <a:lvl7pPr>
              <a:defRPr sz="1700"/>
            </a:lvl7pPr>
            <a:lvl8pPr>
              <a:defRPr sz="1700"/>
            </a:lvl8pPr>
            <a:lvl9pPr>
              <a:defRPr sz="17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Text Placeholder 15"/>
          <p:cNvSpPr>
            <a:spLocks noGrp="1"/>
          </p:cNvSpPr>
          <p:nvPr>
            <p:ph type="body" sz="quarter" idx="10"/>
          </p:nvPr>
        </p:nvSpPr>
        <p:spPr>
          <a:xfrm>
            <a:off x="3454400" y="6324600"/>
            <a:ext cx="2641600" cy="304800"/>
          </a:xfrm>
        </p:spPr>
        <p:txBody>
          <a:bodyPr>
            <a:normAutofit/>
          </a:bodyPr>
          <a:lstStyle>
            <a:lvl1pPr marL="0" indent="0">
              <a:buNone/>
              <a:defRPr sz="1000">
                <a:latin typeface="Verdana" panose="020B0604030504040204" pitchFamily="34" charset="0"/>
                <a:ea typeface="Verdana" panose="020B0604030504040204" pitchFamily="34" charset="0"/>
                <a:cs typeface="Verdana" panose="020B0604030504040204" pitchFamily="34" charset="0"/>
              </a:defRPr>
            </a:lvl1pPr>
          </a:lstStyle>
          <a:p>
            <a:pPr lvl="0"/>
            <a:r>
              <a:rPr lang="en-US"/>
              <a:t>Click to edit Master text styles</a:t>
            </a:r>
          </a:p>
        </p:txBody>
      </p:sp>
      <p:sp>
        <p:nvSpPr>
          <p:cNvPr id="12" name="Text Placeholder 19"/>
          <p:cNvSpPr>
            <a:spLocks noGrp="1"/>
          </p:cNvSpPr>
          <p:nvPr>
            <p:ph type="body" sz="quarter" idx="12"/>
          </p:nvPr>
        </p:nvSpPr>
        <p:spPr>
          <a:xfrm>
            <a:off x="6502400" y="6324600"/>
            <a:ext cx="4876800" cy="304800"/>
          </a:xfrm>
        </p:spPr>
        <p:txBody>
          <a:bodyPr>
            <a:normAutofit/>
          </a:bodyPr>
          <a:lstStyle>
            <a:lvl1pPr marL="0" indent="0" algn="r">
              <a:buNone/>
              <a:defRPr sz="1000" baseline="0">
                <a:latin typeface="Verdana" panose="020B0604030504040204" pitchFamily="34" charset="0"/>
                <a:ea typeface="Verdana" panose="020B0604030504040204" pitchFamily="34" charset="0"/>
                <a:cs typeface="Verdana" panose="020B0604030504040204" pitchFamily="34" charset="0"/>
              </a:defRPr>
            </a:lvl1pPr>
          </a:lstStyle>
          <a:p>
            <a:pPr lvl="0"/>
            <a:r>
              <a:rPr lang="en-US"/>
              <a:t>Click to edit Master text styles</a:t>
            </a:r>
          </a:p>
        </p:txBody>
      </p:sp>
      <p:sp>
        <p:nvSpPr>
          <p:cNvPr id="8" name="Slide Number Placeholder 22"/>
          <p:cNvSpPr>
            <a:spLocks noGrp="1"/>
          </p:cNvSpPr>
          <p:nvPr>
            <p:ph type="sldNum" sz="quarter" idx="13"/>
          </p:nvPr>
        </p:nvSpPr>
        <p:spPr>
          <a:xfrm>
            <a:off x="11379200" y="6324600"/>
            <a:ext cx="406400" cy="304800"/>
          </a:xfrm>
        </p:spPr>
        <p:txBody>
          <a:bodyPr/>
          <a:lstStyle>
            <a:lvl1pPr>
              <a:defRPr sz="1000">
                <a:latin typeface="Verdana" pitchFamily="34" charset="0"/>
              </a:defRPr>
            </a:lvl1pPr>
          </a:lstStyle>
          <a:p>
            <a:pPr>
              <a:defRPr/>
            </a:pPr>
            <a:fld id="{B740C9B0-62E5-48A2-AF58-6E92D967F3F8}" type="slidenum">
              <a:rPr lang="en-US" altLang="lv-LV"/>
              <a:pPr>
                <a:defRPr/>
              </a:pPr>
              <a:t>‹#›</a:t>
            </a:fld>
            <a:endParaRPr lang="en-US" altLang="lv-LV"/>
          </a:p>
        </p:txBody>
      </p:sp>
    </p:spTree>
    <p:extLst>
      <p:ext uri="{BB962C8B-B14F-4D97-AF65-F5344CB8AC3E}">
        <p14:creationId xmlns:p14="http://schemas.microsoft.com/office/powerpoint/2010/main" val="1401044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pic>
        <p:nvPicPr>
          <p:cNvPr id="9" name="Picture 6"/>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95822" y="0"/>
            <a:ext cx="2347383" cy="1957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Title 1"/>
          <p:cNvSpPr>
            <a:spLocks noGrp="1"/>
          </p:cNvSpPr>
          <p:nvPr>
            <p:ph type="title"/>
          </p:nvPr>
        </p:nvSpPr>
        <p:spPr>
          <a:xfrm>
            <a:off x="3454400" y="304803"/>
            <a:ext cx="8128000" cy="1066799"/>
          </a:xfrm>
        </p:spPr>
        <p:txBody>
          <a:bodyPr anchor="t">
            <a:normAutofit/>
          </a:bodyPr>
          <a:lstStyle>
            <a:lvl1pPr algn="l">
              <a:defRPr sz="2400" b="1">
                <a:latin typeface="Verdana" panose="020B0604030504040204" pitchFamily="34" charset="0"/>
                <a:ea typeface="Verdana" panose="020B0604030504040204" pitchFamily="34" charset="0"/>
                <a:cs typeface="Verdana" panose="020B0604030504040204" pitchFamily="34" charset="0"/>
              </a:defRPr>
            </a:lvl1pPr>
          </a:lstStyle>
          <a:p>
            <a:r>
              <a:rPr lang="en-US"/>
              <a:t>Click to edit Master title style</a:t>
            </a:r>
          </a:p>
        </p:txBody>
      </p:sp>
      <p:sp>
        <p:nvSpPr>
          <p:cNvPr id="15" name="Content Placeholder 2"/>
          <p:cNvSpPr>
            <a:spLocks noGrp="1"/>
          </p:cNvSpPr>
          <p:nvPr>
            <p:ph sz="half" idx="1"/>
          </p:nvPr>
        </p:nvSpPr>
        <p:spPr>
          <a:xfrm>
            <a:off x="3454400" y="2386943"/>
            <a:ext cx="3860800" cy="3739225"/>
          </a:xfrm>
        </p:spPr>
        <p:txBody>
          <a:bodyPr>
            <a:normAutofit/>
          </a:bodyPr>
          <a:lstStyle>
            <a:lvl1pPr>
              <a:defRPr sz="2000">
                <a:latin typeface="Verdana" panose="020B0604030504040204" pitchFamily="34" charset="0"/>
                <a:ea typeface="Verdana" panose="020B0604030504040204" pitchFamily="34" charset="0"/>
                <a:cs typeface="Verdana" panose="020B0604030504040204" pitchFamily="34" charset="0"/>
              </a:defRPr>
            </a:lvl1pPr>
            <a:lvl2pPr>
              <a:defRPr sz="2000">
                <a:latin typeface="Verdana" panose="020B0604030504040204" pitchFamily="34" charset="0"/>
                <a:ea typeface="Verdana" panose="020B0604030504040204" pitchFamily="34" charset="0"/>
                <a:cs typeface="Verdana" panose="020B0604030504040204" pitchFamily="34" charset="0"/>
              </a:defRPr>
            </a:lvl2pPr>
            <a:lvl3pPr>
              <a:defRPr sz="2000">
                <a:latin typeface="Verdana" panose="020B0604030504040204" pitchFamily="34" charset="0"/>
                <a:ea typeface="Verdana" panose="020B0604030504040204" pitchFamily="34" charset="0"/>
                <a:cs typeface="Verdana" panose="020B0604030504040204" pitchFamily="34" charset="0"/>
              </a:defRPr>
            </a:lvl3pPr>
            <a:lvl4pPr>
              <a:defRPr sz="2000">
                <a:latin typeface="Verdana" panose="020B0604030504040204" pitchFamily="34" charset="0"/>
                <a:ea typeface="Verdana" panose="020B0604030504040204" pitchFamily="34" charset="0"/>
                <a:cs typeface="Verdana" panose="020B0604030504040204" pitchFamily="34" charset="0"/>
              </a:defRPr>
            </a:lvl4pPr>
            <a:lvl5pPr>
              <a:defRPr sz="2000">
                <a:latin typeface="Verdana" panose="020B0604030504040204" pitchFamily="34" charset="0"/>
                <a:ea typeface="Verdana" panose="020B0604030504040204" pitchFamily="34" charset="0"/>
                <a:cs typeface="Verdana" panose="020B0604030504040204" pitchFamily="34" charset="0"/>
              </a:defRPr>
            </a:lvl5pPr>
            <a:lvl6pPr>
              <a:defRPr sz="1700"/>
            </a:lvl6pPr>
            <a:lvl7pPr>
              <a:defRPr sz="1700"/>
            </a:lvl7pPr>
            <a:lvl8pPr>
              <a:defRPr sz="1700"/>
            </a:lvl8pPr>
            <a:lvl9pPr>
              <a:defRPr sz="17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6" name="Content Placeholder 3"/>
          <p:cNvSpPr>
            <a:spLocks noGrp="1"/>
          </p:cNvSpPr>
          <p:nvPr>
            <p:ph sz="half" idx="2"/>
          </p:nvPr>
        </p:nvSpPr>
        <p:spPr>
          <a:xfrm>
            <a:off x="7620000" y="2386941"/>
            <a:ext cx="3962400" cy="3739233"/>
          </a:xfrm>
        </p:spPr>
        <p:txBody>
          <a:bodyPr>
            <a:normAutofit/>
          </a:bodyPr>
          <a:lstStyle>
            <a:lvl1pPr>
              <a:defRPr sz="2000">
                <a:latin typeface="Verdana" panose="020B0604030504040204" pitchFamily="34" charset="0"/>
                <a:ea typeface="Verdana" panose="020B0604030504040204" pitchFamily="34" charset="0"/>
                <a:cs typeface="Verdana" panose="020B0604030504040204" pitchFamily="34" charset="0"/>
              </a:defRPr>
            </a:lvl1pPr>
            <a:lvl2pPr>
              <a:defRPr sz="2000">
                <a:latin typeface="Verdana" panose="020B0604030504040204" pitchFamily="34" charset="0"/>
                <a:ea typeface="Verdana" panose="020B0604030504040204" pitchFamily="34" charset="0"/>
                <a:cs typeface="Verdana" panose="020B0604030504040204" pitchFamily="34" charset="0"/>
              </a:defRPr>
            </a:lvl2pPr>
            <a:lvl3pPr>
              <a:defRPr sz="2000">
                <a:latin typeface="Verdana" panose="020B0604030504040204" pitchFamily="34" charset="0"/>
                <a:ea typeface="Verdana" panose="020B0604030504040204" pitchFamily="34" charset="0"/>
                <a:cs typeface="Verdana" panose="020B0604030504040204" pitchFamily="34" charset="0"/>
              </a:defRPr>
            </a:lvl3pPr>
            <a:lvl4pPr>
              <a:defRPr sz="2000">
                <a:latin typeface="Verdana" panose="020B0604030504040204" pitchFamily="34" charset="0"/>
                <a:ea typeface="Verdana" panose="020B0604030504040204" pitchFamily="34" charset="0"/>
                <a:cs typeface="Verdana" panose="020B0604030504040204" pitchFamily="34" charset="0"/>
              </a:defRPr>
            </a:lvl4pPr>
            <a:lvl5pPr>
              <a:defRPr sz="2000">
                <a:latin typeface="Verdana" panose="020B0604030504040204" pitchFamily="34" charset="0"/>
                <a:ea typeface="Verdana" panose="020B0604030504040204" pitchFamily="34" charset="0"/>
                <a:cs typeface="Verdana" panose="020B0604030504040204" pitchFamily="34" charset="0"/>
              </a:defRPr>
            </a:lvl5pPr>
            <a:lvl6pPr>
              <a:defRPr sz="1700"/>
            </a:lvl6pPr>
            <a:lvl7pPr>
              <a:defRPr sz="1700"/>
            </a:lvl7pPr>
            <a:lvl8pPr>
              <a:defRPr sz="1700"/>
            </a:lvl8pPr>
            <a:lvl9pPr>
              <a:defRPr sz="17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2" name="Text Placeholder 21"/>
          <p:cNvSpPr>
            <a:spLocks noGrp="1"/>
          </p:cNvSpPr>
          <p:nvPr>
            <p:ph type="body" sz="quarter" idx="16"/>
          </p:nvPr>
        </p:nvSpPr>
        <p:spPr>
          <a:xfrm>
            <a:off x="3454400" y="1852616"/>
            <a:ext cx="3860800" cy="534987"/>
          </a:xfrm>
        </p:spPr>
        <p:txBody>
          <a:bodyPr>
            <a:normAutofit/>
          </a:bodyPr>
          <a:lstStyle>
            <a:lvl1pPr marL="0" indent="0">
              <a:buNone/>
              <a:defRPr sz="2000" b="1">
                <a:latin typeface="Verdana" panose="020B0604030504040204" pitchFamily="34" charset="0"/>
                <a:ea typeface="Verdana" panose="020B0604030504040204" pitchFamily="34" charset="0"/>
                <a:cs typeface="Verdana" panose="020B0604030504040204" pitchFamily="34" charset="0"/>
              </a:defRPr>
            </a:lvl1pPr>
          </a:lstStyle>
          <a:p>
            <a:pPr lvl="0"/>
            <a:r>
              <a:rPr lang="en-US"/>
              <a:t>Click to edit Master text styles</a:t>
            </a:r>
          </a:p>
        </p:txBody>
      </p:sp>
      <p:sp>
        <p:nvSpPr>
          <p:cNvPr id="23" name="Text Placeholder 21"/>
          <p:cNvSpPr>
            <a:spLocks noGrp="1"/>
          </p:cNvSpPr>
          <p:nvPr>
            <p:ph type="body" sz="quarter" idx="17"/>
          </p:nvPr>
        </p:nvSpPr>
        <p:spPr>
          <a:xfrm>
            <a:off x="7620000" y="1851956"/>
            <a:ext cx="3962400" cy="534987"/>
          </a:xfrm>
        </p:spPr>
        <p:txBody>
          <a:bodyPr>
            <a:normAutofit/>
          </a:bodyPr>
          <a:lstStyle>
            <a:lvl1pPr marL="0" indent="0">
              <a:buNone/>
              <a:defRPr sz="2000" b="1">
                <a:latin typeface="Verdana" panose="020B0604030504040204" pitchFamily="34" charset="0"/>
                <a:ea typeface="Verdana" panose="020B0604030504040204" pitchFamily="34" charset="0"/>
                <a:cs typeface="Verdana" panose="020B0604030504040204" pitchFamily="34" charset="0"/>
              </a:defRPr>
            </a:lvl1pPr>
          </a:lstStyle>
          <a:p>
            <a:pPr lvl="0"/>
            <a:r>
              <a:rPr lang="en-US"/>
              <a:t>Click to edit Master text styles</a:t>
            </a:r>
          </a:p>
        </p:txBody>
      </p:sp>
      <p:sp>
        <p:nvSpPr>
          <p:cNvPr id="13" name="Text Placeholder 15"/>
          <p:cNvSpPr>
            <a:spLocks noGrp="1"/>
          </p:cNvSpPr>
          <p:nvPr>
            <p:ph type="body" sz="quarter" idx="10"/>
          </p:nvPr>
        </p:nvSpPr>
        <p:spPr>
          <a:xfrm>
            <a:off x="3454400" y="6324600"/>
            <a:ext cx="2641600" cy="304800"/>
          </a:xfrm>
        </p:spPr>
        <p:txBody>
          <a:bodyPr>
            <a:normAutofit/>
          </a:bodyPr>
          <a:lstStyle>
            <a:lvl1pPr marL="0" indent="0">
              <a:buNone/>
              <a:defRPr sz="1000">
                <a:latin typeface="Verdana" panose="020B0604030504040204" pitchFamily="34" charset="0"/>
                <a:ea typeface="Verdana" panose="020B0604030504040204" pitchFamily="34" charset="0"/>
                <a:cs typeface="Verdana" panose="020B0604030504040204" pitchFamily="34" charset="0"/>
              </a:defRPr>
            </a:lvl1pPr>
          </a:lstStyle>
          <a:p>
            <a:pPr lvl="0"/>
            <a:r>
              <a:rPr lang="en-US"/>
              <a:t>Click to edit Master text styles</a:t>
            </a:r>
          </a:p>
        </p:txBody>
      </p:sp>
      <p:sp>
        <p:nvSpPr>
          <p:cNvPr id="17" name="Text Placeholder 19"/>
          <p:cNvSpPr>
            <a:spLocks noGrp="1"/>
          </p:cNvSpPr>
          <p:nvPr>
            <p:ph type="body" sz="quarter" idx="12"/>
          </p:nvPr>
        </p:nvSpPr>
        <p:spPr>
          <a:xfrm>
            <a:off x="6502400" y="6324600"/>
            <a:ext cx="4876800" cy="304800"/>
          </a:xfrm>
        </p:spPr>
        <p:txBody>
          <a:bodyPr>
            <a:normAutofit/>
          </a:bodyPr>
          <a:lstStyle>
            <a:lvl1pPr marL="0" indent="0" algn="r">
              <a:buNone/>
              <a:defRPr sz="1000" baseline="0">
                <a:latin typeface="Verdana" panose="020B0604030504040204" pitchFamily="34" charset="0"/>
                <a:ea typeface="Verdana" panose="020B0604030504040204" pitchFamily="34" charset="0"/>
                <a:cs typeface="Verdana" panose="020B0604030504040204" pitchFamily="34" charset="0"/>
              </a:defRPr>
            </a:lvl1pPr>
          </a:lstStyle>
          <a:p>
            <a:pPr lvl="0"/>
            <a:r>
              <a:rPr lang="en-US"/>
              <a:t>Click to edit Master text styles</a:t>
            </a:r>
          </a:p>
        </p:txBody>
      </p:sp>
      <p:sp>
        <p:nvSpPr>
          <p:cNvPr id="10" name="Slide Number Placeholder 22"/>
          <p:cNvSpPr>
            <a:spLocks noGrp="1"/>
          </p:cNvSpPr>
          <p:nvPr>
            <p:ph type="sldNum" sz="quarter" idx="18"/>
          </p:nvPr>
        </p:nvSpPr>
        <p:spPr>
          <a:xfrm>
            <a:off x="11379200" y="6324600"/>
            <a:ext cx="406400" cy="304800"/>
          </a:xfrm>
        </p:spPr>
        <p:txBody>
          <a:bodyPr/>
          <a:lstStyle>
            <a:lvl1pPr>
              <a:defRPr sz="1000">
                <a:latin typeface="Verdana" pitchFamily="34" charset="0"/>
              </a:defRPr>
            </a:lvl1pPr>
          </a:lstStyle>
          <a:p>
            <a:pPr>
              <a:defRPr/>
            </a:pPr>
            <a:fld id="{7024535B-4FB1-4FF9-B815-485CEC08B89E}" type="slidenum">
              <a:rPr lang="en-US" altLang="lv-LV"/>
              <a:pPr>
                <a:defRPr/>
              </a:pPr>
              <a:t>‹#›</a:t>
            </a:fld>
            <a:endParaRPr lang="en-US" altLang="lv-LV"/>
          </a:p>
        </p:txBody>
      </p:sp>
    </p:spTree>
    <p:extLst>
      <p:ext uri="{BB962C8B-B14F-4D97-AF65-F5344CB8AC3E}">
        <p14:creationId xmlns:p14="http://schemas.microsoft.com/office/powerpoint/2010/main" val="194913315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pic>
        <p:nvPicPr>
          <p:cNvPr id="5" name="Picture 6"/>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95822" y="0"/>
            <a:ext cx="2347383" cy="1957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Title 1"/>
          <p:cNvSpPr>
            <a:spLocks noGrp="1"/>
          </p:cNvSpPr>
          <p:nvPr>
            <p:ph type="title"/>
          </p:nvPr>
        </p:nvSpPr>
        <p:spPr>
          <a:xfrm>
            <a:off x="3454400" y="304803"/>
            <a:ext cx="8128000" cy="1066799"/>
          </a:xfrm>
        </p:spPr>
        <p:txBody>
          <a:bodyPr anchor="t">
            <a:normAutofit/>
          </a:bodyPr>
          <a:lstStyle>
            <a:lvl1pPr algn="l">
              <a:defRPr sz="2400" b="1">
                <a:latin typeface="Verdana" panose="020B0604030504040204" pitchFamily="34" charset="0"/>
                <a:ea typeface="Verdana" panose="020B0604030504040204" pitchFamily="34" charset="0"/>
                <a:cs typeface="Verdana" panose="020B0604030504040204" pitchFamily="34" charset="0"/>
              </a:defRPr>
            </a:lvl1pPr>
          </a:lstStyle>
          <a:p>
            <a:r>
              <a:rPr lang="en-US"/>
              <a:t>Click to edit Master title style</a:t>
            </a:r>
          </a:p>
        </p:txBody>
      </p:sp>
      <p:sp>
        <p:nvSpPr>
          <p:cNvPr id="9" name="Text Placeholder 15"/>
          <p:cNvSpPr>
            <a:spLocks noGrp="1"/>
          </p:cNvSpPr>
          <p:nvPr>
            <p:ph type="body" sz="quarter" idx="10"/>
          </p:nvPr>
        </p:nvSpPr>
        <p:spPr>
          <a:xfrm>
            <a:off x="3454400" y="6324600"/>
            <a:ext cx="2641600" cy="304800"/>
          </a:xfrm>
        </p:spPr>
        <p:txBody>
          <a:bodyPr>
            <a:normAutofit/>
          </a:bodyPr>
          <a:lstStyle>
            <a:lvl1pPr marL="0" indent="0">
              <a:buNone/>
              <a:defRPr sz="1000">
                <a:latin typeface="Verdana" panose="020B0604030504040204" pitchFamily="34" charset="0"/>
                <a:ea typeface="Verdana" panose="020B0604030504040204" pitchFamily="34" charset="0"/>
                <a:cs typeface="Verdana" panose="020B0604030504040204" pitchFamily="34" charset="0"/>
              </a:defRPr>
            </a:lvl1pPr>
          </a:lstStyle>
          <a:p>
            <a:pPr lvl="0"/>
            <a:r>
              <a:rPr lang="en-US"/>
              <a:t>Click to edit Master text styles</a:t>
            </a:r>
          </a:p>
        </p:txBody>
      </p:sp>
      <p:sp>
        <p:nvSpPr>
          <p:cNvPr id="10" name="Text Placeholder 19"/>
          <p:cNvSpPr>
            <a:spLocks noGrp="1"/>
          </p:cNvSpPr>
          <p:nvPr>
            <p:ph type="body" sz="quarter" idx="12"/>
          </p:nvPr>
        </p:nvSpPr>
        <p:spPr>
          <a:xfrm>
            <a:off x="6502400" y="6324600"/>
            <a:ext cx="4876800" cy="304800"/>
          </a:xfrm>
        </p:spPr>
        <p:txBody>
          <a:bodyPr>
            <a:normAutofit/>
          </a:bodyPr>
          <a:lstStyle>
            <a:lvl1pPr marL="0" indent="0" algn="r">
              <a:buNone/>
              <a:defRPr sz="1000" baseline="0">
                <a:latin typeface="Verdana" panose="020B0604030504040204" pitchFamily="34" charset="0"/>
                <a:ea typeface="Verdana" panose="020B0604030504040204" pitchFamily="34" charset="0"/>
                <a:cs typeface="Verdana" panose="020B0604030504040204" pitchFamily="34" charset="0"/>
              </a:defRPr>
            </a:lvl1pPr>
          </a:lstStyle>
          <a:p>
            <a:pPr lvl="0"/>
            <a:r>
              <a:rPr lang="en-US"/>
              <a:t>Click to edit Master text styles</a:t>
            </a:r>
          </a:p>
        </p:txBody>
      </p:sp>
      <p:sp>
        <p:nvSpPr>
          <p:cNvPr id="6" name="Slide Number Placeholder 22"/>
          <p:cNvSpPr>
            <a:spLocks noGrp="1"/>
          </p:cNvSpPr>
          <p:nvPr>
            <p:ph type="sldNum" sz="quarter" idx="13"/>
          </p:nvPr>
        </p:nvSpPr>
        <p:spPr>
          <a:xfrm>
            <a:off x="11379200" y="6324600"/>
            <a:ext cx="406400" cy="304800"/>
          </a:xfrm>
        </p:spPr>
        <p:txBody>
          <a:bodyPr/>
          <a:lstStyle>
            <a:lvl1pPr>
              <a:defRPr sz="1000">
                <a:latin typeface="Verdana" pitchFamily="34" charset="0"/>
              </a:defRPr>
            </a:lvl1pPr>
          </a:lstStyle>
          <a:p>
            <a:pPr>
              <a:defRPr/>
            </a:pPr>
            <a:fld id="{139CE096-2BCE-437B-98A8-8D5504698A70}" type="slidenum">
              <a:rPr lang="en-US" altLang="lv-LV"/>
              <a:pPr>
                <a:defRPr/>
              </a:pPr>
              <a:t>‹#›</a:t>
            </a:fld>
            <a:endParaRPr lang="en-US" altLang="lv-LV"/>
          </a:p>
        </p:txBody>
      </p:sp>
    </p:spTree>
    <p:extLst>
      <p:ext uri="{BB962C8B-B14F-4D97-AF65-F5344CB8AC3E}">
        <p14:creationId xmlns:p14="http://schemas.microsoft.com/office/powerpoint/2010/main" val="277791828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pic>
        <p:nvPicPr>
          <p:cNvPr id="4" name="Picture 6"/>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95822" y="0"/>
            <a:ext cx="2347383" cy="1957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 Placeholder 15"/>
          <p:cNvSpPr>
            <a:spLocks noGrp="1"/>
          </p:cNvSpPr>
          <p:nvPr>
            <p:ph type="body" sz="quarter" idx="10"/>
          </p:nvPr>
        </p:nvSpPr>
        <p:spPr>
          <a:xfrm>
            <a:off x="3454400" y="6324600"/>
            <a:ext cx="2641600" cy="304800"/>
          </a:xfrm>
        </p:spPr>
        <p:txBody>
          <a:bodyPr>
            <a:normAutofit/>
          </a:bodyPr>
          <a:lstStyle>
            <a:lvl1pPr marL="0" indent="0">
              <a:buNone/>
              <a:defRPr sz="1000">
                <a:latin typeface="Verdana" panose="020B0604030504040204" pitchFamily="34" charset="0"/>
                <a:ea typeface="Verdana" panose="020B0604030504040204" pitchFamily="34" charset="0"/>
                <a:cs typeface="Verdana" panose="020B0604030504040204" pitchFamily="34" charset="0"/>
              </a:defRPr>
            </a:lvl1pPr>
          </a:lstStyle>
          <a:p>
            <a:pPr lvl="0"/>
            <a:r>
              <a:rPr lang="en-US"/>
              <a:t>Click to edit Master text styles</a:t>
            </a:r>
          </a:p>
        </p:txBody>
      </p:sp>
      <p:sp>
        <p:nvSpPr>
          <p:cNvPr id="7" name="Text Placeholder 19"/>
          <p:cNvSpPr>
            <a:spLocks noGrp="1"/>
          </p:cNvSpPr>
          <p:nvPr>
            <p:ph type="body" sz="quarter" idx="12"/>
          </p:nvPr>
        </p:nvSpPr>
        <p:spPr>
          <a:xfrm>
            <a:off x="6502400" y="6324600"/>
            <a:ext cx="4876800" cy="304800"/>
          </a:xfrm>
        </p:spPr>
        <p:txBody>
          <a:bodyPr>
            <a:normAutofit/>
          </a:bodyPr>
          <a:lstStyle>
            <a:lvl1pPr marL="0" indent="0" algn="r">
              <a:buNone/>
              <a:defRPr sz="1000" baseline="0">
                <a:latin typeface="Verdana" panose="020B0604030504040204" pitchFamily="34" charset="0"/>
                <a:ea typeface="Verdana" panose="020B0604030504040204" pitchFamily="34" charset="0"/>
                <a:cs typeface="Verdana" panose="020B0604030504040204" pitchFamily="34" charset="0"/>
              </a:defRPr>
            </a:lvl1pPr>
          </a:lstStyle>
          <a:p>
            <a:pPr lvl="0"/>
            <a:r>
              <a:rPr lang="en-US"/>
              <a:t>Click to edit Master text styles</a:t>
            </a:r>
          </a:p>
        </p:txBody>
      </p:sp>
      <p:sp>
        <p:nvSpPr>
          <p:cNvPr id="5" name="Slide Number Placeholder 22"/>
          <p:cNvSpPr>
            <a:spLocks noGrp="1"/>
          </p:cNvSpPr>
          <p:nvPr>
            <p:ph type="sldNum" sz="quarter" idx="13"/>
          </p:nvPr>
        </p:nvSpPr>
        <p:spPr>
          <a:xfrm>
            <a:off x="11379200" y="6324600"/>
            <a:ext cx="406400" cy="304800"/>
          </a:xfrm>
        </p:spPr>
        <p:txBody>
          <a:bodyPr/>
          <a:lstStyle>
            <a:lvl1pPr>
              <a:defRPr sz="1000">
                <a:latin typeface="Verdana" pitchFamily="34" charset="0"/>
              </a:defRPr>
            </a:lvl1pPr>
          </a:lstStyle>
          <a:p>
            <a:pPr>
              <a:defRPr/>
            </a:pPr>
            <a:fld id="{1720E34C-95D5-4128-98F2-F9D86C38F38A}" type="slidenum">
              <a:rPr lang="en-US" altLang="lv-LV"/>
              <a:pPr>
                <a:defRPr/>
              </a:pPr>
              <a:t>‹#›</a:t>
            </a:fld>
            <a:endParaRPr lang="en-US" altLang="lv-LV"/>
          </a:p>
        </p:txBody>
      </p:sp>
    </p:spTree>
    <p:extLst>
      <p:ext uri="{BB962C8B-B14F-4D97-AF65-F5344CB8AC3E}">
        <p14:creationId xmlns:p14="http://schemas.microsoft.com/office/powerpoint/2010/main" val="13843436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95822" y="0"/>
            <a:ext cx="2347383" cy="1957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3454402" y="272977"/>
            <a:ext cx="3668036" cy="1162051"/>
          </a:xfrm>
        </p:spPr>
        <p:txBody>
          <a:bodyPr anchor="t">
            <a:normAutofit/>
          </a:bodyPr>
          <a:lstStyle>
            <a:lvl1pPr algn="l">
              <a:defRPr sz="2400" b="1">
                <a:latin typeface="Verdana" panose="020B0604030504040204" pitchFamily="34" charset="0"/>
                <a:ea typeface="Verdana" panose="020B0604030504040204" pitchFamily="34" charset="0"/>
                <a:cs typeface="Verdana" panose="020B0604030504040204" pitchFamily="34" charset="0"/>
              </a:defRPr>
            </a:lvl1pPr>
          </a:lstStyle>
          <a:p>
            <a:r>
              <a:rPr lang="en-US"/>
              <a:t>Click to edit Master title style</a:t>
            </a:r>
          </a:p>
        </p:txBody>
      </p:sp>
      <p:sp>
        <p:nvSpPr>
          <p:cNvPr id="3" name="Content Placeholder 2"/>
          <p:cNvSpPr>
            <a:spLocks noGrp="1"/>
          </p:cNvSpPr>
          <p:nvPr>
            <p:ph idx="1"/>
          </p:nvPr>
        </p:nvSpPr>
        <p:spPr>
          <a:xfrm>
            <a:off x="7426036" y="273054"/>
            <a:ext cx="4359563" cy="5853128"/>
          </a:xfrm>
        </p:spPr>
        <p:txBody>
          <a:bodyPr>
            <a:normAutofit/>
          </a:bodyPr>
          <a:lstStyle>
            <a:lvl1pPr>
              <a:defRPr sz="2000">
                <a:latin typeface="Verdana" panose="020B0604030504040204" pitchFamily="34" charset="0"/>
                <a:ea typeface="Verdana" panose="020B0604030504040204" pitchFamily="34" charset="0"/>
                <a:cs typeface="Verdana" panose="020B0604030504040204" pitchFamily="34" charset="0"/>
              </a:defRPr>
            </a:lvl1pPr>
            <a:lvl2pPr>
              <a:defRPr sz="2000">
                <a:latin typeface="Verdana" panose="020B0604030504040204" pitchFamily="34" charset="0"/>
                <a:ea typeface="Verdana" panose="020B0604030504040204" pitchFamily="34" charset="0"/>
                <a:cs typeface="Verdana" panose="020B0604030504040204" pitchFamily="34" charset="0"/>
              </a:defRPr>
            </a:lvl2pPr>
            <a:lvl3pPr>
              <a:defRPr sz="2000">
                <a:latin typeface="Verdana" panose="020B0604030504040204" pitchFamily="34" charset="0"/>
                <a:ea typeface="Verdana" panose="020B0604030504040204" pitchFamily="34" charset="0"/>
                <a:cs typeface="Verdana" panose="020B0604030504040204" pitchFamily="34" charset="0"/>
              </a:defRPr>
            </a:lvl3pPr>
            <a:lvl4pPr>
              <a:defRPr sz="2000">
                <a:latin typeface="Verdana" panose="020B0604030504040204" pitchFamily="34" charset="0"/>
                <a:ea typeface="Verdana" panose="020B0604030504040204" pitchFamily="34" charset="0"/>
                <a:cs typeface="Verdana" panose="020B0604030504040204" pitchFamily="34" charset="0"/>
              </a:defRPr>
            </a:lvl4pPr>
            <a:lvl5pPr>
              <a:defRPr sz="2000">
                <a:latin typeface="Verdana" panose="020B0604030504040204" pitchFamily="34" charset="0"/>
                <a:ea typeface="Verdana" panose="020B0604030504040204" pitchFamily="34" charset="0"/>
                <a:cs typeface="Verdana" panose="020B0604030504040204" pitchFamily="34" charset="0"/>
              </a:defRPr>
            </a:lvl5pPr>
            <a:lvl6pPr>
              <a:defRPr sz="1900"/>
            </a:lvl6pPr>
            <a:lvl7pPr>
              <a:defRPr sz="1900"/>
            </a:lvl7pPr>
            <a:lvl8pPr>
              <a:defRPr sz="1900"/>
            </a:lvl8pPr>
            <a:lvl9pPr>
              <a:defRPr sz="19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3454402" y="1435120"/>
            <a:ext cx="3668036" cy="4691063"/>
          </a:xfrm>
        </p:spPr>
        <p:txBody>
          <a:bodyPr>
            <a:normAutofit/>
          </a:bodyPr>
          <a:lstStyle>
            <a:lvl1pPr marL="0" indent="0">
              <a:buNone/>
              <a:defRPr sz="2000">
                <a:latin typeface="Verdana" panose="020B0604030504040204" pitchFamily="34" charset="0"/>
                <a:ea typeface="Verdana" panose="020B0604030504040204" pitchFamily="34" charset="0"/>
                <a:cs typeface="Verdana" panose="020B0604030504040204" pitchFamily="34" charset="0"/>
              </a:defRPr>
            </a:lvl1pPr>
            <a:lvl2pPr marL="469756" indent="0">
              <a:buNone/>
              <a:defRPr sz="1200"/>
            </a:lvl2pPr>
            <a:lvl3pPr marL="939511" indent="0">
              <a:buNone/>
              <a:defRPr sz="1000"/>
            </a:lvl3pPr>
            <a:lvl4pPr marL="1409271" indent="0">
              <a:buNone/>
              <a:defRPr sz="1000"/>
            </a:lvl4pPr>
            <a:lvl5pPr marL="1879026" indent="0">
              <a:buNone/>
              <a:defRPr sz="1000"/>
            </a:lvl5pPr>
            <a:lvl6pPr marL="2348783" indent="0">
              <a:buNone/>
              <a:defRPr sz="1000"/>
            </a:lvl6pPr>
            <a:lvl7pPr marL="2818541" indent="0">
              <a:buNone/>
              <a:defRPr sz="1000"/>
            </a:lvl7pPr>
            <a:lvl8pPr marL="3288294" indent="0">
              <a:buNone/>
              <a:defRPr sz="1000"/>
            </a:lvl8pPr>
            <a:lvl9pPr marL="3758054" indent="0">
              <a:buNone/>
              <a:defRPr sz="1000"/>
            </a:lvl9pPr>
          </a:lstStyle>
          <a:p>
            <a:pPr lvl="0"/>
            <a:r>
              <a:rPr lang="en-US"/>
              <a:t>Click to edit Master text styles</a:t>
            </a:r>
          </a:p>
        </p:txBody>
      </p:sp>
      <p:sp>
        <p:nvSpPr>
          <p:cNvPr id="9" name="Text Placeholder 15"/>
          <p:cNvSpPr>
            <a:spLocks noGrp="1"/>
          </p:cNvSpPr>
          <p:nvPr>
            <p:ph type="body" sz="quarter" idx="10"/>
          </p:nvPr>
        </p:nvSpPr>
        <p:spPr>
          <a:xfrm>
            <a:off x="3454400" y="6324600"/>
            <a:ext cx="2641600" cy="304800"/>
          </a:xfrm>
        </p:spPr>
        <p:txBody>
          <a:bodyPr>
            <a:normAutofit/>
          </a:bodyPr>
          <a:lstStyle>
            <a:lvl1pPr marL="0" indent="0">
              <a:buNone/>
              <a:defRPr sz="1000">
                <a:latin typeface="Verdana" panose="020B0604030504040204" pitchFamily="34" charset="0"/>
                <a:ea typeface="Verdana" panose="020B0604030504040204" pitchFamily="34" charset="0"/>
                <a:cs typeface="Verdana" panose="020B0604030504040204" pitchFamily="34" charset="0"/>
              </a:defRPr>
            </a:lvl1pPr>
          </a:lstStyle>
          <a:p>
            <a:pPr lvl="0"/>
            <a:r>
              <a:rPr lang="en-US"/>
              <a:t>Click to edit Master text styles</a:t>
            </a:r>
          </a:p>
        </p:txBody>
      </p:sp>
      <p:sp>
        <p:nvSpPr>
          <p:cNvPr id="10" name="Text Placeholder 19"/>
          <p:cNvSpPr>
            <a:spLocks noGrp="1"/>
          </p:cNvSpPr>
          <p:nvPr>
            <p:ph type="body" sz="quarter" idx="12"/>
          </p:nvPr>
        </p:nvSpPr>
        <p:spPr>
          <a:xfrm>
            <a:off x="6502400" y="6324600"/>
            <a:ext cx="4876800" cy="304800"/>
          </a:xfrm>
        </p:spPr>
        <p:txBody>
          <a:bodyPr>
            <a:normAutofit/>
          </a:bodyPr>
          <a:lstStyle>
            <a:lvl1pPr marL="0" indent="0" algn="r">
              <a:buNone/>
              <a:defRPr sz="1000" baseline="0">
                <a:latin typeface="Verdana" panose="020B0604030504040204" pitchFamily="34" charset="0"/>
                <a:ea typeface="Verdana" panose="020B0604030504040204" pitchFamily="34" charset="0"/>
                <a:cs typeface="Verdana" panose="020B0604030504040204" pitchFamily="34" charset="0"/>
              </a:defRPr>
            </a:lvl1pPr>
          </a:lstStyle>
          <a:p>
            <a:pPr lvl="0"/>
            <a:r>
              <a:rPr lang="en-US"/>
              <a:t>Click to edit Master text styles</a:t>
            </a:r>
          </a:p>
        </p:txBody>
      </p:sp>
      <p:sp>
        <p:nvSpPr>
          <p:cNvPr id="8" name="Slide Number Placeholder 22"/>
          <p:cNvSpPr>
            <a:spLocks noGrp="1"/>
          </p:cNvSpPr>
          <p:nvPr>
            <p:ph type="sldNum" sz="quarter" idx="13"/>
          </p:nvPr>
        </p:nvSpPr>
        <p:spPr>
          <a:xfrm>
            <a:off x="11379200" y="6324600"/>
            <a:ext cx="406400" cy="304800"/>
          </a:xfrm>
        </p:spPr>
        <p:txBody>
          <a:bodyPr/>
          <a:lstStyle>
            <a:lvl1pPr>
              <a:defRPr sz="1000">
                <a:latin typeface="Verdana" pitchFamily="34" charset="0"/>
              </a:defRPr>
            </a:lvl1pPr>
          </a:lstStyle>
          <a:p>
            <a:pPr>
              <a:defRPr/>
            </a:pPr>
            <a:fld id="{93253D8C-B92E-439D-B771-3901E9934B9B}" type="slidenum">
              <a:rPr lang="en-US" altLang="lv-LV"/>
              <a:pPr>
                <a:defRPr/>
              </a:pPr>
              <a:t>‹#›</a:t>
            </a:fld>
            <a:endParaRPr lang="en-US" altLang="lv-LV"/>
          </a:p>
        </p:txBody>
      </p:sp>
    </p:spTree>
    <p:extLst>
      <p:ext uri="{BB962C8B-B14F-4D97-AF65-F5344CB8AC3E}">
        <p14:creationId xmlns:p14="http://schemas.microsoft.com/office/powerpoint/2010/main" val="218505856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pic>
        <p:nvPicPr>
          <p:cNvPr id="4" name="Picture 7"/>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6621463"/>
            <a:ext cx="12192000"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6"/>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3577169" y="0"/>
            <a:ext cx="5037668" cy="416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 Placeholder 17"/>
          <p:cNvSpPr>
            <a:spLocks noGrp="1"/>
          </p:cNvSpPr>
          <p:nvPr>
            <p:ph type="body" sz="quarter" idx="10"/>
          </p:nvPr>
        </p:nvSpPr>
        <p:spPr>
          <a:xfrm>
            <a:off x="914400" y="4724400"/>
            <a:ext cx="10363200" cy="914400"/>
          </a:xfrm>
        </p:spPr>
        <p:txBody>
          <a:bodyPr>
            <a:normAutofit/>
          </a:bodyPr>
          <a:lstStyle>
            <a:lvl1pPr marL="0" indent="0" algn="ctr">
              <a:buNone/>
              <a:defRPr sz="1400" baseline="0">
                <a:latin typeface="Verdana" panose="020B0604030504040204" pitchFamily="34" charset="0"/>
                <a:ea typeface="Verdana" panose="020B0604030504040204" pitchFamily="34" charset="0"/>
                <a:cs typeface="Verdana" panose="020B0604030504040204" pitchFamily="34" charset="0"/>
              </a:defRPr>
            </a:lvl1pPr>
          </a:lstStyle>
          <a:p>
            <a:pPr lvl="0"/>
            <a:r>
              <a:rPr lang="en-US"/>
              <a:t>Click to edit Master text styles</a:t>
            </a:r>
          </a:p>
        </p:txBody>
      </p:sp>
      <p:sp>
        <p:nvSpPr>
          <p:cNvPr id="10" name="Text Placeholder 19"/>
          <p:cNvSpPr>
            <a:spLocks noGrp="1"/>
          </p:cNvSpPr>
          <p:nvPr>
            <p:ph type="body" sz="quarter" idx="11"/>
          </p:nvPr>
        </p:nvSpPr>
        <p:spPr>
          <a:xfrm>
            <a:off x="914400" y="5761038"/>
            <a:ext cx="10363200" cy="639762"/>
          </a:xfrm>
        </p:spPr>
        <p:txBody>
          <a:bodyPr>
            <a:normAutofit/>
          </a:bodyPr>
          <a:lstStyle>
            <a:lvl1pPr marL="0" indent="0" algn="ctr">
              <a:buNone/>
              <a:defRPr sz="1400">
                <a:latin typeface="Verdana" panose="020B0604030504040204" pitchFamily="34" charset="0"/>
                <a:ea typeface="Verdana" panose="020B0604030504040204" pitchFamily="34" charset="0"/>
                <a:cs typeface="Verdana" panose="020B0604030504040204" pitchFamily="34" charset="0"/>
              </a:defRPr>
            </a:lvl1pPr>
          </a:lstStyle>
          <a:p>
            <a:pPr lvl="0"/>
            <a:r>
              <a:rPr lang="en-US"/>
              <a:t>Click to edit Master text styles</a:t>
            </a:r>
          </a:p>
        </p:txBody>
      </p:sp>
    </p:spTree>
    <p:extLst>
      <p:ext uri="{BB962C8B-B14F-4D97-AF65-F5344CB8AC3E}">
        <p14:creationId xmlns:p14="http://schemas.microsoft.com/office/powerpoint/2010/main" val="9907425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3957" tIns="46979" rIns="93957" bIns="46979" numCol="1" anchor="ctr" anchorCtr="0" compatLnSpc="1">
            <a:prstTxWarp prst="textNoShape">
              <a:avLst/>
            </a:prstTxWarp>
          </a:bodyPr>
          <a:lstStyle/>
          <a:p>
            <a:pPr lvl="0"/>
            <a:r>
              <a:rPr lang="en-US" altLang="lv-LV"/>
              <a:t>Click to edit Master title style</a:t>
            </a:r>
          </a:p>
        </p:txBody>
      </p:sp>
      <p:sp>
        <p:nvSpPr>
          <p:cNvPr id="1027" name="Text Placeholder 2"/>
          <p:cNvSpPr>
            <a:spLocks noGrp="1"/>
          </p:cNvSpPr>
          <p:nvPr>
            <p:ph type="body" idx="1"/>
          </p:nvPr>
        </p:nvSpPr>
        <p:spPr bwMode="auto">
          <a:xfrm>
            <a:off x="609600" y="1600202"/>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3957" tIns="46979" rIns="93957" bIns="46979" numCol="1" anchor="t" anchorCtr="0" compatLnSpc="1">
            <a:prstTxWarp prst="textNoShape">
              <a:avLst/>
            </a:prstTxWarp>
          </a:bodyPr>
          <a:lstStyle/>
          <a:p>
            <a:pPr lvl="0"/>
            <a:r>
              <a:rPr lang="en-US" altLang="lv-LV"/>
              <a:t>Click to edit Master text styles</a:t>
            </a:r>
          </a:p>
          <a:p>
            <a:pPr lvl="1"/>
            <a:r>
              <a:rPr lang="en-US" altLang="lv-LV"/>
              <a:t>Second level</a:t>
            </a:r>
          </a:p>
          <a:p>
            <a:pPr lvl="2"/>
            <a:r>
              <a:rPr lang="en-US" altLang="lv-LV"/>
              <a:t>Third level</a:t>
            </a:r>
          </a:p>
          <a:p>
            <a:pPr lvl="3"/>
            <a:r>
              <a:rPr lang="en-US" altLang="lv-LV"/>
              <a:t>Fourth level</a:t>
            </a:r>
          </a:p>
          <a:p>
            <a:pPr lvl="4"/>
            <a:r>
              <a:rPr lang="en-US" altLang="lv-LV"/>
              <a:t>Fifth level</a:t>
            </a:r>
          </a:p>
        </p:txBody>
      </p:sp>
      <p:sp>
        <p:nvSpPr>
          <p:cNvPr id="4" name="Date Placeholder 3"/>
          <p:cNvSpPr>
            <a:spLocks noGrp="1"/>
          </p:cNvSpPr>
          <p:nvPr>
            <p:ph type="dt" sz="half" idx="2"/>
          </p:nvPr>
        </p:nvSpPr>
        <p:spPr>
          <a:xfrm>
            <a:off x="609600" y="6356353"/>
            <a:ext cx="2844800" cy="365125"/>
          </a:xfrm>
          <a:prstGeom prst="rect">
            <a:avLst/>
          </a:prstGeom>
        </p:spPr>
        <p:txBody>
          <a:bodyPr vert="horz" wrap="square" lIns="93957" tIns="46979" rIns="93957" bIns="46979" numCol="1" anchor="ctr" anchorCtr="0" compatLnSpc="1">
            <a:prstTxWarp prst="textNoShape">
              <a:avLst/>
            </a:prstTxWarp>
          </a:bodyPr>
          <a:lstStyle>
            <a:lvl1pPr eaLnBrk="1" hangingPunct="1">
              <a:defRPr sz="1200">
                <a:solidFill>
                  <a:srgbClr val="898989"/>
                </a:solidFill>
                <a:cs typeface="Arial" pitchFamily="34" charset="0"/>
              </a:defRPr>
            </a:lvl1pPr>
          </a:lstStyle>
          <a:p>
            <a:pPr>
              <a:defRPr/>
            </a:pPr>
            <a:endParaRPr lang="en-US" altLang="lv-LV"/>
          </a:p>
        </p:txBody>
      </p:sp>
      <p:sp>
        <p:nvSpPr>
          <p:cNvPr id="5" name="Footer Placeholder 4"/>
          <p:cNvSpPr>
            <a:spLocks noGrp="1"/>
          </p:cNvSpPr>
          <p:nvPr>
            <p:ph type="ftr" sz="quarter" idx="3"/>
          </p:nvPr>
        </p:nvSpPr>
        <p:spPr>
          <a:xfrm>
            <a:off x="4165600" y="6356353"/>
            <a:ext cx="3860800" cy="365125"/>
          </a:xfrm>
          <a:prstGeom prst="rect">
            <a:avLst/>
          </a:prstGeom>
        </p:spPr>
        <p:txBody>
          <a:bodyPr vert="horz" lIns="93957" tIns="46979" rIns="93957" bIns="46979" rtlCol="0" anchor="ctr"/>
          <a:lstStyle>
            <a:lvl1pPr algn="ctr" defTabSz="939511" eaLnBrk="1" fontAlgn="auto" hangingPunct="1">
              <a:spcBef>
                <a:spcPts val="0"/>
              </a:spcBef>
              <a:spcAft>
                <a:spcPts val="0"/>
              </a:spcAft>
              <a:defRPr sz="1200">
                <a:solidFill>
                  <a:schemeClr val="tx1">
                    <a:tint val="75000"/>
                  </a:schemeClr>
                </a:solidFill>
                <a:latin typeface="+mn-lt"/>
                <a:ea typeface="+mn-ea"/>
                <a:cs typeface="+mn-cs"/>
              </a:defRPr>
            </a:lvl1pPr>
          </a:lstStyle>
          <a:p>
            <a:pPr>
              <a:defRPr/>
            </a:pPr>
            <a:endParaRPr lang="en-US"/>
          </a:p>
        </p:txBody>
      </p:sp>
      <p:sp>
        <p:nvSpPr>
          <p:cNvPr id="6" name="Slide Number Placeholder 5"/>
          <p:cNvSpPr>
            <a:spLocks noGrp="1"/>
          </p:cNvSpPr>
          <p:nvPr>
            <p:ph type="sldNum" sz="quarter" idx="4"/>
          </p:nvPr>
        </p:nvSpPr>
        <p:spPr>
          <a:xfrm>
            <a:off x="8737600" y="6356353"/>
            <a:ext cx="2844800" cy="365125"/>
          </a:xfrm>
          <a:prstGeom prst="rect">
            <a:avLst/>
          </a:prstGeom>
        </p:spPr>
        <p:txBody>
          <a:bodyPr vert="horz" wrap="square" lIns="93957" tIns="46979" rIns="93957" bIns="46979" numCol="1" anchor="ctr" anchorCtr="0" compatLnSpc="1">
            <a:prstTxWarp prst="textNoShape">
              <a:avLst/>
            </a:prstTxWarp>
          </a:bodyPr>
          <a:lstStyle>
            <a:lvl1pPr algn="r" eaLnBrk="1" hangingPunct="1">
              <a:defRPr sz="1200">
                <a:solidFill>
                  <a:srgbClr val="898989"/>
                </a:solidFill>
                <a:cs typeface="Arial" charset="0"/>
              </a:defRPr>
            </a:lvl1pPr>
          </a:lstStyle>
          <a:p>
            <a:pPr>
              <a:defRPr/>
            </a:pPr>
            <a:fld id="{C032758C-AE4A-4451-B75C-386AA898D760}" type="slidenum">
              <a:rPr lang="en-US" altLang="lv-LV"/>
              <a:pPr>
                <a:defRPr/>
              </a:pPr>
              <a:t>‹#›</a:t>
            </a:fld>
            <a:endParaRPr lang="en-US" altLang="lv-LV"/>
          </a:p>
        </p:txBody>
      </p:sp>
    </p:spTree>
  </p:cSld>
  <p:clrMap bg1="lt1" tx1="dk1" bg2="lt2" tx2="dk2" accent1="accent1" accent2="accent2" accent3="accent3" accent4="accent4" accent5="accent5" accent6="accent6" hlink="hlink" folHlink="folHlink"/>
  <p:sldLayoutIdLst>
    <p:sldLayoutId id="2147483883" r:id="rId1"/>
    <p:sldLayoutId id="2147483884" r:id="rId2"/>
    <p:sldLayoutId id="2147483885" r:id="rId3"/>
    <p:sldLayoutId id="2147483886" r:id="rId4"/>
    <p:sldLayoutId id="2147483887" r:id="rId5"/>
    <p:sldLayoutId id="2147483888" r:id="rId6"/>
    <p:sldLayoutId id="2147483889" r:id="rId7"/>
    <p:sldLayoutId id="2147483890" r:id="rId8"/>
    <p:sldLayoutId id="2147483891" r:id="rId9"/>
    <p:sldLayoutId id="2147483892" r:id="rId10"/>
  </p:sldLayoutIdLst>
  <p:hf hdr="0" ftr="0" dt="0"/>
  <p:txStyles>
    <p:titleStyle>
      <a:lvl1pPr algn="ctr" defTabSz="938151" rtl="0" eaLnBrk="1" fontAlgn="base" hangingPunct="1">
        <a:spcBef>
          <a:spcPct val="0"/>
        </a:spcBef>
        <a:spcAft>
          <a:spcPct val="0"/>
        </a:spcAft>
        <a:defRPr sz="4500" kern="1200">
          <a:solidFill>
            <a:schemeClr val="tx1"/>
          </a:solidFill>
          <a:latin typeface="+mj-lt"/>
          <a:ea typeface="MS PGothic" pitchFamily="34" charset="-128"/>
          <a:cs typeface="ＭＳ Ｐゴシック" charset="0"/>
        </a:defRPr>
      </a:lvl1pPr>
      <a:lvl2pPr algn="ctr" defTabSz="938151" rtl="0" eaLnBrk="1" fontAlgn="base" hangingPunct="1">
        <a:spcBef>
          <a:spcPct val="0"/>
        </a:spcBef>
        <a:spcAft>
          <a:spcPct val="0"/>
        </a:spcAft>
        <a:defRPr sz="4500">
          <a:solidFill>
            <a:schemeClr val="tx1"/>
          </a:solidFill>
          <a:latin typeface="Times New Roman" pitchFamily="18" charset="0"/>
          <a:ea typeface="MS PGothic" pitchFamily="34" charset="-128"/>
          <a:cs typeface="ＭＳ Ｐゴシック" charset="0"/>
        </a:defRPr>
      </a:lvl2pPr>
      <a:lvl3pPr algn="ctr" defTabSz="938151" rtl="0" eaLnBrk="1" fontAlgn="base" hangingPunct="1">
        <a:spcBef>
          <a:spcPct val="0"/>
        </a:spcBef>
        <a:spcAft>
          <a:spcPct val="0"/>
        </a:spcAft>
        <a:defRPr sz="4500">
          <a:solidFill>
            <a:schemeClr val="tx1"/>
          </a:solidFill>
          <a:latin typeface="Times New Roman" pitchFamily="18" charset="0"/>
          <a:ea typeface="MS PGothic" pitchFamily="34" charset="-128"/>
          <a:cs typeface="ＭＳ Ｐゴシック" charset="0"/>
        </a:defRPr>
      </a:lvl3pPr>
      <a:lvl4pPr algn="ctr" defTabSz="938151" rtl="0" eaLnBrk="1" fontAlgn="base" hangingPunct="1">
        <a:spcBef>
          <a:spcPct val="0"/>
        </a:spcBef>
        <a:spcAft>
          <a:spcPct val="0"/>
        </a:spcAft>
        <a:defRPr sz="4500">
          <a:solidFill>
            <a:schemeClr val="tx1"/>
          </a:solidFill>
          <a:latin typeface="Times New Roman" pitchFamily="18" charset="0"/>
          <a:ea typeface="MS PGothic" pitchFamily="34" charset="-128"/>
          <a:cs typeface="ＭＳ Ｐゴシック" charset="0"/>
        </a:defRPr>
      </a:lvl4pPr>
      <a:lvl5pPr algn="ctr" defTabSz="938151" rtl="0" eaLnBrk="1" fontAlgn="base" hangingPunct="1">
        <a:spcBef>
          <a:spcPct val="0"/>
        </a:spcBef>
        <a:spcAft>
          <a:spcPct val="0"/>
        </a:spcAft>
        <a:defRPr sz="4500">
          <a:solidFill>
            <a:schemeClr val="tx1"/>
          </a:solidFill>
          <a:latin typeface="Times New Roman" pitchFamily="18" charset="0"/>
          <a:ea typeface="MS PGothic" pitchFamily="34" charset="-128"/>
          <a:cs typeface="ＭＳ Ｐゴシック" charset="0"/>
        </a:defRPr>
      </a:lvl5pPr>
      <a:lvl6pPr marL="457170" algn="ctr" defTabSz="938151" rtl="0" eaLnBrk="1" fontAlgn="base" hangingPunct="1">
        <a:spcBef>
          <a:spcPct val="0"/>
        </a:spcBef>
        <a:spcAft>
          <a:spcPct val="0"/>
        </a:spcAft>
        <a:defRPr sz="4500">
          <a:solidFill>
            <a:schemeClr val="tx1"/>
          </a:solidFill>
          <a:latin typeface="Times New Roman" pitchFamily="18" charset="0"/>
        </a:defRPr>
      </a:lvl6pPr>
      <a:lvl7pPr marL="914339" algn="ctr" defTabSz="938151" rtl="0" eaLnBrk="1" fontAlgn="base" hangingPunct="1">
        <a:spcBef>
          <a:spcPct val="0"/>
        </a:spcBef>
        <a:spcAft>
          <a:spcPct val="0"/>
        </a:spcAft>
        <a:defRPr sz="4500">
          <a:solidFill>
            <a:schemeClr val="tx1"/>
          </a:solidFill>
          <a:latin typeface="Times New Roman" pitchFamily="18" charset="0"/>
        </a:defRPr>
      </a:lvl7pPr>
      <a:lvl8pPr marL="1371509" algn="ctr" defTabSz="938151" rtl="0" eaLnBrk="1" fontAlgn="base" hangingPunct="1">
        <a:spcBef>
          <a:spcPct val="0"/>
        </a:spcBef>
        <a:spcAft>
          <a:spcPct val="0"/>
        </a:spcAft>
        <a:defRPr sz="4500">
          <a:solidFill>
            <a:schemeClr val="tx1"/>
          </a:solidFill>
          <a:latin typeface="Times New Roman" pitchFamily="18" charset="0"/>
        </a:defRPr>
      </a:lvl8pPr>
      <a:lvl9pPr marL="1828677" algn="ctr" defTabSz="938151" rtl="0" eaLnBrk="1" fontAlgn="base" hangingPunct="1">
        <a:spcBef>
          <a:spcPct val="0"/>
        </a:spcBef>
        <a:spcAft>
          <a:spcPct val="0"/>
        </a:spcAft>
        <a:defRPr sz="4500">
          <a:solidFill>
            <a:schemeClr val="tx1"/>
          </a:solidFill>
          <a:latin typeface="Times New Roman" pitchFamily="18" charset="0"/>
        </a:defRPr>
      </a:lvl9pPr>
    </p:titleStyle>
    <p:bodyStyle>
      <a:lvl1pPr marL="350815" indent="-350815" algn="l" defTabSz="938151" rtl="0" eaLnBrk="1" fontAlgn="base" hangingPunct="1">
        <a:spcBef>
          <a:spcPct val="20000"/>
        </a:spcBef>
        <a:spcAft>
          <a:spcPct val="0"/>
        </a:spcAft>
        <a:buFont typeface="Arial" charset="0"/>
        <a:buChar char="•"/>
        <a:defRPr sz="3300" kern="1200">
          <a:solidFill>
            <a:schemeClr val="tx1"/>
          </a:solidFill>
          <a:latin typeface="+mn-lt"/>
          <a:ea typeface="MS PGothic" pitchFamily="34" charset="-128"/>
          <a:cs typeface="ＭＳ Ｐゴシック" charset="0"/>
        </a:defRPr>
      </a:lvl1pPr>
      <a:lvl2pPr marL="761949" indent="-292081" algn="l" defTabSz="938151" rtl="0" eaLnBrk="1" fontAlgn="base" hangingPunct="1">
        <a:spcBef>
          <a:spcPct val="20000"/>
        </a:spcBef>
        <a:spcAft>
          <a:spcPct val="0"/>
        </a:spcAft>
        <a:buFont typeface="Arial" charset="0"/>
        <a:buChar char="–"/>
        <a:defRPr sz="2900" kern="1200">
          <a:solidFill>
            <a:schemeClr val="tx1"/>
          </a:solidFill>
          <a:latin typeface="+mn-lt"/>
          <a:ea typeface="MS PGothic" pitchFamily="34" charset="-128"/>
          <a:cs typeface="+mn-cs"/>
        </a:defRPr>
      </a:lvl2pPr>
      <a:lvl3pPr marL="1173084" indent="-233347" algn="l" defTabSz="938151" rtl="0" eaLnBrk="1" fontAlgn="base" hangingPunct="1">
        <a:spcBef>
          <a:spcPct val="20000"/>
        </a:spcBef>
        <a:spcAft>
          <a:spcPct val="0"/>
        </a:spcAft>
        <a:buFont typeface="Arial" charset="0"/>
        <a:buChar char="•"/>
        <a:defRPr sz="2500" kern="1200">
          <a:solidFill>
            <a:schemeClr val="tx1"/>
          </a:solidFill>
          <a:latin typeface="+mn-lt"/>
          <a:ea typeface="MS PGothic" pitchFamily="34" charset="-128"/>
          <a:cs typeface="+mn-cs"/>
        </a:defRPr>
      </a:lvl3pPr>
      <a:lvl4pPr marL="1642953" indent="-233347" algn="l" defTabSz="938151" rtl="0" eaLnBrk="1" fontAlgn="base" hangingPunct="1">
        <a:spcBef>
          <a:spcPct val="20000"/>
        </a:spcBef>
        <a:spcAft>
          <a:spcPct val="0"/>
        </a:spcAft>
        <a:buFont typeface="Arial" charset="0"/>
        <a:buChar char="–"/>
        <a:defRPr sz="1900" kern="1200">
          <a:solidFill>
            <a:schemeClr val="tx1"/>
          </a:solidFill>
          <a:latin typeface="+mn-lt"/>
          <a:ea typeface="MS PGothic" pitchFamily="34" charset="-128"/>
          <a:cs typeface="+mn-cs"/>
        </a:defRPr>
      </a:lvl4pPr>
      <a:lvl5pPr marL="2112821" indent="-233347" algn="l" defTabSz="938151" rtl="0" eaLnBrk="1" fontAlgn="base" hangingPunct="1">
        <a:spcBef>
          <a:spcPct val="20000"/>
        </a:spcBef>
        <a:spcAft>
          <a:spcPct val="0"/>
        </a:spcAft>
        <a:buFont typeface="Arial" charset="0"/>
        <a:buChar char="»"/>
        <a:defRPr sz="1900" kern="1200">
          <a:solidFill>
            <a:schemeClr val="tx1"/>
          </a:solidFill>
          <a:latin typeface="+mn-lt"/>
          <a:ea typeface="MS PGothic" pitchFamily="34" charset="-128"/>
          <a:cs typeface="+mn-cs"/>
        </a:defRPr>
      </a:lvl5pPr>
      <a:lvl6pPr marL="2583662" indent="-234877" algn="l" defTabSz="939511" rtl="0" eaLnBrk="1" latinLnBrk="0" hangingPunct="1">
        <a:spcBef>
          <a:spcPct val="20000"/>
        </a:spcBef>
        <a:buFont typeface="Arial" pitchFamily="34" charset="0"/>
        <a:buChar char="•"/>
        <a:defRPr sz="1900" kern="1200">
          <a:solidFill>
            <a:schemeClr val="tx1"/>
          </a:solidFill>
          <a:latin typeface="+mn-lt"/>
          <a:ea typeface="+mn-ea"/>
          <a:cs typeface="+mn-cs"/>
        </a:defRPr>
      </a:lvl6pPr>
      <a:lvl7pPr marL="3053418" indent="-234877" algn="l" defTabSz="939511" rtl="0" eaLnBrk="1" latinLnBrk="0" hangingPunct="1">
        <a:spcBef>
          <a:spcPct val="20000"/>
        </a:spcBef>
        <a:buFont typeface="Arial" pitchFamily="34" charset="0"/>
        <a:buChar char="•"/>
        <a:defRPr sz="1900" kern="1200">
          <a:solidFill>
            <a:schemeClr val="tx1"/>
          </a:solidFill>
          <a:latin typeface="+mn-lt"/>
          <a:ea typeface="+mn-ea"/>
          <a:cs typeface="+mn-cs"/>
        </a:defRPr>
      </a:lvl7pPr>
      <a:lvl8pPr marL="3523176" indent="-234877" algn="l" defTabSz="939511" rtl="0" eaLnBrk="1" latinLnBrk="0" hangingPunct="1">
        <a:spcBef>
          <a:spcPct val="20000"/>
        </a:spcBef>
        <a:buFont typeface="Arial" pitchFamily="34" charset="0"/>
        <a:buChar char="•"/>
        <a:defRPr sz="1900" kern="1200">
          <a:solidFill>
            <a:schemeClr val="tx1"/>
          </a:solidFill>
          <a:latin typeface="+mn-lt"/>
          <a:ea typeface="+mn-ea"/>
          <a:cs typeface="+mn-cs"/>
        </a:defRPr>
      </a:lvl8pPr>
      <a:lvl9pPr marL="3992931" indent="-234877" algn="l" defTabSz="939511" rtl="0" eaLnBrk="1" latinLnBrk="0" hangingPunct="1">
        <a:spcBef>
          <a:spcPct val="20000"/>
        </a:spcBef>
        <a:buFont typeface="Arial" pitchFamily="34" charset="0"/>
        <a:buChar char="•"/>
        <a:defRPr sz="1900" kern="1200">
          <a:solidFill>
            <a:schemeClr val="tx1"/>
          </a:solidFill>
          <a:latin typeface="+mn-lt"/>
          <a:ea typeface="+mn-ea"/>
          <a:cs typeface="+mn-cs"/>
        </a:defRPr>
      </a:lvl9pPr>
    </p:bodyStyle>
    <p:otherStyle>
      <a:defPPr>
        <a:defRPr lang="en-US"/>
      </a:defPPr>
      <a:lvl1pPr marL="0" algn="l" defTabSz="939511" rtl="0" eaLnBrk="1" latinLnBrk="0" hangingPunct="1">
        <a:defRPr sz="1700" kern="1200">
          <a:solidFill>
            <a:schemeClr val="tx1"/>
          </a:solidFill>
          <a:latin typeface="+mn-lt"/>
          <a:ea typeface="+mn-ea"/>
          <a:cs typeface="+mn-cs"/>
        </a:defRPr>
      </a:lvl1pPr>
      <a:lvl2pPr marL="469756" algn="l" defTabSz="939511" rtl="0" eaLnBrk="1" latinLnBrk="0" hangingPunct="1">
        <a:defRPr sz="1700" kern="1200">
          <a:solidFill>
            <a:schemeClr val="tx1"/>
          </a:solidFill>
          <a:latin typeface="+mn-lt"/>
          <a:ea typeface="+mn-ea"/>
          <a:cs typeface="+mn-cs"/>
        </a:defRPr>
      </a:lvl2pPr>
      <a:lvl3pPr marL="939511" algn="l" defTabSz="939511" rtl="0" eaLnBrk="1" latinLnBrk="0" hangingPunct="1">
        <a:defRPr sz="1700" kern="1200">
          <a:solidFill>
            <a:schemeClr val="tx1"/>
          </a:solidFill>
          <a:latin typeface="+mn-lt"/>
          <a:ea typeface="+mn-ea"/>
          <a:cs typeface="+mn-cs"/>
        </a:defRPr>
      </a:lvl3pPr>
      <a:lvl4pPr marL="1409271" algn="l" defTabSz="939511" rtl="0" eaLnBrk="1" latinLnBrk="0" hangingPunct="1">
        <a:defRPr sz="1700" kern="1200">
          <a:solidFill>
            <a:schemeClr val="tx1"/>
          </a:solidFill>
          <a:latin typeface="+mn-lt"/>
          <a:ea typeface="+mn-ea"/>
          <a:cs typeface="+mn-cs"/>
        </a:defRPr>
      </a:lvl4pPr>
      <a:lvl5pPr marL="1879026" algn="l" defTabSz="939511" rtl="0" eaLnBrk="1" latinLnBrk="0" hangingPunct="1">
        <a:defRPr sz="1700" kern="1200">
          <a:solidFill>
            <a:schemeClr val="tx1"/>
          </a:solidFill>
          <a:latin typeface="+mn-lt"/>
          <a:ea typeface="+mn-ea"/>
          <a:cs typeface="+mn-cs"/>
        </a:defRPr>
      </a:lvl5pPr>
      <a:lvl6pPr marL="2348783" algn="l" defTabSz="939511" rtl="0" eaLnBrk="1" latinLnBrk="0" hangingPunct="1">
        <a:defRPr sz="1700" kern="1200">
          <a:solidFill>
            <a:schemeClr val="tx1"/>
          </a:solidFill>
          <a:latin typeface="+mn-lt"/>
          <a:ea typeface="+mn-ea"/>
          <a:cs typeface="+mn-cs"/>
        </a:defRPr>
      </a:lvl6pPr>
      <a:lvl7pPr marL="2818541" algn="l" defTabSz="939511" rtl="0" eaLnBrk="1" latinLnBrk="0" hangingPunct="1">
        <a:defRPr sz="1700" kern="1200">
          <a:solidFill>
            <a:schemeClr val="tx1"/>
          </a:solidFill>
          <a:latin typeface="+mn-lt"/>
          <a:ea typeface="+mn-ea"/>
          <a:cs typeface="+mn-cs"/>
        </a:defRPr>
      </a:lvl7pPr>
      <a:lvl8pPr marL="3288294" algn="l" defTabSz="939511" rtl="0" eaLnBrk="1" latinLnBrk="0" hangingPunct="1">
        <a:defRPr sz="1700" kern="1200">
          <a:solidFill>
            <a:schemeClr val="tx1"/>
          </a:solidFill>
          <a:latin typeface="+mn-lt"/>
          <a:ea typeface="+mn-ea"/>
          <a:cs typeface="+mn-cs"/>
        </a:defRPr>
      </a:lvl8pPr>
      <a:lvl9pPr marL="3758054" algn="l" defTabSz="939511" rtl="0" eaLnBrk="1" latinLnBrk="0" hangingPunct="1">
        <a:defRPr sz="17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hyperlink" Target="https://www.transportenvironment.org/wp-content/uploads/2022/10/The-good-tax-guide_updated_07.11.22.pdf" TargetMode="External"/><Relationship Id="rId5" Type="http://schemas.openxmlformats.org/officeDocument/2006/relationships/image" Target="../media/image38.svg"/><Relationship Id="rId4" Type="http://schemas.openxmlformats.org/officeDocument/2006/relationships/image" Target="../media/image37.png"/></Relationships>
</file>

<file path=ppt/slides/_rels/slide11.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40.svg"/><Relationship Id="rId4" Type="http://schemas.openxmlformats.org/officeDocument/2006/relationships/image" Target="../media/image39.png"/></Relationships>
</file>

<file path=ppt/slides/_rels/slide12.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35.png"/><Relationship Id="rId5" Type="http://schemas.openxmlformats.org/officeDocument/2006/relationships/image" Target="../media/image43.png"/><Relationship Id="rId4" Type="http://schemas.openxmlformats.org/officeDocument/2006/relationships/image" Target="../media/image42.png"/></Relationships>
</file>

<file path=ppt/slides/_rels/slide13.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45.svg"/><Relationship Id="rId4" Type="http://schemas.openxmlformats.org/officeDocument/2006/relationships/image" Target="../media/image44.png"/></Relationships>
</file>

<file path=ppt/slides/_rels/slide14.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notesSlide" Target="../notesSlides/notesSlide10.xml"/><Relationship Id="rId1" Type="http://schemas.openxmlformats.org/officeDocument/2006/relationships/slideLayout" Target="../slideLayouts/slideLayout10.xml"/><Relationship Id="rId5" Type="http://schemas.openxmlformats.org/officeDocument/2006/relationships/image" Target="../media/image48.svg"/><Relationship Id="rId4" Type="http://schemas.openxmlformats.org/officeDocument/2006/relationships/image" Target="../media/image47.png"/></Relationships>
</file>

<file path=ppt/slides/_rels/slide15.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51.svg"/><Relationship Id="rId4" Type="http://schemas.openxmlformats.org/officeDocument/2006/relationships/image" Target="../media/image50.png"/></Relationships>
</file>

<file path=ppt/slides/_rels/slide16.xml.rels><?xml version="1.0" encoding="UTF-8" standalone="yes"?>
<Relationships xmlns="http://schemas.openxmlformats.org/package/2006/relationships"><Relationship Id="rId8" Type="http://schemas.openxmlformats.org/officeDocument/2006/relationships/chart" Target="../charts/chart9.xml"/><Relationship Id="rId3" Type="http://schemas.openxmlformats.org/officeDocument/2006/relationships/chart" Target="../charts/chart4.xml"/><Relationship Id="rId7" Type="http://schemas.openxmlformats.org/officeDocument/2006/relationships/chart" Target="../charts/chart8.xml"/><Relationship Id="rId2" Type="http://schemas.openxmlformats.org/officeDocument/2006/relationships/notesSlide" Target="../notesSlides/notesSlide12.xml"/><Relationship Id="rId1" Type="http://schemas.openxmlformats.org/officeDocument/2006/relationships/slideLayout" Target="../slideLayouts/slideLayout10.xml"/><Relationship Id="rId6" Type="http://schemas.openxmlformats.org/officeDocument/2006/relationships/chart" Target="../charts/chart7.xml"/><Relationship Id="rId5" Type="http://schemas.openxmlformats.org/officeDocument/2006/relationships/chart" Target="../charts/chart6.xml"/><Relationship Id="rId4" Type="http://schemas.openxmlformats.org/officeDocument/2006/relationships/chart" Target="../charts/chart5.xml"/></Relationships>
</file>

<file path=ppt/slides/_rels/slide17.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53.svg"/></Relationships>
</file>

<file path=ppt/slides/_rels/slide18.xml.rels><?xml version="1.0" encoding="UTF-8" standalone="yes"?>
<Relationships xmlns="http://schemas.openxmlformats.org/package/2006/relationships"><Relationship Id="rId3" Type="http://schemas.openxmlformats.org/officeDocument/2006/relationships/image" Target="../media/image53.svg"/><Relationship Id="rId2" Type="http://schemas.openxmlformats.org/officeDocument/2006/relationships/image" Target="../media/image52.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Layout" Target="../slideLayouts/slideLayout2.xml"/><Relationship Id="rId6" Type="http://schemas.openxmlformats.org/officeDocument/2006/relationships/chart" Target="../charts/chart1.xml"/><Relationship Id="rId5" Type="http://schemas.openxmlformats.org/officeDocument/2006/relationships/image" Target="../media/image10.svg"/><Relationship Id="rId4" Type="http://schemas.openxmlformats.org/officeDocument/2006/relationships/image" Target="../media/image9.png"/></Relationships>
</file>

<file path=ppt/slides/_rels/slide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chart" Target="../charts/chart2.xml"/><Relationship Id="rId1" Type="http://schemas.openxmlformats.org/officeDocument/2006/relationships/slideLayout" Target="../slideLayouts/slideLayout2.xml"/><Relationship Id="rId4" Type="http://schemas.openxmlformats.org/officeDocument/2006/relationships/image" Target="../media/image12.svg"/></Relationships>
</file>

<file path=ppt/slides/_rels/slide5.xml.rels><?xml version="1.0" encoding="UTF-8" standalone="yes"?>
<Relationships xmlns="http://schemas.openxmlformats.org/package/2006/relationships"><Relationship Id="rId8" Type="http://schemas.openxmlformats.org/officeDocument/2006/relationships/image" Target="../media/image18.svg"/><Relationship Id="rId3" Type="http://schemas.openxmlformats.org/officeDocument/2006/relationships/image" Target="../media/image13.jpeg"/><Relationship Id="rId7" Type="http://schemas.openxmlformats.org/officeDocument/2006/relationships/image" Target="../media/image17.png"/><Relationship Id="rId2" Type="http://schemas.openxmlformats.org/officeDocument/2006/relationships/notesSlide" Target="../notesSlides/notesSlide2.xml"/><Relationship Id="rId1" Type="http://schemas.openxmlformats.org/officeDocument/2006/relationships/slideLayout" Target="../slideLayouts/slideLayout10.xml"/><Relationship Id="rId6" Type="http://schemas.openxmlformats.org/officeDocument/2006/relationships/image" Target="../media/image16.svg"/><Relationship Id="rId5" Type="http://schemas.openxmlformats.org/officeDocument/2006/relationships/image" Target="../media/image15.png"/><Relationship Id="rId10" Type="http://schemas.openxmlformats.org/officeDocument/2006/relationships/image" Target="../media/image20.svg"/><Relationship Id="rId4" Type="http://schemas.openxmlformats.org/officeDocument/2006/relationships/image" Target="../media/image14.jpeg"/><Relationship Id="rId9" Type="http://schemas.openxmlformats.org/officeDocument/2006/relationships/image" Target="../media/image19.png"/></Relationships>
</file>

<file path=ppt/slides/_rels/slide6.xml.rels><?xml version="1.0" encoding="UTF-8" standalone="yes"?>
<Relationships xmlns="http://schemas.openxmlformats.org/package/2006/relationships"><Relationship Id="rId8" Type="http://schemas.openxmlformats.org/officeDocument/2006/relationships/hyperlink" Target="https://www.fm.gov.lv/node/51" TargetMode="External"/><Relationship Id="rId13" Type="http://schemas.openxmlformats.org/officeDocument/2006/relationships/hyperlink" Target="https://www.fm.gov.lv/lv/solidaritates-nodoklis" TargetMode="External"/><Relationship Id="rId18" Type="http://schemas.openxmlformats.org/officeDocument/2006/relationships/image" Target="../media/image22.png"/><Relationship Id="rId3" Type="http://schemas.openxmlformats.org/officeDocument/2006/relationships/image" Target="../media/image21.jpeg"/><Relationship Id="rId7" Type="http://schemas.openxmlformats.org/officeDocument/2006/relationships/hyperlink" Target="https://www.fm.gov.lv/node/50" TargetMode="External"/><Relationship Id="rId12" Type="http://schemas.openxmlformats.org/officeDocument/2006/relationships/hyperlink" Target="https://www.fm.gov.lv/node/53" TargetMode="External"/><Relationship Id="rId17" Type="http://schemas.openxmlformats.org/officeDocument/2006/relationships/hyperlink" Target="https://www.fm.gov.lv/lv/azartspelu-un-izlozu-nodoklis-un-nodeva-0" TargetMode="External"/><Relationship Id="rId2" Type="http://schemas.openxmlformats.org/officeDocument/2006/relationships/notesSlide" Target="../notesSlides/notesSlide3.xml"/><Relationship Id="rId16" Type="http://schemas.openxmlformats.org/officeDocument/2006/relationships/hyperlink" Target="https://www.fm.gov.lv/node/61" TargetMode="External"/><Relationship Id="rId1" Type="http://schemas.openxmlformats.org/officeDocument/2006/relationships/slideLayout" Target="../slideLayouts/slideLayout10.xml"/><Relationship Id="rId6" Type="http://schemas.openxmlformats.org/officeDocument/2006/relationships/hyperlink" Target="https://www.fm.gov.lv/lv/muitas-politika" TargetMode="External"/><Relationship Id="rId11" Type="http://schemas.openxmlformats.org/officeDocument/2006/relationships/hyperlink" Target="https://www.fm.gov.lv/lv/valsts-socialas-apdrosinasanas-obligatas-iemaksas" TargetMode="External"/><Relationship Id="rId5" Type="http://schemas.openxmlformats.org/officeDocument/2006/relationships/hyperlink" Target="https://www.fm.gov.lv/node/45" TargetMode="External"/><Relationship Id="rId15" Type="http://schemas.openxmlformats.org/officeDocument/2006/relationships/hyperlink" Target="https://www.fm.gov.lv/node/58" TargetMode="External"/><Relationship Id="rId10" Type="http://schemas.openxmlformats.org/officeDocument/2006/relationships/hyperlink" Target="https://www.fm.gov.lv/node/74" TargetMode="External"/><Relationship Id="rId19" Type="http://schemas.openxmlformats.org/officeDocument/2006/relationships/image" Target="../media/image23.svg"/><Relationship Id="rId4" Type="http://schemas.openxmlformats.org/officeDocument/2006/relationships/hyperlink" Target="https://www.fm.gov.lv/node/65" TargetMode="External"/><Relationship Id="rId9" Type="http://schemas.openxmlformats.org/officeDocument/2006/relationships/hyperlink" Target="https://www.fm.gov.lv/node/417" TargetMode="External"/><Relationship Id="rId14" Type="http://schemas.openxmlformats.org/officeDocument/2006/relationships/hyperlink" Target="https://www.fm.gov.lv/node/72" TargetMode="External"/></Relationships>
</file>

<file path=ppt/slides/_rels/slide7.xml.rels><?xml version="1.0" encoding="UTF-8" standalone="yes"?>
<Relationships xmlns="http://schemas.openxmlformats.org/package/2006/relationships"><Relationship Id="rId8" Type="http://schemas.openxmlformats.org/officeDocument/2006/relationships/image" Target="../media/image29.svg"/><Relationship Id="rId3" Type="http://schemas.openxmlformats.org/officeDocument/2006/relationships/image" Target="../media/image24.png"/><Relationship Id="rId7" Type="http://schemas.openxmlformats.org/officeDocument/2006/relationships/image" Target="../media/image28.png"/><Relationship Id="rId12" Type="http://schemas.openxmlformats.org/officeDocument/2006/relationships/image" Target="../media/image33.svg"/><Relationship Id="rId2" Type="http://schemas.openxmlformats.org/officeDocument/2006/relationships/notesSlide" Target="../notesSlides/notesSlide4.xml"/><Relationship Id="rId1" Type="http://schemas.openxmlformats.org/officeDocument/2006/relationships/slideLayout" Target="../slideLayouts/slideLayout10.xml"/><Relationship Id="rId6" Type="http://schemas.openxmlformats.org/officeDocument/2006/relationships/image" Target="../media/image27.svg"/><Relationship Id="rId11" Type="http://schemas.openxmlformats.org/officeDocument/2006/relationships/image" Target="../media/image32.png"/><Relationship Id="rId5" Type="http://schemas.openxmlformats.org/officeDocument/2006/relationships/image" Target="../media/image26.png"/><Relationship Id="rId10" Type="http://schemas.openxmlformats.org/officeDocument/2006/relationships/image" Target="../media/image31.svg"/><Relationship Id="rId4" Type="http://schemas.openxmlformats.org/officeDocument/2006/relationships/image" Target="../media/image25.svg"/><Relationship Id="rId9" Type="http://schemas.openxmlformats.org/officeDocument/2006/relationships/image" Target="../media/image30.png"/></Relationships>
</file>

<file path=ppt/slides/_rels/slide8.xml.rels><?xml version="1.0" encoding="UTF-8" standalone="yes"?>
<Relationships xmlns="http://schemas.openxmlformats.org/package/2006/relationships"><Relationship Id="rId3" Type="http://schemas.openxmlformats.org/officeDocument/2006/relationships/hyperlink" Target="https://www.transportenvironment.org/wp-content/uploads/2022/10/The-good-tax-guide_updated_07.11.22.pdf" TargetMode="External"/><Relationship Id="rId2" Type="http://schemas.openxmlformats.org/officeDocument/2006/relationships/notesSlide" Target="../notesSlides/notesSlide5.xml"/><Relationship Id="rId1" Type="http://schemas.openxmlformats.org/officeDocument/2006/relationships/slideLayout" Target="../slideLayouts/slideLayout10.xml"/><Relationship Id="rId5" Type="http://schemas.openxmlformats.org/officeDocument/2006/relationships/image" Target="../media/image34.png"/><Relationship Id="rId4" Type="http://schemas.openxmlformats.org/officeDocument/2006/relationships/chart" Target="../charts/chart3.xml"/></Relationships>
</file>

<file path=ppt/slides/_rels/slide9.xml.rels><?xml version="1.0" encoding="UTF-8" standalone="yes"?>
<Relationships xmlns="http://schemas.openxmlformats.org/package/2006/relationships"><Relationship Id="rId3" Type="http://schemas.openxmlformats.org/officeDocument/2006/relationships/image" Target="../media/image36.emf"/><Relationship Id="rId2" Type="http://schemas.openxmlformats.org/officeDocument/2006/relationships/image" Target="../media/image35.png"/><Relationship Id="rId1" Type="http://schemas.openxmlformats.org/officeDocument/2006/relationships/slideLayout" Target="../slideLayouts/slideLayout2.xml"/><Relationship Id="rId4" Type="http://schemas.openxmlformats.org/officeDocument/2006/relationships/hyperlink" Target="https://www.transportenvironment.org/wp-content/uploads/2022/10/The-good-tax-guide_updated_07.11.22.pdf"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9" name="Title 1"/>
          <p:cNvSpPr>
            <a:spLocks noGrp="1"/>
          </p:cNvSpPr>
          <p:nvPr>
            <p:ph type="title"/>
          </p:nvPr>
        </p:nvSpPr>
        <p:spPr>
          <a:xfrm>
            <a:off x="767290" y="1602216"/>
            <a:ext cx="10964046" cy="1804074"/>
          </a:xfrm>
        </p:spPr>
        <p:txBody>
          <a:bodyPr>
            <a:normAutofit fontScale="90000"/>
          </a:bodyPr>
          <a:lstStyle/>
          <a:p>
            <a:pPr>
              <a:defRPr/>
            </a:pPr>
            <a:br>
              <a:rPr lang="lv-LV" altLang="lv-LV" dirty="0">
                <a:ea typeface="MS PGothic" pitchFamily="34" charset="-128"/>
              </a:rPr>
            </a:br>
            <a:br>
              <a:rPr lang="lv-LV" altLang="lv-LV" sz="2200" i="1" dirty="0">
                <a:ea typeface="MS PGothic" pitchFamily="34" charset="-128"/>
              </a:rPr>
            </a:br>
            <a:br>
              <a:rPr lang="lv-LV" altLang="lv-LV" i="1" dirty="0">
                <a:ea typeface="MS PGothic" pitchFamily="34" charset="-128"/>
              </a:rPr>
            </a:br>
            <a:r>
              <a:rPr lang="lv-LV" altLang="lv-LV" i="1" dirty="0">
                <a:ea typeface="MS PGothic" pitchFamily="34" charset="-128"/>
              </a:rPr>
              <a:t>Autotransports – politikas plānošana, nodokļu politika</a:t>
            </a:r>
            <a:br>
              <a:rPr lang="lv-LV" altLang="lv-LV" i="1" dirty="0">
                <a:ea typeface="MS PGothic" pitchFamily="34" charset="-128"/>
              </a:rPr>
            </a:br>
            <a:br>
              <a:rPr lang="lv-LV" altLang="lv-LV" i="1" dirty="0">
                <a:ea typeface="MS PGothic" pitchFamily="34" charset="-128"/>
              </a:rPr>
            </a:br>
            <a:r>
              <a:rPr lang="lv-LV" altLang="lv-LV" sz="2200" dirty="0">
                <a:ea typeface="MS PGothic" pitchFamily="34" charset="-128"/>
              </a:rPr>
              <a:t>IMDG sēde</a:t>
            </a:r>
            <a:br>
              <a:rPr lang="lv-LV" altLang="lv-LV" dirty="0">
                <a:ea typeface="MS PGothic" pitchFamily="34" charset="-128"/>
              </a:rPr>
            </a:br>
            <a:br>
              <a:rPr lang="lv-LV" altLang="lv-LV" dirty="0">
                <a:ea typeface="MS PGothic" pitchFamily="34" charset="-128"/>
              </a:rPr>
            </a:br>
            <a:endParaRPr lang="lv-LV" altLang="lv-LV" sz="3100" dirty="0">
              <a:solidFill>
                <a:srgbClr val="01859C"/>
              </a:solidFill>
              <a:ea typeface="MS PGothic" pitchFamily="34" charset="-128"/>
            </a:endParaRPr>
          </a:p>
        </p:txBody>
      </p:sp>
      <p:sp>
        <p:nvSpPr>
          <p:cNvPr id="2" name="TextBox 1">
            <a:extLst>
              <a:ext uri="{FF2B5EF4-FFF2-40B4-BE49-F238E27FC236}">
                <a16:creationId xmlns:a16="http://schemas.microsoft.com/office/drawing/2014/main" id="{9893D7CB-5E29-4959-AA42-B20911F7C9CF}"/>
              </a:ext>
            </a:extLst>
          </p:cNvPr>
          <p:cNvSpPr txBox="1"/>
          <p:nvPr/>
        </p:nvSpPr>
        <p:spPr>
          <a:xfrm>
            <a:off x="2391196" y="5149539"/>
            <a:ext cx="8155576" cy="661720"/>
          </a:xfrm>
          <a:prstGeom prst="rect">
            <a:avLst/>
          </a:prstGeom>
          <a:noFill/>
        </p:spPr>
        <p:txBody>
          <a:bodyPr wrap="square" rtlCol="0">
            <a:spAutoFit/>
          </a:bodyPr>
          <a:lstStyle/>
          <a:p>
            <a:pPr algn="r"/>
            <a:r>
              <a:rPr lang="lv-LV" altLang="lv-LV" sz="2000" b="1" dirty="0">
                <a:latin typeface="Calibri" panose="020F0502020204030204" pitchFamily="34" charset="0"/>
                <a:cs typeface="Calibri" panose="020F0502020204030204" pitchFamily="34" charset="0"/>
              </a:rPr>
              <a:t>Satiksmes ministrijas Sabiedriskā transporta pakalpojumu departaments</a:t>
            </a:r>
            <a:br>
              <a:rPr lang="lv-LV" altLang="lv-LV" sz="3200" b="1" dirty="0">
                <a:latin typeface="Calibri" panose="020F0502020204030204" pitchFamily="34" charset="0"/>
                <a:cs typeface="Calibri" panose="020F0502020204030204" pitchFamily="34" charset="0"/>
              </a:rPr>
            </a:br>
            <a:endParaRPr lang="lv-LV" b="1" dirty="0">
              <a:latin typeface="Calibri" panose="020F0502020204030204" pitchFamily="34" charset="0"/>
              <a:cs typeface="Calibri" panose="020F0502020204030204" pitchFamily="34" charset="0"/>
            </a:endParaRPr>
          </a:p>
        </p:txBody>
      </p:sp>
      <p:sp>
        <p:nvSpPr>
          <p:cNvPr id="3" name="Content Placeholder 5">
            <a:extLst>
              <a:ext uri="{FF2B5EF4-FFF2-40B4-BE49-F238E27FC236}">
                <a16:creationId xmlns:a16="http://schemas.microsoft.com/office/drawing/2014/main" id="{7A8F1C27-B375-4CDC-8115-B4671EA17189}"/>
              </a:ext>
            </a:extLst>
          </p:cNvPr>
          <p:cNvSpPr txBox="1">
            <a:spLocks/>
          </p:cNvSpPr>
          <p:nvPr/>
        </p:nvSpPr>
        <p:spPr>
          <a:xfrm>
            <a:off x="5647515" y="5480399"/>
            <a:ext cx="2271069" cy="369332"/>
          </a:xfrm>
          <a:prstGeom prst="rect">
            <a:avLst/>
          </a:prstGeom>
        </p:spPr>
        <p:txBody>
          <a:bodyPr wrap="square">
            <a:spAutoFit/>
          </a:bodyPr>
          <a:lstStyle>
            <a:lvl1pPr marL="342900" indent="-342900" algn="l" defTabSz="914400" rtl="0" eaLnBrk="1" latinLnBrk="0" hangingPunct="1">
              <a:spcBef>
                <a:spcPct val="20000"/>
              </a:spcBef>
              <a:buFontTx/>
              <a:buBlip>
                <a:blip r:embed="rId3"/>
              </a:buBlip>
              <a:defRPr sz="2000" kern="1200">
                <a:solidFill>
                  <a:schemeClr val="tx1"/>
                </a:solidFill>
                <a:latin typeface="+mn-lt"/>
                <a:ea typeface="+mn-ea"/>
                <a:cs typeface="+mn-cs"/>
              </a:defRPr>
            </a:lvl1pPr>
            <a:lvl2pPr marL="742950" indent="-285750" algn="l" defTabSz="914400" rtl="0" eaLnBrk="1" latinLnBrk="0" hangingPunct="1">
              <a:spcBef>
                <a:spcPct val="20000"/>
              </a:spcBef>
              <a:buFontTx/>
              <a:buBlip>
                <a:blip r:embed="rId4"/>
              </a:buBlip>
              <a:defRPr sz="1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4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buNone/>
            </a:pPr>
            <a:r>
              <a:rPr lang="lv-LV" sz="1800" b="1" dirty="0">
                <a:latin typeface="Calibri" panose="020F0502020204030204" pitchFamily="34" charset="0"/>
                <a:cs typeface="Calibri" panose="020F0502020204030204" pitchFamily="34" charset="0"/>
              </a:rPr>
              <a:t>2023.gada 2.martā</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B7A69C-DF24-9729-67CA-71A982ABA702}"/>
              </a:ext>
            </a:extLst>
          </p:cNvPr>
          <p:cNvSpPr>
            <a:spLocks noGrp="1"/>
          </p:cNvSpPr>
          <p:nvPr>
            <p:ph type="title"/>
          </p:nvPr>
        </p:nvSpPr>
        <p:spPr>
          <a:xfrm>
            <a:off x="2567709" y="281772"/>
            <a:ext cx="8128000" cy="1036642"/>
          </a:xfrm>
        </p:spPr>
        <p:txBody>
          <a:bodyPr/>
          <a:lstStyle/>
          <a:p>
            <a:r>
              <a:rPr lang="lv-LV" dirty="0"/>
              <a:t>P</a:t>
            </a:r>
            <a:r>
              <a:rPr lang="en-US" dirty="0" err="1"/>
              <a:t>ētījums</a:t>
            </a:r>
            <a:r>
              <a:rPr lang="en-US" dirty="0"/>
              <a:t> «The good tax guide»</a:t>
            </a:r>
            <a:br>
              <a:rPr lang="lv-LV" dirty="0"/>
            </a:br>
            <a:r>
              <a:rPr lang="lv-LV" dirty="0"/>
              <a:t>Atziņas</a:t>
            </a:r>
            <a:r>
              <a:rPr lang="en-US" dirty="0">
                <a:solidFill>
                  <a:srgbClr val="FF0000"/>
                </a:solidFill>
              </a:rPr>
              <a:t> </a:t>
            </a:r>
            <a:r>
              <a:rPr lang="lv-LV" dirty="0">
                <a:solidFill>
                  <a:srgbClr val="FF0000"/>
                </a:solidFill>
              </a:rPr>
              <a:t>+</a:t>
            </a:r>
          </a:p>
        </p:txBody>
      </p:sp>
      <p:sp>
        <p:nvSpPr>
          <p:cNvPr id="3" name="Content Placeholder 2">
            <a:extLst>
              <a:ext uri="{FF2B5EF4-FFF2-40B4-BE49-F238E27FC236}">
                <a16:creationId xmlns:a16="http://schemas.microsoft.com/office/drawing/2014/main" id="{9265ABFD-50F4-8F5E-A553-DACF96B8D122}"/>
              </a:ext>
            </a:extLst>
          </p:cNvPr>
          <p:cNvSpPr>
            <a:spLocks noGrp="1"/>
          </p:cNvSpPr>
          <p:nvPr>
            <p:ph idx="1"/>
          </p:nvPr>
        </p:nvSpPr>
        <p:spPr>
          <a:xfrm>
            <a:off x="984737" y="1721581"/>
            <a:ext cx="10394463" cy="4998174"/>
          </a:xfrm>
        </p:spPr>
        <p:txBody>
          <a:bodyPr>
            <a:normAutofit/>
          </a:bodyPr>
          <a:lstStyle/>
          <a:p>
            <a:pPr algn="just"/>
            <a:r>
              <a:rPr lang="lv-LV" b="1" dirty="0"/>
              <a:t>Labā </a:t>
            </a:r>
            <a:r>
              <a:rPr lang="lv-LV" dirty="0"/>
              <a:t>nodokļu prakse:</a:t>
            </a:r>
          </a:p>
          <a:p>
            <a:pPr marL="342900" indent="-342900" algn="just">
              <a:buFont typeface="Arial" panose="020B0604020202020204" pitchFamily="34" charset="0"/>
              <a:buChar char="•"/>
            </a:pPr>
            <a:r>
              <a:rPr lang="lv-LV" dirty="0"/>
              <a:t>Nodokļu pakāpenisks palielinājums, bet ne ar robežvērtībām;</a:t>
            </a:r>
          </a:p>
          <a:p>
            <a:pPr marL="342900" indent="-342900" algn="just">
              <a:buFont typeface="Arial" panose="020B0604020202020204" pitchFamily="34" charset="0"/>
              <a:buChar char="•"/>
            </a:pPr>
            <a:r>
              <a:rPr lang="lv-LV" dirty="0"/>
              <a:t>Vairāki nodokļu veidi vides kaitējumu mazināšanai;</a:t>
            </a:r>
            <a:endParaRPr lang="lv-LV" i="1" dirty="0"/>
          </a:p>
          <a:p>
            <a:pPr marL="342900" indent="-342900" algn="just">
              <a:buFont typeface="Arial" panose="020B0604020202020204" pitchFamily="34" charset="0"/>
              <a:buChar char="•"/>
            </a:pPr>
            <a:r>
              <a:rPr lang="lv-LV" dirty="0"/>
              <a:t>Ilgtermiņa nodokļu politikas plānošana</a:t>
            </a:r>
            <a:r>
              <a:rPr lang="lv-LV" i="1" dirty="0"/>
              <a:t>;</a:t>
            </a:r>
          </a:p>
          <a:p>
            <a:pPr marL="342900" indent="-342900" algn="just">
              <a:buFont typeface="Arial" panose="020B0604020202020204" pitchFamily="34" charset="0"/>
              <a:buChar char="•"/>
            </a:pPr>
            <a:r>
              <a:rPr lang="lv-LV" dirty="0"/>
              <a:t>Lielāks nodokļu slogs iegādes brīdī, bet ne regulārie maksājumi</a:t>
            </a:r>
            <a:r>
              <a:rPr lang="lv-LV" i="1" dirty="0"/>
              <a:t>;</a:t>
            </a:r>
          </a:p>
          <a:p>
            <a:pPr marL="342900" indent="-342900" algn="just">
              <a:buFont typeface="Arial" panose="020B0604020202020204" pitchFamily="34" charset="0"/>
              <a:buChar char="•"/>
            </a:pPr>
            <a:r>
              <a:rPr lang="lv-LV" dirty="0"/>
              <a:t>Regulārs nodokļu un to likmju neatkarīgs </a:t>
            </a:r>
            <a:r>
              <a:rPr lang="lv-LV" dirty="0" err="1"/>
              <a:t>izvērtējums</a:t>
            </a:r>
            <a:r>
              <a:rPr lang="lv-LV" dirty="0"/>
              <a:t>;</a:t>
            </a:r>
          </a:p>
          <a:p>
            <a:pPr marL="342900" indent="-342900" algn="just">
              <a:buFont typeface="Arial" panose="020B0604020202020204" pitchFamily="34" charset="0"/>
              <a:buChar char="•"/>
            </a:pPr>
            <a:r>
              <a:rPr lang="lv-LV" dirty="0"/>
              <a:t>Dotācijas par «lūžņiem» -  </a:t>
            </a:r>
            <a:r>
              <a:rPr lang="lv-LV" dirty="0">
                <a:solidFill>
                  <a:srgbClr val="FF0000"/>
                </a:solidFill>
              </a:rPr>
              <a:t>Daļēji LV;</a:t>
            </a:r>
          </a:p>
          <a:p>
            <a:pPr marL="342900" indent="-342900" algn="just">
              <a:buFont typeface="Arial" panose="020B0604020202020204" pitchFamily="34" charset="0"/>
              <a:buChar char="•"/>
            </a:pPr>
            <a:r>
              <a:rPr lang="lv-LV" dirty="0"/>
              <a:t>Šķēršļi luksusa transportlīdzekļiem </a:t>
            </a:r>
            <a:r>
              <a:rPr lang="lv-LV" dirty="0">
                <a:solidFill>
                  <a:srgbClr val="FF0000"/>
                </a:solidFill>
              </a:rPr>
              <a:t>LV;</a:t>
            </a:r>
          </a:p>
          <a:p>
            <a:pPr marL="342900" indent="-342900">
              <a:buFont typeface="Arial" panose="020B0604020202020204" pitchFamily="34" charset="0"/>
              <a:buChar char="•"/>
            </a:pPr>
            <a:r>
              <a:rPr lang="lv-LV" dirty="0"/>
              <a:t>Atbalsts lietotu </a:t>
            </a:r>
            <a:r>
              <a:rPr lang="lv-LV" dirty="0" err="1"/>
              <a:t>bezemisiju</a:t>
            </a:r>
            <a:r>
              <a:rPr lang="lv-LV" dirty="0"/>
              <a:t> automobiļu iegādei </a:t>
            </a:r>
            <a:r>
              <a:rPr lang="lv-LV" dirty="0">
                <a:solidFill>
                  <a:srgbClr val="FF0000"/>
                </a:solidFill>
              </a:rPr>
              <a:t>LV.</a:t>
            </a:r>
          </a:p>
          <a:p>
            <a:pPr marL="342900" indent="-342900">
              <a:buFont typeface="Arial" panose="020B0604020202020204" pitchFamily="34" charset="0"/>
              <a:buChar char="•"/>
            </a:pPr>
            <a:endParaRPr lang="lv-LV" i="1" dirty="0"/>
          </a:p>
          <a:p>
            <a:pPr marL="342900" indent="-342900">
              <a:buFont typeface="Arial" panose="020B0604020202020204" pitchFamily="34" charset="0"/>
              <a:buChar char="•"/>
            </a:pPr>
            <a:endParaRPr lang="lv-LV" i="1" dirty="0"/>
          </a:p>
          <a:p>
            <a:pPr marL="342900" indent="-342900">
              <a:buFont typeface="Arial" panose="020B0604020202020204" pitchFamily="34" charset="0"/>
              <a:buChar char="•"/>
            </a:pPr>
            <a:endParaRPr lang="lv-LV" i="1" dirty="0"/>
          </a:p>
          <a:p>
            <a:endParaRPr lang="lv-LV" dirty="0"/>
          </a:p>
        </p:txBody>
      </p:sp>
      <p:sp>
        <p:nvSpPr>
          <p:cNvPr id="6" name="Slide Number Placeholder 5">
            <a:extLst>
              <a:ext uri="{FF2B5EF4-FFF2-40B4-BE49-F238E27FC236}">
                <a16:creationId xmlns:a16="http://schemas.microsoft.com/office/drawing/2014/main" id="{F872AD58-D4E5-6D69-9E52-B4BDBAFAE689}"/>
              </a:ext>
            </a:extLst>
          </p:cNvPr>
          <p:cNvSpPr>
            <a:spLocks noGrp="1"/>
          </p:cNvSpPr>
          <p:nvPr>
            <p:ph type="sldNum" sz="quarter" idx="13"/>
          </p:nvPr>
        </p:nvSpPr>
        <p:spPr/>
        <p:txBody>
          <a:bodyPr/>
          <a:lstStyle/>
          <a:p>
            <a:pPr>
              <a:defRPr/>
            </a:pPr>
            <a:fld id="{58B1CA17-2490-47B2-A8EC-4CEB3BC800A8}" type="slidenum">
              <a:rPr lang="en-US" altLang="lv-LV" smtClean="0"/>
              <a:pPr>
                <a:defRPr/>
              </a:pPr>
              <a:t>10</a:t>
            </a:fld>
            <a:endParaRPr lang="en-US" altLang="lv-LV"/>
          </a:p>
        </p:txBody>
      </p:sp>
      <p:pic>
        <p:nvPicPr>
          <p:cNvPr id="7" name="Picture 6">
            <a:extLst>
              <a:ext uri="{FF2B5EF4-FFF2-40B4-BE49-F238E27FC236}">
                <a16:creationId xmlns:a16="http://schemas.microsoft.com/office/drawing/2014/main" id="{C1505CD2-7503-8007-1DB4-5C512CEB243B}"/>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032669" y="289784"/>
            <a:ext cx="2965369" cy="625507"/>
          </a:xfrm>
          <a:prstGeom prst="rect">
            <a:avLst/>
          </a:prstGeom>
          <a:noFill/>
          <a:extLst>
            <a:ext uri="{909E8E84-426E-40DD-AFC4-6F175D3DCCD1}">
              <a14:hiddenFill xmlns:a14="http://schemas.microsoft.com/office/drawing/2010/main">
                <a:solidFill>
                  <a:srgbClr val="FFFFFF"/>
                </a:solidFill>
              </a14:hiddenFill>
            </a:ext>
          </a:extLst>
        </p:spPr>
      </p:pic>
      <p:pic>
        <p:nvPicPr>
          <p:cNvPr id="9" name="Graphic 8" descr="Shamrock outline">
            <a:extLst>
              <a:ext uri="{FF2B5EF4-FFF2-40B4-BE49-F238E27FC236}">
                <a16:creationId xmlns:a16="http://schemas.microsoft.com/office/drawing/2014/main" id="{DD5BD03F-948B-701C-2F65-BC90D55328AC}"/>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0006483" y="1434401"/>
            <a:ext cx="1900814" cy="1900814"/>
          </a:xfrm>
          <a:prstGeom prst="rect">
            <a:avLst/>
          </a:prstGeom>
        </p:spPr>
      </p:pic>
      <p:sp>
        <p:nvSpPr>
          <p:cNvPr id="8" name="Text Placeholder 3">
            <a:extLst>
              <a:ext uri="{FF2B5EF4-FFF2-40B4-BE49-F238E27FC236}">
                <a16:creationId xmlns:a16="http://schemas.microsoft.com/office/drawing/2014/main" id="{E543CF15-A1D3-47C2-44FA-ECE3C893E148}"/>
              </a:ext>
            </a:extLst>
          </p:cNvPr>
          <p:cNvSpPr txBox="1">
            <a:spLocks/>
          </p:cNvSpPr>
          <p:nvPr/>
        </p:nvSpPr>
        <p:spPr bwMode="auto">
          <a:xfrm>
            <a:off x="-376415" y="6393432"/>
            <a:ext cx="1175561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3957" tIns="46979" rIns="93957" bIns="46979" numCol="1" anchor="t" anchorCtr="0" compatLnSpc="1">
            <a:prstTxWarp prst="textNoShape">
              <a:avLst/>
            </a:prstTxWarp>
            <a:noAutofit/>
          </a:bodyPr>
          <a:lstStyle>
            <a:lvl1pPr marL="0" indent="0" algn="r" defTabSz="938151" rtl="0" eaLnBrk="1" fontAlgn="base" hangingPunct="1">
              <a:spcBef>
                <a:spcPct val="20000"/>
              </a:spcBef>
              <a:spcAft>
                <a:spcPct val="0"/>
              </a:spcAft>
              <a:buFont typeface="Arial" charset="0"/>
              <a:buNone/>
              <a:defRPr sz="1000" kern="1200" baseline="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761949" indent="-292081" algn="l" defTabSz="938151" rtl="0" eaLnBrk="1" fontAlgn="base" hangingPunct="1">
              <a:spcBef>
                <a:spcPct val="20000"/>
              </a:spcBef>
              <a:spcAft>
                <a:spcPct val="0"/>
              </a:spcAft>
              <a:buFont typeface="Arial" charset="0"/>
              <a:buChar char="–"/>
              <a:defRPr sz="2900" kern="1200">
                <a:solidFill>
                  <a:schemeClr val="tx1"/>
                </a:solidFill>
                <a:latin typeface="+mn-lt"/>
                <a:ea typeface="MS PGothic" pitchFamily="34" charset="-128"/>
                <a:cs typeface="+mn-cs"/>
              </a:defRPr>
            </a:lvl2pPr>
            <a:lvl3pPr marL="1173084" indent="-233347" algn="l" defTabSz="938151" rtl="0" eaLnBrk="1" fontAlgn="base" hangingPunct="1">
              <a:spcBef>
                <a:spcPct val="20000"/>
              </a:spcBef>
              <a:spcAft>
                <a:spcPct val="0"/>
              </a:spcAft>
              <a:buFont typeface="Arial" charset="0"/>
              <a:buChar char="•"/>
              <a:defRPr sz="2500" kern="1200">
                <a:solidFill>
                  <a:schemeClr val="tx1"/>
                </a:solidFill>
                <a:latin typeface="+mn-lt"/>
                <a:ea typeface="MS PGothic" pitchFamily="34" charset="-128"/>
                <a:cs typeface="+mn-cs"/>
              </a:defRPr>
            </a:lvl3pPr>
            <a:lvl4pPr marL="1642953" indent="-233347" algn="l" defTabSz="938151" rtl="0" eaLnBrk="1" fontAlgn="base" hangingPunct="1">
              <a:spcBef>
                <a:spcPct val="20000"/>
              </a:spcBef>
              <a:spcAft>
                <a:spcPct val="0"/>
              </a:spcAft>
              <a:buFont typeface="Arial" charset="0"/>
              <a:buChar char="–"/>
              <a:defRPr sz="1900" kern="1200">
                <a:solidFill>
                  <a:schemeClr val="tx1"/>
                </a:solidFill>
                <a:latin typeface="+mn-lt"/>
                <a:ea typeface="MS PGothic" pitchFamily="34" charset="-128"/>
                <a:cs typeface="+mn-cs"/>
              </a:defRPr>
            </a:lvl4pPr>
            <a:lvl5pPr marL="2112821" indent="-233347" algn="l" defTabSz="938151" rtl="0" eaLnBrk="1" fontAlgn="base" hangingPunct="1">
              <a:spcBef>
                <a:spcPct val="20000"/>
              </a:spcBef>
              <a:spcAft>
                <a:spcPct val="0"/>
              </a:spcAft>
              <a:buFont typeface="Arial" charset="0"/>
              <a:buChar char="»"/>
              <a:defRPr sz="1900" kern="1200">
                <a:solidFill>
                  <a:schemeClr val="tx1"/>
                </a:solidFill>
                <a:latin typeface="+mn-lt"/>
                <a:ea typeface="MS PGothic" pitchFamily="34" charset="-128"/>
                <a:cs typeface="+mn-cs"/>
              </a:defRPr>
            </a:lvl5pPr>
            <a:lvl6pPr marL="2583662" indent="-234877" algn="l" defTabSz="939511" rtl="0" eaLnBrk="1" latinLnBrk="0" hangingPunct="1">
              <a:spcBef>
                <a:spcPct val="20000"/>
              </a:spcBef>
              <a:buFont typeface="Arial" pitchFamily="34" charset="0"/>
              <a:buChar char="•"/>
              <a:defRPr sz="1900" kern="1200">
                <a:solidFill>
                  <a:schemeClr val="tx1"/>
                </a:solidFill>
                <a:latin typeface="+mn-lt"/>
                <a:ea typeface="+mn-ea"/>
                <a:cs typeface="+mn-cs"/>
              </a:defRPr>
            </a:lvl6pPr>
            <a:lvl7pPr marL="3053418" indent="-234877" algn="l" defTabSz="939511" rtl="0" eaLnBrk="1" latinLnBrk="0" hangingPunct="1">
              <a:spcBef>
                <a:spcPct val="20000"/>
              </a:spcBef>
              <a:buFont typeface="Arial" pitchFamily="34" charset="0"/>
              <a:buChar char="•"/>
              <a:defRPr sz="1900" kern="1200">
                <a:solidFill>
                  <a:schemeClr val="tx1"/>
                </a:solidFill>
                <a:latin typeface="+mn-lt"/>
                <a:ea typeface="+mn-ea"/>
                <a:cs typeface="+mn-cs"/>
              </a:defRPr>
            </a:lvl7pPr>
            <a:lvl8pPr marL="3523176" indent="-234877" algn="l" defTabSz="939511" rtl="0" eaLnBrk="1" latinLnBrk="0" hangingPunct="1">
              <a:spcBef>
                <a:spcPct val="20000"/>
              </a:spcBef>
              <a:buFont typeface="Arial" pitchFamily="34" charset="0"/>
              <a:buChar char="•"/>
              <a:defRPr sz="1900" kern="1200">
                <a:solidFill>
                  <a:schemeClr val="tx1"/>
                </a:solidFill>
                <a:latin typeface="+mn-lt"/>
                <a:ea typeface="+mn-ea"/>
                <a:cs typeface="+mn-cs"/>
              </a:defRPr>
            </a:lvl8pPr>
            <a:lvl9pPr marL="3992931" indent="-234877" algn="l" defTabSz="939511" rtl="0" eaLnBrk="1" latinLnBrk="0" hangingPunct="1">
              <a:spcBef>
                <a:spcPct val="20000"/>
              </a:spcBef>
              <a:buFont typeface="Arial" pitchFamily="34" charset="0"/>
              <a:buChar char="•"/>
              <a:defRPr sz="1900" kern="1200">
                <a:solidFill>
                  <a:schemeClr val="tx1"/>
                </a:solidFill>
                <a:latin typeface="+mn-lt"/>
                <a:ea typeface="+mn-ea"/>
                <a:cs typeface="+mn-cs"/>
              </a:defRPr>
            </a:lvl9pPr>
          </a:lstStyle>
          <a:p>
            <a:r>
              <a:rPr lang="lv-LV" sz="1200">
                <a:latin typeface="Arial" panose="020B0604020202020204" pitchFamily="34" charset="0"/>
                <a:cs typeface="Arial" panose="020B0604020202020204" pitchFamily="34" charset="0"/>
              </a:rPr>
              <a:t>Avots: Transport&amp;Environment pētījums «The Good Tax Guide» saite:  </a:t>
            </a:r>
            <a:r>
              <a:rPr lang="lv-LV" sz="1200" u="sng">
                <a:solidFill>
                  <a:srgbClr val="0563C1"/>
                </a:solidFill>
                <a:latin typeface="Arial" panose="020B0604020202020204" pitchFamily="34" charset="0"/>
                <a:ea typeface="Calibri" panose="020F0502020204030204" pitchFamily="34" charset="0"/>
                <a:cs typeface="Arial" panose="020B0604020202020204" pitchFamily="34" charset="0"/>
                <a:hlinkClick r:id="rId6"/>
              </a:rPr>
              <a:t>https://www.transportenvironment.org/wp-content/uploads/2022/10/The-good-tax-guide_updated_07.11.22.pdf</a:t>
            </a:r>
            <a:r>
              <a:rPr lang="lv-LV" sz="1200">
                <a:latin typeface="Arial" panose="020B0604020202020204" pitchFamily="34" charset="0"/>
                <a:ea typeface="Calibri" panose="020F0502020204030204" pitchFamily="34" charset="0"/>
                <a:cs typeface="Arial" panose="020B0604020202020204" pitchFamily="34" charset="0"/>
              </a:rPr>
              <a:t> </a:t>
            </a:r>
            <a:endParaRPr lang="lv-LV" sz="1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8852975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9F57ED-E6CE-DEDF-1C04-B351C0FBFA76}"/>
              </a:ext>
            </a:extLst>
          </p:cNvPr>
          <p:cNvSpPr>
            <a:spLocks noGrp="1"/>
          </p:cNvSpPr>
          <p:nvPr>
            <p:ph type="title"/>
          </p:nvPr>
        </p:nvSpPr>
        <p:spPr>
          <a:xfrm>
            <a:off x="2595418" y="362527"/>
            <a:ext cx="8128000" cy="1036642"/>
          </a:xfrm>
        </p:spPr>
        <p:txBody>
          <a:bodyPr/>
          <a:lstStyle/>
          <a:p>
            <a:r>
              <a:rPr lang="lv-LV" dirty="0"/>
              <a:t>P</a:t>
            </a:r>
            <a:r>
              <a:rPr lang="en-US" dirty="0" err="1"/>
              <a:t>ētījums</a:t>
            </a:r>
            <a:r>
              <a:rPr lang="en-US" dirty="0"/>
              <a:t> «The good tax guide»</a:t>
            </a:r>
            <a:br>
              <a:rPr lang="lv-LV" dirty="0"/>
            </a:br>
            <a:r>
              <a:rPr lang="lv-LV" dirty="0"/>
              <a:t>Atziņas</a:t>
            </a:r>
            <a:r>
              <a:rPr lang="lv-LV" dirty="0">
                <a:solidFill>
                  <a:srgbClr val="FF0000"/>
                </a:solidFill>
              </a:rPr>
              <a:t> - </a:t>
            </a:r>
          </a:p>
        </p:txBody>
      </p:sp>
      <p:sp>
        <p:nvSpPr>
          <p:cNvPr id="3" name="Content Placeholder 2">
            <a:extLst>
              <a:ext uri="{FF2B5EF4-FFF2-40B4-BE49-F238E27FC236}">
                <a16:creationId xmlns:a16="http://schemas.microsoft.com/office/drawing/2014/main" id="{07D9FB49-1F3E-6A89-BC57-1739B879A58F}"/>
              </a:ext>
            </a:extLst>
          </p:cNvPr>
          <p:cNvSpPr>
            <a:spLocks noGrp="1"/>
          </p:cNvSpPr>
          <p:nvPr>
            <p:ph idx="1"/>
          </p:nvPr>
        </p:nvSpPr>
        <p:spPr>
          <a:xfrm>
            <a:off x="604659" y="1755485"/>
            <a:ext cx="8619727" cy="4373573"/>
          </a:xfrm>
        </p:spPr>
        <p:txBody>
          <a:bodyPr>
            <a:normAutofit/>
          </a:bodyPr>
          <a:lstStyle/>
          <a:p>
            <a:r>
              <a:rPr lang="lv-LV" b="1" dirty="0"/>
              <a:t>Sliktā</a:t>
            </a:r>
            <a:r>
              <a:rPr lang="lv-LV" dirty="0"/>
              <a:t> nodokļu prakse:</a:t>
            </a:r>
          </a:p>
          <a:p>
            <a:pPr marL="342900" indent="-342900" algn="just">
              <a:buFont typeface="Arial" panose="020B0604020202020204" pitchFamily="34" charset="0"/>
              <a:buChar char="•"/>
            </a:pPr>
            <a:r>
              <a:rPr lang="lv-LV" dirty="0"/>
              <a:t>Atsevišķas pretrunas dažādu nodokļu piemērošanā;</a:t>
            </a:r>
          </a:p>
          <a:p>
            <a:pPr marL="342900" indent="-342900" algn="just">
              <a:buFont typeface="Arial" panose="020B0604020202020204" pitchFamily="34" charset="0"/>
              <a:buChar char="•"/>
            </a:pPr>
            <a:r>
              <a:rPr lang="lv-LV" dirty="0"/>
              <a:t>Degvielas nodokļa samazinājumi;</a:t>
            </a:r>
          </a:p>
          <a:p>
            <a:pPr marL="342900" indent="-342900" algn="just">
              <a:buFont typeface="Arial" panose="020B0604020202020204" pitchFamily="34" charset="0"/>
              <a:buChar char="•"/>
            </a:pPr>
            <a:r>
              <a:rPr lang="lv-LV" dirty="0"/>
              <a:t>Nodokļu neesamība - ekoloģisku transportlīdzekļu stimulu trūkums </a:t>
            </a:r>
            <a:r>
              <a:rPr lang="lv-LV" dirty="0">
                <a:solidFill>
                  <a:srgbClr val="FF0000"/>
                </a:solidFill>
              </a:rPr>
              <a:t>LV;</a:t>
            </a:r>
          </a:p>
          <a:p>
            <a:pPr marL="342900" indent="-342900" algn="just">
              <a:buFont typeface="Arial" panose="020B0604020202020204" pitchFamily="34" charset="0"/>
              <a:buChar char="•"/>
            </a:pPr>
            <a:r>
              <a:rPr lang="lv-LV" dirty="0"/>
              <a:t>Netiek ņemta vērā automašīnas vērtība algas nodokļa gadījumā </a:t>
            </a:r>
            <a:r>
              <a:rPr lang="lv-LV" dirty="0">
                <a:solidFill>
                  <a:srgbClr val="FF0000"/>
                </a:solidFill>
              </a:rPr>
              <a:t>LV</a:t>
            </a:r>
          </a:p>
          <a:p>
            <a:pPr marL="342900" indent="-342900" algn="just">
              <a:buFont typeface="Arial" panose="020B0604020202020204" pitchFamily="34" charset="0"/>
              <a:buChar char="•"/>
            </a:pPr>
            <a:r>
              <a:rPr lang="lv-LV" dirty="0"/>
              <a:t>Jauda kā kritērijs arī </a:t>
            </a:r>
            <a:r>
              <a:rPr lang="lv-LV" dirty="0" err="1"/>
              <a:t>bezemisiju</a:t>
            </a:r>
            <a:r>
              <a:rPr lang="lv-LV" dirty="0"/>
              <a:t> automašīnām.</a:t>
            </a:r>
          </a:p>
          <a:p>
            <a:pPr marL="342900" indent="-342900">
              <a:buFont typeface="Arial" panose="020B0604020202020204" pitchFamily="34" charset="0"/>
              <a:buChar char="•"/>
            </a:pPr>
            <a:endParaRPr lang="lv-LV" dirty="0">
              <a:solidFill>
                <a:srgbClr val="FF0000"/>
              </a:solidFill>
            </a:endParaRPr>
          </a:p>
        </p:txBody>
      </p:sp>
      <p:sp>
        <p:nvSpPr>
          <p:cNvPr id="6" name="Slide Number Placeholder 5">
            <a:extLst>
              <a:ext uri="{FF2B5EF4-FFF2-40B4-BE49-F238E27FC236}">
                <a16:creationId xmlns:a16="http://schemas.microsoft.com/office/drawing/2014/main" id="{A10C0BEC-439B-2110-BD8C-BAEBD4285F75}"/>
              </a:ext>
            </a:extLst>
          </p:cNvPr>
          <p:cNvSpPr>
            <a:spLocks noGrp="1"/>
          </p:cNvSpPr>
          <p:nvPr>
            <p:ph type="sldNum" sz="quarter" idx="13"/>
          </p:nvPr>
        </p:nvSpPr>
        <p:spPr/>
        <p:txBody>
          <a:bodyPr/>
          <a:lstStyle/>
          <a:p>
            <a:pPr>
              <a:defRPr/>
            </a:pPr>
            <a:fld id="{58B1CA17-2490-47B2-A8EC-4CEB3BC800A8}" type="slidenum">
              <a:rPr lang="en-US" altLang="lv-LV" smtClean="0"/>
              <a:pPr>
                <a:defRPr/>
              </a:pPr>
              <a:t>11</a:t>
            </a:fld>
            <a:endParaRPr lang="en-US" altLang="lv-LV"/>
          </a:p>
        </p:txBody>
      </p:sp>
      <p:pic>
        <p:nvPicPr>
          <p:cNvPr id="7" name="Picture 6">
            <a:extLst>
              <a:ext uri="{FF2B5EF4-FFF2-40B4-BE49-F238E27FC236}">
                <a16:creationId xmlns:a16="http://schemas.microsoft.com/office/drawing/2014/main" id="{0F3EE5D1-4DA5-25C2-B7B9-C3586120BC7A}"/>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152741" y="275965"/>
            <a:ext cx="2965369" cy="625507"/>
          </a:xfrm>
          <a:prstGeom prst="rect">
            <a:avLst/>
          </a:prstGeom>
          <a:noFill/>
          <a:extLst>
            <a:ext uri="{909E8E84-426E-40DD-AFC4-6F175D3DCCD1}">
              <a14:hiddenFill xmlns:a14="http://schemas.microsoft.com/office/drawing/2010/main">
                <a:solidFill>
                  <a:srgbClr val="FFFFFF"/>
                </a:solidFill>
              </a14:hiddenFill>
            </a:ext>
          </a:extLst>
        </p:spPr>
      </p:pic>
      <p:pic>
        <p:nvPicPr>
          <p:cNvPr id="9" name="Graphic 8" descr="Thumbs Down outline">
            <a:extLst>
              <a:ext uri="{FF2B5EF4-FFF2-40B4-BE49-F238E27FC236}">
                <a16:creationId xmlns:a16="http://schemas.microsoft.com/office/drawing/2014/main" id="{79B9911E-0301-5516-D5CF-923E54CAE77E}"/>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9999784" y="2241436"/>
            <a:ext cx="1379416" cy="1379416"/>
          </a:xfrm>
          <a:prstGeom prst="rect">
            <a:avLst/>
          </a:prstGeom>
        </p:spPr>
      </p:pic>
    </p:spTree>
    <p:extLst>
      <p:ext uri="{BB962C8B-B14F-4D97-AF65-F5344CB8AC3E}">
        <p14:creationId xmlns:p14="http://schemas.microsoft.com/office/powerpoint/2010/main" val="321746032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C1E81A-42E1-B54E-A56A-F57FF077BC78}"/>
              </a:ext>
            </a:extLst>
          </p:cNvPr>
          <p:cNvSpPr>
            <a:spLocks noGrp="1"/>
          </p:cNvSpPr>
          <p:nvPr>
            <p:ph type="title"/>
          </p:nvPr>
        </p:nvSpPr>
        <p:spPr>
          <a:xfrm>
            <a:off x="2261444" y="383151"/>
            <a:ext cx="9442174" cy="1036642"/>
          </a:xfrm>
        </p:spPr>
        <p:txBody>
          <a:bodyPr/>
          <a:lstStyle/>
          <a:p>
            <a:r>
              <a:rPr lang="lv-LV" dirty="0"/>
              <a:t>Baltijas valstu TL nodokļu salīdzinājums</a:t>
            </a:r>
            <a:endParaRPr lang="lv-LV" dirty="0">
              <a:highlight>
                <a:srgbClr val="FFFF00"/>
              </a:highlight>
            </a:endParaRPr>
          </a:p>
        </p:txBody>
      </p:sp>
      <p:graphicFrame>
        <p:nvGraphicFramePr>
          <p:cNvPr id="7" name="Content Placeholder 6">
            <a:extLst>
              <a:ext uri="{FF2B5EF4-FFF2-40B4-BE49-F238E27FC236}">
                <a16:creationId xmlns:a16="http://schemas.microsoft.com/office/drawing/2014/main" id="{7D44DC46-A1D2-A6FC-4284-112EA30B72B5}"/>
              </a:ext>
            </a:extLst>
          </p:cNvPr>
          <p:cNvGraphicFramePr>
            <a:graphicFrameLocks noGrp="1"/>
          </p:cNvGraphicFramePr>
          <p:nvPr>
            <p:ph idx="1"/>
            <p:extLst>
              <p:ext uri="{D42A27DB-BD31-4B8C-83A1-F6EECF244321}">
                <p14:modId xmlns:p14="http://schemas.microsoft.com/office/powerpoint/2010/main" val="2917931998"/>
              </p:ext>
            </p:extLst>
          </p:nvPr>
        </p:nvGraphicFramePr>
        <p:xfrm>
          <a:off x="880110" y="1520190"/>
          <a:ext cx="10436935" cy="4763590"/>
        </p:xfrm>
        <a:graphic>
          <a:graphicData uri="http://schemas.openxmlformats.org/drawingml/2006/table">
            <a:tbl>
              <a:tblPr firstRow="1" firstCol="1" bandRow="1">
                <a:tableStyleId>{5C22544A-7EE6-4342-B048-85BDC9FD1C3A}</a:tableStyleId>
              </a:tblPr>
              <a:tblGrid>
                <a:gridCol w="1902813">
                  <a:extLst>
                    <a:ext uri="{9D8B030D-6E8A-4147-A177-3AD203B41FA5}">
                      <a16:colId xmlns:a16="http://schemas.microsoft.com/office/drawing/2014/main" val="881257359"/>
                    </a:ext>
                  </a:extLst>
                </a:gridCol>
                <a:gridCol w="2668451">
                  <a:extLst>
                    <a:ext uri="{9D8B030D-6E8A-4147-A177-3AD203B41FA5}">
                      <a16:colId xmlns:a16="http://schemas.microsoft.com/office/drawing/2014/main" val="3247533336"/>
                    </a:ext>
                  </a:extLst>
                </a:gridCol>
                <a:gridCol w="2939591">
                  <a:extLst>
                    <a:ext uri="{9D8B030D-6E8A-4147-A177-3AD203B41FA5}">
                      <a16:colId xmlns:a16="http://schemas.microsoft.com/office/drawing/2014/main" val="3188418808"/>
                    </a:ext>
                  </a:extLst>
                </a:gridCol>
                <a:gridCol w="2926080">
                  <a:extLst>
                    <a:ext uri="{9D8B030D-6E8A-4147-A177-3AD203B41FA5}">
                      <a16:colId xmlns:a16="http://schemas.microsoft.com/office/drawing/2014/main" val="1270532803"/>
                    </a:ext>
                  </a:extLst>
                </a:gridCol>
              </a:tblGrid>
              <a:tr h="457697">
                <a:tc>
                  <a:txBody>
                    <a:bodyPr/>
                    <a:lstStyle/>
                    <a:p>
                      <a:pPr>
                        <a:lnSpc>
                          <a:spcPct val="107000"/>
                        </a:lnSpc>
                        <a:spcAft>
                          <a:spcPts val="800"/>
                        </a:spcAft>
                      </a:pPr>
                      <a:r>
                        <a:rPr lang="lv-LV" sz="1300" dirty="0">
                          <a:effectLst/>
                          <a:latin typeface="Arial" panose="020B0604020202020204" pitchFamily="34" charset="0"/>
                          <a:cs typeface="Arial" panose="020B0604020202020204" pitchFamily="34" charset="0"/>
                        </a:rPr>
                        <a:t>Nodokļu veids</a:t>
                      </a:r>
                      <a:endParaRPr lang="lv-LV" sz="1300" dirty="0">
                        <a:effectLst/>
                        <a:latin typeface="Arial" panose="020B0604020202020204" pitchFamily="34" charset="0"/>
                        <a:ea typeface="Calibri" panose="020F0502020204030204" pitchFamily="34" charset="0"/>
                        <a:cs typeface="Arial" panose="020B0604020202020204" pitchFamily="34" charset="0"/>
                      </a:endParaRPr>
                    </a:p>
                  </a:txBody>
                  <a:tcPr marL="51668" marR="51668" marT="0" marB="0"/>
                </a:tc>
                <a:tc>
                  <a:txBody>
                    <a:bodyPr/>
                    <a:lstStyle/>
                    <a:p>
                      <a:pPr>
                        <a:lnSpc>
                          <a:spcPct val="107000"/>
                        </a:lnSpc>
                        <a:spcAft>
                          <a:spcPts val="800"/>
                        </a:spcAft>
                      </a:pPr>
                      <a:r>
                        <a:rPr lang="lv-LV" sz="1300" dirty="0">
                          <a:effectLst/>
                          <a:latin typeface="Arial" panose="020B0604020202020204" pitchFamily="34" charset="0"/>
                          <a:cs typeface="Arial" panose="020B0604020202020204" pitchFamily="34" charset="0"/>
                        </a:rPr>
                        <a:t>Latvija</a:t>
                      </a:r>
                      <a:endParaRPr lang="lv-LV" sz="1300" dirty="0">
                        <a:effectLst/>
                        <a:latin typeface="Arial" panose="020B0604020202020204" pitchFamily="34" charset="0"/>
                        <a:ea typeface="Calibri" panose="020F0502020204030204" pitchFamily="34" charset="0"/>
                        <a:cs typeface="Arial" panose="020B0604020202020204" pitchFamily="34" charset="0"/>
                      </a:endParaRPr>
                    </a:p>
                  </a:txBody>
                  <a:tcPr marL="51668" marR="51668" marT="0" marB="0"/>
                </a:tc>
                <a:tc>
                  <a:txBody>
                    <a:bodyPr/>
                    <a:lstStyle/>
                    <a:p>
                      <a:pPr>
                        <a:lnSpc>
                          <a:spcPct val="107000"/>
                        </a:lnSpc>
                        <a:spcAft>
                          <a:spcPts val="800"/>
                        </a:spcAft>
                      </a:pPr>
                      <a:r>
                        <a:rPr lang="lv-LV" sz="1300">
                          <a:effectLst/>
                          <a:latin typeface="Arial" panose="020B0604020202020204" pitchFamily="34" charset="0"/>
                          <a:cs typeface="Arial" panose="020B0604020202020204" pitchFamily="34" charset="0"/>
                        </a:rPr>
                        <a:t>Lietuva </a:t>
                      </a:r>
                      <a:endParaRPr lang="lv-LV" sz="1300">
                        <a:effectLst/>
                        <a:latin typeface="Arial" panose="020B0604020202020204" pitchFamily="34" charset="0"/>
                        <a:ea typeface="Calibri" panose="020F0502020204030204" pitchFamily="34" charset="0"/>
                        <a:cs typeface="Arial" panose="020B0604020202020204" pitchFamily="34" charset="0"/>
                      </a:endParaRPr>
                    </a:p>
                  </a:txBody>
                  <a:tcPr marL="51668" marR="51668" marT="0" marB="0"/>
                </a:tc>
                <a:tc>
                  <a:txBody>
                    <a:bodyPr/>
                    <a:lstStyle/>
                    <a:p>
                      <a:pPr>
                        <a:lnSpc>
                          <a:spcPct val="107000"/>
                        </a:lnSpc>
                        <a:spcAft>
                          <a:spcPts val="800"/>
                        </a:spcAft>
                      </a:pPr>
                      <a:r>
                        <a:rPr lang="lv-LV" sz="1300">
                          <a:effectLst/>
                          <a:latin typeface="Arial" panose="020B0604020202020204" pitchFamily="34" charset="0"/>
                          <a:cs typeface="Arial" panose="020B0604020202020204" pitchFamily="34" charset="0"/>
                        </a:rPr>
                        <a:t>Igaunija</a:t>
                      </a:r>
                      <a:endParaRPr lang="lv-LV" sz="1300">
                        <a:effectLst/>
                        <a:latin typeface="Arial" panose="020B0604020202020204" pitchFamily="34" charset="0"/>
                        <a:ea typeface="Calibri" panose="020F0502020204030204" pitchFamily="34" charset="0"/>
                        <a:cs typeface="Arial" panose="020B0604020202020204" pitchFamily="34" charset="0"/>
                      </a:endParaRPr>
                    </a:p>
                  </a:txBody>
                  <a:tcPr marL="51668" marR="51668" marT="0" marB="0"/>
                </a:tc>
                <a:extLst>
                  <a:ext uri="{0D108BD9-81ED-4DB2-BD59-A6C34878D82A}">
                    <a16:rowId xmlns:a16="http://schemas.microsoft.com/office/drawing/2014/main" val="2182918627"/>
                  </a:ext>
                </a:extLst>
              </a:tr>
              <a:tr h="610637">
                <a:tc>
                  <a:txBody>
                    <a:bodyPr/>
                    <a:lstStyle/>
                    <a:p>
                      <a:pPr>
                        <a:lnSpc>
                          <a:spcPct val="107000"/>
                        </a:lnSpc>
                        <a:spcAft>
                          <a:spcPts val="800"/>
                        </a:spcAft>
                      </a:pPr>
                      <a:r>
                        <a:rPr lang="lv-LV" sz="1300" dirty="0">
                          <a:effectLst/>
                          <a:latin typeface="Arial" panose="020B0604020202020204" pitchFamily="34" charset="0"/>
                          <a:cs typeface="Arial" panose="020B0604020202020204" pitchFamily="34" charset="0"/>
                        </a:rPr>
                        <a:t>Iegādes nodoklis</a:t>
                      </a:r>
                      <a:endParaRPr lang="lv-LV" sz="1300" dirty="0">
                        <a:effectLst/>
                        <a:latin typeface="Arial" panose="020B0604020202020204" pitchFamily="34" charset="0"/>
                        <a:ea typeface="Calibri" panose="020F0502020204030204" pitchFamily="34" charset="0"/>
                        <a:cs typeface="Arial" panose="020B0604020202020204" pitchFamily="34" charset="0"/>
                      </a:endParaRPr>
                    </a:p>
                  </a:txBody>
                  <a:tcPr marL="51668" marR="51668" marT="0" marB="0"/>
                </a:tc>
                <a:tc>
                  <a:txBody>
                    <a:bodyPr/>
                    <a:lstStyle/>
                    <a:p>
                      <a:pPr>
                        <a:lnSpc>
                          <a:spcPct val="107000"/>
                        </a:lnSpc>
                        <a:spcAft>
                          <a:spcPts val="800"/>
                        </a:spcAft>
                      </a:pPr>
                      <a:r>
                        <a:rPr lang="lv-LV" sz="1300" dirty="0">
                          <a:effectLst/>
                          <a:latin typeface="Arial" panose="020B0604020202020204" pitchFamily="34" charset="0"/>
                          <a:cs typeface="Arial" panose="020B0604020202020204" pitchFamily="34" charset="0"/>
                        </a:rPr>
                        <a:t>Nav</a:t>
                      </a:r>
                      <a:endParaRPr lang="lv-LV" sz="1300" dirty="0">
                        <a:effectLst/>
                        <a:latin typeface="Arial" panose="020B0604020202020204" pitchFamily="34" charset="0"/>
                        <a:ea typeface="Calibri" panose="020F0502020204030204" pitchFamily="34" charset="0"/>
                        <a:cs typeface="Arial" panose="020B0604020202020204" pitchFamily="34" charset="0"/>
                      </a:endParaRPr>
                    </a:p>
                  </a:txBody>
                  <a:tcPr marL="51668" marR="51668" marT="0" marB="0"/>
                </a:tc>
                <a:tc>
                  <a:txBody>
                    <a:bodyPr/>
                    <a:lstStyle/>
                    <a:p>
                      <a:pPr>
                        <a:lnSpc>
                          <a:spcPct val="107000"/>
                        </a:lnSpc>
                        <a:spcAft>
                          <a:spcPts val="800"/>
                        </a:spcAft>
                      </a:pPr>
                      <a:r>
                        <a:rPr lang="lv-LV" sz="1300" dirty="0">
                          <a:effectLst/>
                          <a:latin typeface="Arial" panose="020B0604020202020204" pitchFamily="34" charset="0"/>
                          <a:cs typeface="Arial" panose="020B0604020202020204" pitchFamily="34" charset="0"/>
                        </a:rPr>
                        <a:t>Pēc CO</a:t>
                      </a:r>
                      <a:r>
                        <a:rPr lang="lv-LV" sz="1100" dirty="0">
                          <a:effectLst/>
                          <a:latin typeface="Arial" panose="020B0604020202020204" pitchFamily="34" charset="0"/>
                          <a:cs typeface="Arial" panose="020B0604020202020204" pitchFamily="34" charset="0"/>
                        </a:rPr>
                        <a:t>2</a:t>
                      </a:r>
                      <a:r>
                        <a:rPr lang="lv-LV" sz="1300" dirty="0">
                          <a:effectLst/>
                          <a:latin typeface="Arial" panose="020B0604020202020204" pitchFamily="34" charset="0"/>
                          <a:cs typeface="Arial" panose="020B0604020202020204" pitchFamily="34" charset="0"/>
                        </a:rPr>
                        <a:t> </a:t>
                      </a:r>
                      <a:r>
                        <a:rPr lang="lv-LV" sz="1300" dirty="0" err="1">
                          <a:effectLst/>
                          <a:latin typeface="Arial" panose="020B0604020202020204" pitchFamily="34" charset="0"/>
                          <a:cs typeface="Arial" panose="020B0604020202020204" pitchFamily="34" charset="0"/>
                        </a:rPr>
                        <a:t>izmešiem</a:t>
                      </a:r>
                      <a:r>
                        <a:rPr lang="lv-LV" sz="1300" dirty="0">
                          <a:effectLst/>
                          <a:latin typeface="Arial" panose="020B0604020202020204" pitchFamily="34" charset="0"/>
                          <a:cs typeface="Arial" panose="020B0604020202020204" pitchFamily="34" charset="0"/>
                        </a:rPr>
                        <a:t> + degvielas veids</a:t>
                      </a:r>
                      <a:endParaRPr lang="lv-LV" sz="1300" dirty="0">
                        <a:effectLst/>
                        <a:latin typeface="Arial" panose="020B0604020202020204" pitchFamily="34" charset="0"/>
                        <a:ea typeface="Calibri" panose="020F0502020204030204" pitchFamily="34" charset="0"/>
                        <a:cs typeface="Arial" panose="020B0604020202020204" pitchFamily="34" charset="0"/>
                      </a:endParaRPr>
                    </a:p>
                  </a:txBody>
                  <a:tcPr marL="51668" marR="51668" marT="0" marB="0"/>
                </a:tc>
                <a:tc>
                  <a:txBody>
                    <a:bodyPr/>
                    <a:lstStyle/>
                    <a:p>
                      <a:pPr>
                        <a:lnSpc>
                          <a:spcPct val="107000"/>
                        </a:lnSpc>
                        <a:spcAft>
                          <a:spcPts val="800"/>
                        </a:spcAft>
                      </a:pPr>
                      <a:r>
                        <a:rPr lang="lv-LV" sz="1300">
                          <a:effectLst/>
                          <a:latin typeface="Arial" panose="020B0604020202020204" pitchFamily="34" charset="0"/>
                          <a:cs typeface="Arial" panose="020B0604020202020204" pitchFamily="34" charset="0"/>
                        </a:rPr>
                        <a:t>Nav</a:t>
                      </a:r>
                      <a:endParaRPr lang="lv-LV" sz="1300">
                        <a:effectLst/>
                        <a:latin typeface="Arial" panose="020B0604020202020204" pitchFamily="34" charset="0"/>
                        <a:ea typeface="Calibri" panose="020F0502020204030204" pitchFamily="34" charset="0"/>
                        <a:cs typeface="Arial" panose="020B0604020202020204" pitchFamily="34" charset="0"/>
                      </a:endParaRPr>
                    </a:p>
                  </a:txBody>
                  <a:tcPr marL="51668" marR="51668" marT="0" marB="0"/>
                </a:tc>
                <a:extLst>
                  <a:ext uri="{0D108BD9-81ED-4DB2-BD59-A6C34878D82A}">
                    <a16:rowId xmlns:a16="http://schemas.microsoft.com/office/drawing/2014/main" val="3657892105"/>
                  </a:ext>
                </a:extLst>
              </a:tr>
              <a:tr h="1387031">
                <a:tc>
                  <a:txBody>
                    <a:bodyPr/>
                    <a:lstStyle/>
                    <a:p>
                      <a:pPr>
                        <a:lnSpc>
                          <a:spcPct val="107000"/>
                        </a:lnSpc>
                        <a:spcAft>
                          <a:spcPts val="800"/>
                        </a:spcAft>
                      </a:pPr>
                      <a:r>
                        <a:rPr lang="lv-LV" sz="1300">
                          <a:effectLst/>
                          <a:latin typeface="Arial" panose="020B0604020202020204" pitchFamily="34" charset="0"/>
                          <a:cs typeface="Arial" panose="020B0604020202020204" pitchFamily="34" charset="0"/>
                        </a:rPr>
                        <a:t>Īpašumtiesību aplikšana ar nodokļiem</a:t>
                      </a:r>
                      <a:endParaRPr lang="lv-LV" sz="1300">
                        <a:effectLst/>
                        <a:latin typeface="Arial" panose="020B0604020202020204" pitchFamily="34" charset="0"/>
                        <a:ea typeface="Calibri" panose="020F0502020204030204" pitchFamily="34" charset="0"/>
                        <a:cs typeface="Arial" panose="020B0604020202020204" pitchFamily="34" charset="0"/>
                      </a:endParaRPr>
                    </a:p>
                  </a:txBody>
                  <a:tcPr marL="51668" marR="51668" marT="0" marB="0"/>
                </a:tc>
                <a:tc>
                  <a:txBody>
                    <a:bodyPr/>
                    <a:lstStyle/>
                    <a:p>
                      <a:pPr>
                        <a:lnSpc>
                          <a:spcPct val="107000"/>
                        </a:lnSpc>
                        <a:spcAft>
                          <a:spcPts val="800"/>
                        </a:spcAft>
                      </a:pPr>
                      <a:r>
                        <a:rPr lang="lv-LV" sz="1300" dirty="0">
                          <a:effectLst/>
                          <a:latin typeface="Arial" panose="020B0604020202020204" pitchFamily="34" charset="0"/>
                          <a:cs typeface="Arial" panose="020B0604020202020204" pitchFamily="34" charset="0"/>
                        </a:rPr>
                        <a:t>Ir</a:t>
                      </a:r>
                    </a:p>
                    <a:p>
                      <a:pPr>
                        <a:lnSpc>
                          <a:spcPct val="107000"/>
                        </a:lnSpc>
                        <a:spcAft>
                          <a:spcPts val="800"/>
                        </a:spcAft>
                      </a:pPr>
                      <a:r>
                        <a:rPr lang="lv-LV" sz="1300" dirty="0">
                          <a:effectLst/>
                          <a:latin typeface="Arial" panose="020B0604020202020204" pitchFamily="34" charset="0"/>
                          <a:cs typeface="Arial" panose="020B0604020202020204" pitchFamily="34" charset="0"/>
                        </a:rPr>
                        <a:t>Pēc CO</a:t>
                      </a:r>
                      <a:r>
                        <a:rPr lang="lv-LV" sz="1300" baseline="-25000" dirty="0">
                          <a:effectLst/>
                          <a:latin typeface="Arial" panose="020B0604020202020204" pitchFamily="34" charset="0"/>
                          <a:cs typeface="Arial" panose="020B0604020202020204" pitchFamily="34" charset="0"/>
                        </a:rPr>
                        <a:t>2</a:t>
                      </a:r>
                      <a:r>
                        <a:rPr lang="lv-LV" sz="1300" dirty="0">
                          <a:effectLst/>
                          <a:latin typeface="Arial" panose="020B0604020202020204" pitchFamily="34" charset="0"/>
                          <a:cs typeface="Arial" panose="020B0604020202020204" pitchFamily="34" charset="0"/>
                        </a:rPr>
                        <a:t> </a:t>
                      </a:r>
                      <a:r>
                        <a:rPr lang="lv-LV" sz="1300" dirty="0" err="1">
                          <a:effectLst/>
                          <a:latin typeface="Arial" panose="020B0604020202020204" pitchFamily="34" charset="0"/>
                          <a:cs typeface="Arial" panose="020B0604020202020204" pitchFamily="34" charset="0"/>
                        </a:rPr>
                        <a:t>izmešiem</a:t>
                      </a:r>
                      <a:endParaRPr lang="lv-LV" sz="1300" dirty="0">
                        <a:effectLst/>
                        <a:latin typeface="Arial" panose="020B0604020202020204" pitchFamily="34" charset="0"/>
                        <a:cs typeface="Arial" panose="020B0604020202020204" pitchFamily="34" charset="0"/>
                      </a:endParaRPr>
                    </a:p>
                    <a:p>
                      <a:pPr>
                        <a:lnSpc>
                          <a:spcPct val="107000"/>
                        </a:lnSpc>
                        <a:spcAft>
                          <a:spcPts val="800"/>
                        </a:spcAft>
                      </a:pPr>
                      <a:r>
                        <a:rPr lang="lv-LV" sz="1300" dirty="0">
                          <a:effectLst/>
                          <a:latin typeface="Arial" panose="020B0604020202020204" pitchFamily="34" charset="0"/>
                          <a:cs typeface="Arial" panose="020B0604020202020204" pitchFamily="34" charset="0"/>
                          <a:sym typeface="Wingdings" panose="05000000000000000000" pitchFamily="2" charset="2"/>
                        </a:rPr>
                        <a:t> </a:t>
                      </a:r>
                      <a:r>
                        <a:rPr lang="lv-LV" sz="1300" dirty="0">
                          <a:effectLst/>
                          <a:latin typeface="Arial" panose="020B0604020202020204" pitchFamily="34" charset="0"/>
                          <a:cs typeface="Arial" panose="020B0604020202020204" pitchFamily="34" charset="0"/>
                        </a:rPr>
                        <a:t>zemās nodokļu likmes = LV viens no zemākajiem nodokļu slogiem TL īpašumtiesībām</a:t>
                      </a:r>
                      <a:endParaRPr lang="lv-LV" sz="1300" dirty="0">
                        <a:effectLst/>
                        <a:latin typeface="Arial" panose="020B0604020202020204" pitchFamily="34" charset="0"/>
                        <a:ea typeface="Calibri" panose="020F0502020204030204" pitchFamily="34" charset="0"/>
                        <a:cs typeface="Arial" panose="020B0604020202020204" pitchFamily="34" charset="0"/>
                      </a:endParaRPr>
                    </a:p>
                  </a:txBody>
                  <a:tcPr marL="51668" marR="51668" marT="0" marB="0"/>
                </a:tc>
                <a:tc>
                  <a:txBody>
                    <a:bodyPr/>
                    <a:lstStyle/>
                    <a:p>
                      <a:pPr>
                        <a:lnSpc>
                          <a:spcPct val="107000"/>
                        </a:lnSpc>
                        <a:spcAft>
                          <a:spcPts val="800"/>
                        </a:spcAft>
                      </a:pPr>
                      <a:r>
                        <a:rPr lang="lv-LV" sz="1300" dirty="0">
                          <a:effectLst/>
                          <a:latin typeface="Arial" panose="020B0604020202020204" pitchFamily="34" charset="0"/>
                          <a:cs typeface="Arial" panose="020B0604020202020204" pitchFamily="34" charset="0"/>
                        </a:rPr>
                        <a:t>Nav</a:t>
                      </a:r>
                      <a:endParaRPr lang="lv-LV" sz="1300" dirty="0">
                        <a:effectLst/>
                        <a:latin typeface="Arial" panose="020B0604020202020204" pitchFamily="34" charset="0"/>
                        <a:ea typeface="Calibri" panose="020F0502020204030204" pitchFamily="34" charset="0"/>
                        <a:cs typeface="Arial" panose="020B0604020202020204" pitchFamily="34" charset="0"/>
                      </a:endParaRPr>
                    </a:p>
                  </a:txBody>
                  <a:tcPr marL="51668" marR="51668" marT="0" marB="0"/>
                </a:tc>
                <a:tc>
                  <a:txBody>
                    <a:bodyPr/>
                    <a:lstStyle/>
                    <a:p>
                      <a:pPr>
                        <a:lnSpc>
                          <a:spcPct val="107000"/>
                        </a:lnSpc>
                        <a:spcAft>
                          <a:spcPts val="800"/>
                        </a:spcAft>
                      </a:pPr>
                      <a:r>
                        <a:rPr lang="lv-LV" sz="1300" dirty="0">
                          <a:effectLst/>
                          <a:latin typeface="Arial" panose="020B0604020202020204" pitchFamily="34" charset="0"/>
                          <a:cs typeface="Arial" panose="020B0604020202020204" pitchFamily="34" charset="0"/>
                        </a:rPr>
                        <a:t>Nav</a:t>
                      </a:r>
                      <a:endParaRPr lang="lv-LV" sz="1300" dirty="0">
                        <a:effectLst/>
                        <a:latin typeface="Arial" panose="020B0604020202020204" pitchFamily="34" charset="0"/>
                        <a:ea typeface="Calibri" panose="020F0502020204030204" pitchFamily="34" charset="0"/>
                        <a:cs typeface="Arial" panose="020B0604020202020204" pitchFamily="34" charset="0"/>
                      </a:endParaRPr>
                    </a:p>
                  </a:txBody>
                  <a:tcPr marL="51668" marR="51668" marT="0" marB="0"/>
                </a:tc>
                <a:extLst>
                  <a:ext uri="{0D108BD9-81ED-4DB2-BD59-A6C34878D82A}">
                    <a16:rowId xmlns:a16="http://schemas.microsoft.com/office/drawing/2014/main" val="1662011059"/>
                  </a:ext>
                </a:extLst>
              </a:tr>
              <a:tr h="1231752">
                <a:tc>
                  <a:txBody>
                    <a:bodyPr/>
                    <a:lstStyle/>
                    <a:p>
                      <a:pPr>
                        <a:lnSpc>
                          <a:spcPct val="107000"/>
                        </a:lnSpc>
                        <a:spcAft>
                          <a:spcPts val="800"/>
                        </a:spcAft>
                      </a:pPr>
                      <a:r>
                        <a:rPr lang="lv-LV" sz="1300" dirty="0">
                          <a:solidFill>
                            <a:schemeClr val="bg1"/>
                          </a:solidFill>
                          <a:effectLst/>
                          <a:latin typeface="Arial" panose="020B0604020202020204" pitchFamily="34" charset="0"/>
                          <a:cs typeface="Arial" panose="020B0604020202020204" pitchFamily="34" charset="0"/>
                        </a:rPr>
                        <a:t>TL lietošanas kompensācija kā daļa no algas</a:t>
                      </a:r>
                    </a:p>
                  </a:txBody>
                  <a:tcPr marL="51668" marR="51668" marT="0" marB="0"/>
                </a:tc>
                <a:tc>
                  <a:txBody>
                    <a:bodyPr/>
                    <a:lstStyle/>
                    <a:p>
                      <a:pPr>
                        <a:lnSpc>
                          <a:spcPct val="107000"/>
                        </a:lnSpc>
                        <a:spcAft>
                          <a:spcPts val="800"/>
                        </a:spcAft>
                      </a:pPr>
                      <a:r>
                        <a:rPr lang="lv-LV" sz="1300" dirty="0">
                          <a:effectLst/>
                          <a:latin typeface="Arial" panose="020B0604020202020204" pitchFamily="34" charset="0"/>
                          <a:cs typeface="Arial" panose="020B0604020202020204" pitchFamily="34" charset="0"/>
                        </a:rPr>
                        <a:t>Ir</a:t>
                      </a:r>
                    </a:p>
                    <a:p>
                      <a:pPr>
                        <a:lnSpc>
                          <a:spcPct val="107000"/>
                        </a:lnSpc>
                        <a:spcAft>
                          <a:spcPts val="800"/>
                        </a:spcAft>
                      </a:pPr>
                      <a:r>
                        <a:rPr lang="lv-LV" sz="1300" dirty="0">
                          <a:effectLst/>
                          <a:latin typeface="Arial" panose="020B0604020202020204" pitchFamily="34" charset="0"/>
                          <a:cs typeface="Arial" panose="020B0604020202020204" pitchFamily="34" charset="0"/>
                        </a:rPr>
                        <a:t>LV </a:t>
                      </a:r>
                      <a:r>
                        <a:rPr lang="lv-LV" sz="1300" dirty="0">
                          <a:solidFill>
                            <a:schemeClr val="tx1"/>
                          </a:solidFill>
                          <a:effectLst/>
                          <a:latin typeface="Arial" panose="020B0604020202020204" pitchFamily="34" charset="0"/>
                          <a:cs typeface="Arial" panose="020B0604020202020204" pitchFamily="34" charset="0"/>
                        </a:rPr>
                        <a:t>viszemākais </a:t>
                      </a:r>
                      <a:r>
                        <a:rPr lang="lv-LV" sz="1300" i="1" dirty="0" err="1">
                          <a:solidFill>
                            <a:schemeClr val="tx1"/>
                          </a:solidFill>
                          <a:effectLst/>
                          <a:latin typeface="Arial" panose="020B0604020202020204" pitchFamily="34" charset="0"/>
                          <a:cs typeface="Arial" panose="020B0604020202020204" pitchFamily="34" charset="0"/>
                        </a:rPr>
                        <a:t>de</a:t>
                      </a:r>
                      <a:r>
                        <a:rPr lang="lv-LV" sz="1300" i="1" dirty="0">
                          <a:solidFill>
                            <a:schemeClr val="tx1"/>
                          </a:solidFill>
                          <a:effectLst/>
                          <a:latin typeface="Arial" panose="020B0604020202020204" pitchFamily="34" charset="0"/>
                          <a:cs typeface="Arial" panose="020B0604020202020204" pitchFamily="34" charset="0"/>
                        </a:rPr>
                        <a:t> </a:t>
                      </a:r>
                      <a:r>
                        <a:rPr lang="lv-LV" sz="1300" i="1" dirty="0" err="1">
                          <a:solidFill>
                            <a:schemeClr val="tx1"/>
                          </a:solidFill>
                          <a:effectLst/>
                          <a:latin typeface="Arial" panose="020B0604020202020204" pitchFamily="34" charset="0"/>
                          <a:cs typeface="Arial" panose="020B0604020202020204" pitchFamily="34" charset="0"/>
                        </a:rPr>
                        <a:t>facto</a:t>
                      </a:r>
                      <a:r>
                        <a:rPr lang="lv-LV" sz="1300" i="1" dirty="0">
                          <a:solidFill>
                            <a:schemeClr val="tx1"/>
                          </a:solidFill>
                          <a:effectLst/>
                          <a:latin typeface="Arial" panose="020B0604020202020204" pitchFamily="34" charset="0"/>
                          <a:cs typeface="Arial" panose="020B0604020202020204" pitchFamily="34" charset="0"/>
                        </a:rPr>
                        <a:t> </a:t>
                      </a:r>
                      <a:r>
                        <a:rPr lang="lv-LV" sz="1300" dirty="0">
                          <a:solidFill>
                            <a:schemeClr val="tx1"/>
                          </a:solidFill>
                          <a:effectLst/>
                          <a:latin typeface="Arial" panose="020B0604020202020204" pitchFamily="34" charset="0"/>
                          <a:cs typeface="Arial" panose="020B0604020202020204" pitchFamily="34" charset="0"/>
                        </a:rPr>
                        <a:t>pabalsts kā </a:t>
                      </a:r>
                      <a:r>
                        <a:rPr lang="lv-LV" sz="1300" dirty="0" err="1">
                          <a:solidFill>
                            <a:schemeClr val="tx1"/>
                          </a:solidFill>
                          <a:effectLst/>
                          <a:latin typeface="Arial" panose="020B0604020202020204" pitchFamily="34" charset="0"/>
                          <a:cs typeface="Arial" panose="020B0604020202020204" pitchFamily="34" charset="0"/>
                        </a:rPr>
                        <a:t>kompensāc</a:t>
                      </a:r>
                      <a:r>
                        <a:rPr lang="lv-LV" sz="1300" dirty="0">
                          <a:solidFill>
                            <a:schemeClr val="tx1"/>
                          </a:solidFill>
                          <a:effectLst/>
                          <a:latin typeface="Arial" panose="020B0604020202020204" pitchFamily="34" charset="0"/>
                          <a:cs typeface="Arial" panose="020B0604020202020204" pitchFamily="34" charset="0"/>
                        </a:rPr>
                        <a:t>. daļai no algas salīdzinājumā kā citur ES</a:t>
                      </a:r>
                      <a:endParaRPr lang="lv-LV" sz="1300" dirty="0">
                        <a:effectLst/>
                        <a:latin typeface="Arial" panose="020B0604020202020204" pitchFamily="34" charset="0"/>
                        <a:ea typeface="Calibri" panose="020F0502020204030204" pitchFamily="34" charset="0"/>
                        <a:cs typeface="Arial" panose="020B0604020202020204" pitchFamily="34" charset="0"/>
                      </a:endParaRPr>
                    </a:p>
                  </a:txBody>
                  <a:tcPr marL="51668" marR="51668" marT="0" marB="0"/>
                </a:tc>
                <a:tc>
                  <a:txBody>
                    <a:bodyPr/>
                    <a:lstStyle/>
                    <a:p>
                      <a:pPr>
                        <a:lnSpc>
                          <a:spcPct val="107000"/>
                        </a:lnSpc>
                        <a:spcAft>
                          <a:spcPts val="800"/>
                        </a:spcAft>
                      </a:pPr>
                      <a:r>
                        <a:rPr lang="lv-LV" sz="1300" dirty="0">
                          <a:effectLst/>
                          <a:latin typeface="Arial" panose="020B0604020202020204" pitchFamily="34" charset="0"/>
                          <a:cs typeface="Arial" panose="020B0604020202020204" pitchFamily="34" charset="0"/>
                        </a:rPr>
                        <a:t>Ir</a:t>
                      </a:r>
                      <a:endParaRPr lang="lv-LV" sz="1300" dirty="0">
                        <a:effectLst/>
                        <a:latin typeface="Arial" panose="020B0604020202020204" pitchFamily="34" charset="0"/>
                        <a:ea typeface="Calibri" panose="020F0502020204030204" pitchFamily="34" charset="0"/>
                        <a:cs typeface="Arial" panose="020B0604020202020204" pitchFamily="34" charset="0"/>
                      </a:endParaRPr>
                    </a:p>
                  </a:txBody>
                  <a:tcPr marL="51668" marR="51668" marT="0" marB="0"/>
                </a:tc>
                <a:tc>
                  <a:txBody>
                    <a:bodyPr/>
                    <a:lstStyle/>
                    <a:p>
                      <a:pPr algn="just">
                        <a:lnSpc>
                          <a:spcPct val="107000"/>
                        </a:lnSpc>
                        <a:spcAft>
                          <a:spcPts val="800"/>
                        </a:spcAft>
                      </a:pPr>
                      <a:r>
                        <a:rPr lang="lv-LV" sz="1300" dirty="0">
                          <a:effectLst/>
                          <a:latin typeface="Arial" panose="020B0604020202020204" pitchFamily="34" charset="0"/>
                          <a:cs typeface="Arial" panose="020B0604020202020204" pitchFamily="34" charset="0"/>
                        </a:rPr>
                        <a:t>Ir</a:t>
                      </a:r>
                    </a:p>
                    <a:p>
                      <a:pPr algn="just">
                        <a:lnSpc>
                          <a:spcPct val="107000"/>
                        </a:lnSpc>
                        <a:spcAft>
                          <a:spcPts val="800"/>
                        </a:spcAft>
                      </a:pPr>
                      <a:r>
                        <a:rPr lang="lv-LV" sz="1300" dirty="0">
                          <a:effectLst/>
                          <a:latin typeface="Arial" panose="020B0604020202020204" pitchFamily="34" charset="0"/>
                          <a:cs typeface="Arial" panose="020B0604020202020204" pitchFamily="34" charset="0"/>
                        </a:rPr>
                        <a:t>nodokļu slogs zemāks nekā vidēji ES, īpaši lieliem motoriem.</a:t>
                      </a:r>
                      <a:endParaRPr lang="lv-LV" sz="1300" dirty="0">
                        <a:effectLst/>
                        <a:latin typeface="Arial" panose="020B0604020202020204" pitchFamily="34" charset="0"/>
                        <a:ea typeface="Calibri" panose="020F0502020204030204" pitchFamily="34" charset="0"/>
                        <a:cs typeface="Arial" panose="020B0604020202020204" pitchFamily="34" charset="0"/>
                      </a:endParaRPr>
                    </a:p>
                  </a:txBody>
                  <a:tcPr marL="51668" marR="51668" marT="0" marB="0"/>
                </a:tc>
                <a:extLst>
                  <a:ext uri="{0D108BD9-81ED-4DB2-BD59-A6C34878D82A}">
                    <a16:rowId xmlns:a16="http://schemas.microsoft.com/office/drawing/2014/main" val="1953997925"/>
                  </a:ext>
                </a:extLst>
              </a:tr>
              <a:tr h="1076473">
                <a:tc>
                  <a:txBody>
                    <a:bodyPr/>
                    <a:lstStyle/>
                    <a:p>
                      <a:pPr>
                        <a:lnSpc>
                          <a:spcPct val="107000"/>
                        </a:lnSpc>
                        <a:spcAft>
                          <a:spcPts val="800"/>
                        </a:spcAft>
                      </a:pPr>
                      <a:r>
                        <a:rPr lang="lv-LV" sz="1300" dirty="0">
                          <a:effectLst/>
                          <a:latin typeface="Arial" panose="020B0604020202020204" pitchFamily="34" charset="0"/>
                          <a:cs typeface="Arial" panose="020B0604020202020204" pitchFamily="34" charset="0"/>
                        </a:rPr>
                        <a:t>Degvielas nodokļi</a:t>
                      </a:r>
                      <a:endParaRPr lang="lv-LV" sz="1300" dirty="0">
                        <a:effectLst/>
                        <a:latin typeface="Arial" panose="020B0604020202020204" pitchFamily="34" charset="0"/>
                        <a:ea typeface="Calibri" panose="020F0502020204030204" pitchFamily="34" charset="0"/>
                        <a:cs typeface="Arial" panose="020B0604020202020204" pitchFamily="34" charset="0"/>
                      </a:endParaRPr>
                    </a:p>
                  </a:txBody>
                  <a:tcPr marL="51668" marR="51668" marT="0" marB="0"/>
                </a:tc>
                <a:tc>
                  <a:txBody>
                    <a:bodyPr/>
                    <a:lstStyle/>
                    <a:p>
                      <a:pPr>
                        <a:lnSpc>
                          <a:spcPct val="107000"/>
                        </a:lnSpc>
                        <a:spcAft>
                          <a:spcPts val="800"/>
                        </a:spcAft>
                      </a:pPr>
                      <a:r>
                        <a:rPr lang="lv-LV" sz="1300" dirty="0">
                          <a:effectLst/>
                          <a:latin typeface="Arial" panose="020B0604020202020204" pitchFamily="34" charset="0"/>
                          <a:cs typeface="Arial" panose="020B0604020202020204" pitchFamily="34" charset="0"/>
                        </a:rPr>
                        <a:t>Ir</a:t>
                      </a:r>
                    </a:p>
                    <a:p>
                      <a:pPr>
                        <a:lnSpc>
                          <a:spcPct val="107000"/>
                        </a:lnSpc>
                        <a:spcAft>
                          <a:spcPts val="800"/>
                        </a:spcAft>
                      </a:pPr>
                      <a:r>
                        <a:rPr lang="lv-LV" sz="1300" dirty="0">
                          <a:effectLst/>
                          <a:latin typeface="Arial" panose="020B0604020202020204" pitchFamily="34" charset="0"/>
                          <a:cs typeface="Arial" panose="020B0604020202020204" pitchFamily="34" charset="0"/>
                        </a:rPr>
                        <a:t>Gan benzīna, gan dīzeļa akcīzes nodoklis nedaudz pārsniedz ES vidējo rādītāju.</a:t>
                      </a:r>
                      <a:endParaRPr lang="lv-LV" sz="1300" dirty="0">
                        <a:effectLst/>
                        <a:latin typeface="Arial" panose="020B0604020202020204" pitchFamily="34" charset="0"/>
                        <a:ea typeface="Calibri" panose="020F0502020204030204" pitchFamily="34" charset="0"/>
                        <a:cs typeface="Arial" panose="020B0604020202020204" pitchFamily="34" charset="0"/>
                      </a:endParaRPr>
                    </a:p>
                  </a:txBody>
                  <a:tcPr marL="51668" marR="51668" marT="0" marB="0"/>
                </a:tc>
                <a:tc>
                  <a:txBody>
                    <a:bodyPr/>
                    <a:lstStyle/>
                    <a:p>
                      <a:pPr>
                        <a:lnSpc>
                          <a:spcPct val="107000"/>
                        </a:lnSpc>
                        <a:spcAft>
                          <a:spcPts val="800"/>
                        </a:spcAft>
                      </a:pPr>
                      <a:r>
                        <a:rPr lang="lv-LV" sz="1300" dirty="0">
                          <a:effectLst/>
                          <a:latin typeface="Arial" panose="020B0604020202020204" pitchFamily="34" charset="0"/>
                          <a:cs typeface="Arial" panose="020B0604020202020204" pitchFamily="34" charset="0"/>
                        </a:rPr>
                        <a:t>Ir</a:t>
                      </a:r>
                    </a:p>
                    <a:p>
                      <a:pPr>
                        <a:lnSpc>
                          <a:spcPct val="107000"/>
                        </a:lnSpc>
                        <a:spcAft>
                          <a:spcPts val="800"/>
                        </a:spcAft>
                      </a:pPr>
                      <a:r>
                        <a:rPr lang="lv-LV" sz="1300" dirty="0">
                          <a:effectLst/>
                          <a:latin typeface="Arial" panose="020B0604020202020204" pitchFamily="34" charset="0"/>
                          <a:cs typeface="Arial" panose="020B0604020202020204" pitchFamily="34" charset="0"/>
                        </a:rPr>
                        <a:t>Akcīzes likmes ir aptuveni ES vidējā līmenī.</a:t>
                      </a:r>
                      <a:endParaRPr lang="lv-LV" sz="1300" dirty="0">
                        <a:effectLst/>
                        <a:latin typeface="Arial" panose="020B0604020202020204" pitchFamily="34" charset="0"/>
                        <a:ea typeface="Calibri" panose="020F0502020204030204" pitchFamily="34" charset="0"/>
                        <a:cs typeface="Arial" panose="020B0604020202020204" pitchFamily="34" charset="0"/>
                      </a:endParaRPr>
                    </a:p>
                  </a:txBody>
                  <a:tcPr marL="51668" marR="51668" marT="0" marB="0"/>
                </a:tc>
                <a:tc>
                  <a:txBody>
                    <a:bodyPr/>
                    <a:lstStyle/>
                    <a:p>
                      <a:pPr>
                        <a:lnSpc>
                          <a:spcPct val="107000"/>
                        </a:lnSpc>
                        <a:spcAft>
                          <a:spcPts val="800"/>
                        </a:spcAft>
                      </a:pPr>
                      <a:r>
                        <a:rPr lang="lv-LV" sz="1300" dirty="0">
                          <a:effectLst/>
                          <a:latin typeface="Arial" panose="020B0604020202020204" pitchFamily="34" charset="0"/>
                          <a:cs typeface="Arial" panose="020B0604020202020204" pitchFamily="34" charset="0"/>
                        </a:rPr>
                        <a:t>Ir</a:t>
                      </a:r>
                    </a:p>
                    <a:p>
                      <a:pPr>
                        <a:lnSpc>
                          <a:spcPct val="107000"/>
                        </a:lnSpc>
                        <a:spcAft>
                          <a:spcPts val="800"/>
                        </a:spcAft>
                      </a:pPr>
                      <a:r>
                        <a:rPr lang="lv-LV" sz="1300" dirty="0">
                          <a:effectLst/>
                          <a:latin typeface="Arial" panose="020B0604020202020204" pitchFamily="34" charset="0"/>
                          <a:cs typeface="Arial" panose="020B0604020202020204" pitchFamily="34" charset="0"/>
                        </a:rPr>
                        <a:t>Benzīna akcīze pārsniedz ES vidējo dīzeļdegvielas akcīzes  nedaudz zemāka par ES vidējo.</a:t>
                      </a:r>
                      <a:endParaRPr lang="lv-LV" sz="1300" dirty="0">
                        <a:effectLst/>
                        <a:latin typeface="Arial" panose="020B0604020202020204" pitchFamily="34" charset="0"/>
                        <a:ea typeface="Calibri" panose="020F0502020204030204" pitchFamily="34" charset="0"/>
                        <a:cs typeface="Arial" panose="020B0604020202020204" pitchFamily="34" charset="0"/>
                      </a:endParaRPr>
                    </a:p>
                  </a:txBody>
                  <a:tcPr marL="51668" marR="51668" marT="0" marB="0"/>
                </a:tc>
                <a:extLst>
                  <a:ext uri="{0D108BD9-81ED-4DB2-BD59-A6C34878D82A}">
                    <a16:rowId xmlns:a16="http://schemas.microsoft.com/office/drawing/2014/main" val="1799889991"/>
                  </a:ext>
                </a:extLst>
              </a:tr>
            </a:tbl>
          </a:graphicData>
        </a:graphic>
      </p:graphicFrame>
      <p:sp>
        <p:nvSpPr>
          <p:cNvPr id="6" name="Slide Number Placeholder 5">
            <a:extLst>
              <a:ext uri="{FF2B5EF4-FFF2-40B4-BE49-F238E27FC236}">
                <a16:creationId xmlns:a16="http://schemas.microsoft.com/office/drawing/2014/main" id="{E3121918-3D30-9A94-FE7D-4EDFA165DFA8}"/>
              </a:ext>
            </a:extLst>
          </p:cNvPr>
          <p:cNvSpPr>
            <a:spLocks noGrp="1"/>
          </p:cNvSpPr>
          <p:nvPr>
            <p:ph type="sldNum" sz="quarter" idx="13"/>
          </p:nvPr>
        </p:nvSpPr>
        <p:spPr/>
        <p:txBody>
          <a:bodyPr/>
          <a:lstStyle/>
          <a:p>
            <a:pPr>
              <a:defRPr/>
            </a:pPr>
            <a:fld id="{58B1CA17-2490-47B2-A8EC-4CEB3BC800A8}" type="slidenum">
              <a:rPr lang="en-US" altLang="lv-LV" smtClean="0"/>
              <a:pPr>
                <a:defRPr/>
              </a:pPr>
              <a:t>12</a:t>
            </a:fld>
            <a:endParaRPr lang="en-US" altLang="lv-LV"/>
          </a:p>
        </p:txBody>
      </p:sp>
      <p:pic>
        <p:nvPicPr>
          <p:cNvPr id="1026" name="Picture 2">
            <a:extLst>
              <a:ext uri="{FF2B5EF4-FFF2-40B4-BE49-F238E27FC236}">
                <a16:creationId xmlns:a16="http://schemas.microsoft.com/office/drawing/2014/main" id="{B8B9F48F-9394-BA4F-6EB9-51252B82F4C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98806" y="1044367"/>
            <a:ext cx="1412443" cy="708991"/>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a:extLst>
              <a:ext uri="{FF2B5EF4-FFF2-40B4-BE49-F238E27FC236}">
                <a16:creationId xmlns:a16="http://schemas.microsoft.com/office/drawing/2014/main" id="{9E1548BB-999C-65D3-90B8-FC66141C3E1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584582" y="946140"/>
            <a:ext cx="1345363" cy="807218"/>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a:extLst>
              <a:ext uri="{FF2B5EF4-FFF2-40B4-BE49-F238E27FC236}">
                <a16:creationId xmlns:a16="http://schemas.microsoft.com/office/drawing/2014/main" id="{70487F69-3C41-9207-ABFD-175C7100CCF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403278" y="978312"/>
            <a:ext cx="1323952" cy="841099"/>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a:extLst>
              <a:ext uri="{FF2B5EF4-FFF2-40B4-BE49-F238E27FC236}">
                <a16:creationId xmlns:a16="http://schemas.microsoft.com/office/drawing/2014/main" id="{8CE1844E-486C-A64B-617B-484B8B53B044}"/>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9522256" y="114859"/>
            <a:ext cx="2543804" cy="53658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1665414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C42D22-2EF4-8FCD-3E15-CB4BC3348EF6}"/>
              </a:ext>
            </a:extLst>
          </p:cNvPr>
          <p:cNvSpPr>
            <a:spLocks noGrp="1"/>
          </p:cNvSpPr>
          <p:nvPr>
            <p:ph type="title"/>
          </p:nvPr>
        </p:nvSpPr>
        <p:spPr>
          <a:xfrm>
            <a:off x="2296049" y="185291"/>
            <a:ext cx="8846820" cy="1337632"/>
          </a:xfrm>
        </p:spPr>
        <p:txBody>
          <a:bodyPr>
            <a:normAutofit fontScale="90000"/>
          </a:bodyPr>
          <a:lstStyle/>
          <a:p>
            <a:r>
              <a:rPr lang="en-US" dirty="0"/>
              <a:t>Transport &amp; Environment </a:t>
            </a:r>
            <a:r>
              <a:rPr lang="en-US" dirty="0" err="1"/>
              <a:t>pētījums</a:t>
            </a:r>
            <a:br>
              <a:rPr lang="lv-LV" dirty="0"/>
            </a:br>
            <a:r>
              <a:rPr lang="en-US" dirty="0"/>
              <a:t> «The good tax guide»</a:t>
            </a:r>
            <a:br>
              <a:rPr lang="lv-LV" sz="2000" dirty="0"/>
            </a:br>
            <a:br>
              <a:rPr lang="lv-LV" sz="2000" dirty="0"/>
            </a:br>
            <a:endParaRPr lang="lv-LV" sz="2000" dirty="0">
              <a:solidFill>
                <a:srgbClr val="FF0000"/>
              </a:solidFill>
            </a:endParaRPr>
          </a:p>
        </p:txBody>
      </p:sp>
      <p:sp>
        <p:nvSpPr>
          <p:cNvPr id="3" name="Content Placeholder 2">
            <a:extLst>
              <a:ext uri="{FF2B5EF4-FFF2-40B4-BE49-F238E27FC236}">
                <a16:creationId xmlns:a16="http://schemas.microsoft.com/office/drawing/2014/main" id="{5A5557FF-C1F1-FA23-C0BF-DF7827DFA411}"/>
              </a:ext>
            </a:extLst>
          </p:cNvPr>
          <p:cNvSpPr>
            <a:spLocks noGrp="1"/>
          </p:cNvSpPr>
          <p:nvPr>
            <p:ph idx="1"/>
          </p:nvPr>
        </p:nvSpPr>
        <p:spPr>
          <a:xfrm>
            <a:off x="609600" y="1951027"/>
            <a:ext cx="9411286" cy="4373573"/>
          </a:xfrm>
        </p:spPr>
        <p:txBody>
          <a:bodyPr>
            <a:normAutofit/>
          </a:bodyPr>
          <a:lstStyle/>
          <a:p>
            <a:r>
              <a:rPr lang="lv-LV" b="1" dirty="0"/>
              <a:t>Galvenie secinājumi:</a:t>
            </a:r>
          </a:p>
          <a:p>
            <a:endParaRPr lang="lv-LV" b="1" dirty="0"/>
          </a:p>
          <a:p>
            <a:pPr marL="342900" indent="-342900">
              <a:buFont typeface="Arial" panose="020B0604020202020204" pitchFamily="34" charset="0"/>
              <a:buChar char="•"/>
            </a:pPr>
            <a:r>
              <a:rPr lang="lv-LV" dirty="0"/>
              <a:t>Lielāka ietekme  - transportlīdzekļu iegādes nodokļi, bet ne īpašumtiesību nodokļi</a:t>
            </a:r>
          </a:p>
          <a:p>
            <a:pPr marL="342900" indent="-342900">
              <a:buFont typeface="Arial" panose="020B0604020202020204" pitchFamily="34" charset="0"/>
              <a:buChar char="•"/>
            </a:pPr>
            <a:r>
              <a:rPr lang="lv-LV" dirty="0"/>
              <a:t>Nodokļi  par automobiļu izmantošanu (piem., degvielas akcīze) - visefektīvākais nodokļu instruments.</a:t>
            </a:r>
          </a:p>
          <a:p>
            <a:pPr marL="342900" indent="-342900">
              <a:buFont typeface="Arial" panose="020B0604020202020204" pitchFamily="34" charset="0"/>
              <a:buChar char="•"/>
            </a:pPr>
            <a:endParaRPr lang="lv-LV" dirty="0"/>
          </a:p>
          <a:p>
            <a:pPr marL="342900" indent="-342900">
              <a:buFont typeface="Arial" panose="020B0604020202020204" pitchFamily="34" charset="0"/>
              <a:buChar char="•"/>
            </a:pPr>
            <a:endParaRPr lang="lv-LV" dirty="0"/>
          </a:p>
        </p:txBody>
      </p:sp>
      <p:sp>
        <p:nvSpPr>
          <p:cNvPr id="4" name="Text Placeholder 3">
            <a:extLst>
              <a:ext uri="{FF2B5EF4-FFF2-40B4-BE49-F238E27FC236}">
                <a16:creationId xmlns:a16="http://schemas.microsoft.com/office/drawing/2014/main" id="{531D253A-6C42-B4BC-9C91-CF0F550639C4}"/>
              </a:ext>
            </a:extLst>
          </p:cNvPr>
          <p:cNvSpPr>
            <a:spLocks noGrp="1"/>
          </p:cNvSpPr>
          <p:nvPr>
            <p:ph type="body" sz="quarter" idx="10"/>
          </p:nvPr>
        </p:nvSpPr>
        <p:spPr/>
        <p:txBody>
          <a:bodyPr/>
          <a:lstStyle/>
          <a:p>
            <a:endParaRPr lang="lv-LV"/>
          </a:p>
        </p:txBody>
      </p:sp>
      <p:sp>
        <p:nvSpPr>
          <p:cNvPr id="5" name="Text Placeholder 4">
            <a:extLst>
              <a:ext uri="{FF2B5EF4-FFF2-40B4-BE49-F238E27FC236}">
                <a16:creationId xmlns:a16="http://schemas.microsoft.com/office/drawing/2014/main" id="{5E0BDD3B-0794-F9EC-AC4B-792FB6C86E8E}"/>
              </a:ext>
            </a:extLst>
          </p:cNvPr>
          <p:cNvSpPr>
            <a:spLocks noGrp="1"/>
          </p:cNvSpPr>
          <p:nvPr>
            <p:ph type="body" sz="quarter" idx="12"/>
          </p:nvPr>
        </p:nvSpPr>
        <p:spPr/>
        <p:txBody>
          <a:bodyPr/>
          <a:lstStyle/>
          <a:p>
            <a:endParaRPr lang="lv-LV"/>
          </a:p>
        </p:txBody>
      </p:sp>
      <p:sp>
        <p:nvSpPr>
          <p:cNvPr id="6" name="Slide Number Placeholder 5">
            <a:extLst>
              <a:ext uri="{FF2B5EF4-FFF2-40B4-BE49-F238E27FC236}">
                <a16:creationId xmlns:a16="http://schemas.microsoft.com/office/drawing/2014/main" id="{B50AACA9-B78F-6011-4F2E-F010E1064193}"/>
              </a:ext>
            </a:extLst>
          </p:cNvPr>
          <p:cNvSpPr>
            <a:spLocks noGrp="1"/>
          </p:cNvSpPr>
          <p:nvPr>
            <p:ph type="sldNum" sz="quarter" idx="13"/>
          </p:nvPr>
        </p:nvSpPr>
        <p:spPr/>
        <p:txBody>
          <a:bodyPr/>
          <a:lstStyle/>
          <a:p>
            <a:pPr>
              <a:defRPr/>
            </a:pPr>
            <a:fld id="{58B1CA17-2490-47B2-A8EC-4CEB3BC800A8}" type="slidenum">
              <a:rPr lang="en-US" altLang="lv-LV" smtClean="0"/>
              <a:pPr>
                <a:defRPr/>
              </a:pPr>
              <a:t>13</a:t>
            </a:fld>
            <a:endParaRPr lang="en-US" altLang="lv-LV"/>
          </a:p>
        </p:txBody>
      </p:sp>
      <p:pic>
        <p:nvPicPr>
          <p:cNvPr id="7" name="Picture 6">
            <a:extLst>
              <a:ext uri="{FF2B5EF4-FFF2-40B4-BE49-F238E27FC236}">
                <a16:creationId xmlns:a16="http://schemas.microsoft.com/office/drawing/2014/main" id="{028098C1-0319-1599-0BF8-124239F78295}"/>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820231" y="228600"/>
            <a:ext cx="2965369" cy="625507"/>
          </a:xfrm>
          <a:prstGeom prst="rect">
            <a:avLst/>
          </a:prstGeom>
          <a:noFill/>
          <a:extLst>
            <a:ext uri="{909E8E84-426E-40DD-AFC4-6F175D3DCCD1}">
              <a14:hiddenFill xmlns:a14="http://schemas.microsoft.com/office/drawing/2010/main">
                <a:solidFill>
                  <a:srgbClr val="FFFFFF"/>
                </a:solidFill>
              </a14:hiddenFill>
            </a:ext>
          </a:extLst>
        </p:spPr>
      </p:pic>
      <p:pic>
        <p:nvPicPr>
          <p:cNvPr id="9" name="Graphic 8" descr="Lightbulb and gear outline">
            <a:extLst>
              <a:ext uri="{FF2B5EF4-FFF2-40B4-BE49-F238E27FC236}">
                <a16:creationId xmlns:a16="http://schemas.microsoft.com/office/drawing/2014/main" id="{24E316C9-0664-A072-3648-FE1649792FE2}"/>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9936145" y="2277506"/>
            <a:ext cx="1646255" cy="1646255"/>
          </a:xfrm>
          <a:prstGeom prst="rect">
            <a:avLst/>
          </a:prstGeom>
        </p:spPr>
      </p:pic>
    </p:spTree>
    <p:extLst>
      <p:ext uri="{BB962C8B-B14F-4D97-AF65-F5344CB8AC3E}">
        <p14:creationId xmlns:p14="http://schemas.microsoft.com/office/powerpoint/2010/main" val="319100320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15000"/>
            <a:lum/>
          </a:blip>
          <a:srcRect/>
          <a:stretch>
            <a:fillRect l="-10000" r="-10000"/>
          </a:stretch>
        </a:blipFill>
        <a:effectLst/>
      </p:bgPr>
    </p:bg>
    <p:spTree>
      <p:nvGrpSpPr>
        <p:cNvPr id="1" name=""/>
        <p:cNvGrpSpPr/>
        <p:nvPr/>
      </p:nvGrpSpPr>
      <p:grpSpPr>
        <a:xfrm>
          <a:off x="0" y="0"/>
          <a:ext cx="0" cy="0"/>
          <a:chOff x="0" y="0"/>
          <a:chExt cx="0" cy="0"/>
        </a:xfrm>
      </p:grpSpPr>
      <p:sp>
        <p:nvSpPr>
          <p:cNvPr id="5" name="Title 1"/>
          <p:cNvSpPr txBox="1">
            <a:spLocks/>
          </p:cNvSpPr>
          <p:nvPr/>
        </p:nvSpPr>
        <p:spPr>
          <a:xfrm>
            <a:off x="2841917" y="203644"/>
            <a:ext cx="8119304" cy="936105"/>
          </a:xfrm>
          <a:prstGeom prst="rect">
            <a:avLst/>
          </a:prstGeom>
        </p:spPr>
        <p:txBody>
          <a:bodyPr vert="horz" lIns="91440" tIns="45720" rIns="91440" bIns="45720" rtlCol="0" anchor="t">
            <a:normAutofit/>
          </a:bodyPr>
          <a:lstStyle>
            <a:lvl1pPr algn="l" defTabSz="914400" rtl="0" eaLnBrk="1" latinLnBrk="0" hangingPunct="1">
              <a:spcBef>
                <a:spcPct val="0"/>
              </a:spcBef>
              <a:buNone/>
              <a:defRPr sz="2400" b="1" kern="1200">
                <a:solidFill>
                  <a:schemeClr val="tx1"/>
                </a:solidFill>
                <a:latin typeface="Verdana" panose="020B0604030504040204" pitchFamily="34" charset="0"/>
                <a:ea typeface="Verdana" panose="020B0604030504040204" pitchFamily="34" charset="0"/>
                <a:cs typeface="Verdana" panose="020B0604030504040204" pitchFamily="34" charset="0"/>
              </a:defRPr>
            </a:lvl1pPr>
          </a:lstStyle>
          <a:p>
            <a:r>
              <a:rPr lang="lv-LV" sz="2500" dirty="0">
                <a:cs typeface="Calibri" panose="020F0502020204030204" pitchFamily="34" charset="0"/>
              </a:rPr>
              <a:t>Grozījumi TEN 2020.gadā</a:t>
            </a:r>
            <a:endParaRPr lang="lv-LV" sz="2000" dirty="0"/>
          </a:p>
        </p:txBody>
      </p:sp>
      <p:sp>
        <p:nvSpPr>
          <p:cNvPr id="4" name="Slide Number Placeholder 3"/>
          <p:cNvSpPr>
            <a:spLocks noGrp="1"/>
          </p:cNvSpPr>
          <p:nvPr>
            <p:ph type="sldNum" sz="quarter" idx="13"/>
          </p:nvPr>
        </p:nvSpPr>
        <p:spPr/>
        <p:txBody>
          <a:bodyPr/>
          <a:lstStyle/>
          <a:p>
            <a:pPr>
              <a:defRPr/>
            </a:pPr>
            <a:fld id="{8E0BD877-4834-417C-B3BD-1AB3E4611316}" type="slidenum">
              <a:rPr lang="en-US" altLang="lv-LV" smtClean="0"/>
              <a:pPr>
                <a:defRPr/>
              </a:pPr>
              <a:t>14</a:t>
            </a:fld>
            <a:endParaRPr lang="en-US" altLang="lv-LV"/>
          </a:p>
        </p:txBody>
      </p:sp>
      <p:sp>
        <p:nvSpPr>
          <p:cNvPr id="7" name="TextBox 6">
            <a:extLst>
              <a:ext uri="{FF2B5EF4-FFF2-40B4-BE49-F238E27FC236}">
                <a16:creationId xmlns:a16="http://schemas.microsoft.com/office/drawing/2014/main" id="{4FEC5BEF-B9BB-4520-BA4C-F50B29F74761}"/>
              </a:ext>
            </a:extLst>
          </p:cNvPr>
          <p:cNvSpPr txBox="1"/>
          <p:nvPr/>
        </p:nvSpPr>
        <p:spPr>
          <a:xfrm>
            <a:off x="552174" y="2107646"/>
            <a:ext cx="11395316" cy="6863417"/>
          </a:xfrm>
          <a:prstGeom prst="rect">
            <a:avLst/>
          </a:prstGeom>
          <a:noFill/>
        </p:spPr>
        <p:txBody>
          <a:bodyPr wrap="square">
            <a:spAutoFit/>
          </a:bodyPr>
          <a:lstStyle/>
          <a:p>
            <a:r>
              <a:rPr lang="lv-LV" sz="2000" dirty="0">
                <a:latin typeface="Verdana" panose="020B0604030504040204" pitchFamily="34" charset="0"/>
                <a:ea typeface="Verdana" panose="020B0604030504040204" pitchFamily="34" charset="0"/>
                <a:cs typeface="Calibri" panose="020F0502020204030204" pitchFamily="34" charset="0"/>
              </a:rPr>
              <a:t>Grozījumi ieviesa:</a:t>
            </a:r>
          </a:p>
          <a:p>
            <a:endParaRPr lang="lv-LV" sz="2000" dirty="0">
              <a:latin typeface="Verdana" panose="020B0604030504040204" pitchFamily="34" charset="0"/>
              <a:ea typeface="Verdana" panose="020B0604030504040204" pitchFamily="34" charset="0"/>
              <a:cs typeface="Calibri" panose="020F0502020204030204" pitchFamily="34" charset="0"/>
            </a:endParaRPr>
          </a:p>
          <a:p>
            <a:pPr algn="just"/>
            <a:r>
              <a:rPr lang="lv-LV" sz="2000" b="1" u="sng" dirty="0">
                <a:solidFill>
                  <a:schemeClr val="accent5">
                    <a:lumMod val="50000"/>
                  </a:schemeClr>
                </a:solidFill>
                <a:latin typeface="Verdana" panose="020B0604030504040204" pitchFamily="34" charset="0"/>
                <a:ea typeface="Verdana" panose="020B0604030504040204" pitchFamily="34" charset="0"/>
                <a:cs typeface="Calibri" panose="020F0502020204030204" pitchFamily="34" charset="0"/>
              </a:rPr>
              <a:t>Ietekmes uz vidi samazināšana kravas segmentā:</a:t>
            </a:r>
          </a:p>
          <a:p>
            <a:pPr marL="457200" indent="-457200" algn="just">
              <a:buFont typeface="Arial" panose="020B0604020202020204" pitchFamily="34" charset="0"/>
              <a:buChar char="•"/>
            </a:pPr>
            <a:r>
              <a:rPr lang="lv-LV" sz="2000" dirty="0">
                <a:solidFill>
                  <a:schemeClr val="accent5">
                    <a:lumMod val="50000"/>
                  </a:schemeClr>
                </a:solidFill>
                <a:latin typeface="Verdana" panose="020B0604030504040204" pitchFamily="34" charset="0"/>
                <a:ea typeface="Verdana" panose="020B0604030504040204" pitchFamily="34" charset="0"/>
                <a:cs typeface="Calibri" panose="020F0502020204030204" pitchFamily="34" charset="0"/>
              </a:rPr>
              <a:t>CO</a:t>
            </a:r>
            <a:r>
              <a:rPr lang="lv-LV" sz="1400" dirty="0">
                <a:solidFill>
                  <a:schemeClr val="accent5">
                    <a:lumMod val="50000"/>
                  </a:schemeClr>
                </a:solidFill>
                <a:latin typeface="Verdana" panose="020B0604030504040204" pitchFamily="34" charset="0"/>
                <a:ea typeface="Verdana" panose="020B0604030504040204" pitchFamily="34" charset="0"/>
                <a:cs typeface="Calibri" panose="020F0502020204030204" pitchFamily="34" charset="0"/>
              </a:rPr>
              <a:t>2</a:t>
            </a:r>
            <a:r>
              <a:rPr lang="lv-LV" sz="2000" dirty="0">
                <a:solidFill>
                  <a:schemeClr val="accent5">
                    <a:lumMod val="50000"/>
                  </a:schemeClr>
                </a:solidFill>
                <a:latin typeface="Verdana" panose="020B0604030504040204" pitchFamily="34" charset="0"/>
                <a:ea typeface="Verdana" panose="020B0604030504040204" pitchFamily="34" charset="0"/>
                <a:cs typeface="Calibri" panose="020F0502020204030204" pitchFamily="34" charset="0"/>
              </a:rPr>
              <a:t> komponente: Vienota pieeja vieglie/</a:t>
            </a:r>
            <a:r>
              <a:rPr lang="lv-LV" sz="2000" dirty="0" err="1">
                <a:solidFill>
                  <a:schemeClr val="accent5">
                    <a:lumMod val="50000"/>
                  </a:schemeClr>
                </a:solidFill>
                <a:latin typeface="Verdana" panose="020B0604030504040204" pitchFamily="34" charset="0"/>
                <a:ea typeface="Verdana" panose="020B0604030504040204" pitchFamily="34" charset="0"/>
                <a:cs typeface="Calibri" panose="020F0502020204030204" pitchFamily="34" charset="0"/>
              </a:rPr>
              <a:t>komercauto</a:t>
            </a:r>
            <a:r>
              <a:rPr lang="lv-LV" sz="2000" dirty="0">
                <a:solidFill>
                  <a:schemeClr val="accent5">
                    <a:lumMod val="50000"/>
                  </a:schemeClr>
                </a:solidFill>
                <a:latin typeface="Verdana" panose="020B0604030504040204" pitchFamily="34" charset="0"/>
                <a:ea typeface="Verdana" panose="020B0604030504040204" pitchFamily="34" charset="0"/>
                <a:cs typeface="Calibri" panose="020F0502020204030204" pitchFamily="34" charset="0"/>
              </a:rPr>
              <a:t> (līdz 3,5t) - CO</a:t>
            </a:r>
            <a:r>
              <a:rPr lang="lv-LV" sz="1400" dirty="0">
                <a:solidFill>
                  <a:schemeClr val="accent5">
                    <a:lumMod val="50000"/>
                  </a:schemeClr>
                </a:solidFill>
                <a:latin typeface="Verdana" panose="020B0604030504040204" pitchFamily="34" charset="0"/>
                <a:ea typeface="Verdana" panose="020B0604030504040204" pitchFamily="34" charset="0"/>
                <a:cs typeface="Calibri" panose="020F0502020204030204" pitchFamily="34" charset="0"/>
              </a:rPr>
              <a:t>2</a:t>
            </a:r>
            <a:r>
              <a:rPr lang="lv-LV" sz="2000" dirty="0">
                <a:solidFill>
                  <a:schemeClr val="accent5">
                    <a:lumMod val="50000"/>
                  </a:schemeClr>
                </a:solidFill>
                <a:latin typeface="Verdana" panose="020B0604030504040204" pitchFamily="34" charset="0"/>
                <a:ea typeface="Verdana" panose="020B0604030504040204" pitchFamily="34" charset="0"/>
                <a:cs typeface="Calibri" panose="020F0502020204030204" pitchFamily="34" charset="0"/>
              </a:rPr>
              <a:t> vai jauda/masa/svars vai masa</a:t>
            </a:r>
          </a:p>
          <a:p>
            <a:pPr marL="457200" indent="-457200" algn="just">
              <a:buFont typeface="Arial" panose="020B0604020202020204" pitchFamily="34" charset="0"/>
              <a:buChar char="•"/>
            </a:pPr>
            <a:r>
              <a:rPr lang="lv-LV" sz="2000" dirty="0">
                <a:solidFill>
                  <a:schemeClr val="accent5">
                    <a:lumMod val="50000"/>
                  </a:schemeClr>
                </a:solidFill>
                <a:latin typeface="Verdana" panose="020B0604030504040204" pitchFamily="34" charset="0"/>
                <a:ea typeface="Verdana" panose="020B0604030504040204" pitchFamily="34" charset="0"/>
                <a:cs typeface="Calibri" panose="020F0502020204030204" pitchFamily="34" charset="0"/>
              </a:rPr>
              <a:t>EURO klases: kravas auto 3,5 - 12 t un virs 12 t TEN. </a:t>
            </a:r>
          </a:p>
          <a:p>
            <a:pPr marL="457200" indent="-457200" algn="just">
              <a:buFont typeface="Arial" panose="020B0604020202020204" pitchFamily="34" charset="0"/>
              <a:buChar char="•"/>
            </a:pPr>
            <a:endParaRPr lang="lv-LV" sz="2000" dirty="0">
              <a:solidFill>
                <a:schemeClr val="accent5">
                  <a:lumMod val="50000"/>
                </a:schemeClr>
              </a:solidFill>
              <a:latin typeface="Verdana" panose="020B0604030504040204" pitchFamily="34" charset="0"/>
              <a:ea typeface="Verdana" panose="020B0604030504040204" pitchFamily="34" charset="0"/>
              <a:cs typeface="Calibri" panose="020F0502020204030204" pitchFamily="34" charset="0"/>
            </a:endParaRPr>
          </a:p>
          <a:p>
            <a:pPr algn="just"/>
            <a:r>
              <a:rPr lang="lv-LV" sz="2000" b="1" u="sng" dirty="0">
                <a:solidFill>
                  <a:schemeClr val="accent5">
                    <a:lumMod val="50000"/>
                  </a:schemeClr>
                </a:solidFill>
                <a:latin typeface="Verdana" panose="020B0604030504040204" pitchFamily="34" charset="0"/>
                <a:ea typeface="Verdana" panose="020B0604030504040204" pitchFamily="34" charset="0"/>
                <a:cs typeface="Calibri" panose="020F0502020204030204" pitchFamily="34" charset="0"/>
              </a:rPr>
              <a:t>Salāgošana ar ES standartiem:</a:t>
            </a:r>
          </a:p>
          <a:p>
            <a:pPr marL="342900" indent="-342900" algn="just">
              <a:buFont typeface="Arial" panose="020B0604020202020204" pitchFamily="34" charset="0"/>
              <a:buChar char="•"/>
            </a:pPr>
            <a:r>
              <a:rPr lang="lv-LV" sz="2000" b="1" dirty="0">
                <a:solidFill>
                  <a:schemeClr val="accent5">
                    <a:lumMod val="50000"/>
                  </a:schemeClr>
                </a:solidFill>
                <a:latin typeface="Verdana" panose="020B0604030504040204" pitchFamily="34" charset="0"/>
                <a:ea typeface="Verdana" panose="020B0604030504040204" pitchFamily="34" charset="0"/>
                <a:cs typeface="Calibri" panose="020F0502020204030204" pitchFamily="34" charset="0"/>
              </a:rPr>
              <a:t>Pāreja CO</a:t>
            </a:r>
            <a:r>
              <a:rPr lang="lv-LV" sz="1600" b="1" dirty="0">
                <a:solidFill>
                  <a:schemeClr val="accent5">
                    <a:lumMod val="50000"/>
                  </a:schemeClr>
                </a:solidFill>
                <a:latin typeface="Verdana" panose="020B0604030504040204" pitchFamily="34" charset="0"/>
                <a:ea typeface="Verdana" panose="020B0604030504040204" pitchFamily="34" charset="0"/>
                <a:cs typeface="Calibri" panose="020F0502020204030204" pitchFamily="34" charset="0"/>
              </a:rPr>
              <a:t>2</a:t>
            </a:r>
            <a:r>
              <a:rPr lang="lv-LV" sz="2000" b="1" dirty="0">
                <a:solidFill>
                  <a:schemeClr val="accent5">
                    <a:lumMod val="50000"/>
                  </a:schemeClr>
                </a:solidFill>
                <a:latin typeface="Verdana" panose="020B0604030504040204" pitchFamily="34" charset="0"/>
                <a:ea typeface="Verdana" panose="020B0604030504040204" pitchFamily="34" charset="0"/>
                <a:cs typeface="Calibri" panose="020F0502020204030204" pitchFamily="34" charset="0"/>
              </a:rPr>
              <a:t> aprēķinam pēc WLTP jaunajiem auto</a:t>
            </a:r>
          </a:p>
          <a:p>
            <a:pPr marL="342900" indent="-342900" algn="just">
              <a:buFont typeface="Arial" panose="020B0604020202020204" pitchFamily="34" charset="0"/>
              <a:buChar char="•"/>
            </a:pPr>
            <a:endParaRPr lang="lv-LV" sz="2000" b="1" dirty="0">
              <a:solidFill>
                <a:schemeClr val="accent5">
                  <a:lumMod val="50000"/>
                </a:schemeClr>
              </a:solidFill>
              <a:latin typeface="Verdana" panose="020B0604030504040204" pitchFamily="34" charset="0"/>
              <a:ea typeface="Verdana" panose="020B0604030504040204" pitchFamily="34" charset="0"/>
              <a:cs typeface="Calibri" panose="020F0502020204030204" pitchFamily="34" charset="0"/>
            </a:endParaRPr>
          </a:p>
          <a:p>
            <a:pPr algn="just"/>
            <a:r>
              <a:rPr lang="lv-LV" sz="2000" b="1" u="sng" dirty="0">
                <a:solidFill>
                  <a:schemeClr val="accent5">
                    <a:lumMod val="50000"/>
                  </a:schemeClr>
                </a:solidFill>
                <a:latin typeface="Verdana" panose="020B0604030504040204" pitchFamily="34" charset="0"/>
                <a:ea typeface="Verdana" panose="020B0604030504040204" pitchFamily="34" charset="0"/>
                <a:cs typeface="Calibri" panose="020F0502020204030204" pitchFamily="34" charset="0"/>
              </a:rPr>
              <a:t>Precizējumi regulējumā:</a:t>
            </a:r>
          </a:p>
          <a:p>
            <a:pPr marL="457200" indent="-457200">
              <a:buFont typeface="Arial" panose="020B0604020202020204" pitchFamily="34" charset="0"/>
              <a:buChar char="•"/>
            </a:pPr>
            <a:r>
              <a:rPr lang="lv-LV" sz="2000" dirty="0">
                <a:solidFill>
                  <a:schemeClr val="accent5">
                    <a:lumMod val="50000"/>
                  </a:schemeClr>
                </a:solidFill>
                <a:latin typeface="Verdana" panose="020B0604030504040204" pitchFamily="34" charset="0"/>
                <a:ea typeface="Verdana" panose="020B0604030504040204" pitchFamily="34" charset="0"/>
                <a:cs typeface="Calibri" panose="020F0502020204030204" pitchFamily="34" charset="0"/>
              </a:rPr>
              <a:t>Paaugstināt TEN likmes uzņēmumu vieglajiem transportlīdzekļiem</a:t>
            </a:r>
          </a:p>
          <a:p>
            <a:pPr marL="457200" indent="-457200">
              <a:buFont typeface="Arial" panose="020B0604020202020204" pitchFamily="34" charset="0"/>
              <a:buChar char="•"/>
            </a:pPr>
            <a:r>
              <a:rPr lang="lv-LV" sz="2000" dirty="0">
                <a:solidFill>
                  <a:schemeClr val="accent5">
                    <a:lumMod val="50000"/>
                  </a:schemeClr>
                </a:solidFill>
                <a:latin typeface="Verdana" panose="020B0604030504040204" pitchFamily="34" charset="0"/>
                <a:ea typeface="Verdana" panose="020B0604030504040204" pitchFamily="34" charset="0"/>
                <a:cs typeface="Calibri" panose="020F0502020204030204" pitchFamily="34" charset="0"/>
              </a:rPr>
              <a:t>Ar dabasgāzes darbināmi auto - TEN 90 % apmērā.</a:t>
            </a:r>
          </a:p>
          <a:p>
            <a:pPr marL="457200" indent="-457200">
              <a:buFont typeface="Arial" panose="020B0604020202020204" pitchFamily="34" charset="0"/>
              <a:buChar char="•"/>
            </a:pPr>
            <a:endParaRPr lang="lv-LV" sz="2000" dirty="0">
              <a:latin typeface="Verdana" panose="020B0604030504040204" pitchFamily="34" charset="0"/>
              <a:ea typeface="Verdana" panose="020B0604030504040204" pitchFamily="34" charset="0"/>
              <a:cs typeface="Calibri" panose="020F0502020204030204" pitchFamily="34" charset="0"/>
            </a:endParaRPr>
          </a:p>
          <a:p>
            <a:pPr marL="457200" indent="-457200">
              <a:buFont typeface="Arial" panose="020B0604020202020204" pitchFamily="34" charset="0"/>
              <a:buChar char="•"/>
            </a:pPr>
            <a:endParaRPr lang="lv-LV" sz="2000" dirty="0">
              <a:latin typeface="Verdana" panose="020B0604030504040204" pitchFamily="34" charset="0"/>
              <a:ea typeface="Verdana" panose="020B0604030504040204" pitchFamily="34" charset="0"/>
              <a:cs typeface="Calibri" panose="020F0502020204030204" pitchFamily="34" charset="0"/>
            </a:endParaRPr>
          </a:p>
          <a:p>
            <a:endParaRPr lang="lv-LV" sz="2000" b="1" dirty="0">
              <a:latin typeface="Verdana" panose="020B0604030504040204" pitchFamily="34" charset="0"/>
              <a:ea typeface="Verdana" panose="020B0604030504040204" pitchFamily="34" charset="0"/>
              <a:cs typeface="Calibri" panose="020F0502020204030204" pitchFamily="34" charset="0"/>
            </a:endParaRPr>
          </a:p>
          <a:p>
            <a:endParaRPr lang="lv-LV" sz="2000" b="1" dirty="0">
              <a:latin typeface="Verdana" panose="020B0604030504040204" pitchFamily="34" charset="0"/>
              <a:ea typeface="Verdana" panose="020B0604030504040204" pitchFamily="34" charset="0"/>
              <a:cs typeface="Calibri" panose="020F0502020204030204" pitchFamily="34" charset="0"/>
            </a:endParaRPr>
          </a:p>
          <a:p>
            <a:endParaRPr lang="lv-LV" sz="2000" b="1" dirty="0">
              <a:latin typeface="Verdana" panose="020B0604030504040204" pitchFamily="34" charset="0"/>
              <a:ea typeface="Verdana" panose="020B0604030504040204" pitchFamily="34" charset="0"/>
              <a:cs typeface="Calibri" panose="020F0502020204030204" pitchFamily="34" charset="0"/>
            </a:endParaRPr>
          </a:p>
          <a:p>
            <a:endParaRPr lang="lv-LV" sz="2000" b="1" dirty="0">
              <a:latin typeface="Verdana" panose="020B0604030504040204" pitchFamily="34" charset="0"/>
              <a:ea typeface="Verdana" panose="020B0604030504040204" pitchFamily="34" charset="0"/>
              <a:cs typeface="Calibri" panose="020F0502020204030204" pitchFamily="34" charset="0"/>
            </a:endParaRPr>
          </a:p>
          <a:p>
            <a:endParaRPr lang="lv-LV" sz="2000" b="1" dirty="0">
              <a:latin typeface="Verdana" panose="020B0604030504040204" pitchFamily="34" charset="0"/>
              <a:ea typeface="Verdana" panose="020B0604030504040204" pitchFamily="34" charset="0"/>
              <a:cs typeface="Calibri" panose="020F0502020204030204" pitchFamily="34" charset="0"/>
            </a:endParaRPr>
          </a:p>
          <a:p>
            <a:endParaRPr lang="lv-LV" sz="2000" b="1" dirty="0">
              <a:latin typeface="Verdana" panose="020B0604030504040204" pitchFamily="34" charset="0"/>
              <a:ea typeface="Verdana" panose="020B0604030504040204" pitchFamily="34" charset="0"/>
              <a:cs typeface="Calibri" panose="020F0502020204030204" pitchFamily="34" charset="0"/>
            </a:endParaRPr>
          </a:p>
          <a:p>
            <a:endParaRPr lang="lv-LV" sz="2000" b="1" dirty="0">
              <a:latin typeface="Verdana" panose="020B0604030504040204" pitchFamily="34" charset="0"/>
              <a:ea typeface="Verdana" panose="020B0604030504040204" pitchFamily="34" charset="0"/>
              <a:cs typeface="Calibri" panose="020F0502020204030204" pitchFamily="34" charset="0"/>
            </a:endParaRPr>
          </a:p>
        </p:txBody>
      </p:sp>
      <p:pic>
        <p:nvPicPr>
          <p:cNvPr id="3" name="Graphic 2" descr="Tax outline">
            <a:extLst>
              <a:ext uri="{FF2B5EF4-FFF2-40B4-BE49-F238E27FC236}">
                <a16:creationId xmlns:a16="http://schemas.microsoft.com/office/drawing/2014/main" id="{15E0100B-5336-572A-AD90-AE29B5AC80F8}"/>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9421858" y="-42122"/>
            <a:ext cx="2363742" cy="2363742"/>
          </a:xfrm>
          <a:prstGeom prst="rect">
            <a:avLst/>
          </a:prstGeom>
        </p:spPr>
      </p:pic>
    </p:spTree>
    <p:extLst>
      <p:ext uri="{BB962C8B-B14F-4D97-AF65-F5344CB8AC3E}">
        <p14:creationId xmlns:p14="http://schemas.microsoft.com/office/powerpoint/2010/main" val="157017964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981D2102-699E-0C53-277A-1E7B551C36C0}"/>
              </a:ext>
            </a:extLst>
          </p:cNvPr>
          <p:cNvSpPr>
            <a:spLocks noGrp="1"/>
          </p:cNvSpPr>
          <p:nvPr>
            <p:ph type="title"/>
          </p:nvPr>
        </p:nvSpPr>
        <p:spPr>
          <a:xfrm>
            <a:off x="2789382" y="228600"/>
            <a:ext cx="6012873" cy="1036642"/>
          </a:xfrm>
        </p:spPr>
        <p:txBody>
          <a:bodyPr>
            <a:normAutofit fontScale="90000"/>
          </a:bodyPr>
          <a:lstStyle/>
          <a:p>
            <a:r>
              <a:rPr lang="lv-LV" dirty="0"/>
              <a:t>SM līdz šim virzītās iniciatīvas, atbalstu neguvušās</a:t>
            </a:r>
            <a:br>
              <a:rPr lang="lv-LV" dirty="0"/>
            </a:br>
            <a:endParaRPr lang="lv-LV" dirty="0"/>
          </a:p>
        </p:txBody>
      </p:sp>
      <p:sp>
        <p:nvSpPr>
          <p:cNvPr id="7" name="Content Placeholder 6">
            <a:extLst>
              <a:ext uri="{FF2B5EF4-FFF2-40B4-BE49-F238E27FC236}">
                <a16:creationId xmlns:a16="http://schemas.microsoft.com/office/drawing/2014/main" id="{885DC64E-84D2-B2CA-233F-1EFD28962420}"/>
              </a:ext>
            </a:extLst>
          </p:cNvPr>
          <p:cNvSpPr>
            <a:spLocks noGrp="1"/>
          </p:cNvSpPr>
          <p:nvPr>
            <p:ph idx="1"/>
          </p:nvPr>
        </p:nvSpPr>
        <p:spPr>
          <a:xfrm>
            <a:off x="332407" y="1402254"/>
            <a:ext cx="11608581" cy="5364158"/>
          </a:xfrm>
        </p:spPr>
        <p:txBody>
          <a:bodyPr>
            <a:normAutofit fontScale="25000" lnSpcReduction="20000"/>
          </a:bodyPr>
          <a:lstStyle/>
          <a:p>
            <a:endParaRPr lang="lv-LV" sz="3400" b="1" dirty="0"/>
          </a:p>
          <a:p>
            <a:pPr marL="342900" indent="-342900" algn="just">
              <a:buFont typeface="Arial" panose="020B0604020202020204" pitchFamily="34" charset="0"/>
              <a:buChar char="•"/>
            </a:pPr>
            <a:r>
              <a:rPr lang="lv-LV" sz="6000" b="1" dirty="0">
                <a:solidFill>
                  <a:srgbClr val="00B050"/>
                </a:solidFill>
              </a:rPr>
              <a:t>TEN likmes palielinājums (koeficients) no jauna reģistrētiem un pakāpeniski visiem transportlīdzekļiem ar  dīzeļmotoriem un benzīna motoriem</a:t>
            </a:r>
            <a:endParaRPr lang="lv-LV" sz="6000" dirty="0">
              <a:solidFill>
                <a:srgbClr val="00B050"/>
              </a:solidFill>
              <a:highlight>
                <a:srgbClr val="FFFF00"/>
              </a:highlight>
            </a:endParaRPr>
          </a:p>
          <a:p>
            <a:pPr marL="342900" indent="-342900" algn="just">
              <a:buFontTx/>
              <a:buChar char="-"/>
            </a:pPr>
            <a:r>
              <a:rPr lang="lv-LV" sz="6000" dirty="0"/>
              <a:t>Netika atbalstīts 2021.gada valsts budžeta izskatīšanā.</a:t>
            </a:r>
          </a:p>
          <a:p>
            <a:pPr algn="just"/>
            <a:endParaRPr lang="lv-LV" sz="6000" dirty="0"/>
          </a:p>
          <a:p>
            <a:pPr marL="342900" indent="-342900" algn="just">
              <a:buFont typeface="Arial" panose="020B0604020202020204" pitchFamily="34" charset="0"/>
              <a:buChar char="•"/>
            </a:pPr>
            <a:r>
              <a:rPr lang="lv-LV" sz="6000" b="1" dirty="0">
                <a:solidFill>
                  <a:srgbClr val="00B050"/>
                </a:solidFill>
              </a:rPr>
              <a:t>Transportlīdzekļu reģistrācijas nodeva (nodoklis) </a:t>
            </a:r>
            <a:r>
              <a:rPr lang="lv-LV" sz="6000" dirty="0"/>
              <a:t>ar fosilām degvielām darbināmiem transportlīdzekļiem un ieviests ierobežojums reģistrēt/ieviest Latvijā transportlīdzekļus, kas vecāki par </a:t>
            </a:r>
            <a:r>
              <a:rPr lang="lv-LV" sz="6000" i="1" dirty="0"/>
              <a:t>n</a:t>
            </a:r>
            <a:r>
              <a:rPr lang="lv-LV" sz="6000" dirty="0"/>
              <a:t> gadiem vai kam tiek veikta otrreizējā reģistrācija. Darbība -  palielināts nodokļa apmērs videi kaitīgiem transportlīdzekļiem. </a:t>
            </a:r>
          </a:p>
          <a:p>
            <a:pPr algn="just"/>
            <a:r>
              <a:rPr lang="lv-LV" sz="6000" dirty="0"/>
              <a:t>    Rezultāts - </a:t>
            </a:r>
            <a:r>
              <a:rPr lang="lv-LV" sz="6000" b="1" dirty="0"/>
              <a:t>Ieviests princips – piesārņotājs maksā!</a:t>
            </a:r>
            <a:endParaRPr lang="lv-LV" sz="6000" dirty="0"/>
          </a:p>
          <a:p>
            <a:pPr marL="285750" indent="-285750" algn="just">
              <a:buFontTx/>
              <a:buChar char="-"/>
            </a:pPr>
            <a:r>
              <a:rPr lang="lv-LV" sz="6000" dirty="0"/>
              <a:t>Priekšlikums kā daļa no budžeta paketes, neatbalstīts 2020.gada beigās Ministru kabinetā</a:t>
            </a:r>
          </a:p>
          <a:p>
            <a:pPr marL="285750" indent="-285750" algn="just">
              <a:buFontTx/>
              <a:buChar char="-"/>
            </a:pPr>
            <a:endParaRPr lang="lv-LV" sz="6000" dirty="0"/>
          </a:p>
          <a:p>
            <a:pPr marL="285750" indent="-285750" algn="just">
              <a:buFont typeface="Arial" panose="020B0604020202020204" pitchFamily="34" charset="0"/>
              <a:buChar char="•"/>
            </a:pPr>
            <a:r>
              <a:rPr lang="lv-LV" sz="6000" b="1" dirty="0">
                <a:solidFill>
                  <a:srgbClr val="00B050"/>
                </a:solidFill>
              </a:rPr>
              <a:t>Uzņēmumiem PVN atmaksa par jauna ar alternatīvām degvielām darbināma transportlīdzekļa iegādei.</a:t>
            </a:r>
          </a:p>
          <a:p>
            <a:pPr algn="just"/>
            <a:r>
              <a:rPr lang="lv-LV" sz="6000" dirty="0"/>
              <a:t>       Darbība - priekšrocības alternatīvo degvielu transportlīdzekļu iegādei. </a:t>
            </a:r>
          </a:p>
          <a:p>
            <a:pPr algn="just"/>
            <a:r>
              <a:rPr lang="lv-LV" sz="6000" dirty="0"/>
              <a:t>     Rezultāts - palielināts ar alternatīvo degvielu darbināmu transportlīdzekļu skaits.</a:t>
            </a:r>
          </a:p>
          <a:p>
            <a:pPr marL="285750" indent="-285750" algn="just">
              <a:buFontTx/>
              <a:buChar char="-"/>
            </a:pPr>
            <a:r>
              <a:rPr lang="lv-LV" sz="6000" dirty="0"/>
              <a:t>Svītrots no Alternatīvo degvielu plāna grozījumu projekta 2020.gadā.</a:t>
            </a:r>
          </a:p>
          <a:p>
            <a:pPr marL="285750" indent="-285750" algn="just">
              <a:buFontTx/>
              <a:buChar char="-"/>
            </a:pPr>
            <a:endParaRPr lang="lv-LV" sz="6000" dirty="0"/>
          </a:p>
          <a:p>
            <a:pPr marL="285750" indent="-285750" algn="just">
              <a:buFont typeface="Arial" panose="020B0604020202020204" pitchFamily="34" charset="0"/>
              <a:buChar char="•"/>
            </a:pPr>
            <a:r>
              <a:rPr lang="lv-LV" sz="6000" b="1" dirty="0">
                <a:solidFill>
                  <a:srgbClr val="00B050"/>
                </a:solidFill>
              </a:rPr>
              <a:t>Daļēji atbalstīts:</a:t>
            </a:r>
          </a:p>
          <a:p>
            <a:pPr marL="285750" indent="-285750" algn="just">
              <a:buFont typeface="Arial" panose="020B0604020202020204" pitchFamily="34" charset="0"/>
              <a:buChar char="•"/>
            </a:pPr>
            <a:r>
              <a:rPr lang="lv-LV" sz="6000" b="1" dirty="0">
                <a:solidFill>
                  <a:srgbClr val="00B050"/>
                </a:solidFill>
              </a:rPr>
              <a:t>Nodokļu atvieglojumi ar alternatīvām degvielām darbināmiem transportlīdzekļiem </a:t>
            </a:r>
            <a:r>
              <a:rPr lang="lv-LV" sz="6000" dirty="0"/>
              <a:t>(TEN, Akcīze, UVTN, PVN).   Atbalstīts – TEN, akcīze samazināts dabasgāzei.</a:t>
            </a:r>
          </a:p>
          <a:p>
            <a:pPr algn="just"/>
            <a:r>
              <a:rPr lang="lv-LV" sz="6000" dirty="0"/>
              <a:t>    Darbība - priekšrocības alternatīvo degvielu transportlīdzekļu lietošanai. Rezultāts </a:t>
            </a:r>
          </a:p>
          <a:p>
            <a:pPr algn="just"/>
            <a:r>
              <a:rPr lang="lv-LV" sz="6000" dirty="0"/>
              <a:t>    - palielināts ar alternatīvo degvielu darbināmu transportlīdzekļu skaits. </a:t>
            </a:r>
          </a:p>
          <a:p>
            <a:pPr marL="285750" indent="-285750" algn="just">
              <a:buFontTx/>
              <a:buChar char="-"/>
            </a:pPr>
            <a:r>
              <a:rPr lang="lv-LV" sz="6000" dirty="0"/>
              <a:t>Svītrots no Alternatīvo degvielu plāna grozījumu projekta 2020.gadā.</a:t>
            </a:r>
          </a:p>
        </p:txBody>
      </p:sp>
      <p:sp>
        <p:nvSpPr>
          <p:cNvPr id="8" name="Text Placeholder 7">
            <a:extLst>
              <a:ext uri="{FF2B5EF4-FFF2-40B4-BE49-F238E27FC236}">
                <a16:creationId xmlns:a16="http://schemas.microsoft.com/office/drawing/2014/main" id="{30F176AA-F72B-0687-C752-15D3A016BC52}"/>
              </a:ext>
            </a:extLst>
          </p:cNvPr>
          <p:cNvSpPr>
            <a:spLocks noGrp="1"/>
          </p:cNvSpPr>
          <p:nvPr>
            <p:ph type="body" sz="quarter" idx="10"/>
          </p:nvPr>
        </p:nvSpPr>
        <p:spPr/>
        <p:txBody>
          <a:bodyPr/>
          <a:lstStyle/>
          <a:p>
            <a:endParaRPr lang="lv-LV"/>
          </a:p>
        </p:txBody>
      </p:sp>
      <p:sp>
        <p:nvSpPr>
          <p:cNvPr id="9" name="Text Placeholder 8">
            <a:extLst>
              <a:ext uri="{FF2B5EF4-FFF2-40B4-BE49-F238E27FC236}">
                <a16:creationId xmlns:a16="http://schemas.microsoft.com/office/drawing/2014/main" id="{19EC26BE-F1BE-2AFB-C857-0437D251952D}"/>
              </a:ext>
            </a:extLst>
          </p:cNvPr>
          <p:cNvSpPr>
            <a:spLocks noGrp="1"/>
          </p:cNvSpPr>
          <p:nvPr>
            <p:ph type="body" sz="quarter" idx="12"/>
          </p:nvPr>
        </p:nvSpPr>
        <p:spPr/>
        <p:txBody>
          <a:bodyPr/>
          <a:lstStyle/>
          <a:p>
            <a:endParaRPr lang="lv-LV"/>
          </a:p>
        </p:txBody>
      </p:sp>
      <p:sp>
        <p:nvSpPr>
          <p:cNvPr id="5" name="Slide Number Placeholder 4">
            <a:extLst>
              <a:ext uri="{FF2B5EF4-FFF2-40B4-BE49-F238E27FC236}">
                <a16:creationId xmlns:a16="http://schemas.microsoft.com/office/drawing/2014/main" id="{2CB89909-EEA6-EB97-441B-5526A4E3460C}"/>
              </a:ext>
            </a:extLst>
          </p:cNvPr>
          <p:cNvSpPr>
            <a:spLocks noGrp="1"/>
          </p:cNvSpPr>
          <p:nvPr>
            <p:ph type="sldNum" sz="quarter" idx="13"/>
          </p:nvPr>
        </p:nvSpPr>
        <p:spPr/>
        <p:txBody>
          <a:bodyPr/>
          <a:lstStyle/>
          <a:p>
            <a:pPr>
              <a:defRPr/>
            </a:pPr>
            <a:fld id="{8E0BD877-4834-417C-B3BD-1AB3E4611316}" type="slidenum">
              <a:rPr lang="en-US" altLang="lv-LV" smtClean="0"/>
              <a:pPr>
                <a:defRPr/>
              </a:pPr>
              <a:t>15</a:t>
            </a:fld>
            <a:endParaRPr lang="en-US" altLang="lv-LV"/>
          </a:p>
        </p:txBody>
      </p:sp>
      <p:pic>
        <p:nvPicPr>
          <p:cNvPr id="2" name="Picture 2" descr="Diesel exhaust – Car Dealer Magazine">
            <a:extLst>
              <a:ext uri="{FF2B5EF4-FFF2-40B4-BE49-F238E27FC236}">
                <a16:creationId xmlns:a16="http://schemas.microsoft.com/office/drawing/2014/main" id="{ED80899B-08AD-E7F3-2289-C6E27A6E1F4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820639" y="91588"/>
            <a:ext cx="2038954" cy="1339674"/>
          </a:xfrm>
          <a:prstGeom prst="rect">
            <a:avLst/>
          </a:prstGeom>
          <a:noFill/>
          <a:extLst>
            <a:ext uri="{909E8E84-426E-40DD-AFC4-6F175D3DCCD1}">
              <a14:hiddenFill xmlns:a14="http://schemas.microsoft.com/office/drawing/2010/main">
                <a:solidFill>
                  <a:srgbClr val="FFFFFF"/>
                </a:solidFill>
              </a14:hiddenFill>
            </a:ext>
          </a:extLst>
        </p:spPr>
      </p:pic>
      <p:pic>
        <p:nvPicPr>
          <p:cNvPr id="4" name="Graphic 3" descr="Lightbulb and gear outline">
            <a:extLst>
              <a:ext uri="{FF2B5EF4-FFF2-40B4-BE49-F238E27FC236}">
                <a16:creationId xmlns:a16="http://schemas.microsoft.com/office/drawing/2014/main" id="{4BC95153-3F4D-6CB1-0ADA-3B6CAD568E2E}"/>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8070273" y="18987"/>
            <a:ext cx="1463964" cy="1463964"/>
          </a:xfrm>
          <a:prstGeom prst="rect">
            <a:avLst/>
          </a:prstGeom>
        </p:spPr>
      </p:pic>
    </p:spTree>
    <p:extLst>
      <p:ext uri="{BB962C8B-B14F-4D97-AF65-F5344CB8AC3E}">
        <p14:creationId xmlns:p14="http://schemas.microsoft.com/office/powerpoint/2010/main" val="23024778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3"/>
          </p:nvPr>
        </p:nvSpPr>
        <p:spPr/>
        <p:txBody>
          <a:bodyPr/>
          <a:lstStyle/>
          <a:p>
            <a:pPr>
              <a:defRPr/>
            </a:pPr>
            <a:fld id="{8E0BD877-4834-417C-B3BD-1AB3E4611316}" type="slidenum">
              <a:rPr lang="en-US" altLang="lv-LV" smtClean="0">
                <a:ea typeface="Verdana" panose="020B0604030504040204" pitchFamily="34" charset="0"/>
              </a:rPr>
              <a:pPr>
                <a:defRPr/>
              </a:pPr>
              <a:t>16</a:t>
            </a:fld>
            <a:endParaRPr lang="en-US" altLang="lv-LV">
              <a:ea typeface="Verdana" panose="020B0604030504040204" pitchFamily="34" charset="0"/>
            </a:endParaRPr>
          </a:p>
        </p:txBody>
      </p:sp>
      <p:sp>
        <p:nvSpPr>
          <p:cNvPr id="3" name="Title 1">
            <a:extLst>
              <a:ext uri="{FF2B5EF4-FFF2-40B4-BE49-F238E27FC236}">
                <a16:creationId xmlns:a16="http://schemas.microsoft.com/office/drawing/2014/main" id="{C6805FE7-FF1F-4261-9A8F-5A06A067CDE2}"/>
              </a:ext>
            </a:extLst>
          </p:cNvPr>
          <p:cNvSpPr txBox="1">
            <a:spLocks/>
          </p:cNvSpPr>
          <p:nvPr/>
        </p:nvSpPr>
        <p:spPr>
          <a:xfrm>
            <a:off x="2697194" y="237342"/>
            <a:ext cx="8682005" cy="936105"/>
          </a:xfrm>
          <a:prstGeom prst="rect">
            <a:avLst/>
          </a:prstGeom>
        </p:spPr>
        <p:txBody>
          <a:bodyPr vert="horz" lIns="91440" tIns="45720" rIns="91440" bIns="45720" rtlCol="0" anchor="t">
            <a:normAutofit/>
          </a:bodyPr>
          <a:lstStyle>
            <a:lvl1pPr algn="l" defTabSz="914400" rtl="0" eaLnBrk="1" latinLnBrk="0" hangingPunct="1">
              <a:spcBef>
                <a:spcPct val="0"/>
              </a:spcBef>
              <a:buNone/>
              <a:defRPr sz="2400" b="1" kern="1200">
                <a:solidFill>
                  <a:schemeClr val="tx1"/>
                </a:solidFill>
                <a:latin typeface="Verdana" panose="020B0604030504040204" pitchFamily="34" charset="0"/>
                <a:ea typeface="Verdana" panose="020B0604030504040204" pitchFamily="34" charset="0"/>
                <a:cs typeface="Verdana" panose="020B0604030504040204" pitchFamily="34" charset="0"/>
              </a:defRPr>
            </a:lvl1pPr>
          </a:lstStyle>
          <a:p>
            <a:r>
              <a:rPr lang="lv-LV" sz="2500" dirty="0">
                <a:cs typeface="Calibri" panose="020F0502020204030204" pitchFamily="34" charset="0"/>
              </a:rPr>
              <a:t>TEN ieņēmumi atkarībā no kategorijas</a:t>
            </a:r>
            <a:endParaRPr lang="lv-LV" sz="2000" dirty="0">
              <a:highlight>
                <a:srgbClr val="FFFF00"/>
              </a:highlight>
            </a:endParaRPr>
          </a:p>
        </p:txBody>
      </p:sp>
      <p:sp>
        <p:nvSpPr>
          <p:cNvPr id="6" name="TextBox 5">
            <a:extLst>
              <a:ext uri="{FF2B5EF4-FFF2-40B4-BE49-F238E27FC236}">
                <a16:creationId xmlns:a16="http://schemas.microsoft.com/office/drawing/2014/main" id="{2DC9C2DF-8BD4-4C27-94FD-37EA64758599}"/>
              </a:ext>
            </a:extLst>
          </p:cNvPr>
          <p:cNvSpPr txBox="1"/>
          <p:nvPr/>
        </p:nvSpPr>
        <p:spPr>
          <a:xfrm>
            <a:off x="406400" y="6064588"/>
            <a:ext cx="8692055" cy="400110"/>
          </a:xfrm>
          <a:prstGeom prst="rect">
            <a:avLst/>
          </a:prstGeom>
          <a:noFill/>
        </p:spPr>
        <p:txBody>
          <a:bodyPr wrap="square" rtlCol="0">
            <a:spAutoFit/>
          </a:bodyPr>
          <a:lstStyle/>
          <a:p>
            <a:r>
              <a:rPr lang="lv-LV" sz="1000" dirty="0">
                <a:latin typeface="Verdana" panose="020B0604030504040204" pitchFamily="34" charset="0"/>
                <a:ea typeface="Verdana" panose="020B0604030504040204" pitchFamily="34" charset="0"/>
                <a:cs typeface="Calibri" panose="020F0502020204030204" pitchFamily="34" charset="0"/>
              </a:rPr>
              <a:t>Avots: </a:t>
            </a:r>
          </a:p>
          <a:p>
            <a:r>
              <a:rPr lang="lv-LV" sz="1000" dirty="0">
                <a:latin typeface="Verdana" panose="020B0604030504040204" pitchFamily="34" charset="0"/>
                <a:ea typeface="Verdana" panose="020B0604030504040204" pitchFamily="34" charset="0"/>
                <a:cs typeface="Calibri" panose="020F0502020204030204" pitchFamily="34" charset="0"/>
              </a:rPr>
              <a:t>CSDD</a:t>
            </a:r>
          </a:p>
        </p:txBody>
      </p:sp>
      <p:graphicFrame>
        <p:nvGraphicFramePr>
          <p:cNvPr id="5" name="Chart 4">
            <a:extLst>
              <a:ext uri="{FF2B5EF4-FFF2-40B4-BE49-F238E27FC236}">
                <a16:creationId xmlns:a16="http://schemas.microsoft.com/office/drawing/2014/main" id="{310B60B7-3730-4BE4-B000-4938F866DC0F}"/>
              </a:ext>
            </a:extLst>
          </p:cNvPr>
          <p:cNvGraphicFramePr>
            <a:graphicFrameLocks/>
          </p:cNvGraphicFramePr>
          <p:nvPr>
            <p:extLst>
              <p:ext uri="{D42A27DB-BD31-4B8C-83A1-F6EECF244321}">
                <p14:modId xmlns:p14="http://schemas.microsoft.com/office/powerpoint/2010/main" val="4154952053"/>
              </p:ext>
            </p:extLst>
          </p:nvPr>
        </p:nvGraphicFramePr>
        <p:xfrm>
          <a:off x="-395139" y="1435951"/>
          <a:ext cx="3902748" cy="244602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7" name="Chart 6">
            <a:extLst>
              <a:ext uri="{FF2B5EF4-FFF2-40B4-BE49-F238E27FC236}">
                <a16:creationId xmlns:a16="http://schemas.microsoft.com/office/drawing/2014/main" id="{698C7FD8-0CFF-4C9B-9EFF-E560687C4A13}"/>
              </a:ext>
            </a:extLst>
          </p:cNvPr>
          <p:cNvGraphicFramePr>
            <a:graphicFrameLocks/>
          </p:cNvGraphicFramePr>
          <p:nvPr>
            <p:extLst>
              <p:ext uri="{D42A27DB-BD31-4B8C-83A1-F6EECF244321}">
                <p14:modId xmlns:p14="http://schemas.microsoft.com/office/powerpoint/2010/main" val="3338176274"/>
              </p:ext>
            </p:extLst>
          </p:nvPr>
        </p:nvGraphicFramePr>
        <p:xfrm>
          <a:off x="534600" y="3770894"/>
          <a:ext cx="3779520" cy="244602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8" name="Chart 7">
            <a:extLst>
              <a:ext uri="{FF2B5EF4-FFF2-40B4-BE49-F238E27FC236}">
                <a16:creationId xmlns:a16="http://schemas.microsoft.com/office/drawing/2014/main" id="{2E8B3D21-7B02-43DA-A53E-20557F3E373A}"/>
              </a:ext>
            </a:extLst>
          </p:cNvPr>
          <p:cNvGraphicFramePr>
            <a:graphicFrameLocks/>
          </p:cNvGraphicFramePr>
          <p:nvPr>
            <p:extLst>
              <p:ext uri="{D42A27DB-BD31-4B8C-83A1-F6EECF244321}">
                <p14:modId xmlns:p14="http://schemas.microsoft.com/office/powerpoint/2010/main" val="3439498250"/>
              </p:ext>
            </p:extLst>
          </p:nvPr>
        </p:nvGraphicFramePr>
        <p:xfrm>
          <a:off x="3703060" y="4055969"/>
          <a:ext cx="3902748" cy="2446020"/>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9" name="Chart 8">
            <a:extLst>
              <a:ext uri="{FF2B5EF4-FFF2-40B4-BE49-F238E27FC236}">
                <a16:creationId xmlns:a16="http://schemas.microsoft.com/office/drawing/2014/main" id="{0A2E2063-6C7A-464E-B3E7-72352F2760C4}"/>
              </a:ext>
            </a:extLst>
          </p:cNvPr>
          <p:cNvGraphicFramePr>
            <a:graphicFrameLocks/>
          </p:cNvGraphicFramePr>
          <p:nvPr>
            <p:extLst>
              <p:ext uri="{D42A27DB-BD31-4B8C-83A1-F6EECF244321}">
                <p14:modId xmlns:p14="http://schemas.microsoft.com/office/powerpoint/2010/main" val="4065161149"/>
              </p:ext>
            </p:extLst>
          </p:nvPr>
        </p:nvGraphicFramePr>
        <p:xfrm>
          <a:off x="7038196" y="4003001"/>
          <a:ext cx="3626751" cy="2551956"/>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10" name="Chart 9">
            <a:extLst>
              <a:ext uri="{FF2B5EF4-FFF2-40B4-BE49-F238E27FC236}">
                <a16:creationId xmlns:a16="http://schemas.microsoft.com/office/drawing/2014/main" id="{55396A9F-D389-4E94-8FC8-8655629F52F7}"/>
              </a:ext>
            </a:extLst>
          </p:cNvPr>
          <p:cNvGraphicFramePr>
            <a:graphicFrameLocks/>
          </p:cNvGraphicFramePr>
          <p:nvPr>
            <p:extLst>
              <p:ext uri="{D42A27DB-BD31-4B8C-83A1-F6EECF244321}">
                <p14:modId xmlns:p14="http://schemas.microsoft.com/office/powerpoint/2010/main" val="2093553536"/>
              </p:ext>
            </p:extLst>
          </p:nvPr>
        </p:nvGraphicFramePr>
        <p:xfrm>
          <a:off x="9371555" y="5385737"/>
          <a:ext cx="2797253" cy="1234921"/>
        </p:xfrm>
        <a:graphic>
          <a:graphicData uri="http://schemas.openxmlformats.org/drawingml/2006/chart">
            <c:chart xmlns:c="http://schemas.openxmlformats.org/drawingml/2006/chart" xmlns:r="http://schemas.openxmlformats.org/officeDocument/2006/relationships" r:id="rId7"/>
          </a:graphicData>
        </a:graphic>
      </p:graphicFrame>
      <p:graphicFrame>
        <p:nvGraphicFramePr>
          <p:cNvPr id="2" name="Chart 1">
            <a:extLst>
              <a:ext uri="{FF2B5EF4-FFF2-40B4-BE49-F238E27FC236}">
                <a16:creationId xmlns:a16="http://schemas.microsoft.com/office/drawing/2014/main" id="{32BFA284-8D1A-1CF9-3467-C1EAD3F14874}"/>
              </a:ext>
            </a:extLst>
          </p:cNvPr>
          <p:cNvGraphicFramePr>
            <a:graphicFrameLocks/>
          </p:cNvGraphicFramePr>
          <p:nvPr>
            <p:extLst>
              <p:ext uri="{D42A27DB-BD31-4B8C-83A1-F6EECF244321}">
                <p14:modId xmlns:p14="http://schemas.microsoft.com/office/powerpoint/2010/main" val="1450069883"/>
              </p:ext>
            </p:extLst>
          </p:nvPr>
        </p:nvGraphicFramePr>
        <p:xfrm>
          <a:off x="1807052" y="1653048"/>
          <a:ext cx="7893540" cy="4594346"/>
        </p:xfrm>
        <a:graphic>
          <a:graphicData uri="http://schemas.openxmlformats.org/drawingml/2006/chart">
            <c:chart xmlns:c="http://schemas.openxmlformats.org/drawingml/2006/chart" xmlns:r="http://schemas.openxmlformats.org/officeDocument/2006/relationships" r:id="rId8"/>
          </a:graphicData>
        </a:graphic>
      </p:graphicFrame>
    </p:spTree>
    <p:extLst>
      <p:ext uri="{BB962C8B-B14F-4D97-AF65-F5344CB8AC3E}">
        <p14:creationId xmlns:p14="http://schemas.microsoft.com/office/powerpoint/2010/main" val="196816021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C41B04-13F0-DE56-1787-0CBF2325BA48}"/>
              </a:ext>
            </a:extLst>
          </p:cNvPr>
          <p:cNvSpPr>
            <a:spLocks noGrp="1"/>
          </p:cNvSpPr>
          <p:nvPr>
            <p:ph type="title"/>
          </p:nvPr>
        </p:nvSpPr>
        <p:spPr>
          <a:xfrm>
            <a:off x="2519452" y="411822"/>
            <a:ext cx="8128000" cy="1036642"/>
          </a:xfrm>
        </p:spPr>
        <p:txBody>
          <a:bodyPr/>
          <a:lstStyle/>
          <a:p>
            <a:r>
              <a:rPr lang="lv-LV" dirty="0"/>
              <a:t>Priekšlikums – ieviest iegādes nodokli</a:t>
            </a:r>
          </a:p>
        </p:txBody>
      </p:sp>
      <p:sp>
        <p:nvSpPr>
          <p:cNvPr id="3" name="Content Placeholder 2">
            <a:extLst>
              <a:ext uri="{FF2B5EF4-FFF2-40B4-BE49-F238E27FC236}">
                <a16:creationId xmlns:a16="http://schemas.microsoft.com/office/drawing/2014/main" id="{12AC3893-2CBE-0BBD-C10C-EC3AE56F9E21}"/>
              </a:ext>
            </a:extLst>
          </p:cNvPr>
          <p:cNvSpPr>
            <a:spLocks noGrp="1"/>
          </p:cNvSpPr>
          <p:nvPr>
            <p:ph idx="1"/>
          </p:nvPr>
        </p:nvSpPr>
        <p:spPr>
          <a:xfrm>
            <a:off x="578895" y="1800681"/>
            <a:ext cx="10800305" cy="4373573"/>
          </a:xfrm>
        </p:spPr>
        <p:txBody>
          <a:bodyPr>
            <a:normAutofit/>
          </a:bodyPr>
          <a:lstStyle/>
          <a:p>
            <a:r>
              <a:rPr lang="lv-LV" b="1" dirty="0">
                <a:solidFill>
                  <a:srgbClr val="C00000"/>
                </a:solidFill>
              </a:rPr>
              <a:t>Mērķis </a:t>
            </a:r>
            <a:r>
              <a:rPr lang="lv-LV" b="1" dirty="0">
                <a:solidFill>
                  <a:srgbClr val="00B050"/>
                </a:solidFill>
              </a:rPr>
              <a:t>– samazināt neekoloģisko un veco auto iegādi – jaunāks un ekoloģiskāks autoparks ( </a:t>
            </a:r>
            <a:r>
              <a:rPr lang="lv-LV" b="1" u="sng" dirty="0">
                <a:solidFill>
                  <a:srgbClr val="00B050"/>
                </a:solidFill>
              </a:rPr>
              <a:t>mazāka satiksmes ietekme uz vidi</a:t>
            </a:r>
            <a:r>
              <a:rPr lang="lv-LV" b="1" dirty="0">
                <a:solidFill>
                  <a:srgbClr val="00B050"/>
                </a:solidFill>
              </a:rPr>
              <a:t>)</a:t>
            </a:r>
            <a:endParaRPr lang="lv-LV" b="1" dirty="0">
              <a:solidFill>
                <a:srgbClr val="C00000"/>
              </a:solidFill>
            </a:endParaRPr>
          </a:p>
          <a:p>
            <a:endParaRPr lang="lv-LV" dirty="0">
              <a:solidFill>
                <a:srgbClr val="C00000"/>
              </a:solidFill>
            </a:endParaRPr>
          </a:p>
          <a:p>
            <a:r>
              <a:rPr lang="lv-LV" dirty="0">
                <a:solidFill>
                  <a:srgbClr val="C00000"/>
                </a:solidFill>
              </a:rPr>
              <a:t>Princips </a:t>
            </a:r>
            <a:r>
              <a:rPr lang="lv-LV" dirty="0">
                <a:solidFill>
                  <a:srgbClr val="00B050"/>
                </a:solidFill>
              </a:rPr>
              <a:t>– nodoklis jāmaksā pirmoreiz iegādājoties lietotus vieglos automobiļus Latvijā </a:t>
            </a:r>
          </a:p>
          <a:p>
            <a:endParaRPr lang="lv-LV" dirty="0">
              <a:solidFill>
                <a:srgbClr val="C00000"/>
              </a:solidFill>
            </a:endParaRPr>
          </a:p>
          <a:p>
            <a:r>
              <a:rPr lang="lv-LV" dirty="0">
                <a:solidFill>
                  <a:srgbClr val="C00000"/>
                </a:solidFill>
              </a:rPr>
              <a:t>Risinājums</a:t>
            </a:r>
            <a:r>
              <a:rPr lang="lv-LV" dirty="0">
                <a:solidFill>
                  <a:srgbClr val="00B050"/>
                </a:solidFill>
              </a:rPr>
              <a:t>–ierobežojumi liela tilpuma un lielu izmešu, veciem, bet priekšrocības vidi mazāk piesārņojošiem un jaunākiem transportlīdzekļiem</a:t>
            </a:r>
          </a:p>
          <a:p>
            <a:endParaRPr lang="lv-LV" dirty="0">
              <a:solidFill>
                <a:srgbClr val="00B050"/>
              </a:solidFill>
            </a:endParaRPr>
          </a:p>
          <a:p>
            <a:r>
              <a:rPr lang="lv-LV" dirty="0">
                <a:solidFill>
                  <a:srgbClr val="C00000"/>
                </a:solidFill>
              </a:rPr>
              <a:t>Atvieglojumi</a:t>
            </a:r>
            <a:r>
              <a:rPr lang="lv-LV" dirty="0">
                <a:solidFill>
                  <a:srgbClr val="00B050"/>
                </a:solidFill>
              </a:rPr>
              <a:t> – likme 0 EUR, ja  CO</a:t>
            </a:r>
            <a:r>
              <a:rPr lang="lv-LV" sz="1600" dirty="0">
                <a:solidFill>
                  <a:srgbClr val="00B050"/>
                </a:solidFill>
              </a:rPr>
              <a:t>2</a:t>
            </a:r>
            <a:r>
              <a:rPr lang="lv-LV" dirty="0">
                <a:solidFill>
                  <a:srgbClr val="00B050"/>
                </a:solidFill>
              </a:rPr>
              <a:t> ir no 0 – 130 g/km, tāpat 0 nodoklis vēsturiskiem auto (+30 gadi)</a:t>
            </a:r>
          </a:p>
        </p:txBody>
      </p:sp>
      <p:sp>
        <p:nvSpPr>
          <p:cNvPr id="4" name="Text Placeholder 3">
            <a:extLst>
              <a:ext uri="{FF2B5EF4-FFF2-40B4-BE49-F238E27FC236}">
                <a16:creationId xmlns:a16="http://schemas.microsoft.com/office/drawing/2014/main" id="{D1CC5BC2-E9FC-47F2-E7BE-6D209A4D2395}"/>
              </a:ext>
            </a:extLst>
          </p:cNvPr>
          <p:cNvSpPr>
            <a:spLocks noGrp="1"/>
          </p:cNvSpPr>
          <p:nvPr>
            <p:ph type="body" sz="quarter" idx="10"/>
          </p:nvPr>
        </p:nvSpPr>
        <p:spPr/>
        <p:txBody>
          <a:bodyPr/>
          <a:lstStyle/>
          <a:p>
            <a:endParaRPr lang="lv-LV"/>
          </a:p>
        </p:txBody>
      </p:sp>
      <p:sp>
        <p:nvSpPr>
          <p:cNvPr id="5" name="Text Placeholder 4">
            <a:extLst>
              <a:ext uri="{FF2B5EF4-FFF2-40B4-BE49-F238E27FC236}">
                <a16:creationId xmlns:a16="http://schemas.microsoft.com/office/drawing/2014/main" id="{382BB2F7-490D-0ACF-D5EC-FB8D3A22E176}"/>
              </a:ext>
            </a:extLst>
          </p:cNvPr>
          <p:cNvSpPr>
            <a:spLocks noGrp="1"/>
          </p:cNvSpPr>
          <p:nvPr>
            <p:ph type="body" sz="quarter" idx="12"/>
          </p:nvPr>
        </p:nvSpPr>
        <p:spPr/>
        <p:txBody>
          <a:bodyPr/>
          <a:lstStyle/>
          <a:p>
            <a:endParaRPr lang="lv-LV"/>
          </a:p>
        </p:txBody>
      </p:sp>
      <p:sp>
        <p:nvSpPr>
          <p:cNvPr id="6" name="Slide Number Placeholder 5">
            <a:extLst>
              <a:ext uri="{FF2B5EF4-FFF2-40B4-BE49-F238E27FC236}">
                <a16:creationId xmlns:a16="http://schemas.microsoft.com/office/drawing/2014/main" id="{B4109A3E-88D1-765B-2C7A-A576B222E178}"/>
              </a:ext>
            </a:extLst>
          </p:cNvPr>
          <p:cNvSpPr>
            <a:spLocks noGrp="1"/>
          </p:cNvSpPr>
          <p:nvPr>
            <p:ph type="sldNum" sz="quarter" idx="13"/>
          </p:nvPr>
        </p:nvSpPr>
        <p:spPr/>
        <p:txBody>
          <a:bodyPr/>
          <a:lstStyle/>
          <a:p>
            <a:pPr>
              <a:defRPr/>
            </a:pPr>
            <a:fld id="{58B1CA17-2490-47B2-A8EC-4CEB3BC800A8}" type="slidenum">
              <a:rPr lang="en-US" altLang="lv-LV" smtClean="0"/>
              <a:pPr>
                <a:defRPr/>
              </a:pPr>
              <a:t>17</a:t>
            </a:fld>
            <a:endParaRPr lang="en-US" altLang="lv-LV"/>
          </a:p>
        </p:txBody>
      </p:sp>
      <p:pic>
        <p:nvPicPr>
          <p:cNvPr id="8" name="Graphic 7" descr="Person with idea with solid fill">
            <a:extLst>
              <a:ext uri="{FF2B5EF4-FFF2-40B4-BE49-F238E27FC236}">
                <a16:creationId xmlns:a16="http://schemas.microsoft.com/office/drawing/2014/main" id="{D8174F78-4B8C-C312-6640-D2A32EAA1762}"/>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500189" y="228600"/>
            <a:ext cx="1320800" cy="1320800"/>
          </a:xfrm>
          <a:prstGeom prst="rect">
            <a:avLst/>
          </a:prstGeom>
        </p:spPr>
      </p:pic>
    </p:spTree>
    <p:extLst>
      <p:ext uri="{BB962C8B-B14F-4D97-AF65-F5344CB8AC3E}">
        <p14:creationId xmlns:p14="http://schemas.microsoft.com/office/powerpoint/2010/main" val="425894089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D1CC5BC2-E9FC-47F2-E7BE-6D209A4D2395}"/>
              </a:ext>
            </a:extLst>
          </p:cNvPr>
          <p:cNvSpPr>
            <a:spLocks noGrp="1"/>
          </p:cNvSpPr>
          <p:nvPr>
            <p:ph type="body" sz="quarter" idx="10"/>
          </p:nvPr>
        </p:nvSpPr>
        <p:spPr/>
        <p:txBody>
          <a:bodyPr/>
          <a:lstStyle/>
          <a:p>
            <a:endParaRPr lang="lv-LV"/>
          </a:p>
        </p:txBody>
      </p:sp>
      <p:sp>
        <p:nvSpPr>
          <p:cNvPr id="5" name="Text Placeholder 4">
            <a:extLst>
              <a:ext uri="{FF2B5EF4-FFF2-40B4-BE49-F238E27FC236}">
                <a16:creationId xmlns:a16="http://schemas.microsoft.com/office/drawing/2014/main" id="{382BB2F7-490D-0ACF-D5EC-FB8D3A22E176}"/>
              </a:ext>
            </a:extLst>
          </p:cNvPr>
          <p:cNvSpPr>
            <a:spLocks noGrp="1"/>
          </p:cNvSpPr>
          <p:nvPr>
            <p:ph type="body" sz="quarter" idx="12"/>
          </p:nvPr>
        </p:nvSpPr>
        <p:spPr/>
        <p:txBody>
          <a:bodyPr/>
          <a:lstStyle/>
          <a:p>
            <a:endParaRPr lang="lv-LV"/>
          </a:p>
        </p:txBody>
      </p:sp>
      <p:sp>
        <p:nvSpPr>
          <p:cNvPr id="6" name="Slide Number Placeholder 5">
            <a:extLst>
              <a:ext uri="{FF2B5EF4-FFF2-40B4-BE49-F238E27FC236}">
                <a16:creationId xmlns:a16="http://schemas.microsoft.com/office/drawing/2014/main" id="{B4109A3E-88D1-765B-2C7A-A576B222E178}"/>
              </a:ext>
            </a:extLst>
          </p:cNvPr>
          <p:cNvSpPr>
            <a:spLocks noGrp="1"/>
          </p:cNvSpPr>
          <p:nvPr>
            <p:ph type="sldNum" sz="quarter" idx="13"/>
          </p:nvPr>
        </p:nvSpPr>
        <p:spPr/>
        <p:txBody>
          <a:bodyPr/>
          <a:lstStyle/>
          <a:p>
            <a:pPr>
              <a:defRPr/>
            </a:pPr>
            <a:fld id="{58B1CA17-2490-47B2-A8EC-4CEB3BC800A8}" type="slidenum">
              <a:rPr lang="en-US" altLang="lv-LV" smtClean="0"/>
              <a:pPr>
                <a:defRPr/>
              </a:pPr>
              <a:t>18</a:t>
            </a:fld>
            <a:endParaRPr lang="en-US" altLang="lv-LV"/>
          </a:p>
        </p:txBody>
      </p:sp>
      <p:sp>
        <p:nvSpPr>
          <p:cNvPr id="9" name="Title 1">
            <a:extLst>
              <a:ext uri="{FF2B5EF4-FFF2-40B4-BE49-F238E27FC236}">
                <a16:creationId xmlns:a16="http://schemas.microsoft.com/office/drawing/2014/main" id="{4FE6336F-5C86-340E-AE62-EE976F0F6761}"/>
              </a:ext>
            </a:extLst>
          </p:cNvPr>
          <p:cNvSpPr txBox="1">
            <a:spLocks/>
          </p:cNvSpPr>
          <p:nvPr/>
        </p:nvSpPr>
        <p:spPr bwMode="auto">
          <a:xfrm>
            <a:off x="2336800" y="301482"/>
            <a:ext cx="9347200" cy="4434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3957" tIns="46979" rIns="93957" bIns="46979" numCol="1" anchor="t" anchorCtr="0" compatLnSpc="1">
            <a:prstTxWarp prst="textNoShape">
              <a:avLst/>
            </a:prstTxWarp>
            <a:noAutofit/>
          </a:bodyPr>
          <a:lstStyle>
            <a:lvl1pPr algn="l" defTabSz="938151" rtl="0" eaLnBrk="1" fontAlgn="base" hangingPunct="1">
              <a:spcBef>
                <a:spcPct val="0"/>
              </a:spcBef>
              <a:spcAft>
                <a:spcPct val="0"/>
              </a:spcAft>
              <a:defRPr sz="2400" b="1" kern="120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algn="ctr" defTabSz="938151" rtl="0" eaLnBrk="1" fontAlgn="base" hangingPunct="1">
              <a:spcBef>
                <a:spcPct val="0"/>
              </a:spcBef>
              <a:spcAft>
                <a:spcPct val="0"/>
              </a:spcAft>
              <a:defRPr sz="4500">
                <a:solidFill>
                  <a:schemeClr val="tx1"/>
                </a:solidFill>
                <a:latin typeface="Times New Roman" pitchFamily="18" charset="0"/>
                <a:ea typeface="MS PGothic" pitchFamily="34" charset="-128"/>
                <a:cs typeface="ＭＳ Ｐゴシック" charset="0"/>
              </a:defRPr>
            </a:lvl2pPr>
            <a:lvl3pPr algn="ctr" defTabSz="938151" rtl="0" eaLnBrk="1" fontAlgn="base" hangingPunct="1">
              <a:spcBef>
                <a:spcPct val="0"/>
              </a:spcBef>
              <a:spcAft>
                <a:spcPct val="0"/>
              </a:spcAft>
              <a:defRPr sz="4500">
                <a:solidFill>
                  <a:schemeClr val="tx1"/>
                </a:solidFill>
                <a:latin typeface="Times New Roman" pitchFamily="18" charset="0"/>
                <a:ea typeface="MS PGothic" pitchFamily="34" charset="-128"/>
                <a:cs typeface="ＭＳ Ｐゴシック" charset="0"/>
              </a:defRPr>
            </a:lvl3pPr>
            <a:lvl4pPr algn="ctr" defTabSz="938151" rtl="0" eaLnBrk="1" fontAlgn="base" hangingPunct="1">
              <a:spcBef>
                <a:spcPct val="0"/>
              </a:spcBef>
              <a:spcAft>
                <a:spcPct val="0"/>
              </a:spcAft>
              <a:defRPr sz="4500">
                <a:solidFill>
                  <a:schemeClr val="tx1"/>
                </a:solidFill>
                <a:latin typeface="Times New Roman" pitchFamily="18" charset="0"/>
                <a:ea typeface="MS PGothic" pitchFamily="34" charset="-128"/>
                <a:cs typeface="ＭＳ Ｐゴシック" charset="0"/>
              </a:defRPr>
            </a:lvl4pPr>
            <a:lvl5pPr algn="ctr" defTabSz="938151" rtl="0" eaLnBrk="1" fontAlgn="base" hangingPunct="1">
              <a:spcBef>
                <a:spcPct val="0"/>
              </a:spcBef>
              <a:spcAft>
                <a:spcPct val="0"/>
              </a:spcAft>
              <a:defRPr sz="4500">
                <a:solidFill>
                  <a:schemeClr val="tx1"/>
                </a:solidFill>
                <a:latin typeface="Times New Roman" pitchFamily="18" charset="0"/>
                <a:ea typeface="MS PGothic" pitchFamily="34" charset="-128"/>
                <a:cs typeface="ＭＳ Ｐゴシック" charset="0"/>
              </a:defRPr>
            </a:lvl5pPr>
            <a:lvl6pPr marL="457170" algn="ctr" defTabSz="938151" rtl="0" eaLnBrk="1" fontAlgn="base" hangingPunct="1">
              <a:spcBef>
                <a:spcPct val="0"/>
              </a:spcBef>
              <a:spcAft>
                <a:spcPct val="0"/>
              </a:spcAft>
              <a:defRPr sz="4500">
                <a:solidFill>
                  <a:schemeClr val="tx1"/>
                </a:solidFill>
                <a:latin typeface="Times New Roman" pitchFamily="18" charset="0"/>
              </a:defRPr>
            </a:lvl6pPr>
            <a:lvl7pPr marL="914339" algn="ctr" defTabSz="938151" rtl="0" eaLnBrk="1" fontAlgn="base" hangingPunct="1">
              <a:spcBef>
                <a:spcPct val="0"/>
              </a:spcBef>
              <a:spcAft>
                <a:spcPct val="0"/>
              </a:spcAft>
              <a:defRPr sz="4500">
                <a:solidFill>
                  <a:schemeClr val="tx1"/>
                </a:solidFill>
                <a:latin typeface="Times New Roman" pitchFamily="18" charset="0"/>
              </a:defRPr>
            </a:lvl7pPr>
            <a:lvl8pPr marL="1371509" algn="ctr" defTabSz="938151" rtl="0" eaLnBrk="1" fontAlgn="base" hangingPunct="1">
              <a:spcBef>
                <a:spcPct val="0"/>
              </a:spcBef>
              <a:spcAft>
                <a:spcPct val="0"/>
              </a:spcAft>
              <a:defRPr sz="4500">
                <a:solidFill>
                  <a:schemeClr val="tx1"/>
                </a:solidFill>
                <a:latin typeface="Times New Roman" pitchFamily="18" charset="0"/>
              </a:defRPr>
            </a:lvl8pPr>
            <a:lvl9pPr marL="1828677" algn="ctr" defTabSz="938151" rtl="0" eaLnBrk="1" fontAlgn="base" hangingPunct="1">
              <a:spcBef>
                <a:spcPct val="0"/>
              </a:spcBef>
              <a:spcAft>
                <a:spcPct val="0"/>
              </a:spcAft>
              <a:defRPr sz="4500">
                <a:solidFill>
                  <a:schemeClr val="tx1"/>
                </a:solidFill>
                <a:latin typeface="Times New Roman" pitchFamily="18" charset="0"/>
              </a:defRPr>
            </a:lvl9pPr>
          </a:lstStyle>
          <a:p>
            <a:r>
              <a:rPr lang="lv-LV" dirty="0"/>
              <a:t>Risinājums – grozījumi Transportlīdzekļa ekspluatācijas nodokļa likumā</a:t>
            </a:r>
          </a:p>
        </p:txBody>
      </p:sp>
      <p:sp>
        <p:nvSpPr>
          <p:cNvPr id="10" name="Subtitle 2">
            <a:extLst>
              <a:ext uri="{FF2B5EF4-FFF2-40B4-BE49-F238E27FC236}">
                <a16:creationId xmlns:a16="http://schemas.microsoft.com/office/drawing/2014/main" id="{E34FFED7-DC81-377F-B917-02AC80FB0ED6}"/>
              </a:ext>
            </a:extLst>
          </p:cNvPr>
          <p:cNvSpPr txBox="1">
            <a:spLocks/>
          </p:cNvSpPr>
          <p:nvPr/>
        </p:nvSpPr>
        <p:spPr bwMode="auto">
          <a:xfrm>
            <a:off x="1488014" y="1549400"/>
            <a:ext cx="9891185" cy="52163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3957" tIns="46979" rIns="93957" bIns="46979" numCol="1" anchor="t" anchorCtr="0" compatLnSpc="1">
            <a:prstTxWarp prst="textNoShape">
              <a:avLst/>
            </a:prstTxWarp>
            <a:noAutofit/>
          </a:bodyPr>
          <a:lstStyle>
            <a:lvl1pPr marL="0" indent="0" algn="l" defTabSz="938151" rtl="0" eaLnBrk="1" fontAlgn="base" hangingPunct="1">
              <a:spcBef>
                <a:spcPct val="20000"/>
              </a:spcBef>
              <a:spcAft>
                <a:spcPct val="0"/>
              </a:spcAft>
              <a:buFont typeface="Arial" charset="0"/>
              <a:buNone/>
              <a:defRPr sz="2000" kern="120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761949" indent="-292081" algn="l" defTabSz="938151" rtl="0" eaLnBrk="1" fontAlgn="base" hangingPunct="1">
              <a:spcBef>
                <a:spcPct val="20000"/>
              </a:spcBef>
              <a:spcAft>
                <a:spcPct val="0"/>
              </a:spcAft>
              <a:buFont typeface="Arial" charset="0"/>
              <a:buChar char="–"/>
              <a:defRPr sz="2000" kern="1200">
                <a:solidFill>
                  <a:schemeClr val="tx1"/>
                </a:solidFill>
                <a:latin typeface="Times New Roman" panose="02020603050405020304" pitchFamily="18" charset="0"/>
                <a:ea typeface="MS PGothic" pitchFamily="34" charset="-128"/>
                <a:cs typeface="Times New Roman" panose="02020603050405020304" pitchFamily="18" charset="0"/>
              </a:defRPr>
            </a:lvl2pPr>
            <a:lvl3pPr marL="1173084" indent="-233347" algn="l" defTabSz="938151" rtl="0" eaLnBrk="1" fontAlgn="base" hangingPunct="1">
              <a:spcBef>
                <a:spcPct val="20000"/>
              </a:spcBef>
              <a:spcAft>
                <a:spcPct val="0"/>
              </a:spcAft>
              <a:buFont typeface="Arial" charset="0"/>
              <a:buChar char="•"/>
              <a:defRPr sz="2000" kern="1200">
                <a:solidFill>
                  <a:schemeClr val="tx1"/>
                </a:solidFill>
                <a:latin typeface="Times New Roman" panose="02020603050405020304" pitchFamily="18" charset="0"/>
                <a:ea typeface="MS PGothic" pitchFamily="34" charset="-128"/>
                <a:cs typeface="Times New Roman" panose="02020603050405020304" pitchFamily="18" charset="0"/>
              </a:defRPr>
            </a:lvl3pPr>
            <a:lvl4pPr marL="1642953" indent="-233347" algn="l" defTabSz="938151" rtl="0" eaLnBrk="1" fontAlgn="base" hangingPunct="1">
              <a:spcBef>
                <a:spcPct val="20000"/>
              </a:spcBef>
              <a:spcAft>
                <a:spcPct val="0"/>
              </a:spcAft>
              <a:buFont typeface="Arial" charset="0"/>
              <a:buChar char="–"/>
              <a:defRPr sz="2000" kern="1200">
                <a:solidFill>
                  <a:schemeClr val="tx1"/>
                </a:solidFill>
                <a:latin typeface="Times New Roman" panose="02020603050405020304" pitchFamily="18" charset="0"/>
                <a:ea typeface="MS PGothic" pitchFamily="34" charset="-128"/>
                <a:cs typeface="Times New Roman" panose="02020603050405020304" pitchFamily="18" charset="0"/>
              </a:defRPr>
            </a:lvl4pPr>
            <a:lvl5pPr marL="2112821" indent="-233347" algn="l" defTabSz="938151" rtl="0" eaLnBrk="1" fontAlgn="base" hangingPunct="1">
              <a:spcBef>
                <a:spcPct val="20000"/>
              </a:spcBef>
              <a:spcAft>
                <a:spcPct val="0"/>
              </a:spcAft>
              <a:buFont typeface="Arial" charset="0"/>
              <a:buChar char="»"/>
              <a:defRPr sz="2000" kern="1200">
                <a:solidFill>
                  <a:schemeClr val="tx1"/>
                </a:solidFill>
                <a:latin typeface="Times New Roman" panose="02020603050405020304" pitchFamily="18" charset="0"/>
                <a:ea typeface="MS PGothic" pitchFamily="34" charset="-128"/>
                <a:cs typeface="Times New Roman" panose="02020603050405020304" pitchFamily="18" charset="0"/>
              </a:defRPr>
            </a:lvl5pPr>
            <a:lvl6pPr marL="2583662" indent="-234877" algn="l" defTabSz="939511" rtl="0" eaLnBrk="1" latinLnBrk="0" hangingPunct="1">
              <a:spcBef>
                <a:spcPct val="20000"/>
              </a:spcBef>
              <a:buFont typeface="Arial" pitchFamily="34" charset="0"/>
              <a:buChar char="•"/>
              <a:defRPr sz="1900" kern="1200">
                <a:solidFill>
                  <a:schemeClr val="tx1"/>
                </a:solidFill>
                <a:latin typeface="+mn-lt"/>
                <a:ea typeface="+mn-ea"/>
                <a:cs typeface="+mn-cs"/>
              </a:defRPr>
            </a:lvl6pPr>
            <a:lvl7pPr marL="3053418" indent="-234877" algn="l" defTabSz="939511" rtl="0" eaLnBrk="1" latinLnBrk="0" hangingPunct="1">
              <a:spcBef>
                <a:spcPct val="20000"/>
              </a:spcBef>
              <a:buFont typeface="Arial" pitchFamily="34" charset="0"/>
              <a:buChar char="•"/>
              <a:defRPr sz="1900" kern="1200">
                <a:solidFill>
                  <a:schemeClr val="tx1"/>
                </a:solidFill>
                <a:latin typeface="+mn-lt"/>
                <a:ea typeface="+mn-ea"/>
                <a:cs typeface="+mn-cs"/>
              </a:defRPr>
            </a:lvl7pPr>
            <a:lvl8pPr marL="3523176" indent="-234877" algn="l" defTabSz="939511" rtl="0" eaLnBrk="1" latinLnBrk="0" hangingPunct="1">
              <a:spcBef>
                <a:spcPct val="20000"/>
              </a:spcBef>
              <a:buFont typeface="Arial" pitchFamily="34" charset="0"/>
              <a:buChar char="•"/>
              <a:defRPr sz="1900" kern="1200">
                <a:solidFill>
                  <a:schemeClr val="tx1"/>
                </a:solidFill>
                <a:latin typeface="+mn-lt"/>
                <a:ea typeface="+mn-ea"/>
                <a:cs typeface="+mn-cs"/>
              </a:defRPr>
            </a:lvl8pPr>
            <a:lvl9pPr marL="3992931" indent="-234877" algn="l" defTabSz="939511" rtl="0" eaLnBrk="1" latinLnBrk="0" hangingPunct="1">
              <a:spcBef>
                <a:spcPct val="20000"/>
              </a:spcBef>
              <a:buFont typeface="Arial" pitchFamily="34" charset="0"/>
              <a:buChar char="•"/>
              <a:defRPr sz="1900" kern="1200">
                <a:solidFill>
                  <a:schemeClr val="tx1"/>
                </a:solidFill>
                <a:latin typeface="+mn-lt"/>
                <a:ea typeface="+mn-ea"/>
                <a:cs typeface="+mn-cs"/>
              </a:defRPr>
            </a:lvl9pPr>
          </a:lstStyle>
          <a:p>
            <a:r>
              <a:rPr lang="lv-LV" sz="2800" dirty="0">
                <a:solidFill>
                  <a:srgbClr val="C00000"/>
                </a:solidFill>
              </a:rPr>
              <a:t>Transportlīdzekļa iegādes nodoklis - kritēriji:</a:t>
            </a:r>
          </a:p>
          <a:p>
            <a:endParaRPr lang="lv-LV" sz="2800" dirty="0">
              <a:solidFill>
                <a:srgbClr val="C00000"/>
              </a:solidFill>
            </a:endParaRPr>
          </a:p>
          <a:p>
            <a:r>
              <a:rPr lang="lv-LV" sz="2800" dirty="0">
                <a:solidFill>
                  <a:srgbClr val="C00000"/>
                </a:solidFill>
              </a:rPr>
              <a:t>	-auto vecums</a:t>
            </a:r>
          </a:p>
          <a:p>
            <a:endParaRPr lang="lv-LV" sz="2800" dirty="0">
              <a:solidFill>
                <a:srgbClr val="C00000"/>
              </a:solidFill>
            </a:endParaRPr>
          </a:p>
          <a:p>
            <a:r>
              <a:rPr lang="lv-LV" sz="2800" dirty="0">
                <a:solidFill>
                  <a:srgbClr val="C00000"/>
                </a:solidFill>
              </a:rPr>
              <a:t>	-degvielas veids</a:t>
            </a:r>
          </a:p>
          <a:p>
            <a:endParaRPr lang="lv-LV" sz="2800" dirty="0">
              <a:solidFill>
                <a:srgbClr val="C00000"/>
              </a:solidFill>
            </a:endParaRPr>
          </a:p>
          <a:p>
            <a:r>
              <a:rPr lang="lv-LV" sz="2800" dirty="0">
                <a:solidFill>
                  <a:srgbClr val="C00000"/>
                </a:solidFill>
              </a:rPr>
              <a:t>	-sadalījums atbilstoši CO</a:t>
            </a:r>
            <a:r>
              <a:rPr lang="lv-LV" sz="2800" baseline="-25000" dirty="0">
                <a:solidFill>
                  <a:srgbClr val="C00000"/>
                </a:solidFill>
              </a:rPr>
              <a:t>2  </a:t>
            </a:r>
            <a:r>
              <a:rPr lang="lv-LV" sz="2800" baseline="30000" dirty="0">
                <a:solidFill>
                  <a:srgbClr val="C00000"/>
                </a:solidFill>
              </a:rPr>
              <a:t>g/km </a:t>
            </a:r>
            <a:r>
              <a:rPr lang="lv-LV" sz="2800" dirty="0">
                <a:solidFill>
                  <a:srgbClr val="C00000"/>
                </a:solidFill>
              </a:rPr>
              <a:t>vai pēc masas</a:t>
            </a:r>
          </a:p>
          <a:p>
            <a:endParaRPr lang="lv-LV" sz="3200" b="1" dirty="0">
              <a:solidFill>
                <a:srgbClr val="FF0000"/>
              </a:solidFill>
            </a:endParaRPr>
          </a:p>
          <a:p>
            <a:endParaRPr lang="lv-LV" sz="3200" b="1" dirty="0">
              <a:solidFill>
                <a:srgbClr val="FF0000"/>
              </a:solidFill>
            </a:endParaRPr>
          </a:p>
          <a:p>
            <a:endParaRPr lang="lv-LV" sz="3200" dirty="0">
              <a:solidFill>
                <a:srgbClr val="FF0000"/>
              </a:solidFill>
            </a:endParaRPr>
          </a:p>
          <a:p>
            <a:endParaRPr lang="lv-LV" sz="3200" dirty="0">
              <a:solidFill>
                <a:srgbClr val="FF0000"/>
              </a:solidFill>
            </a:endParaRPr>
          </a:p>
          <a:p>
            <a:endParaRPr lang="lv-LV" sz="3200" dirty="0">
              <a:solidFill>
                <a:srgbClr val="FF0000"/>
              </a:solidFill>
            </a:endParaRPr>
          </a:p>
          <a:p>
            <a:endParaRPr lang="lv-LV" sz="3200" dirty="0">
              <a:solidFill>
                <a:srgbClr val="FF0000"/>
              </a:solidFill>
            </a:endParaRPr>
          </a:p>
          <a:p>
            <a:endParaRPr lang="lv-LV" sz="3200" dirty="0">
              <a:solidFill>
                <a:srgbClr val="FF0000"/>
              </a:solidFill>
            </a:endParaRPr>
          </a:p>
          <a:p>
            <a:r>
              <a:rPr lang="lv-LV" sz="3200" dirty="0">
                <a:solidFill>
                  <a:srgbClr val="FF0000"/>
                </a:solidFill>
              </a:rPr>
              <a:t>    </a:t>
            </a:r>
          </a:p>
          <a:p>
            <a:pPr algn="r"/>
            <a:r>
              <a:rPr lang="lv-LV" sz="3200" dirty="0">
                <a:solidFill>
                  <a:srgbClr val="FF0000"/>
                </a:solidFill>
              </a:rPr>
              <a:t>                     </a:t>
            </a:r>
          </a:p>
        </p:txBody>
      </p:sp>
      <p:pic>
        <p:nvPicPr>
          <p:cNvPr id="2" name="Graphic 1" descr="Person with idea with solid fill">
            <a:extLst>
              <a:ext uri="{FF2B5EF4-FFF2-40B4-BE49-F238E27FC236}">
                <a16:creationId xmlns:a16="http://schemas.microsoft.com/office/drawing/2014/main" id="{01AA5C1A-344F-1342-2FD3-CA515CF5DBD9}"/>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500189" y="228600"/>
            <a:ext cx="1320800" cy="1320800"/>
          </a:xfrm>
          <a:prstGeom prst="rect">
            <a:avLst/>
          </a:prstGeom>
        </p:spPr>
      </p:pic>
    </p:spTree>
    <p:extLst>
      <p:ext uri="{BB962C8B-B14F-4D97-AF65-F5344CB8AC3E}">
        <p14:creationId xmlns:p14="http://schemas.microsoft.com/office/powerpoint/2010/main" val="320055021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3"/>
          </p:nvPr>
        </p:nvSpPr>
        <p:spPr/>
        <p:txBody>
          <a:bodyPr/>
          <a:lstStyle/>
          <a:p>
            <a:pPr>
              <a:defRPr/>
            </a:pPr>
            <a:fld id="{8E0BD877-4834-417C-B3BD-1AB3E4611316}" type="slidenum">
              <a:rPr lang="en-US" altLang="lv-LV" smtClean="0"/>
              <a:pPr>
                <a:defRPr/>
              </a:pPr>
              <a:t>19</a:t>
            </a:fld>
            <a:endParaRPr lang="en-US" altLang="lv-LV"/>
          </a:p>
        </p:txBody>
      </p:sp>
      <p:sp>
        <p:nvSpPr>
          <p:cNvPr id="7" name="Content Placeholder 3">
            <a:extLst>
              <a:ext uri="{FF2B5EF4-FFF2-40B4-BE49-F238E27FC236}">
                <a16:creationId xmlns:a16="http://schemas.microsoft.com/office/drawing/2014/main" id="{E49B9674-3540-4D69-9D9B-0EAD4948B0D8}"/>
              </a:ext>
            </a:extLst>
          </p:cNvPr>
          <p:cNvSpPr txBox="1">
            <a:spLocks/>
          </p:cNvSpPr>
          <p:nvPr/>
        </p:nvSpPr>
        <p:spPr>
          <a:xfrm>
            <a:off x="2133600" y="1241667"/>
            <a:ext cx="9031224" cy="4525963"/>
          </a:xfrm>
          <a:prstGeom prst="rect">
            <a:avLst/>
          </a:prstGeom>
        </p:spPr>
        <p:txBody>
          <a:bodyPr>
            <a:normAutofit/>
          </a:bodyPr>
          <a:lstStyle>
            <a:lvl1pPr marL="350815" indent="-350815" algn="l" defTabSz="938151" rtl="0" eaLnBrk="1" fontAlgn="base" hangingPunct="1">
              <a:spcBef>
                <a:spcPct val="20000"/>
              </a:spcBef>
              <a:spcAft>
                <a:spcPct val="0"/>
              </a:spcAft>
              <a:buFont typeface="Arial" charset="0"/>
              <a:buChar char="•"/>
              <a:defRPr sz="3300" kern="1200">
                <a:solidFill>
                  <a:schemeClr val="tx1"/>
                </a:solidFill>
                <a:latin typeface="+mn-lt"/>
                <a:ea typeface="MS PGothic" pitchFamily="34" charset="-128"/>
                <a:cs typeface="ＭＳ Ｐゴシック" charset="0"/>
              </a:defRPr>
            </a:lvl1pPr>
            <a:lvl2pPr marL="761949" indent="-292081" algn="l" defTabSz="938151" rtl="0" eaLnBrk="1" fontAlgn="base" hangingPunct="1">
              <a:spcBef>
                <a:spcPct val="20000"/>
              </a:spcBef>
              <a:spcAft>
                <a:spcPct val="0"/>
              </a:spcAft>
              <a:buFont typeface="Arial" charset="0"/>
              <a:buChar char="–"/>
              <a:defRPr sz="2900" kern="1200">
                <a:solidFill>
                  <a:schemeClr val="tx1"/>
                </a:solidFill>
                <a:latin typeface="+mn-lt"/>
                <a:ea typeface="MS PGothic" pitchFamily="34" charset="-128"/>
                <a:cs typeface="+mn-cs"/>
              </a:defRPr>
            </a:lvl2pPr>
            <a:lvl3pPr marL="1173084" indent="-233347" algn="l" defTabSz="938151" rtl="0" eaLnBrk="1" fontAlgn="base" hangingPunct="1">
              <a:spcBef>
                <a:spcPct val="20000"/>
              </a:spcBef>
              <a:spcAft>
                <a:spcPct val="0"/>
              </a:spcAft>
              <a:buFont typeface="Arial" charset="0"/>
              <a:buChar char="•"/>
              <a:defRPr sz="2500" kern="1200">
                <a:solidFill>
                  <a:schemeClr val="tx1"/>
                </a:solidFill>
                <a:latin typeface="+mn-lt"/>
                <a:ea typeface="MS PGothic" pitchFamily="34" charset="-128"/>
                <a:cs typeface="+mn-cs"/>
              </a:defRPr>
            </a:lvl3pPr>
            <a:lvl4pPr marL="1642953" indent="-233347" algn="l" defTabSz="938151" rtl="0" eaLnBrk="1" fontAlgn="base" hangingPunct="1">
              <a:spcBef>
                <a:spcPct val="20000"/>
              </a:spcBef>
              <a:spcAft>
                <a:spcPct val="0"/>
              </a:spcAft>
              <a:buFont typeface="Arial" charset="0"/>
              <a:buChar char="–"/>
              <a:defRPr sz="1900" kern="1200">
                <a:solidFill>
                  <a:schemeClr val="tx1"/>
                </a:solidFill>
                <a:latin typeface="+mn-lt"/>
                <a:ea typeface="MS PGothic" pitchFamily="34" charset="-128"/>
                <a:cs typeface="+mn-cs"/>
              </a:defRPr>
            </a:lvl4pPr>
            <a:lvl5pPr marL="2112821" indent="-233347" algn="l" defTabSz="938151" rtl="0" eaLnBrk="1" fontAlgn="base" hangingPunct="1">
              <a:spcBef>
                <a:spcPct val="20000"/>
              </a:spcBef>
              <a:spcAft>
                <a:spcPct val="0"/>
              </a:spcAft>
              <a:buFont typeface="Arial" charset="0"/>
              <a:buChar char="»"/>
              <a:defRPr sz="1900" kern="1200">
                <a:solidFill>
                  <a:schemeClr val="tx1"/>
                </a:solidFill>
                <a:latin typeface="+mn-lt"/>
                <a:ea typeface="MS PGothic" pitchFamily="34" charset="-128"/>
                <a:cs typeface="+mn-cs"/>
              </a:defRPr>
            </a:lvl5pPr>
            <a:lvl6pPr marL="2583662" indent="-234877" algn="l" defTabSz="939511" rtl="0" eaLnBrk="1" latinLnBrk="0" hangingPunct="1">
              <a:spcBef>
                <a:spcPct val="20000"/>
              </a:spcBef>
              <a:buFont typeface="Arial" pitchFamily="34" charset="0"/>
              <a:buChar char="•"/>
              <a:defRPr sz="1900" kern="1200">
                <a:solidFill>
                  <a:schemeClr val="tx1"/>
                </a:solidFill>
                <a:latin typeface="+mn-lt"/>
                <a:ea typeface="+mn-ea"/>
                <a:cs typeface="+mn-cs"/>
              </a:defRPr>
            </a:lvl6pPr>
            <a:lvl7pPr marL="3053418" indent="-234877" algn="l" defTabSz="939511" rtl="0" eaLnBrk="1" latinLnBrk="0" hangingPunct="1">
              <a:spcBef>
                <a:spcPct val="20000"/>
              </a:spcBef>
              <a:buFont typeface="Arial" pitchFamily="34" charset="0"/>
              <a:buChar char="•"/>
              <a:defRPr sz="1900" kern="1200">
                <a:solidFill>
                  <a:schemeClr val="tx1"/>
                </a:solidFill>
                <a:latin typeface="+mn-lt"/>
                <a:ea typeface="+mn-ea"/>
                <a:cs typeface="+mn-cs"/>
              </a:defRPr>
            </a:lvl7pPr>
            <a:lvl8pPr marL="3523176" indent="-234877" algn="l" defTabSz="939511" rtl="0" eaLnBrk="1" latinLnBrk="0" hangingPunct="1">
              <a:spcBef>
                <a:spcPct val="20000"/>
              </a:spcBef>
              <a:buFont typeface="Arial" pitchFamily="34" charset="0"/>
              <a:buChar char="•"/>
              <a:defRPr sz="1900" kern="1200">
                <a:solidFill>
                  <a:schemeClr val="tx1"/>
                </a:solidFill>
                <a:latin typeface="+mn-lt"/>
                <a:ea typeface="+mn-ea"/>
                <a:cs typeface="+mn-cs"/>
              </a:defRPr>
            </a:lvl8pPr>
            <a:lvl9pPr marL="3992931" indent="-234877" algn="l" defTabSz="939511" rtl="0" eaLnBrk="1" latinLnBrk="0" hangingPunct="1">
              <a:spcBef>
                <a:spcPct val="20000"/>
              </a:spcBef>
              <a:buFont typeface="Arial" pitchFamily="34" charset="0"/>
              <a:buChar char="•"/>
              <a:defRPr sz="1900" kern="1200">
                <a:solidFill>
                  <a:schemeClr val="tx1"/>
                </a:solidFill>
                <a:latin typeface="+mn-lt"/>
                <a:ea typeface="+mn-ea"/>
                <a:cs typeface="+mn-cs"/>
              </a:defRPr>
            </a:lvl9pPr>
          </a:lstStyle>
          <a:p>
            <a:pPr marL="0" indent="0" algn="ctr">
              <a:buNone/>
            </a:pPr>
            <a:endParaRPr lang="lv-LV" sz="2800" b="1" dirty="0"/>
          </a:p>
          <a:p>
            <a:pPr marL="0" indent="0" algn="ctr">
              <a:buNone/>
            </a:pPr>
            <a:endParaRPr lang="lv-LV" sz="2800" b="1" dirty="0"/>
          </a:p>
          <a:p>
            <a:pPr marL="0" indent="0" algn="ctr">
              <a:buNone/>
            </a:pPr>
            <a:endParaRPr lang="lv-LV" sz="2800" b="1" dirty="0"/>
          </a:p>
          <a:p>
            <a:pPr marL="0" indent="0" algn="ctr">
              <a:buNone/>
            </a:pPr>
            <a:r>
              <a:rPr lang="lv-LV" sz="2800" b="1" dirty="0"/>
              <a:t>Jautājumi?</a:t>
            </a:r>
          </a:p>
          <a:p>
            <a:pPr marL="514350" indent="-514350" algn="ctr">
              <a:buAutoNum type="arabicPeriod"/>
            </a:pPr>
            <a:endParaRPr lang="lv-LV" sz="2800" b="1" dirty="0">
              <a:solidFill>
                <a:srgbClr val="FF0000"/>
              </a:solidFill>
            </a:endParaRPr>
          </a:p>
          <a:p>
            <a:pPr marL="0" indent="0" algn="ctr">
              <a:buNone/>
            </a:pPr>
            <a:endParaRPr lang="lv-LV" sz="2800" dirty="0">
              <a:solidFill>
                <a:schemeClr val="bg1">
                  <a:lumMod val="50000"/>
                </a:schemeClr>
              </a:solidFill>
            </a:endParaRPr>
          </a:p>
          <a:p>
            <a:pPr marL="0" indent="0" algn="ctr">
              <a:buNone/>
            </a:pPr>
            <a:endParaRPr lang="lv-LV" sz="2800" dirty="0">
              <a:latin typeface="Calibri" panose="020F0502020204030204" pitchFamily="34" charset="0"/>
              <a:cs typeface="Calibri" panose="020F0502020204030204" pitchFamily="34" charset="0"/>
            </a:endParaRPr>
          </a:p>
          <a:p>
            <a:pPr marL="0" indent="0">
              <a:buNone/>
            </a:pPr>
            <a:endParaRPr lang="lv-LV" sz="2400" dirty="0"/>
          </a:p>
        </p:txBody>
      </p:sp>
    </p:spTree>
    <p:extLst>
      <p:ext uri="{BB962C8B-B14F-4D97-AF65-F5344CB8AC3E}">
        <p14:creationId xmlns:p14="http://schemas.microsoft.com/office/powerpoint/2010/main" val="94737213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E1801A-88F5-B29B-AEEB-469CDB88553C}"/>
              </a:ext>
            </a:extLst>
          </p:cNvPr>
          <p:cNvSpPr>
            <a:spLocks noGrp="1"/>
          </p:cNvSpPr>
          <p:nvPr>
            <p:ph type="title"/>
          </p:nvPr>
        </p:nvSpPr>
        <p:spPr>
          <a:xfrm>
            <a:off x="2765910" y="101301"/>
            <a:ext cx="8128000" cy="1036642"/>
          </a:xfrm>
        </p:spPr>
        <p:txBody>
          <a:bodyPr/>
          <a:lstStyle/>
          <a:p>
            <a:r>
              <a:rPr lang="lv-LV" dirty="0"/>
              <a:t>Transports un tā radītās emisijas ES</a:t>
            </a:r>
          </a:p>
        </p:txBody>
      </p:sp>
      <p:sp>
        <p:nvSpPr>
          <p:cNvPr id="4" name="Text Placeholder 3">
            <a:extLst>
              <a:ext uri="{FF2B5EF4-FFF2-40B4-BE49-F238E27FC236}">
                <a16:creationId xmlns:a16="http://schemas.microsoft.com/office/drawing/2014/main" id="{CAAF9ED8-E285-A8E0-FB7A-5FD29F512AD8}"/>
              </a:ext>
            </a:extLst>
          </p:cNvPr>
          <p:cNvSpPr>
            <a:spLocks noGrp="1"/>
          </p:cNvSpPr>
          <p:nvPr>
            <p:ph type="body" sz="quarter" idx="10"/>
          </p:nvPr>
        </p:nvSpPr>
        <p:spPr/>
        <p:txBody>
          <a:bodyPr/>
          <a:lstStyle/>
          <a:p>
            <a:endParaRPr lang="lv-LV"/>
          </a:p>
        </p:txBody>
      </p:sp>
      <p:sp>
        <p:nvSpPr>
          <p:cNvPr id="6" name="Slide Number Placeholder 5">
            <a:extLst>
              <a:ext uri="{FF2B5EF4-FFF2-40B4-BE49-F238E27FC236}">
                <a16:creationId xmlns:a16="http://schemas.microsoft.com/office/drawing/2014/main" id="{97B00881-73AE-B9B4-18DA-78183C4125A6}"/>
              </a:ext>
            </a:extLst>
          </p:cNvPr>
          <p:cNvSpPr>
            <a:spLocks noGrp="1"/>
          </p:cNvSpPr>
          <p:nvPr>
            <p:ph type="sldNum" sz="quarter" idx="13"/>
          </p:nvPr>
        </p:nvSpPr>
        <p:spPr/>
        <p:txBody>
          <a:bodyPr/>
          <a:lstStyle/>
          <a:p>
            <a:pPr>
              <a:defRPr/>
            </a:pPr>
            <a:fld id="{58B1CA17-2490-47B2-A8EC-4CEB3BC800A8}" type="slidenum">
              <a:rPr lang="en-US" altLang="lv-LV" smtClean="0"/>
              <a:pPr>
                <a:defRPr/>
              </a:pPr>
              <a:t>2</a:t>
            </a:fld>
            <a:endParaRPr lang="en-US" altLang="lv-LV"/>
          </a:p>
        </p:txBody>
      </p:sp>
      <p:pic>
        <p:nvPicPr>
          <p:cNvPr id="7" name="Picture 6">
            <a:extLst>
              <a:ext uri="{FF2B5EF4-FFF2-40B4-BE49-F238E27FC236}">
                <a16:creationId xmlns:a16="http://schemas.microsoft.com/office/drawing/2014/main" id="{40BDF5C8-8984-39DA-03CE-61960472A6E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74065" y="803826"/>
            <a:ext cx="6597060" cy="5854891"/>
          </a:xfrm>
          <a:prstGeom prst="rect">
            <a:avLst/>
          </a:prstGeom>
        </p:spPr>
      </p:pic>
      <p:sp>
        <p:nvSpPr>
          <p:cNvPr id="3" name="TextBox 2">
            <a:extLst>
              <a:ext uri="{FF2B5EF4-FFF2-40B4-BE49-F238E27FC236}">
                <a16:creationId xmlns:a16="http://schemas.microsoft.com/office/drawing/2014/main" id="{6F58E136-7D2A-DCAD-ED57-0D0954D2B419}"/>
              </a:ext>
            </a:extLst>
          </p:cNvPr>
          <p:cNvSpPr txBox="1"/>
          <p:nvPr/>
        </p:nvSpPr>
        <p:spPr>
          <a:xfrm>
            <a:off x="738955" y="6229290"/>
            <a:ext cx="1861407" cy="400110"/>
          </a:xfrm>
          <a:prstGeom prst="rect">
            <a:avLst/>
          </a:prstGeom>
          <a:noFill/>
        </p:spPr>
        <p:txBody>
          <a:bodyPr wrap="none" rtlCol="0">
            <a:spAutoFit/>
          </a:bodyPr>
          <a:lstStyle/>
          <a:p>
            <a:r>
              <a:rPr lang="lv-LV" sz="1000" dirty="0">
                <a:latin typeface="Arial" panose="020B0604020202020204" pitchFamily="34" charset="0"/>
                <a:cs typeface="Arial" panose="020B0604020202020204" pitchFamily="34" charset="0"/>
              </a:rPr>
              <a:t>Avots: </a:t>
            </a:r>
          </a:p>
          <a:p>
            <a:r>
              <a:rPr lang="lv-LV" sz="1000" dirty="0">
                <a:latin typeface="Arial" panose="020B0604020202020204" pitchFamily="34" charset="0"/>
                <a:cs typeface="Arial" panose="020B0604020202020204" pitchFamily="34" charset="0"/>
              </a:rPr>
              <a:t>Eiropas Vides aģentūra, 2022</a:t>
            </a:r>
          </a:p>
        </p:txBody>
      </p:sp>
    </p:spTree>
    <p:extLst>
      <p:ext uri="{BB962C8B-B14F-4D97-AF65-F5344CB8AC3E}">
        <p14:creationId xmlns:p14="http://schemas.microsoft.com/office/powerpoint/2010/main" val="358574167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B4109A3E-88D1-765B-2C7A-A576B222E178}"/>
              </a:ext>
            </a:extLst>
          </p:cNvPr>
          <p:cNvSpPr>
            <a:spLocks noGrp="1"/>
          </p:cNvSpPr>
          <p:nvPr>
            <p:ph type="sldNum" sz="quarter" idx="13"/>
          </p:nvPr>
        </p:nvSpPr>
        <p:spPr/>
        <p:txBody>
          <a:bodyPr/>
          <a:lstStyle/>
          <a:p>
            <a:pPr>
              <a:defRPr/>
            </a:pPr>
            <a:fld id="{58B1CA17-2490-47B2-A8EC-4CEB3BC800A8}" type="slidenum">
              <a:rPr lang="en-US" altLang="lv-LV" smtClean="0"/>
              <a:pPr>
                <a:defRPr/>
              </a:pPr>
              <a:t>3</a:t>
            </a:fld>
            <a:endParaRPr lang="en-US" altLang="lv-LV"/>
          </a:p>
        </p:txBody>
      </p:sp>
      <p:sp>
        <p:nvSpPr>
          <p:cNvPr id="9" name="Title 1">
            <a:extLst>
              <a:ext uri="{FF2B5EF4-FFF2-40B4-BE49-F238E27FC236}">
                <a16:creationId xmlns:a16="http://schemas.microsoft.com/office/drawing/2014/main" id="{4FE6336F-5C86-340E-AE62-EE976F0F6761}"/>
              </a:ext>
            </a:extLst>
          </p:cNvPr>
          <p:cNvSpPr txBox="1">
            <a:spLocks/>
          </p:cNvSpPr>
          <p:nvPr/>
        </p:nvSpPr>
        <p:spPr bwMode="auto">
          <a:xfrm>
            <a:off x="2745433" y="368370"/>
            <a:ext cx="9111622" cy="7871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3957" tIns="46979" rIns="93957" bIns="46979" numCol="1" anchor="t" anchorCtr="0" compatLnSpc="1">
            <a:prstTxWarp prst="textNoShape">
              <a:avLst/>
            </a:prstTxWarp>
            <a:noAutofit/>
          </a:bodyPr>
          <a:lstStyle>
            <a:lvl1pPr algn="l" defTabSz="938151" rtl="0" eaLnBrk="1" fontAlgn="base" hangingPunct="1">
              <a:spcBef>
                <a:spcPct val="0"/>
              </a:spcBef>
              <a:spcAft>
                <a:spcPct val="0"/>
              </a:spcAft>
              <a:defRPr sz="2400" b="1" kern="120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algn="ctr" defTabSz="938151" rtl="0" eaLnBrk="1" fontAlgn="base" hangingPunct="1">
              <a:spcBef>
                <a:spcPct val="0"/>
              </a:spcBef>
              <a:spcAft>
                <a:spcPct val="0"/>
              </a:spcAft>
              <a:defRPr sz="4500">
                <a:solidFill>
                  <a:schemeClr val="tx1"/>
                </a:solidFill>
                <a:latin typeface="Times New Roman" pitchFamily="18" charset="0"/>
                <a:ea typeface="MS PGothic" pitchFamily="34" charset="-128"/>
                <a:cs typeface="ＭＳ Ｐゴシック" charset="0"/>
              </a:defRPr>
            </a:lvl2pPr>
            <a:lvl3pPr algn="ctr" defTabSz="938151" rtl="0" eaLnBrk="1" fontAlgn="base" hangingPunct="1">
              <a:spcBef>
                <a:spcPct val="0"/>
              </a:spcBef>
              <a:spcAft>
                <a:spcPct val="0"/>
              </a:spcAft>
              <a:defRPr sz="4500">
                <a:solidFill>
                  <a:schemeClr val="tx1"/>
                </a:solidFill>
                <a:latin typeface="Times New Roman" pitchFamily="18" charset="0"/>
                <a:ea typeface="MS PGothic" pitchFamily="34" charset="-128"/>
                <a:cs typeface="ＭＳ Ｐゴシック" charset="0"/>
              </a:defRPr>
            </a:lvl3pPr>
            <a:lvl4pPr algn="ctr" defTabSz="938151" rtl="0" eaLnBrk="1" fontAlgn="base" hangingPunct="1">
              <a:spcBef>
                <a:spcPct val="0"/>
              </a:spcBef>
              <a:spcAft>
                <a:spcPct val="0"/>
              </a:spcAft>
              <a:defRPr sz="4500">
                <a:solidFill>
                  <a:schemeClr val="tx1"/>
                </a:solidFill>
                <a:latin typeface="Times New Roman" pitchFamily="18" charset="0"/>
                <a:ea typeface="MS PGothic" pitchFamily="34" charset="-128"/>
                <a:cs typeface="ＭＳ Ｐゴシック" charset="0"/>
              </a:defRPr>
            </a:lvl4pPr>
            <a:lvl5pPr algn="ctr" defTabSz="938151" rtl="0" eaLnBrk="1" fontAlgn="base" hangingPunct="1">
              <a:spcBef>
                <a:spcPct val="0"/>
              </a:spcBef>
              <a:spcAft>
                <a:spcPct val="0"/>
              </a:spcAft>
              <a:defRPr sz="4500">
                <a:solidFill>
                  <a:schemeClr val="tx1"/>
                </a:solidFill>
                <a:latin typeface="Times New Roman" pitchFamily="18" charset="0"/>
                <a:ea typeface="MS PGothic" pitchFamily="34" charset="-128"/>
                <a:cs typeface="ＭＳ Ｐゴシック" charset="0"/>
              </a:defRPr>
            </a:lvl5pPr>
            <a:lvl6pPr marL="457170" algn="ctr" defTabSz="938151" rtl="0" eaLnBrk="1" fontAlgn="base" hangingPunct="1">
              <a:spcBef>
                <a:spcPct val="0"/>
              </a:spcBef>
              <a:spcAft>
                <a:spcPct val="0"/>
              </a:spcAft>
              <a:defRPr sz="4500">
                <a:solidFill>
                  <a:schemeClr val="tx1"/>
                </a:solidFill>
                <a:latin typeface="Times New Roman" pitchFamily="18" charset="0"/>
              </a:defRPr>
            </a:lvl6pPr>
            <a:lvl7pPr marL="914339" algn="ctr" defTabSz="938151" rtl="0" eaLnBrk="1" fontAlgn="base" hangingPunct="1">
              <a:spcBef>
                <a:spcPct val="0"/>
              </a:spcBef>
              <a:spcAft>
                <a:spcPct val="0"/>
              </a:spcAft>
              <a:defRPr sz="4500">
                <a:solidFill>
                  <a:schemeClr val="tx1"/>
                </a:solidFill>
                <a:latin typeface="Times New Roman" pitchFamily="18" charset="0"/>
              </a:defRPr>
            </a:lvl7pPr>
            <a:lvl8pPr marL="1371509" algn="ctr" defTabSz="938151" rtl="0" eaLnBrk="1" fontAlgn="base" hangingPunct="1">
              <a:spcBef>
                <a:spcPct val="0"/>
              </a:spcBef>
              <a:spcAft>
                <a:spcPct val="0"/>
              </a:spcAft>
              <a:defRPr sz="4500">
                <a:solidFill>
                  <a:schemeClr val="tx1"/>
                </a:solidFill>
                <a:latin typeface="Times New Roman" pitchFamily="18" charset="0"/>
              </a:defRPr>
            </a:lvl8pPr>
            <a:lvl9pPr marL="1828677" algn="ctr" defTabSz="938151" rtl="0" eaLnBrk="1" fontAlgn="base" hangingPunct="1">
              <a:spcBef>
                <a:spcPct val="0"/>
              </a:spcBef>
              <a:spcAft>
                <a:spcPct val="0"/>
              </a:spcAft>
              <a:defRPr sz="4500">
                <a:solidFill>
                  <a:schemeClr val="tx1"/>
                </a:solidFill>
                <a:latin typeface="Times New Roman" pitchFamily="18" charset="0"/>
              </a:defRPr>
            </a:lvl9pPr>
          </a:lstStyle>
          <a:p>
            <a:r>
              <a:rPr lang="lv-LV" sz="2500" dirty="0"/>
              <a:t>Latvijas autoparks – benzīns vai dīzelis?  </a:t>
            </a:r>
            <a:endParaRPr lang="lv-LV" sz="2500" dirty="0">
              <a:solidFill>
                <a:srgbClr val="FF0000"/>
              </a:solidFill>
            </a:endParaRPr>
          </a:p>
        </p:txBody>
      </p:sp>
      <p:pic>
        <p:nvPicPr>
          <p:cNvPr id="7" name="Graphic 6" descr="Car with solid fill">
            <a:extLst>
              <a:ext uri="{FF2B5EF4-FFF2-40B4-BE49-F238E27FC236}">
                <a16:creationId xmlns:a16="http://schemas.microsoft.com/office/drawing/2014/main" id="{052FC300-98DC-3217-23A1-7DB3321B51FB}"/>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281318" y="2111261"/>
            <a:ext cx="1707249" cy="1707249"/>
          </a:xfrm>
          <a:prstGeom prst="rect">
            <a:avLst/>
          </a:prstGeom>
        </p:spPr>
      </p:pic>
      <p:pic>
        <p:nvPicPr>
          <p:cNvPr id="8" name="Graphic 7" descr="Windy with solid fill">
            <a:extLst>
              <a:ext uri="{FF2B5EF4-FFF2-40B4-BE49-F238E27FC236}">
                <a16:creationId xmlns:a16="http://schemas.microsoft.com/office/drawing/2014/main" id="{34845D2D-DCF3-B52C-8DE2-9DAD53E9D43E}"/>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rot="10800000">
            <a:off x="9155495" y="2544248"/>
            <a:ext cx="1002210" cy="1034147"/>
          </a:xfrm>
          <a:prstGeom prst="rect">
            <a:avLst/>
          </a:prstGeom>
        </p:spPr>
      </p:pic>
      <p:graphicFrame>
        <p:nvGraphicFramePr>
          <p:cNvPr id="3" name="Chart 2">
            <a:extLst>
              <a:ext uri="{FF2B5EF4-FFF2-40B4-BE49-F238E27FC236}">
                <a16:creationId xmlns:a16="http://schemas.microsoft.com/office/drawing/2014/main" id="{F6DFB8C6-5321-4DC7-D12F-4F943A973FCA}"/>
              </a:ext>
            </a:extLst>
          </p:cNvPr>
          <p:cNvGraphicFramePr>
            <a:graphicFrameLocks/>
          </p:cNvGraphicFramePr>
          <p:nvPr>
            <p:extLst>
              <p:ext uri="{D42A27DB-BD31-4B8C-83A1-F6EECF244321}">
                <p14:modId xmlns:p14="http://schemas.microsoft.com/office/powerpoint/2010/main" val="886794173"/>
              </p:ext>
            </p:extLst>
          </p:nvPr>
        </p:nvGraphicFramePr>
        <p:xfrm>
          <a:off x="857983" y="1527717"/>
          <a:ext cx="8553646" cy="5101683"/>
        </p:xfrm>
        <a:graphic>
          <a:graphicData uri="http://schemas.openxmlformats.org/drawingml/2006/chart">
            <c:chart xmlns:c="http://schemas.openxmlformats.org/drawingml/2006/chart" xmlns:r="http://schemas.openxmlformats.org/officeDocument/2006/relationships" r:id="rId6"/>
          </a:graphicData>
        </a:graphic>
      </p:graphicFrame>
    </p:spTree>
    <p:extLst>
      <p:ext uri="{BB962C8B-B14F-4D97-AF65-F5344CB8AC3E}">
        <p14:creationId xmlns:p14="http://schemas.microsoft.com/office/powerpoint/2010/main" val="402481202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D1CC5BC2-E9FC-47F2-E7BE-6D209A4D2395}"/>
              </a:ext>
            </a:extLst>
          </p:cNvPr>
          <p:cNvSpPr>
            <a:spLocks noGrp="1"/>
          </p:cNvSpPr>
          <p:nvPr>
            <p:ph type="body" sz="quarter" idx="10"/>
          </p:nvPr>
        </p:nvSpPr>
        <p:spPr/>
        <p:txBody>
          <a:bodyPr/>
          <a:lstStyle/>
          <a:p>
            <a:endParaRPr lang="lv-LV"/>
          </a:p>
        </p:txBody>
      </p:sp>
      <p:sp>
        <p:nvSpPr>
          <p:cNvPr id="5" name="Text Placeholder 4">
            <a:extLst>
              <a:ext uri="{FF2B5EF4-FFF2-40B4-BE49-F238E27FC236}">
                <a16:creationId xmlns:a16="http://schemas.microsoft.com/office/drawing/2014/main" id="{382BB2F7-490D-0ACF-D5EC-FB8D3A22E176}"/>
              </a:ext>
            </a:extLst>
          </p:cNvPr>
          <p:cNvSpPr>
            <a:spLocks noGrp="1"/>
          </p:cNvSpPr>
          <p:nvPr>
            <p:ph type="body" sz="quarter" idx="12"/>
          </p:nvPr>
        </p:nvSpPr>
        <p:spPr/>
        <p:txBody>
          <a:bodyPr/>
          <a:lstStyle/>
          <a:p>
            <a:endParaRPr lang="lv-LV"/>
          </a:p>
        </p:txBody>
      </p:sp>
      <p:sp>
        <p:nvSpPr>
          <p:cNvPr id="6" name="Slide Number Placeholder 5">
            <a:extLst>
              <a:ext uri="{FF2B5EF4-FFF2-40B4-BE49-F238E27FC236}">
                <a16:creationId xmlns:a16="http://schemas.microsoft.com/office/drawing/2014/main" id="{B4109A3E-88D1-765B-2C7A-A576B222E178}"/>
              </a:ext>
            </a:extLst>
          </p:cNvPr>
          <p:cNvSpPr>
            <a:spLocks noGrp="1"/>
          </p:cNvSpPr>
          <p:nvPr>
            <p:ph type="sldNum" sz="quarter" idx="13"/>
          </p:nvPr>
        </p:nvSpPr>
        <p:spPr/>
        <p:txBody>
          <a:bodyPr/>
          <a:lstStyle/>
          <a:p>
            <a:pPr>
              <a:defRPr/>
            </a:pPr>
            <a:fld id="{58B1CA17-2490-47B2-A8EC-4CEB3BC800A8}" type="slidenum">
              <a:rPr lang="en-US" altLang="lv-LV" smtClean="0"/>
              <a:pPr>
                <a:defRPr/>
              </a:pPr>
              <a:t>4</a:t>
            </a:fld>
            <a:endParaRPr lang="en-US" altLang="lv-LV"/>
          </a:p>
        </p:txBody>
      </p:sp>
      <p:sp>
        <p:nvSpPr>
          <p:cNvPr id="9" name="Title 1">
            <a:extLst>
              <a:ext uri="{FF2B5EF4-FFF2-40B4-BE49-F238E27FC236}">
                <a16:creationId xmlns:a16="http://schemas.microsoft.com/office/drawing/2014/main" id="{4FE6336F-5C86-340E-AE62-EE976F0F6761}"/>
              </a:ext>
            </a:extLst>
          </p:cNvPr>
          <p:cNvSpPr txBox="1">
            <a:spLocks/>
          </p:cNvSpPr>
          <p:nvPr/>
        </p:nvSpPr>
        <p:spPr bwMode="auto">
          <a:xfrm>
            <a:off x="2745433" y="368370"/>
            <a:ext cx="9111622" cy="7871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3957" tIns="46979" rIns="93957" bIns="46979" numCol="1" anchor="t" anchorCtr="0" compatLnSpc="1">
            <a:prstTxWarp prst="textNoShape">
              <a:avLst/>
            </a:prstTxWarp>
            <a:noAutofit/>
          </a:bodyPr>
          <a:lstStyle>
            <a:lvl1pPr algn="l" defTabSz="938151" rtl="0" eaLnBrk="1" fontAlgn="base" hangingPunct="1">
              <a:spcBef>
                <a:spcPct val="0"/>
              </a:spcBef>
              <a:spcAft>
                <a:spcPct val="0"/>
              </a:spcAft>
              <a:defRPr sz="2400" b="1" kern="120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algn="ctr" defTabSz="938151" rtl="0" eaLnBrk="1" fontAlgn="base" hangingPunct="1">
              <a:spcBef>
                <a:spcPct val="0"/>
              </a:spcBef>
              <a:spcAft>
                <a:spcPct val="0"/>
              </a:spcAft>
              <a:defRPr sz="4500">
                <a:solidFill>
                  <a:schemeClr val="tx1"/>
                </a:solidFill>
                <a:latin typeface="Times New Roman" pitchFamily="18" charset="0"/>
                <a:ea typeface="MS PGothic" pitchFamily="34" charset="-128"/>
                <a:cs typeface="ＭＳ Ｐゴシック" charset="0"/>
              </a:defRPr>
            </a:lvl2pPr>
            <a:lvl3pPr algn="ctr" defTabSz="938151" rtl="0" eaLnBrk="1" fontAlgn="base" hangingPunct="1">
              <a:spcBef>
                <a:spcPct val="0"/>
              </a:spcBef>
              <a:spcAft>
                <a:spcPct val="0"/>
              </a:spcAft>
              <a:defRPr sz="4500">
                <a:solidFill>
                  <a:schemeClr val="tx1"/>
                </a:solidFill>
                <a:latin typeface="Times New Roman" pitchFamily="18" charset="0"/>
                <a:ea typeface="MS PGothic" pitchFamily="34" charset="-128"/>
                <a:cs typeface="ＭＳ Ｐゴシック" charset="0"/>
              </a:defRPr>
            </a:lvl3pPr>
            <a:lvl4pPr algn="ctr" defTabSz="938151" rtl="0" eaLnBrk="1" fontAlgn="base" hangingPunct="1">
              <a:spcBef>
                <a:spcPct val="0"/>
              </a:spcBef>
              <a:spcAft>
                <a:spcPct val="0"/>
              </a:spcAft>
              <a:defRPr sz="4500">
                <a:solidFill>
                  <a:schemeClr val="tx1"/>
                </a:solidFill>
                <a:latin typeface="Times New Roman" pitchFamily="18" charset="0"/>
                <a:ea typeface="MS PGothic" pitchFamily="34" charset="-128"/>
                <a:cs typeface="ＭＳ Ｐゴシック" charset="0"/>
              </a:defRPr>
            </a:lvl4pPr>
            <a:lvl5pPr algn="ctr" defTabSz="938151" rtl="0" eaLnBrk="1" fontAlgn="base" hangingPunct="1">
              <a:spcBef>
                <a:spcPct val="0"/>
              </a:spcBef>
              <a:spcAft>
                <a:spcPct val="0"/>
              </a:spcAft>
              <a:defRPr sz="4500">
                <a:solidFill>
                  <a:schemeClr val="tx1"/>
                </a:solidFill>
                <a:latin typeface="Times New Roman" pitchFamily="18" charset="0"/>
                <a:ea typeface="MS PGothic" pitchFamily="34" charset="-128"/>
                <a:cs typeface="ＭＳ Ｐゴシック" charset="0"/>
              </a:defRPr>
            </a:lvl5pPr>
            <a:lvl6pPr marL="457170" algn="ctr" defTabSz="938151" rtl="0" eaLnBrk="1" fontAlgn="base" hangingPunct="1">
              <a:spcBef>
                <a:spcPct val="0"/>
              </a:spcBef>
              <a:spcAft>
                <a:spcPct val="0"/>
              </a:spcAft>
              <a:defRPr sz="4500">
                <a:solidFill>
                  <a:schemeClr val="tx1"/>
                </a:solidFill>
                <a:latin typeface="Times New Roman" pitchFamily="18" charset="0"/>
              </a:defRPr>
            </a:lvl6pPr>
            <a:lvl7pPr marL="914339" algn="ctr" defTabSz="938151" rtl="0" eaLnBrk="1" fontAlgn="base" hangingPunct="1">
              <a:spcBef>
                <a:spcPct val="0"/>
              </a:spcBef>
              <a:spcAft>
                <a:spcPct val="0"/>
              </a:spcAft>
              <a:defRPr sz="4500">
                <a:solidFill>
                  <a:schemeClr val="tx1"/>
                </a:solidFill>
                <a:latin typeface="Times New Roman" pitchFamily="18" charset="0"/>
              </a:defRPr>
            </a:lvl7pPr>
            <a:lvl8pPr marL="1371509" algn="ctr" defTabSz="938151" rtl="0" eaLnBrk="1" fontAlgn="base" hangingPunct="1">
              <a:spcBef>
                <a:spcPct val="0"/>
              </a:spcBef>
              <a:spcAft>
                <a:spcPct val="0"/>
              </a:spcAft>
              <a:defRPr sz="4500">
                <a:solidFill>
                  <a:schemeClr val="tx1"/>
                </a:solidFill>
                <a:latin typeface="Times New Roman" pitchFamily="18" charset="0"/>
              </a:defRPr>
            </a:lvl8pPr>
            <a:lvl9pPr marL="1828677" algn="ctr" defTabSz="938151" rtl="0" eaLnBrk="1" fontAlgn="base" hangingPunct="1">
              <a:spcBef>
                <a:spcPct val="0"/>
              </a:spcBef>
              <a:spcAft>
                <a:spcPct val="0"/>
              </a:spcAft>
              <a:defRPr sz="4500">
                <a:solidFill>
                  <a:schemeClr val="tx1"/>
                </a:solidFill>
                <a:latin typeface="Times New Roman" pitchFamily="18" charset="0"/>
              </a:defRPr>
            </a:lvl9pPr>
          </a:lstStyle>
          <a:p>
            <a:r>
              <a:rPr lang="lv-LV" sz="2500" dirty="0"/>
              <a:t>Latvijas autoparks –vecums</a:t>
            </a:r>
          </a:p>
        </p:txBody>
      </p:sp>
      <p:graphicFrame>
        <p:nvGraphicFramePr>
          <p:cNvPr id="11" name="Chart 10">
            <a:extLst>
              <a:ext uri="{FF2B5EF4-FFF2-40B4-BE49-F238E27FC236}">
                <a16:creationId xmlns:a16="http://schemas.microsoft.com/office/drawing/2014/main" id="{00000000-0008-0000-0000-000004200000}"/>
              </a:ext>
            </a:extLst>
          </p:cNvPr>
          <p:cNvGraphicFramePr>
            <a:graphicFrameLocks/>
          </p:cNvGraphicFramePr>
          <p:nvPr>
            <p:extLst>
              <p:ext uri="{D42A27DB-BD31-4B8C-83A1-F6EECF244321}">
                <p14:modId xmlns:p14="http://schemas.microsoft.com/office/powerpoint/2010/main" val="406834402"/>
              </p:ext>
            </p:extLst>
          </p:nvPr>
        </p:nvGraphicFramePr>
        <p:xfrm>
          <a:off x="1457002" y="1551709"/>
          <a:ext cx="7021979" cy="4211782"/>
        </p:xfrm>
        <a:graphic>
          <a:graphicData uri="http://schemas.openxmlformats.org/drawingml/2006/chart">
            <c:chart xmlns:c="http://schemas.openxmlformats.org/drawingml/2006/chart" xmlns:r="http://schemas.openxmlformats.org/officeDocument/2006/relationships" r:id="rId2"/>
          </a:graphicData>
        </a:graphic>
      </p:graphicFrame>
      <p:pic>
        <p:nvPicPr>
          <p:cNvPr id="8" name="Graphic 7" descr="Car Mechanic with solid fill">
            <a:extLst>
              <a:ext uri="{FF2B5EF4-FFF2-40B4-BE49-F238E27FC236}">
                <a16:creationId xmlns:a16="http://schemas.microsoft.com/office/drawing/2014/main" id="{ACF54838-DF18-9442-9493-9B6201A3302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342582" y="2611581"/>
            <a:ext cx="2165927" cy="2165927"/>
          </a:xfrm>
          <a:prstGeom prst="rect">
            <a:avLst/>
          </a:prstGeom>
        </p:spPr>
      </p:pic>
    </p:spTree>
    <p:extLst>
      <p:ext uri="{BB962C8B-B14F-4D97-AF65-F5344CB8AC3E}">
        <p14:creationId xmlns:p14="http://schemas.microsoft.com/office/powerpoint/2010/main" val="213030297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2607956" y="417903"/>
            <a:ext cx="8604990" cy="936105"/>
          </a:xfrm>
          <a:prstGeom prst="rect">
            <a:avLst/>
          </a:prstGeom>
        </p:spPr>
        <p:txBody>
          <a:bodyPr vert="horz" lIns="91440" tIns="45720" rIns="91440" bIns="45720" rtlCol="0" anchor="t">
            <a:normAutofit/>
          </a:bodyPr>
          <a:lstStyle>
            <a:lvl1pPr algn="l" defTabSz="914400" rtl="0" eaLnBrk="1" latinLnBrk="0" hangingPunct="1">
              <a:spcBef>
                <a:spcPct val="0"/>
              </a:spcBef>
              <a:buNone/>
              <a:defRPr sz="2400" b="1" kern="1200">
                <a:solidFill>
                  <a:schemeClr val="tx1"/>
                </a:solidFill>
                <a:latin typeface="Verdana" panose="020B0604030504040204" pitchFamily="34" charset="0"/>
                <a:ea typeface="Verdana" panose="020B0604030504040204" pitchFamily="34" charset="0"/>
                <a:cs typeface="Verdana" panose="020B0604030504040204" pitchFamily="34" charset="0"/>
              </a:defRPr>
            </a:lvl1pPr>
          </a:lstStyle>
          <a:p>
            <a:r>
              <a:rPr lang="lv-LV" sz="2500" dirty="0">
                <a:cs typeface="Calibri" panose="020F0502020204030204" pitchFamily="34" charset="0"/>
              </a:rPr>
              <a:t>Nodokļi – ierobežojošs vai motivējošs faktors ?</a:t>
            </a:r>
          </a:p>
          <a:p>
            <a:pPr algn="ctr"/>
            <a:endParaRPr lang="lv-LV" sz="2000" dirty="0"/>
          </a:p>
        </p:txBody>
      </p:sp>
      <p:sp>
        <p:nvSpPr>
          <p:cNvPr id="4" name="Slide Number Placeholder 3"/>
          <p:cNvSpPr>
            <a:spLocks noGrp="1"/>
          </p:cNvSpPr>
          <p:nvPr>
            <p:ph type="sldNum" sz="quarter" idx="13"/>
          </p:nvPr>
        </p:nvSpPr>
        <p:spPr/>
        <p:txBody>
          <a:bodyPr/>
          <a:lstStyle/>
          <a:p>
            <a:pPr>
              <a:defRPr/>
            </a:pPr>
            <a:fld id="{8E0BD877-4834-417C-B3BD-1AB3E4611316}" type="slidenum">
              <a:rPr lang="en-US" altLang="lv-LV" smtClean="0"/>
              <a:pPr>
                <a:defRPr/>
              </a:pPr>
              <a:t>5</a:t>
            </a:fld>
            <a:endParaRPr lang="en-US" altLang="lv-LV"/>
          </a:p>
        </p:txBody>
      </p:sp>
      <p:pic>
        <p:nvPicPr>
          <p:cNvPr id="2" name="Picture 4" descr="70cm ar rokām pītas jāšanas pātagas Zirgu skriešanās buļļa ādas vai koka  rokturis Jāšanas zirga pātaga - planētas vārti">
            <a:extLst>
              <a:ext uri="{FF2B5EF4-FFF2-40B4-BE49-F238E27FC236}">
                <a16:creationId xmlns:a16="http://schemas.microsoft.com/office/drawing/2014/main" id="{FD86758D-E347-1674-2FF9-0C59AEA06ABC}"/>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335944" y="1369583"/>
            <a:ext cx="2229337" cy="2229337"/>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descr="Carrot, Jumbo | Walmart Canada">
            <a:extLst>
              <a:ext uri="{FF2B5EF4-FFF2-40B4-BE49-F238E27FC236}">
                <a16:creationId xmlns:a16="http://schemas.microsoft.com/office/drawing/2014/main" id="{AA047BD3-548B-3E32-8DA9-27F9650E119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26772" y="1436473"/>
            <a:ext cx="1612595" cy="2095555"/>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8167ABCF-EA28-2E0C-A2EA-5477E1F5C886}"/>
              </a:ext>
            </a:extLst>
          </p:cNvPr>
          <p:cNvSpPr txBox="1"/>
          <p:nvPr/>
        </p:nvSpPr>
        <p:spPr>
          <a:xfrm>
            <a:off x="5146874" y="1554866"/>
            <a:ext cx="4593037" cy="1169551"/>
          </a:xfrm>
          <a:prstGeom prst="rect">
            <a:avLst/>
          </a:prstGeom>
          <a:noFill/>
        </p:spPr>
        <p:txBody>
          <a:bodyPr wrap="square" rtlCol="0">
            <a:spAutoFit/>
          </a:bodyPr>
          <a:lstStyle/>
          <a:p>
            <a:r>
              <a:rPr lang="lv-LV" sz="7000" dirty="0">
                <a:latin typeface="Calibri" panose="020F0502020204030204" pitchFamily="34" charset="0"/>
                <a:cs typeface="Calibri" panose="020F0502020204030204" pitchFamily="34" charset="0"/>
              </a:rPr>
              <a:t> </a:t>
            </a:r>
            <a:r>
              <a:rPr lang="lv-LV" sz="6000" dirty="0">
                <a:solidFill>
                  <a:schemeClr val="accent6">
                    <a:lumMod val="50000"/>
                  </a:schemeClr>
                </a:solidFill>
                <a:latin typeface="Calibri" panose="020F0502020204030204" pitchFamily="34" charset="0"/>
                <a:cs typeface="Calibri" panose="020F0502020204030204" pitchFamily="34" charset="0"/>
              </a:rPr>
              <a:t>Vai</a:t>
            </a:r>
            <a:endParaRPr lang="lv-LV" sz="6000" dirty="0">
              <a:solidFill>
                <a:schemeClr val="accent6">
                  <a:lumMod val="50000"/>
                </a:schemeClr>
              </a:solidFill>
            </a:endParaRPr>
          </a:p>
        </p:txBody>
      </p:sp>
      <p:sp>
        <p:nvSpPr>
          <p:cNvPr id="11" name="TextBox 10">
            <a:extLst>
              <a:ext uri="{FF2B5EF4-FFF2-40B4-BE49-F238E27FC236}">
                <a16:creationId xmlns:a16="http://schemas.microsoft.com/office/drawing/2014/main" id="{6CE29167-6708-367E-C8B5-5DC694F0EFA9}"/>
              </a:ext>
            </a:extLst>
          </p:cNvPr>
          <p:cNvSpPr txBox="1"/>
          <p:nvPr/>
        </p:nvSpPr>
        <p:spPr>
          <a:xfrm>
            <a:off x="7882146" y="3784203"/>
            <a:ext cx="1980793" cy="477054"/>
          </a:xfrm>
          <a:prstGeom prst="rect">
            <a:avLst/>
          </a:prstGeom>
          <a:noFill/>
        </p:spPr>
        <p:txBody>
          <a:bodyPr wrap="square">
            <a:spAutoFit/>
          </a:bodyPr>
          <a:lstStyle/>
          <a:p>
            <a:r>
              <a:rPr lang="lv-LV" sz="2500" dirty="0">
                <a:latin typeface="Arial" panose="020B0604020202020204" pitchFamily="34" charset="0"/>
                <a:cs typeface="Arial" panose="020B0604020202020204" pitchFamily="34" charset="0"/>
              </a:rPr>
              <a:t>Ierobežot ?</a:t>
            </a:r>
          </a:p>
        </p:txBody>
      </p:sp>
      <p:sp>
        <p:nvSpPr>
          <p:cNvPr id="12" name="TextBox 11">
            <a:extLst>
              <a:ext uri="{FF2B5EF4-FFF2-40B4-BE49-F238E27FC236}">
                <a16:creationId xmlns:a16="http://schemas.microsoft.com/office/drawing/2014/main" id="{1FB10A30-0495-474F-FA18-DD5F7B2B8EF5}"/>
              </a:ext>
            </a:extLst>
          </p:cNvPr>
          <p:cNvSpPr txBox="1"/>
          <p:nvPr/>
        </p:nvSpPr>
        <p:spPr>
          <a:xfrm>
            <a:off x="1962248" y="3121866"/>
            <a:ext cx="1980793" cy="477054"/>
          </a:xfrm>
          <a:prstGeom prst="rect">
            <a:avLst/>
          </a:prstGeom>
          <a:noFill/>
        </p:spPr>
        <p:txBody>
          <a:bodyPr wrap="square">
            <a:spAutoFit/>
          </a:bodyPr>
          <a:lstStyle/>
          <a:p>
            <a:r>
              <a:rPr lang="lv-LV" sz="2500" dirty="0">
                <a:latin typeface="Arial" panose="020B0604020202020204" pitchFamily="34" charset="0"/>
                <a:cs typeface="Arial" panose="020B0604020202020204" pitchFamily="34" charset="0"/>
              </a:rPr>
              <a:t>Motivēt?</a:t>
            </a:r>
          </a:p>
        </p:txBody>
      </p:sp>
      <p:pic>
        <p:nvPicPr>
          <p:cNvPr id="14" name="Graphic 13" descr="Angel face outline outline">
            <a:extLst>
              <a:ext uri="{FF2B5EF4-FFF2-40B4-BE49-F238E27FC236}">
                <a16:creationId xmlns:a16="http://schemas.microsoft.com/office/drawing/2014/main" id="{1257FBF2-3176-B80E-28AA-D0445C3657AC}"/>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2396471" y="2083970"/>
            <a:ext cx="914400" cy="914400"/>
          </a:xfrm>
          <a:prstGeom prst="rect">
            <a:avLst/>
          </a:prstGeom>
        </p:spPr>
      </p:pic>
      <p:pic>
        <p:nvPicPr>
          <p:cNvPr id="16" name="Graphic 15" descr="Angry face outline outline">
            <a:extLst>
              <a:ext uri="{FF2B5EF4-FFF2-40B4-BE49-F238E27FC236}">
                <a16:creationId xmlns:a16="http://schemas.microsoft.com/office/drawing/2014/main" id="{2760D1FD-4072-64DF-2961-2DB2A3BC4B2E}"/>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7958143" y="2743796"/>
            <a:ext cx="914400" cy="914400"/>
          </a:xfrm>
          <a:prstGeom prst="rect">
            <a:avLst/>
          </a:prstGeom>
        </p:spPr>
      </p:pic>
      <p:sp>
        <p:nvSpPr>
          <p:cNvPr id="18" name="TextBox 17">
            <a:extLst>
              <a:ext uri="{FF2B5EF4-FFF2-40B4-BE49-F238E27FC236}">
                <a16:creationId xmlns:a16="http://schemas.microsoft.com/office/drawing/2014/main" id="{70AD1B8D-31BA-10D4-406A-E78260E0A7F5}"/>
              </a:ext>
            </a:extLst>
          </p:cNvPr>
          <p:cNvSpPr txBox="1"/>
          <p:nvPr/>
        </p:nvSpPr>
        <p:spPr>
          <a:xfrm>
            <a:off x="5581062" y="5578323"/>
            <a:ext cx="5061800" cy="861774"/>
          </a:xfrm>
          <a:prstGeom prst="rect">
            <a:avLst/>
          </a:prstGeom>
          <a:noFill/>
        </p:spPr>
        <p:txBody>
          <a:bodyPr wrap="square" rtlCol="0">
            <a:spAutoFit/>
          </a:bodyPr>
          <a:lstStyle/>
          <a:p>
            <a:r>
              <a:rPr lang="lv-LV" sz="2500" dirty="0">
                <a:solidFill>
                  <a:srgbClr val="002060"/>
                </a:solidFill>
                <a:latin typeface="Arial" panose="020B0604020202020204" pitchFamily="34" charset="0"/>
                <a:cs typeface="Arial" panose="020B0604020202020204" pitchFamily="34" charset="0"/>
                <a:sym typeface="Wingdings" panose="05000000000000000000" pitchFamily="2" charset="2"/>
              </a:rPr>
              <a:t>Nodokļu likmju vai apmēra mērķis  pārdomā, </a:t>
            </a:r>
            <a:r>
              <a:rPr lang="lv-LV" sz="2500" dirty="0">
                <a:solidFill>
                  <a:srgbClr val="002060"/>
                </a:solidFill>
                <a:latin typeface="Arial" panose="020B0604020202020204" pitchFamily="34" charset="0"/>
                <a:cs typeface="Arial" panose="020B0604020202020204" pitchFamily="34" charset="0"/>
              </a:rPr>
              <a:t>izvērtē! </a:t>
            </a:r>
          </a:p>
        </p:txBody>
      </p:sp>
      <p:pic>
        <p:nvPicPr>
          <p:cNvPr id="20" name="Graphic 19" descr="Thought outline">
            <a:extLst>
              <a:ext uri="{FF2B5EF4-FFF2-40B4-BE49-F238E27FC236}">
                <a16:creationId xmlns:a16="http://schemas.microsoft.com/office/drawing/2014/main" id="{8F42EC07-9F1A-C156-9923-47DA79AFF5E6}"/>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4363654" y="4935872"/>
            <a:ext cx="1388728" cy="1388728"/>
          </a:xfrm>
          <a:prstGeom prst="rect">
            <a:avLst/>
          </a:prstGeom>
        </p:spPr>
      </p:pic>
    </p:spTree>
    <p:extLst>
      <p:ext uri="{BB962C8B-B14F-4D97-AF65-F5344CB8AC3E}">
        <p14:creationId xmlns:p14="http://schemas.microsoft.com/office/powerpoint/2010/main" val="21490061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heel(1)">
                                      <p:cBhvr>
                                        <p:cTn id="7" dur="2000"/>
                                        <p:tgtEl>
                                          <p:spTgt spid="6"/>
                                        </p:tgtEl>
                                      </p:cBhvr>
                                    </p:animEffect>
                                  </p:childTnLst>
                                </p:cTn>
                              </p:par>
                              <p:par>
                                <p:cTn id="8" presetID="21" presetClass="entr" presetSubtype="1" fill="hold"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wheel(1)">
                                      <p:cBhvr>
                                        <p:cTn id="10" dur="2000"/>
                                        <p:tgtEl>
                                          <p:spTgt spid="2"/>
                                        </p:tgtEl>
                                      </p:cBhvr>
                                    </p:animEffect>
                                  </p:childTnLst>
                                </p:cTn>
                              </p:par>
                              <p:par>
                                <p:cTn id="11" presetID="21" presetClass="entr" presetSubtype="1" fill="hold" nodeType="with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wheel(1)">
                                      <p:cBhvr>
                                        <p:cTn id="13"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23000"/>
            <a:lum/>
          </a:blip>
          <a:srcRect/>
          <a:stretch>
            <a:fillRect l="-6000" r="-6000"/>
          </a:stretch>
        </a:blipFill>
        <a:effectLst/>
      </p:bgPr>
    </p:bg>
    <p:spTree>
      <p:nvGrpSpPr>
        <p:cNvPr id="1" name=""/>
        <p:cNvGrpSpPr/>
        <p:nvPr/>
      </p:nvGrpSpPr>
      <p:grpSpPr>
        <a:xfrm>
          <a:off x="0" y="0"/>
          <a:ext cx="0" cy="0"/>
          <a:chOff x="0" y="0"/>
          <a:chExt cx="0" cy="0"/>
        </a:xfrm>
      </p:grpSpPr>
      <p:sp>
        <p:nvSpPr>
          <p:cNvPr id="5" name="Title 1"/>
          <p:cNvSpPr txBox="1">
            <a:spLocks/>
          </p:cNvSpPr>
          <p:nvPr/>
        </p:nvSpPr>
        <p:spPr>
          <a:xfrm>
            <a:off x="3125397" y="304886"/>
            <a:ext cx="7304430" cy="936105"/>
          </a:xfrm>
          <a:prstGeom prst="rect">
            <a:avLst/>
          </a:prstGeom>
        </p:spPr>
        <p:txBody>
          <a:bodyPr vert="horz" lIns="91440" tIns="45720" rIns="91440" bIns="45720" rtlCol="0" anchor="t">
            <a:normAutofit/>
          </a:bodyPr>
          <a:lstStyle>
            <a:lvl1pPr algn="l" defTabSz="914400" rtl="0" eaLnBrk="1" latinLnBrk="0" hangingPunct="1">
              <a:spcBef>
                <a:spcPct val="0"/>
              </a:spcBef>
              <a:buNone/>
              <a:defRPr sz="2400" b="1" kern="1200">
                <a:solidFill>
                  <a:schemeClr val="tx1"/>
                </a:solidFill>
                <a:latin typeface="Verdana" panose="020B0604030504040204" pitchFamily="34" charset="0"/>
                <a:ea typeface="Verdana" panose="020B0604030504040204" pitchFamily="34" charset="0"/>
                <a:cs typeface="Verdana" panose="020B0604030504040204" pitchFamily="34" charset="0"/>
              </a:defRPr>
            </a:lvl1pPr>
          </a:lstStyle>
          <a:p>
            <a:r>
              <a:rPr lang="lv-LV" sz="2500" dirty="0">
                <a:cs typeface="Calibri" panose="020F0502020204030204" pitchFamily="34" charset="0"/>
              </a:rPr>
              <a:t>Nodokļi Latvijā </a:t>
            </a:r>
            <a:endParaRPr lang="lv-LV" sz="2500" dirty="0">
              <a:solidFill>
                <a:srgbClr val="FF0000"/>
              </a:solidFill>
              <a:cs typeface="Calibri" panose="020F0502020204030204" pitchFamily="34" charset="0"/>
            </a:endParaRPr>
          </a:p>
          <a:p>
            <a:pPr algn="ctr"/>
            <a:endParaRPr lang="lv-LV" sz="2000" dirty="0"/>
          </a:p>
        </p:txBody>
      </p:sp>
      <p:sp>
        <p:nvSpPr>
          <p:cNvPr id="4" name="Slide Number Placeholder 3"/>
          <p:cNvSpPr>
            <a:spLocks noGrp="1"/>
          </p:cNvSpPr>
          <p:nvPr>
            <p:ph type="sldNum" sz="quarter" idx="13"/>
          </p:nvPr>
        </p:nvSpPr>
        <p:spPr/>
        <p:txBody>
          <a:bodyPr/>
          <a:lstStyle/>
          <a:p>
            <a:pPr>
              <a:defRPr/>
            </a:pPr>
            <a:fld id="{8E0BD877-4834-417C-B3BD-1AB3E4611316}" type="slidenum">
              <a:rPr lang="en-US" altLang="lv-LV" smtClean="0"/>
              <a:pPr>
                <a:defRPr/>
              </a:pPr>
              <a:t>6</a:t>
            </a:fld>
            <a:endParaRPr lang="en-US" altLang="lv-LV"/>
          </a:p>
        </p:txBody>
      </p:sp>
      <p:sp>
        <p:nvSpPr>
          <p:cNvPr id="7" name="TextBox 6">
            <a:extLst>
              <a:ext uri="{FF2B5EF4-FFF2-40B4-BE49-F238E27FC236}">
                <a16:creationId xmlns:a16="http://schemas.microsoft.com/office/drawing/2014/main" id="{4FEC5BEF-B9BB-4520-BA4C-F50B29F74761}"/>
              </a:ext>
            </a:extLst>
          </p:cNvPr>
          <p:cNvSpPr txBox="1"/>
          <p:nvPr/>
        </p:nvSpPr>
        <p:spPr>
          <a:xfrm>
            <a:off x="3041373" y="1333355"/>
            <a:ext cx="8845827" cy="4878259"/>
          </a:xfrm>
          <a:prstGeom prst="rect">
            <a:avLst/>
          </a:prstGeom>
          <a:noFill/>
        </p:spPr>
        <p:txBody>
          <a:bodyPr wrap="square">
            <a:spAutoFit/>
          </a:bodyPr>
          <a:lstStyle/>
          <a:p>
            <a:r>
              <a:rPr lang="lv-LV" b="1" dirty="0">
                <a:latin typeface="Verdana" panose="020B0604030504040204" pitchFamily="34" charset="0"/>
                <a:ea typeface="Verdana" panose="020B0604030504040204" pitchFamily="34" charset="0"/>
              </a:rPr>
              <a:t>Latvijā 14 nodokļi:</a:t>
            </a:r>
          </a:p>
          <a:p>
            <a:pPr marL="285750" indent="-285750">
              <a:buFont typeface="Arial" panose="020B0604020202020204" pitchFamily="34" charset="0"/>
              <a:buChar char="•"/>
            </a:pPr>
            <a:r>
              <a:rPr lang="lv-LV" b="1" u="sng" dirty="0">
                <a:solidFill>
                  <a:schemeClr val="accent6">
                    <a:lumMod val="50000"/>
                  </a:schemeClr>
                </a:solidFill>
                <a:latin typeface="Verdana" panose="020B0604030504040204" pitchFamily="34" charset="0"/>
                <a:ea typeface="Verdana" panose="020B0604030504040204" pitchFamily="34" charset="0"/>
                <a:hlinkClick r:id="rId4">
                  <a:extLst>
                    <a:ext uri="{A12FA001-AC4F-418D-AE19-62706E023703}">
                      <ahyp:hlinkClr xmlns:ahyp="http://schemas.microsoft.com/office/drawing/2018/hyperlinkcolor" val="tx"/>
                    </a:ext>
                  </a:extLst>
                </a:hlinkClick>
              </a:rPr>
              <a:t>Pievienotās vērtības nodoklis</a:t>
            </a:r>
            <a:r>
              <a:rPr lang="lv-LV" b="1" dirty="0">
                <a:solidFill>
                  <a:schemeClr val="accent6">
                    <a:lumMod val="50000"/>
                  </a:schemeClr>
                </a:solidFill>
                <a:latin typeface="Verdana" panose="020B0604030504040204" pitchFamily="34" charset="0"/>
                <a:ea typeface="Verdana" panose="020B0604030504040204" pitchFamily="34" charset="0"/>
              </a:rPr>
              <a:t>;</a:t>
            </a:r>
          </a:p>
          <a:p>
            <a:pPr marL="285750" indent="-285750">
              <a:buFont typeface="Arial" panose="020B0604020202020204" pitchFamily="34" charset="0"/>
              <a:buChar char="•"/>
            </a:pPr>
            <a:r>
              <a:rPr lang="lv-LV" b="1" u="sng" dirty="0">
                <a:solidFill>
                  <a:schemeClr val="accent6">
                    <a:lumMod val="50000"/>
                  </a:schemeClr>
                </a:solidFill>
                <a:latin typeface="Verdana" panose="020B0604030504040204" pitchFamily="34" charset="0"/>
                <a:ea typeface="Verdana" panose="020B0604030504040204" pitchFamily="34" charset="0"/>
                <a:hlinkClick r:id="rId5">
                  <a:extLst>
                    <a:ext uri="{A12FA001-AC4F-418D-AE19-62706E023703}">
                      <ahyp:hlinkClr xmlns:ahyp="http://schemas.microsoft.com/office/drawing/2018/hyperlinkcolor" val="tx"/>
                    </a:ext>
                  </a:extLst>
                </a:hlinkClick>
              </a:rPr>
              <a:t>Akcīzes nodoklis</a:t>
            </a:r>
            <a:r>
              <a:rPr lang="lv-LV" b="1" dirty="0">
                <a:solidFill>
                  <a:schemeClr val="accent6">
                    <a:lumMod val="50000"/>
                  </a:schemeClr>
                </a:solidFill>
                <a:latin typeface="Verdana" panose="020B0604030504040204" pitchFamily="34" charset="0"/>
                <a:ea typeface="Verdana" panose="020B0604030504040204" pitchFamily="34" charset="0"/>
              </a:rPr>
              <a:t>;</a:t>
            </a:r>
          </a:p>
          <a:p>
            <a:pPr marL="285750" indent="-285750">
              <a:buFont typeface="Arial" panose="020B0604020202020204" pitchFamily="34" charset="0"/>
              <a:buChar char="•"/>
            </a:pPr>
            <a:r>
              <a:rPr lang="lv-LV" b="1" u="sng" dirty="0">
                <a:solidFill>
                  <a:schemeClr val="accent6">
                    <a:lumMod val="50000"/>
                  </a:schemeClr>
                </a:solidFill>
                <a:latin typeface="Verdana" panose="020B0604030504040204" pitchFamily="34" charset="0"/>
                <a:ea typeface="Verdana" panose="020B0604030504040204" pitchFamily="34" charset="0"/>
                <a:hlinkClick r:id="rId6">
                  <a:extLst>
                    <a:ext uri="{A12FA001-AC4F-418D-AE19-62706E023703}">
                      <ahyp:hlinkClr xmlns:ahyp="http://schemas.microsoft.com/office/drawing/2018/hyperlinkcolor" val="tx"/>
                    </a:ext>
                  </a:extLst>
                </a:hlinkClick>
              </a:rPr>
              <a:t>Muitas nodoklis</a:t>
            </a:r>
            <a:r>
              <a:rPr lang="lv-LV" b="1" dirty="0">
                <a:solidFill>
                  <a:schemeClr val="accent6">
                    <a:lumMod val="50000"/>
                  </a:schemeClr>
                </a:solidFill>
                <a:latin typeface="Verdana" panose="020B0604030504040204" pitchFamily="34" charset="0"/>
                <a:ea typeface="Verdana" panose="020B0604030504040204" pitchFamily="34" charset="0"/>
              </a:rPr>
              <a:t>;</a:t>
            </a:r>
          </a:p>
          <a:p>
            <a:pPr marL="285750" indent="-285750">
              <a:buFont typeface="Arial" panose="020B0604020202020204" pitchFamily="34" charset="0"/>
              <a:buChar char="•"/>
            </a:pPr>
            <a:r>
              <a:rPr lang="lv-LV" b="1" u="sng" dirty="0">
                <a:solidFill>
                  <a:schemeClr val="accent6">
                    <a:lumMod val="50000"/>
                  </a:schemeClr>
                </a:solidFill>
                <a:latin typeface="Verdana" panose="020B0604030504040204" pitchFamily="34" charset="0"/>
                <a:ea typeface="Verdana" panose="020B0604030504040204" pitchFamily="34" charset="0"/>
                <a:hlinkClick r:id="rId7">
                  <a:extLst>
                    <a:ext uri="{A12FA001-AC4F-418D-AE19-62706E023703}">
                      <ahyp:hlinkClr xmlns:ahyp="http://schemas.microsoft.com/office/drawing/2018/hyperlinkcolor" val="tx"/>
                    </a:ext>
                  </a:extLst>
                </a:hlinkClick>
              </a:rPr>
              <a:t>Dabas resursu nodoklis</a:t>
            </a:r>
            <a:r>
              <a:rPr lang="lv-LV" b="1" dirty="0">
                <a:solidFill>
                  <a:schemeClr val="accent6">
                    <a:lumMod val="50000"/>
                  </a:schemeClr>
                </a:solidFill>
                <a:latin typeface="Verdana" panose="020B0604030504040204" pitchFamily="34" charset="0"/>
                <a:ea typeface="Verdana" panose="020B0604030504040204" pitchFamily="34" charset="0"/>
              </a:rPr>
              <a:t>;</a:t>
            </a:r>
          </a:p>
          <a:p>
            <a:pPr marL="285750" indent="-285750">
              <a:buFont typeface="Arial" panose="020B0604020202020204" pitchFamily="34" charset="0"/>
              <a:buChar char="•"/>
            </a:pPr>
            <a:r>
              <a:rPr lang="lv-LV" b="1" u="sng" dirty="0">
                <a:solidFill>
                  <a:schemeClr val="accent6">
                    <a:lumMod val="50000"/>
                  </a:schemeClr>
                </a:solidFill>
                <a:latin typeface="Verdana" panose="020B0604030504040204" pitchFamily="34" charset="0"/>
                <a:ea typeface="Verdana" panose="020B0604030504040204" pitchFamily="34" charset="0"/>
                <a:hlinkClick r:id="rId8">
                  <a:extLst>
                    <a:ext uri="{A12FA001-AC4F-418D-AE19-62706E023703}">
                      <ahyp:hlinkClr xmlns:ahyp="http://schemas.microsoft.com/office/drawing/2018/hyperlinkcolor" val="tx"/>
                    </a:ext>
                  </a:extLst>
                </a:hlinkClick>
              </a:rPr>
              <a:t>Elektroenerģijas nodoklis</a:t>
            </a:r>
            <a:r>
              <a:rPr lang="lv-LV" b="1" dirty="0">
                <a:solidFill>
                  <a:schemeClr val="accent6">
                    <a:lumMod val="50000"/>
                  </a:schemeClr>
                </a:solidFill>
                <a:latin typeface="Verdana" panose="020B0604030504040204" pitchFamily="34" charset="0"/>
                <a:ea typeface="Verdana" panose="020B0604030504040204" pitchFamily="34" charset="0"/>
              </a:rPr>
              <a:t>;</a:t>
            </a:r>
          </a:p>
          <a:p>
            <a:pPr marL="285750" indent="-285750">
              <a:buFont typeface="Arial" panose="020B0604020202020204" pitchFamily="34" charset="0"/>
              <a:buChar char="•"/>
            </a:pPr>
            <a:r>
              <a:rPr lang="lv-LV" b="1" u="sng" dirty="0">
                <a:solidFill>
                  <a:srgbClr val="C00000"/>
                </a:solidFill>
                <a:latin typeface="Verdana" panose="020B0604030504040204" pitchFamily="34" charset="0"/>
                <a:ea typeface="Verdana" panose="020B0604030504040204" pitchFamily="34" charset="0"/>
                <a:hlinkClick r:id="rId9">
                  <a:extLst>
                    <a:ext uri="{A12FA001-AC4F-418D-AE19-62706E023703}">
                      <ahyp:hlinkClr xmlns:ahyp="http://schemas.microsoft.com/office/drawing/2018/hyperlinkcolor" val="tx"/>
                    </a:ext>
                  </a:extLst>
                </a:hlinkClick>
              </a:rPr>
              <a:t>Transportlīdzekļa ekspluatācijas nodoklis</a:t>
            </a:r>
            <a:r>
              <a:rPr lang="lv-LV" b="1" u="sng" dirty="0">
                <a:solidFill>
                  <a:srgbClr val="C00000"/>
                </a:solidFill>
                <a:latin typeface="Verdana" panose="020B0604030504040204" pitchFamily="34" charset="0"/>
                <a:ea typeface="Verdana" panose="020B0604030504040204" pitchFamily="34" charset="0"/>
              </a:rPr>
              <a:t> (tostarp ārzemnieku TEN)</a:t>
            </a:r>
            <a:r>
              <a:rPr lang="lv-LV" b="1" dirty="0">
                <a:solidFill>
                  <a:srgbClr val="C00000"/>
                </a:solidFill>
                <a:latin typeface="Verdana" panose="020B0604030504040204" pitchFamily="34" charset="0"/>
                <a:ea typeface="Verdana" panose="020B0604030504040204" pitchFamily="34" charset="0"/>
              </a:rPr>
              <a:t>;</a:t>
            </a:r>
          </a:p>
          <a:p>
            <a:pPr marL="285750" indent="-285750">
              <a:buFont typeface="Arial" panose="020B0604020202020204" pitchFamily="34" charset="0"/>
              <a:buChar char="•"/>
            </a:pPr>
            <a:r>
              <a:rPr lang="lv-LV" b="1" u="sng" dirty="0">
                <a:solidFill>
                  <a:srgbClr val="C00000"/>
                </a:solidFill>
                <a:latin typeface="Verdana" panose="020B0604030504040204" pitchFamily="34" charset="0"/>
                <a:ea typeface="Verdana" panose="020B0604030504040204" pitchFamily="34" charset="0"/>
                <a:hlinkClick r:id="rId10">
                  <a:extLst>
                    <a:ext uri="{A12FA001-AC4F-418D-AE19-62706E023703}">
                      <ahyp:hlinkClr xmlns:ahyp="http://schemas.microsoft.com/office/drawing/2018/hyperlinkcolor" val="tx"/>
                    </a:ext>
                  </a:extLst>
                </a:hlinkClick>
              </a:rPr>
              <a:t>Uzņēmumu vieglo transportlīdzekļu nodoklis</a:t>
            </a:r>
            <a:r>
              <a:rPr lang="lv-LV" b="1" dirty="0">
                <a:solidFill>
                  <a:srgbClr val="C00000"/>
                </a:solidFill>
                <a:latin typeface="Verdana" panose="020B0604030504040204" pitchFamily="34" charset="0"/>
                <a:ea typeface="Verdana" panose="020B0604030504040204" pitchFamily="34" charset="0"/>
              </a:rPr>
              <a:t>;</a:t>
            </a:r>
          </a:p>
          <a:p>
            <a:pPr marL="285750" indent="-285750">
              <a:buFont typeface="Arial" panose="020B0604020202020204" pitchFamily="34" charset="0"/>
              <a:buChar char="•"/>
            </a:pPr>
            <a:r>
              <a:rPr lang="lv-LV" b="1" u="sng" dirty="0">
                <a:solidFill>
                  <a:schemeClr val="accent6">
                    <a:lumMod val="50000"/>
                  </a:schemeClr>
                </a:solidFill>
                <a:latin typeface="Verdana" panose="020B0604030504040204" pitchFamily="34" charset="0"/>
                <a:ea typeface="Verdana" panose="020B0604030504040204" pitchFamily="34" charset="0"/>
                <a:hlinkClick r:id="rId11" tooltip="Valsts sociālās apdrošināšanas obligātās iemaksas">
                  <a:extLst>
                    <a:ext uri="{A12FA001-AC4F-418D-AE19-62706E023703}">
                      <ahyp:hlinkClr xmlns:ahyp="http://schemas.microsoft.com/office/drawing/2018/hyperlinkcolor" val="tx"/>
                    </a:ext>
                  </a:extLst>
                </a:hlinkClick>
              </a:rPr>
              <a:t>Valsts sociālās apdrošināšanas obligātās iemaksas</a:t>
            </a:r>
            <a:endParaRPr lang="lv-LV" b="1" dirty="0">
              <a:solidFill>
                <a:schemeClr val="accent6">
                  <a:lumMod val="50000"/>
                </a:schemeClr>
              </a:solidFill>
              <a:latin typeface="Verdana" panose="020B0604030504040204" pitchFamily="34" charset="0"/>
              <a:ea typeface="Verdana" panose="020B0604030504040204" pitchFamily="34" charset="0"/>
            </a:endParaRPr>
          </a:p>
          <a:p>
            <a:pPr marL="285750" indent="-285750">
              <a:buFont typeface="Arial" panose="020B0604020202020204" pitchFamily="34" charset="0"/>
              <a:buChar char="•"/>
            </a:pPr>
            <a:r>
              <a:rPr lang="lv-LV" b="1" u="sng" dirty="0">
                <a:solidFill>
                  <a:schemeClr val="accent6">
                    <a:lumMod val="50000"/>
                  </a:schemeClr>
                </a:solidFill>
                <a:latin typeface="Verdana" panose="020B0604030504040204" pitchFamily="34" charset="0"/>
                <a:ea typeface="Verdana" panose="020B0604030504040204" pitchFamily="34" charset="0"/>
                <a:hlinkClick r:id="rId12">
                  <a:extLst>
                    <a:ext uri="{A12FA001-AC4F-418D-AE19-62706E023703}">
                      <ahyp:hlinkClr xmlns:ahyp="http://schemas.microsoft.com/office/drawing/2018/hyperlinkcolor" val="tx"/>
                    </a:ext>
                  </a:extLst>
                </a:hlinkClick>
              </a:rPr>
              <a:t>Iedzīvotāju ienākuma nodoklis</a:t>
            </a:r>
            <a:r>
              <a:rPr lang="lv-LV" b="1" dirty="0">
                <a:solidFill>
                  <a:schemeClr val="accent6">
                    <a:lumMod val="50000"/>
                  </a:schemeClr>
                </a:solidFill>
                <a:latin typeface="Verdana" panose="020B0604030504040204" pitchFamily="34" charset="0"/>
                <a:ea typeface="Verdana" panose="020B0604030504040204" pitchFamily="34" charset="0"/>
              </a:rPr>
              <a:t>;</a:t>
            </a:r>
          </a:p>
          <a:p>
            <a:pPr marL="285750" indent="-285750">
              <a:buFont typeface="Arial" panose="020B0604020202020204" pitchFamily="34" charset="0"/>
              <a:buChar char="•"/>
            </a:pPr>
            <a:r>
              <a:rPr lang="lv-LV" b="1" u="sng" dirty="0">
                <a:solidFill>
                  <a:schemeClr val="accent6">
                    <a:lumMod val="50000"/>
                  </a:schemeClr>
                </a:solidFill>
                <a:latin typeface="Verdana" panose="020B0604030504040204" pitchFamily="34" charset="0"/>
                <a:ea typeface="Verdana" panose="020B0604030504040204" pitchFamily="34" charset="0"/>
                <a:hlinkClick r:id="rId13" tooltip="Solidaritātes nodoklis">
                  <a:extLst>
                    <a:ext uri="{A12FA001-AC4F-418D-AE19-62706E023703}">
                      <ahyp:hlinkClr xmlns:ahyp="http://schemas.microsoft.com/office/drawing/2018/hyperlinkcolor" val="tx"/>
                    </a:ext>
                  </a:extLst>
                </a:hlinkClick>
              </a:rPr>
              <a:t>Solidaritātes nodoklis</a:t>
            </a:r>
            <a:r>
              <a:rPr lang="lv-LV" b="1" dirty="0">
                <a:solidFill>
                  <a:schemeClr val="accent6">
                    <a:lumMod val="50000"/>
                  </a:schemeClr>
                </a:solidFill>
                <a:latin typeface="Verdana" panose="020B0604030504040204" pitchFamily="34" charset="0"/>
                <a:ea typeface="Verdana" panose="020B0604030504040204" pitchFamily="34" charset="0"/>
              </a:rPr>
              <a:t>;</a:t>
            </a:r>
          </a:p>
          <a:p>
            <a:pPr marL="285750" indent="-285750">
              <a:buFont typeface="Arial" panose="020B0604020202020204" pitchFamily="34" charset="0"/>
              <a:buChar char="•"/>
            </a:pPr>
            <a:r>
              <a:rPr lang="lv-LV" b="1" u="sng" dirty="0">
                <a:solidFill>
                  <a:schemeClr val="accent6">
                    <a:lumMod val="50000"/>
                  </a:schemeClr>
                </a:solidFill>
                <a:latin typeface="Verdana" panose="020B0604030504040204" pitchFamily="34" charset="0"/>
                <a:ea typeface="Verdana" panose="020B0604030504040204" pitchFamily="34" charset="0"/>
                <a:hlinkClick r:id="rId14">
                  <a:extLst>
                    <a:ext uri="{A12FA001-AC4F-418D-AE19-62706E023703}">
                      <ahyp:hlinkClr xmlns:ahyp="http://schemas.microsoft.com/office/drawing/2018/hyperlinkcolor" val="tx"/>
                    </a:ext>
                  </a:extLst>
                </a:hlinkClick>
              </a:rPr>
              <a:t>Uzņēmumu ienākuma nodoklis</a:t>
            </a:r>
            <a:r>
              <a:rPr lang="lv-LV" b="1" dirty="0">
                <a:solidFill>
                  <a:schemeClr val="accent6">
                    <a:lumMod val="50000"/>
                  </a:schemeClr>
                </a:solidFill>
                <a:latin typeface="Verdana" panose="020B0604030504040204" pitchFamily="34" charset="0"/>
                <a:ea typeface="Verdana" panose="020B0604030504040204" pitchFamily="34" charset="0"/>
              </a:rPr>
              <a:t>;</a:t>
            </a:r>
          </a:p>
          <a:p>
            <a:pPr marL="285750" indent="-285750">
              <a:buFont typeface="Arial" panose="020B0604020202020204" pitchFamily="34" charset="0"/>
              <a:buChar char="•"/>
            </a:pPr>
            <a:r>
              <a:rPr lang="lv-LV" b="1" u="sng" dirty="0" err="1">
                <a:solidFill>
                  <a:schemeClr val="accent6">
                    <a:lumMod val="50000"/>
                  </a:schemeClr>
                </a:solidFill>
                <a:latin typeface="Verdana" panose="020B0604030504040204" pitchFamily="34" charset="0"/>
                <a:ea typeface="Verdana" panose="020B0604030504040204" pitchFamily="34" charset="0"/>
                <a:hlinkClick r:id="rId15">
                  <a:extLst>
                    <a:ext uri="{A12FA001-AC4F-418D-AE19-62706E023703}">
                      <ahyp:hlinkClr xmlns:ahyp="http://schemas.microsoft.com/office/drawing/2018/hyperlinkcolor" val="tx"/>
                    </a:ext>
                  </a:extLst>
                </a:hlinkClick>
              </a:rPr>
              <a:t>Mikrouzņēmumu</a:t>
            </a:r>
            <a:r>
              <a:rPr lang="lv-LV" b="1" u="sng" dirty="0">
                <a:solidFill>
                  <a:schemeClr val="accent6">
                    <a:lumMod val="50000"/>
                  </a:schemeClr>
                </a:solidFill>
                <a:latin typeface="Verdana" panose="020B0604030504040204" pitchFamily="34" charset="0"/>
                <a:ea typeface="Verdana" panose="020B0604030504040204" pitchFamily="34" charset="0"/>
                <a:hlinkClick r:id="rId15">
                  <a:extLst>
                    <a:ext uri="{A12FA001-AC4F-418D-AE19-62706E023703}">
                      <ahyp:hlinkClr xmlns:ahyp="http://schemas.microsoft.com/office/drawing/2018/hyperlinkcolor" val="tx"/>
                    </a:ext>
                  </a:extLst>
                </a:hlinkClick>
              </a:rPr>
              <a:t> nodoklis</a:t>
            </a:r>
            <a:r>
              <a:rPr lang="lv-LV" b="1" dirty="0">
                <a:solidFill>
                  <a:schemeClr val="accent6">
                    <a:lumMod val="50000"/>
                  </a:schemeClr>
                </a:solidFill>
                <a:latin typeface="Verdana" panose="020B0604030504040204" pitchFamily="34" charset="0"/>
                <a:ea typeface="Verdana" panose="020B0604030504040204" pitchFamily="34" charset="0"/>
              </a:rPr>
              <a:t>;</a:t>
            </a:r>
          </a:p>
          <a:p>
            <a:pPr marL="285750" indent="-285750">
              <a:buFont typeface="Arial" panose="020B0604020202020204" pitchFamily="34" charset="0"/>
              <a:buChar char="•"/>
            </a:pPr>
            <a:r>
              <a:rPr lang="lv-LV" b="1" u="sng" dirty="0">
                <a:solidFill>
                  <a:schemeClr val="accent6">
                    <a:lumMod val="50000"/>
                  </a:schemeClr>
                </a:solidFill>
                <a:latin typeface="Verdana" panose="020B0604030504040204" pitchFamily="34" charset="0"/>
                <a:ea typeface="Verdana" panose="020B0604030504040204" pitchFamily="34" charset="0"/>
                <a:hlinkClick r:id="rId16">
                  <a:extLst>
                    <a:ext uri="{A12FA001-AC4F-418D-AE19-62706E023703}">
                      <ahyp:hlinkClr xmlns:ahyp="http://schemas.microsoft.com/office/drawing/2018/hyperlinkcolor" val="tx"/>
                    </a:ext>
                  </a:extLst>
                </a:hlinkClick>
              </a:rPr>
              <a:t>Nekustamā īpašuma nodoklis</a:t>
            </a:r>
            <a:r>
              <a:rPr lang="lv-LV" b="1" dirty="0">
                <a:solidFill>
                  <a:schemeClr val="accent6">
                    <a:lumMod val="50000"/>
                  </a:schemeClr>
                </a:solidFill>
                <a:latin typeface="Verdana" panose="020B0604030504040204" pitchFamily="34" charset="0"/>
                <a:ea typeface="Verdana" panose="020B0604030504040204" pitchFamily="34" charset="0"/>
              </a:rPr>
              <a:t>;</a:t>
            </a:r>
          </a:p>
          <a:p>
            <a:pPr marL="285750" indent="-285750">
              <a:buFont typeface="Arial" panose="020B0604020202020204" pitchFamily="34" charset="0"/>
              <a:buChar char="•"/>
            </a:pPr>
            <a:r>
              <a:rPr lang="lv-LV" b="1" u="sng" dirty="0">
                <a:solidFill>
                  <a:schemeClr val="accent6">
                    <a:lumMod val="50000"/>
                  </a:schemeClr>
                </a:solidFill>
                <a:latin typeface="Verdana" panose="020B0604030504040204" pitchFamily="34" charset="0"/>
                <a:ea typeface="Verdana" panose="020B0604030504040204" pitchFamily="34" charset="0"/>
                <a:hlinkClick r:id="rId17">
                  <a:extLst>
                    <a:ext uri="{A12FA001-AC4F-418D-AE19-62706E023703}">
                      <ahyp:hlinkClr xmlns:ahyp="http://schemas.microsoft.com/office/drawing/2018/hyperlinkcolor" val="tx"/>
                    </a:ext>
                  </a:extLst>
                </a:hlinkClick>
              </a:rPr>
              <a:t>Azartspēļu un izložu nodoklis un nodeva</a:t>
            </a:r>
            <a:endParaRPr lang="lv-LV" b="1" u="sng" dirty="0">
              <a:solidFill>
                <a:schemeClr val="accent6">
                  <a:lumMod val="50000"/>
                </a:schemeClr>
              </a:solidFill>
              <a:latin typeface="Verdana" panose="020B0604030504040204" pitchFamily="34" charset="0"/>
              <a:ea typeface="Verdana" panose="020B0604030504040204" pitchFamily="34" charset="0"/>
            </a:endParaRPr>
          </a:p>
          <a:p>
            <a:pPr marL="285750" indent="-285750">
              <a:buFont typeface="Arial" panose="020B0604020202020204" pitchFamily="34" charset="0"/>
              <a:buChar char="•"/>
            </a:pPr>
            <a:endParaRPr lang="lv-LV" b="1" u="sng" dirty="0">
              <a:solidFill>
                <a:srgbClr val="C00000"/>
              </a:solidFill>
              <a:latin typeface="Verdana" panose="020B0604030504040204" pitchFamily="34" charset="0"/>
              <a:ea typeface="Verdana" panose="020B0604030504040204" pitchFamily="34" charset="0"/>
            </a:endParaRPr>
          </a:p>
          <a:p>
            <a:r>
              <a:rPr lang="lv-LV" b="1" dirty="0">
                <a:solidFill>
                  <a:srgbClr val="C00000"/>
                </a:solidFill>
                <a:latin typeface="Verdana" panose="020B0604030504040204" pitchFamily="34" charset="0"/>
                <a:ea typeface="Verdana" panose="020B0604030504040204" pitchFamily="34" charset="0"/>
              </a:rPr>
              <a:t>           </a:t>
            </a:r>
            <a:r>
              <a:rPr lang="lv-LV" b="1" u="sng" dirty="0">
                <a:solidFill>
                  <a:srgbClr val="C00000"/>
                </a:solidFill>
                <a:latin typeface="Verdana" panose="020B0604030504040204" pitchFamily="34" charset="0"/>
                <a:ea typeface="Verdana" panose="020B0604030504040204" pitchFamily="34" charset="0"/>
              </a:rPr>
              <a:t> + Autoceļu lietošanas nodeva</a:t>
            </a:r>
            <a:endParaRPr lang="lv-LV" b="1" dirty="0">
              <a:solidFill>
                <a:srgbClr val="C00000"/>
              </a:solidFill>
              <a:latin typeface="Verdana" panose="020B0604030504040204" pitchFamily="34" charset="0"/>
              <a:ea typeface="Verdana" panose="020B0604030504040204" pitchFamily="34" charset="0"/>
            </a:endParaRPr>
          </a:p>
          <a:p>
            <a:pPr algn="just"/>
            <a:endParaRPr lang="lv-LV" sz="2200" b="1" dirty="0">
              <a:latin typeface="Calibri" panose="020F0502020204030204" pitchFamily="34" charset="0"/>
              <a:cs typeface="Calibri" panose="020F0502020204030204" pitchFamily="34" charset="0"/>
            </a:endParaRPr>
          </a:p>
        </p:txBody>
      </p:sp>
      <p:pic>
        <p:nvPicPr>
          <p:cNvPr id="3" name="Graphic 2" descr="Coins with solid fill">
            <a:extLst>
              <a:ext uri="{FF2B5EF4-FFF2-40B4-BE49-F238E27FC236}">
                <a16:creationId xmlns:a16="http://schemas.microsoft.com/office/drawing/2014/main" id="{27161C1B-DD21-97EE-93B9-0E0945C06CFD}"/>
              </a:ext>
            </a:extLst>
          </p:cNvPr>
          <p:cNvPicPr>
            <a:picLocks noChangeAspect="1"/>
          </p:cNvPicPr>
          <p:nvPr/>
        </p:nvPicPr>
        <p:blipFill>
          <a:blip r:embed="rId18">
            <a:extLst>
              <a:ext uri="{28A0092B-C50C-407E-A947-70E740481C1C}">
                <a14:useLocalDpi xmlns:a14="http://schemas.microsoft.com/office/drawing/2010/main" val="0"/>
              </a:ext>
              <a:ext uri="{96DAC541-7B7A-43D3-8B79-37D633B846F1}">
                <asvg:svgBlip xmlns:asvg="http://schemas.microsoft.com/office/drawing/2016/SVG/main" r:embed="rId19"/>
              </a:ext>
            </a:extLst>
          </a:blip>
          <a:stretch>
            <a:fillRect/>
          </a:stretch>
        </p:blipFill>
        <p:spPr>
          <a:xfrm>
            <a:off x="817420" y="2953327"/>
            <a:ext cx="1611744" cy="1611744"/>
          </a:xfrm>
          <a:prstGeom prst="rect">
            <a:avLst/>
          </a:prstGeom>
        </p:spPr>
      </p:pic>
    </p:spTree>
    <p:extLst>
      <p:ext uri="{BB962C8B-B14F-4D97-AF65-F5344CB8AC3E}">
        <p14:creationId xmlns:p14="http://schemas.microsoft.com/office/powerpoint/2010/main" val="6147185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mph" presetSubtype="0" fill="remove" nodeType="clickEffect">
                                  <p:stCondLst>
                                    <p:cond delay="0"/>
                                  </p:stCondLst>
                                  <p:childTnLst>
                                    <p:animClr clrSpc="rgb" dir="cw">
                                      <p:cBhvr override="childStyle">
                                        <p:cTn id="6" dur="250" autoRev="1" fill="remove"/>
                                        <p:tgtEl>
                                          <p:spTgt spid="7">
                                            <p:txEl>
                                              <p:pRg st="0" end="0"/>
                                            </p:txEl>
                                          </p:spTgt>
                                        </p:tgtEl>
                                        <p:attrNameLst>
                                          <p:attrName>style.color</p:attrName>
                                        </p:attrNameLst>
                                      </p:cBhvr>
                                      <p:to>
                                        <a:schemeClr val="bg1"/>
                                      </p:to>
                                    </p:animClr>
                                    <p:animClr clrSpc="rgb" dir="cw">
                                      <p:cBhvr>
                                        <p:cTn id="7" dur="250" autoRev="1" fill="remove"/>
                                        <p:tgtEl>
                                          <p:spTgt spid="7">
                                            <p:txEl>
                                              <p:pRg st="0" end="0"/>
                                            </p:txEl>
                                          </p:spTgt>
                                        </p:tgtEl>
                                        <p:attrNameLst>
                                          <p:attrName>fillcolor</p:attrName>
                                        </p:attrNameLst>
                                      </p:cBhvr>
                                      <p:to>
                                        <a:schemeClr val="bg1"/>
                                      </p:to>
                                    </p:animClr>
                                    <p:set>
                                      <p:cBhvr>
                                        <p:cTn id="8" dur="250" autoRev="1" fill="remove"/>
                                        <p:tgtEl>
                                          <p:spTgt spid="7">
                                            <p:txEl>
                                              <p:pRg st="0" end="0"/>
                                            </p:txEl>
                                          </p:spTgt>
                                        </p:tgtEl>
                                        <p:attrNameLst>
                                          <p:attrName>fill.type</p:attrName>
                                        </p:attrNameLst>
                                      </p:cBhvr>
                                      <p:to>
                                        <p:strVal val="solid"/>
                                      </p:to>
                                    </p:set>
                                    <p:set>
                                      <p:cBhvr>
                                        <p:cTn id="9" dur="250" autoRev="1" fill="remove"/>
                                        <p:tgtEl>
                                          <p:spTgt spid="7">
                                            <p:txEl>
                                              <p:pRg st="0" end="0"/>
                                            </p:txEl>
                                          </p:spTgt>
                                        </p:tgtEl>
                                        <p:attrNameLst>
                                          <p:attrName>fill.on</p:attrName>
                                        </p:attrNameLst>
                                      </p:cBhvr>
                                      <p:to>
                                        <p:strVal val="true"/>
                                      </p:to>
                                    </p:set>
                                  </p:childTnLst>
                                </p:cTn>
                              </p:par>
                            </p:childTnLst>
                          </p:cTn>
                        </p:par>
                      </p:childTnLst>
                    </p:cTn>
                  </p:par>
                  <p:par>
                    <p:cTn id="10" fill="hold">
                      <p:stCondLst>
                        <p:cond delay="indefinite"/>
                      </p:stCondLst>
                      <p:childTnLst>
                        <p:par>
                          <p:cTn id="11" fill="hold">
                            <p:stCondLst>
                              <p:cond delay="0"/>
                            </p:stCondLst>
                            <p:childTnLst>
                              <p:par>
                                <p:cTn id="12" presetID="27" presetClass="emph" presetSubtype="0" fill="remove" nodeType="clickEffect">
                                  <p:stCondLst>
                                    <p:cond delay="0"/>
                                  </p:stCondLst>
                                  <p:childTnLst>
                                    <p:animClr clrSpc="rgb" dir="cw">
                                      <p:cBhvr override="childStyle">
                                        <p:cTn id="13" dur="250" autoRev="1" fill="remove"/>
                                        <p:tgtEl>
                                          <p:spTgt spid="7">
                                            <p:txEl>
                                              <p:pRg st="1" end="1"/>
                                            </p:txEl>
                                          </p:spTgt>
                                        </p:tgtEl>
                                        <p:attrNameLst>
                                          <p:attrName>style.color</p:attrName>
                                        </p:attrNameLst>
                                      </p:cBhvr>
                                      <p:to>
                                        <a:schemeClr val="bg1"/>
                                      </p:to>
                                    </p:animClr>
                                    <p:animClr clrSpc="rgb" dir="cw">
                                      <p:cBhvr>
                                        <p:cTn id="14" dur="250" autoRev="1" fill="remove"/>
                                        <p:tgtEl>
                                          <p:spTgt spid="7">
                                            <p:txEl>
                                              <p:pRg st="1" end="1"/>
                                            </p:txEl>
                                          </p:spTgt>
                                        </p:tgtEl>
                                        <p:attrNameLst>
                                          <p:attrName>fillcolor</p:attrName>
                                        </p:attrNameLst>
                                      </p:cBhvr>
                                      <p:to>
                                        <a:schemeClr val="bg1"/>
                                      </p:to>
                                    </p:animClr>
                                    <p:set>
                                      <p:cBhvr>
                                        <p:cTn id="15" dur="250" autoRev="1" fill="remove"/>
                                        <p:tgtEl>
                                          <p:spTgt spid="7">
                                            <p:txEl>
                                              <p:pRg st="1" end="1"/>
                                            </p:txEl>
                                          </p:spTgt>
                                        </p:tgtEl>
                                        <p:attrNameLst>
                                          <p:attrName>fill.type</p:attrName>
                                        </p:attrNameLst>
                                      </p:cBhvr>
                                      <p:to>
                                        <p:strVal val="solid"/>
                                      </p:to>
                                    </p:set>
                                    <p:set>
                                      <p:cBhvr>
                                        <p:cTn id="16" dur="250" autoRev="1" fill="remove"/>
                                        <p:tgtEl>
                                          <p:spTgt spid="7">
                                            <p:txEl>
                                              <p:pRg st="1" end="1"/>
                                            </p:txEl>
                                          </p:spTgt>
                                        </p:tgtEl>
                                        <p:attrNameLst>
                                          <p:attrName>fill.on</p:attrName>
                                        </p:attrNameLst>
                                      </p:cBhvr>
                                      <p:to>
                                        <p:strVal val="true"/>
                                      </p:to>
                                    </p:set>
                                  </p:childTnLst>
                                </p:cTn>
                              </p:par>
                            </p:childTnLst>
                          </p:cTn>
                        </p:par>
                      </p:childTnLst>
                    </p:cTn>
                  </p:par>
                  <p:par>
                    <p:cTn id="17" fill="hold">
                      <p:stCondLst>
                        <p:cond delay="indefinite"/>
                      </p:stCondLst>
                      <p:childTnLst>
                        <p:par>
                          <p:cTn id="18" fill="hold">
                            <p:stCondLst>
                              <p:cond delay="0"/>
                            </p:stCondLst>
                            <p:childTnLst>
                              <p:par>
                                <p:cTn id="19" presetID="27" presetClass="emph" presetSubtype="0" fill="remove" nodeType="clickEffect">
                                  <p:stCondLst>
                                    <p:cond delay="0"/>
                                  </p:stCondLst>
                                  <p:childTnLst>
                                    <p:animClr clrSpc="rgb" dir="cw">
                                      <p:cBhvr override="childStyle">
                                        <p:cTn id="20" dur="250" autoRev="1" fill="remove"/>
                                        <p:tgtEl>
                                          <p:spTgt spid="7">
                                            <p:txEl>
                                              <p:pRg st="2" end="2"/>
                                            </p:txEl>
                                          </p:spTgt>
                                        </p:tgtEl>
                                        <p:attrNameLst>
                                          <p:attrName>style.color</p:attrName>
                                        </p:attrNameLst>
                                      </p:cBhvr>
                                      <p:to>
                                        <a:schemeClr val="bg1"/>
                                      </p:to>
                                    </p:animClr>
                                    <p:animClr clrSpc="rgb" dir="cw">
                                      <p:cBhvr>
                                        <p:cTn id="21" dur="250" autoRev="1" fill="remove"/>
                                        <p:tgtEl>
                                          <p:spTgt spid="7">
                                            <p:txEl>
                                              <p:pRg st="2" end="2"/>
                                            </p:txEl>
                                          </p:spTgt>
                                        </p:tgtEl>
                                        <p:attrNameLst>
                                          <p:attrName>fillcolor</p:attrName>
                                        </p:attrNameLst>
                                      </p:cBhvr>
                                      <p:to>
                                        <a:schemeClr val="bg1"/>
                                      </p:to>
                                    </p:animClr>
                                    <p:set>
                                      <p:cBhvr>
                                        <p:cTn id="22" dur="250" autoRev="1" fill="remove"/>
                                        <p:tgtEl>
                                          <p:spTgt spid="7">
                                            <p:txEl>
                                              <p:pRg st="2" end="2"/>
                                            </p:txEl>
                                          </p:spTgt>
                                        </p:tgtEl>
                                        <p:attrNameLst>
                                          <p:attrName>fill.type</p:attrName>
                                        </p:attrNameLst>
                                      </p:cBhvr>
                                      <p:to>
                                        <p:strVal val="solid"/>
                                      </p:to>
                                    </p:set>
                                    <p:set>
                                      <p:cBhvr>
                                        <p:cTn id="23" dur="250" autoRev="1" fill="remove"/>
                                        <p:tgtEl>
                                          <p:spTgt spid="7">
                                            <p:txEl>
                                              <p:pRg st="2" end="2"/>
                                            </p:txEl>
                                          </p:spTgt>
                                        </p:tgtEl>
                                        <p:attrNameLst>
                                          <p:attrName>fill.on</p:attrName>
                                        </p:attrNameLst>
                                      </p:cBhvr>
                                      <p:to>
                                        <p:strVal val="true"/>
                                      </p:to>
                                    </p:set>
                                  </p:childTnLst>
                                </p:cTn>
                              </p:par>
                            </p:childTnLst>
                          </p:cTn>
                        </p:par>
                      </p:childTnLst>
                    </p:cTn>
                  </p:par>
                  <p:par>
                    <p:cTn id="24" fill="hold">
                      <p:stCondLst>
                        <p:cond delay="indefinite"/>
                      </p:stCondLst>
                      <p:childTnLst>
                        <p:par>
                          <p:cTn id="25" fill="hold">
                            <p:stCondLst>
                              <p:cond delay="0"/>
                            </p:stCondLst>
                            <p:childTnLst>
                              <p:par>
                                <p:cTn id="26" presetID="27" presetClass="emph" presetSubtype="0" fill="remove" nodeType="clickEffect">
                                  <p:stCondLst>
                                    <p:cond delay="0"/>
                                  </p:stCondLst>
                                  <p:childTnLst>
                                    <p:animClr clrSpc="rgb" dir="cw">
                                      <p:cBhvr override="childStyle">
                                        <p:cTn id="27" dur="250" autoRev="1" fill="remove"/>
                                        <p:tgtEl>
                                          <p:spTgt spid="7">
                                            <p:txEl>
                                              <p:pRg st="3" end="3"/>
                                            </p:txEl>
                                          </p:spTgt>
                                        </p:tgtEl>
                                        <p:attrNameLst>
                                          <p:attrName>style.color</p:attrName>
                                        </p:attrNameLst>
                                      </p:cBhvr>
                                      <p:to>
                                        <a:schemeClr val="bg1"/>
                                      </p:to>
                                    </p:animClr>
                                    <p:animClr clrSpc="rgb" dir="cw">
                                      <p:cBhvr>
                                        <p:cTn id="28" dur="250" autoRev="1" fill="remove"/>
                                        <p:tgtEl>
                                          <p:spTgt spid="7">
                                            <p:txEl>
                                              <p:pRg st="3" end="3"/>
                                            </p:txEl>
                                          </p:spTgt>
                                        </p:tgtEl>
                                        <p:attrNameLst>
                                          <p:attrName>fillcolor</p:attrName>
                                        </p:attrNameLst>
                                      </p:cBhvr>
                                      <p:to>
                                        <a:schemeClr val="bg1"/>
                                      </p:to>
                                    </p:animClr>
                                    <p:set>
                                      <p:cBhvr>
                                        <p:cTn id="29" dur="250" autoRev="1" fill="remove"/>
                                        <p:tgtEl>
                                          <p:spTgt spid="7">
                                            <p:txEl>
                                              <p:pRg st="3" end="3"/>
                                            </p:txEl>
                                          </p:spTgt>
                                        </p:tgtEl>
                                        <p:attrNameLst>
                                          <p:attrName>fill.type</p:attrName>
                                        </p:attrNameLst>
                                      </p:cBhvr>
                                      <p:to>
                                        <p:strVal val="solid"/>
                                      </p:to>
                                    </p:set>
                                    <p:set>
                                      <p:cBhvr>
                                        <p:cTn id="30" dur="250" autoRev="1" fill="remove"/>
                                        <p:tgtEl>
                                          <p:spTgt spid="7">
                                            <p:txEl>
                                              <p:pRg st="3" end="3"/>
                                            </p:txEl>
                                          </p:spTgt>
                                        </p:tgtEl>
                                        <p:attrNameLst>
                                          <p:attrName>fill.on</p:attrName>
                                        </p:attrNameLst>
                                      </p:cBhvr>
                                      <p:to>
                                        <p:strVal val="true"/>
                                      </p:to>
                                    </p:set>
                                  </p:childTnLst>
                                </p:cTn>
                              </p:par>
                            </p:childTnLst>
                          </p:cTn>
                        </p:par>
                      </p:childTnLst>
                    </p:cTn>
                  </p:par>
                  <p:par>
                    <p:cTn id="31" fill="hold">
                      <p:stCondLst>
                        <p:cond delay="indefinite"/>
                      </p:stCondLst>
                      <p:childTnLst>
                        <p:par>
                          <p:cTn id="32" fill="hold">
                            <p:stCondLst>
                              <p:cond delay="0"/>
                            </p:stCondLst>
                            <p:childTnLst>
                              <p:par>
                                <p:cTn id="33" presetID="27" presetClass="emph" presetSubtype="0" fill="remove" nodeType="clickEffect">
                                  <p:stCondLst>
                                    <p:cond delay="0"/>
                                  </p:stCondLst>
                                  <p:childTnLst>
                                    <p:animClr clrSpc="rgb" dir="cw">
                                      <p:cBhvr override="childStyle">
                                        <p:cTn id="34" dur="250" autoRev="1" fill="remove"/>
                                        <p:tgtEl>
                                          <p:spTgt spid="7">
                                            <p:txEl>
                                              <p:pRg st="4" end="4"/>
                                            </p:txEl>
                                          </p:spTgt>
                                        </p:tgtEl>
                                        <p:attrNameLst>
                                          <p:attrName>style.color</p:attrName>
                                        </p:attrNameLst>
                                      </p:cBhvr>
                                      <p:to>
                                        <a:schemeClr val="bg1"/>
                                      </p:to>
                                    </p:animClr>
                                    <p:animClr clrSpc="rgb" dir="cw">
                                      <p:cBhvr>
                                        <p:cTn id="35" dur="250" autoRev="1" fill="remove"/>
                                        <p:tgtEl>
                                          <p:spTgt spid="7">
                                            <p:txEl>
                                              <p:pRg st="4" end="4"/>
                                            </p:txEl>
                                          </p:spTgt>
                                        </p:tgtEl>
                                        <p:attrNameLst>
                                          <p:attrName>fillcolor</p:attrName>
                                        </p:attrNameLst>
                                      </p:cBhvr>
                                      <p:to>
                                        <a:schemeClr val="bg1"/>
                                      </p:to>
                                    </p:animClr>
                                    <p:set>
                                      <p:cBhvr>
                                        <p:cTn id="36" dur="250" autoRev="1" fill="remove"/>
                                        <p:tgtEl>
                                          <p:spTgt spid="7">
                                            <p:txEl>
                                              <p:pRg st="4" end="4"/>
                                            </p:txEl>
                                          </p:spTgt>
                                        </p:tgtEl>
                                        <p:attrNameLst>
                                          <p:attrName>fill.type</p:attrName>
                                        </p:attrNameLst>
                                      </p:cBhvr>
                                      <p:to>
                                        <p:strVal val="solid"/>
                                      </p:to>
                                    </p:set>
                                    <p:set>
                                      <p:cBhvr>
                                        <p:cTn id="37" dur="250" autoRev="1" fill="remove"/>
                                        <p:tgtEl>
                                          <p:spTgt spid="7">
                                            <p:txEl>
                                              <p:pRg st="4" end="4"/>
                                            </p:txEl>
                                          </p:spTgt>
                                        </p:tgtEl>
                                        <p:attrNameLst>
                                          <p:attrName>fill.on</p:attrName>
                                        </p:attrNameLst>
                                      </p:cBhvr>
                                      <p:to>
                                        <p:strVal val="true"/>
                                      </p:to>
                                    </p:set>
                                  </p:childTnLst>
                                </p:cTn>
                              </p:par>
                            </p:childTnLst>
                          </p:cTn>
                        </p:par>
                      </p:childTnLst>
                    </p:cTn>
                  </p:par>
                  <p:par>
                    <p:cTn id="38" fill="hold">
                      <p:stCondLst>
                        <p:cond delay="indefinite"/>
                      </p:stCondLst>
                      <p:childTnLst>
                        <p:par>
                          <p:cTn id="39" fill="hold">
                            <p:stCondLst>
                              <p:cond delay="0"/>
                            </p:stCondLst>
                            <p:childTnLst>
                              <p:par>
                                <p:cTn id="40" presetID="27" presetClass="emph" presetSubtype="0" fill="remove" nodeType="clickEffect">
                                  <p:stCondLst>
                                    <p:cond delay="0"/>
                                  </p:stCondLst>
                                  <p:childTnLst>
                                    <p:animClr clrSpc="rgb" dir="cw">
                                      <p:cBhvr override="childStyle">
                                        <p:cTn id="41" dur="250" autoRev="1" fill="remove"/>
                                        <p:tgtEl>
                                          <p:spTgt spid="7">
                                            <p:txEl>
                                              <p:pRg st="5" end="5"/>
                                            </p:txEl>
                                          </p:spTgt>
                                        </p:tgtEl>
                                        <p:attrNameLst>
                                          <p:attrName>style.color</p:attrName>
                                        </p:attrNameLst>
                                      </p:cBhvr>
                                      <p:to>
                                        <a:schemeClr val="bg1"/>
                                      </p:to>
                                    </p:animClr>
                                    <p:animClr clrSpc="rgb" dir="cw">
                                      <p:cBhvr>
                                        <p:cTn id="42" dur="250" autoRev="1" fill="remove"/>
                                        <p:tgtEl>
                                          <p:spTgt spid="7">
                                            <p:txEl>
                                              <p:pRg st="5" end="5"/>
                                            </p:txEl>
                                          </p:spTgt>
                                        </p:tgtEl>
                                        <p:attrNameLst>
                                          <p:attrName>fillcolor</p:attrName>
                                        </p:attrNameLst>
                                      </p:cBhvr>
                                      <p:to>
                                        <a:schemeClr val="bg1"/>
                                      </p:to>
                                    </p:animClr>
                                    <p:set>
                                      <p:cBhvr>
                                        <p:cTn id="43" dur="250" autoRev="1" fill="remove"/>
                                        <p:tgtEl>
                                          <p:spTgt spid="7">
                                            <p:txEl>
                                              <p:pRg st="5" end="5"/>
                                            </p:txEl>
                                          </p:spTgt>
                                        </p:tgtEl>
                                        <p:attrNameLst>
                                          <p:attrName>fill.type</p:attrName>
                                        </p:attrNameLst>
                                      </p:cBhvr>
                                      <p:to>
                                        <p:strVal val="solid"/>
                                      </p:to>
                                    </p:set>
                                    <p:set>
                                      <p:cBhvr>
                                        <p:cTn id="44" dur="250" autoRev="1" fill="remove"/>
                                        <p:tgtEl>
                                          <p:spTgt spid="7">
                                            <p:txEl>
                                              <p:pRg st="5" end="5"/>
                                            </p:txEl>
                                          </p:spTgt>
                                        </p:tgtEl>
                                        <p:attrNameLst>
                                          <p:attrName>fill.on</p:attrName>
                                        </p:attrNameLst>
                                      </p:cBhvr>
                                      <p:to>
                                        <p:strVal val="true"/>
                                      </p:to>
                                    </p:set>
                                  </p:childTnLst>
                                </p:cTn>
                              </p:par>
                            </p:childTnLst>
                          </p:cTn>
                        </p:par>
                      </p:childTnLst>
                    </p:cTn>
                  </p:par>
                  <p:par>
                    <p:cTn id="45" fill="hold">
                      <p:stCondLst>
                        <p:cond delay="indefinite"/>
                      </p:stCondLst>
                      <p:childTnLst>
                        <p:par>
                          <p:cTn id="46" fill="hold">
                            <p:stCondLst>
                              <p:cond delay="0"/>
                            </p:stCondLst>
                            <p:childTnLst>
                              <p:par>
                                <p:cTn id="47" presetID="27" presetClass="emph" presetSubtype="0" fill="remove" nodeType="clickEffect">
                                  <p:stCondLst>
                                    <p:cond delay="0"/>
                                  </p:stCondLst>
                                  <p:childTnLst>
                                    <p:animClr clrSpc="rgb" dir="cw">
                                      <p:cBhvr override="childStyle">
                                        <p:cTn id="48" dur="250" autoRev="1" fill="remove"/>
                                        <p:tgtEl>
                                          <p:spTgt spid="7">
                                            <p:txEl>
                                              <p:pRg st="6" end="6"/>
                                            </p:txEl>
                                          </p:spTgt>
                                        </p:tgtEl>
                                        <p:attrNameLst>
                                          <p:attrName>style.color</p:attrName>
                                        </p:attrNameLst>
                                      </p:cBhvr>
                                      <p:to>
                                        <a:schemeClr val="bg1"/>
                                      </p:to>
                                    </p:animClr>
                                    <p:animClr clrSpc="rgb" dir="cw">
                                      <p:cBhvr>
                                        <p:cTn id="49" dur="250" autoRev="1" fill="remove"/>
                                        <p:tgtEl>
                                          <p:spTgt spid="7">
                                            <p:txEl>
                                              <p:pRg st="6" end="6"/>
                                            </p:txEl>
                                          </p:spTgt>
                                        </p:tgtEl>
                                        <p:attrNameLst>
                                          <p:attrName>fillcolor</p:attrName>
                                        </p:attrNameLst>
                                      </p:cBhvr>
                                      <p:to>
                                        <a:schemeClr val="bg1"/>
                                      </p:to>
                                    </p:animClr>
                                    <p:set>
                                      <p:cBhvr>
                                        <p:cTn id="50" dur="250" autoRev="1" fill="remove"/>
                                        <p:tgtEl>
                                          <p:spTgt spid="7">
                                            <p:txEl>
                                              <p:pRg st="6" end="6"/>
                                            </p:txEl>
                                          </p:spTgt>
                                        </p:tgtEl>
                                        <p:attrNameLst>
                                          <p:attrName>fill.type</p:attrName>
                                        </p:attrNameLst>
                                      </p:cBhvr>
                                      <p:to>
                                        <p:strVal val="solid"/>
                                      </p:to>
                                    </p:set>
                                    <p:set>
                                      <p:cBhvr>
                                        <p:cTn id="51" dur="250" autoRev="1" fill="remove"/>
                                        <p:tgtEl>
                                          <p:spTgt spid="7">
                                            <p:txEl>
                                              <p:pRg st="6" end="6"/>
                                            </p:txEl>
                                          </p:spTgt>
                                        </p:tgtEl>
                                        <p:attrNameLst>
                                          <p:attrName>fill.on</p:attrName>
                                        </p:attrNameLst>
                                      </p:cBhvr>
                                      <p:to>
                                        <p:strVal val="true"/>
                                      </p:to>
                                    </p:set>
                                  </p:childTnLst>
                                </p:cTn>
                              </p:par>
                            </p:childTnLst>
                          </p:cTn>
                        </p:par>
                      </p:childTnLst>
                    </p:cTn>
                  </p:par>
                  <p:par>
                    <p:cTn id="52" fill="hold">
                      <p:stCondLst>
                        <p:cond delay="indefinite"/>
                      </p:stCondLst>
                      <p:childTnLst>
                        <p:par>
                          <p:cTn id="53" fill="hold">
                            <p:stCondLst>
                              <p:cond delay="0"/>
                            </p:stCondLst>
                            <p:childTnLst>
                              <p:par>
                                <p:cTn id="54" presetID="27" presetClass="emph" presetSubtype="0" fill="remove" nodeType="clickEffect">
                                  <p:stCondLst>
                                    <p:cond delay="0"/>
                                  </p:stCondLst>
                                  <p:childTnLst>
                                    <p:animClr clrSpc="rgb" dir="cw">
                                      <p:cBhvr override="childStyle">
                                        <p:cTn id="55" dur="250" autoRev="1" fill="remove"/>
                                        <p:tgtEl>
                                          <p:spTgt spid="7">
                                            <p:txEl>
                                              <p:pRg st="7" end="7"/>
                                            </p:txEl>
                                          </p:spTgt>
                                        </p:tgtEl>
                                        <p:attrNameLst>
                                          <p:attrName>style.color</p:attrName>
                                        </p:attrNameLst>
                                      </p:cBhvr>
                                      <p:to>
                                        <a:schemeClr val="bg1"/>
                                      </p:to>
                                    </p:animClr>
                                    <p:animClr clrSpc="rgb" dir="cw">
                                      <p:cBhvr>
                                        <p:cTn id="56" dur="250" autoRev="1" fill="remove"/>
                                        <p:tgtEl>
                                          <p:spTgt spid="7">
                                            <p:txEl>
                                              <p:pRg st="7" end="7"/>
                                            </p:txEl>
                                          </p:spTgt>
                                        </p:tgtEl>
                                        <p:attrNameLst>
                                          <p:attrName>fillcolor</p:attrName>
                                        </p:attrNameLst>
                                      </p:cBhvr>
                                      <p:to>
                                        <a:schemeClr val="bg1"/>
                                      </p:to>
                                    </p:animClr>
                                    <p:set>
                                      <p:cBhvr>
                                        <p:cTn id="57" dur="250" autoRev="1" fill="remove"/>
                                        <p:tgtEl>
                                          <p:spTgt spid="7">
                                            <p:txEl>
                                              <p:pRg st="7" end="7"/>
                                            </p:txEl>
                                          </p:spTgt>
                                        </p:tgtEl>
                                        <p:attrNameLst>
                                          <p:attrName>fill.type</p:attrName>
                                        </p:attrNameLst>
                                      </p:cBhvr>
                                      <p:to>
                                        <p:strVal val="solid"/>
                                      </p:to>
                                    </p:set>
                                    <p:set>
                                      <p:cBhvr>
                                        <p:cTn id="58" dur="250" autoRev="1" fill="remove"/>
                                        <p:tgtEl>
                                          <p:spTgt spid="7">
                                            <p:txEl>
                                              <p:pRg st="7" end="7"/>
                                            </p:txEl>
                                          </p:spTgt>
                                        </p:tgtEl>
                                        <p:attrNameLst>
                                          <p:attrName>fill.on</p:attrName>
                                        </p:attrNameLst>
                                      </p:cBhvr>
                                      <p:to>
                                        <p:strVal val="true"/>
                                      </p:to>
                                    </p:set>
                                  </p:childTnLst>
                                </p:cTn>
                              </p:par>
                            </p:childTnLst>
                          </p:cTn>
                        </p:par>
                      </p:childTnLst>
                    </p:cTn>
                  </p:par>
                  <p:par>
                    <p:cTn id="59" fill="hold">
                      <p:stCondLst>
                        <p:cond delay="indefinite"/>
                      </p:stCondLst>
                      <p:childTnLst>
                        <p:par>
                          <p:cTn id="60" fill="hold">
                            <p:stCondLst>
                              <p:cond delay="0"/>
                            </p:stCondLst>
                            <p:childTnLst>
                              <p:par>
                                <p:cTn id="61" presetID="27" presetClass="emph" presetSubtype="0" fill="remove" nodeType="clickEffect">
                                  <p:stCondLst>
                                    <p:cond delay="0"/>
                                  </p:stCondLst>
                                  <p:childTnLst>
                                    <p:animClr clrSpc="rgb" dir="cw">
                                      <p:cBhvr override="childStyle">
                                        <p:cTn id="62" dur="250" autoRev="1" fill="remove"/>
                                        <p:tgtEl>
                                          <p:spTgt spid="7">
                                            <p:txEl>
                                              <p:pRg st="8" end="8"/>
                                            </p:txEl>
                                          </p:spTgt>
                                        </p:tgtEl>
                                        <p:attrNameLst>
                                          <p:attrName>style.color</p:attrName>
                                        </p:attrNameLst>
                                      </p:cBhvr>
                                      <p:to>
                                        <a:schemeClr val="bg1"/>
                                      </p:to>
                                    </p:animClr>
                                    <p:animClr clrSpc="rgb" dir="cw">
                                      <p:cBhvr>
                                        <p:cTn id="63" dur="250" autoRev="1" fill="remove"/>
                                        <p:tgtEl>
                                          <p:spTgt spid="7">
                                            <p:txEl>
                                              <p:pRg st="8" end="8"/>
                                            </p:txEl>
                                          </p:spTgt>
                                        </p:tgtEl>
                                        <p:attrNameLst>
                                          <p:attrName>fillcolor</p:attrName>
                                        </p:attrNameLst>
                                      </p:cBhvr>
                                      <p:to>
                                        <a:schemeClr val="bg1"/>
                                      </p:to>
                                    </p:animClr>
                                    <p:set>
                                      <p:cBhvr>
                                        <p:cTn id="64" dur="250" autoRev="1" fill="remove"/>
                                        <p:tgtEl>
                                          <p:spTgt spid="7">
                                            <p:txEl>
                                              <p:pRg st="8" end="8"/>
                                            </p:txEl>
                                          </p:spTgt>
                                        </p:tgtEl>
                                        <p:attrNameLst>
                                          <p:attrName>fill.type</p:attrName>
                                        </p:attrNameLst>
                                      </p:cBhvr>
                                      <p:to>
                                        <p:strVal val="solid"/>
                                      </p:to>
                                    </p:set>
                                    <p:set>
                                      <p:cBhvr>
                                        <p:cTn id="65" dur="250" autoRev="1" fill="remove"/>
                                        <p:tgtEl>
                                          <p:spTgt spid="7">
                                            <p:txEl>
                                              <p:pRg st="8" end="8"/>
                                            </p:txEl>
                                          </p:spTgt>
                                        </p:tgtEl>
                                        <p:attrNameLst>
                                          <p:attrName>fill.on</p:attrName>
                                        </p:attrNameLst>
                                      </p:cBhvr>
                                      <p:to>
                                        <p:strVal val="true"/>
                                      </p:to>
                                    </p:set>
                                  </p:childTnLst>
                                </p:cTn>
                              </p:par>
                            </p:childTnLst>
                          </p:cTn>
                        </p:par>
                      </p:childTnLst>
                    </p:cTn>
                  </p:par>
                  <p:par>
                    <p:cTn id="66" fill="hold">
                      <p:stCondLst>
                        <p:cond delay="indefinite"/>
                      </p:stCondLst>
                      <p:childTnLst>
                        <p:par>
                          <p:cTn id="67" fill="hold">
                            <p:stCondLst>
                              <p:cond delay="0"/>
                            </p:stCondLst>
                            <p:childTnLst>
                              <p:par>
                                <p:cTn id="68" presetID="27" presetClass="emph" presetSubtype="0" fill="remove" nodeType="clickEffect">
                                  <p:stCondLst>
                                    <p:cond delay="0"/>
                                  </p:stCondLst>
                                  <p:childTnLst>
                                    <p:animClr clrSpc="rgb" dir="cw">
                                      <p:cBhvr override="childStyle">
                                        <p:cTn id="69" dur="250" autoRev="1" fill="remove"/>
                                        <p:tgtEl>
                                          <p:spTgt spid="7">
                                            <p:txEl>
                                              <p:pRg st="9" end="9"/>
                                            </p:txEl>
                                          </p:spTgt>
                                        </p:tgtEl>
                                        <p:attrNameLst>
                                          <p:attrName>style.color</p:attrName>
                                        </p:attrNameLst>
                                      </p:cBhvr>
                                      <p:to>
                                        <a:schemeClr val="bg1"/>
                                      </p:to>
                                    </p:animClr>
                                    <p:animClr clrSpc="rgb" dir="cw">
                                      <p:cBhvr>
                                        <p:cTn id="70" dur="250" autoRev="1" fill="remove"/>
                                        <p:tgtEl>
                                          <p:spTgt spid="7">
                                            <p:txEl>
                                              <p:pRg st="9" end="9"/>
                                            </p:txEl>
                                          </p:spTgt>
                                        </p:tgtEl>
                                        <p:attrNameLst>
                                          <p:attrName>fillcolor</p:attrName>
                                        </p:attrNameLst>
                                      </p:cBhvr>
                                      <p:to>
                                        <a:schemeClr val="bg1"/>
                                      </p:to>
                                    </p:animClr>
                                    <p:set>
                                      <p:cBhvr>
                                        <p:cTn id="71" dur="250" autoRev="1" fill="remove"/>
                                        <p:tgtEl>
                                          <p:spTgt spid="7">
                                            <p:txEl>
                                              <p:pRg st="9" end="9"/>
                                            </p:txEl>
                                          </p:spTgt>
                                        </p:tgtEl>
                                        <p:attrNameLst>
                                          <p:attrName>fill.type</p:attrName>
                                        </p:attrNameLst>
                                      </p:cBhvr>
                                      <p:to>
                                        <p:strVal val="solid"/>
                                      </p:to>
                                    </p:set>
                                    <p:set>
                                      <p:cBhvr>
                                        <p:cTn id="72" dur="250" autoRev="1" fill="remove"/>
                                        <p:tgtEl>
                                          <p:spTgt spid="7">
                                            <p:txEl>
                                              <p:pRg st="9" end="9"/>
                                            </p:txEl>
                                          </p:spTgt>
                                        </p:tgtEl>
                                        <p:attrNameLst>
                                          <p:attrName>fill.on</p:attrName>
                                        </p:attrNameLst>
                                      </p:cBhvr>
                                      <p:to>
                                        <p:strVal val="true"/>
                                      </p:to>
                                    </p:set>
                                  </p:childTnLst>
                                </p:cTn>
                              </p:par>
                            </p:childTnLst>
                          </p:cTn>
                        </p:par>
                      </p:childTnLst>
                    </p:cTn>
                  </p:par>
                  <p:par>
                    <p:cTn id="73" fill="hold">
                      <p:stCondLst>
                        <p:cond delay="indefinite"/>
                      </p:stCondLst>
                      <p:childTnLst>
                        <p:par>
                          <p:cTn id="74" fill="hold">
                            <p:stCondLst>
                              <p:cond delay="0"/>
                            </p:stCondLst>
                            <p:childTnLst>
                              <p:par>
                                <p:cTn id="75" presetID="27" presetClass="emph" presetSubtype="0" fill="remove" nodeType="clickEffect">
                                  <p:stCondLst>
                                    <p:cond delay="0"/>
                                  </p:stCondLst>
                                  <p:childTnLst>
                                    <p:animClr clrSpc="rgb" dir="cw">
                                      <p:cBhvr override="childStyle">
                                        <p:cTn id="76" dur="250" autoRev="1" fill="remove"/>
                                        <p:tgtEl>
                                          <p:spTgt spid="7">
                                            <p:txEl>
                                              <p:pRg st="10" end="10"/>
                                            </p:txEl>
                                          </p:spTgt>
                                        </p:tgtEl>
                                        <p:attrNameLst>
                                          <p:attrName>style.color</p:attrName>
                                        </p:attrNameLst>
                                      </p:cBhvr>
                                      <p:to>
                                        <a:schemeClr val="bg1"/>
                                      </p:to>
                                    </p:animClr>
                                    <p:animClr clrSpc="rgb" dir="cw">
                                      <p:cBhvr>
                                        <p:cTn id="77" dur="250" autoRev="1" fill="remove"/>
                                        <p:tgtEl>
                                          <p:spTgt spid="7">
                                            <p:txEl>
                                              <p:pRg st="10" end="10"/>
                                            </p:txEl>
                                          </p:spTgt>
                                        </p:tgtEl>
                                        <p:attrNameLst>
                                          <p:attrName>fillcolor</p:attrName>
                                        </p:attrNameLst>
                                      </p:cBhvr>
                                      <p:to>
                                        <a:schemeClr val="bg1"/>
                                      </p:to>
                                    </p:animClr>
                                    <p:set>
                                      <p:cBhvr>
                                        <p:cTn id="78" dur="250" autoRev="1" fill="remove"/>
                                        <p:tgtEl>
                                          <p:spTgt spid="7">
                                            <p:txEl>
                                              <p:pRg st="10" end="10"/>
                                            </p:txEl>
                                          </p:spTgt>
                                        </p:tgtEl>
                                        <p:attrNameLst>
                                          <p:attrName>fill.type</p:attrName>
                                        </p:attrNameLst>
                                      </p:cBhvr>
                                      <p:to>
                                        <p:strVal val="solid"/>
                                      </p:to>
                                    </p:set>
                                    <p:set>
                                      <p:cBhvr>
                                        <p:cTn id="79" dur="250" autoRev="1" fill="remove"/>
                                        <p:tgtEl>
                                          <p:spTgt spid="7">
                                            <p:txEl>
                                              <p:pRg st="10" end="10"/>
                                            </p:txEl>
                                          </p:spTgt>
                                        </p:tgtEl>
                                        <p:attrNameLst>
                                          <p:attrName>fill.on</p:attrName>
                                        </p:attrNameLst>
                                      </p:cBhvr>
                                      <p:to>
                                        <p:strVal val="true"/>
                                      </p:to>
                                    </p:set>
                                  </p:childTnLst>
                                </p:cTn>
                              </p:par>
                            </p:childTnLst>
                          </p:cTn>
                        </p:par>
                      </p:childTnLst>
                    </p:cTn>
                  </p:par>
                  <p:par>
                    <p:cTn id="80" fill="hold">
                      <p:stCondLst>
                        <p:cond delay="indefinite"/>
                      </p:stCondLst>
                      <p:childTnLst>
                        <p:par>
                          <p:cTn id="81" fill="hold">
                            <p:stCondLst>
                              <p:cond delay="0"/>
                            </p:stCondLst>
                            <p:childTnLst>
                              <p:par>
                                <p:cTn id="82" presetID="27" presetClass="emph" presetSubtype="0" fill="remove" nodeType="clickEffect">
                                  <p:stCondLst>
                                    <p:cond delay="0"/>
                                  </p:stCondLst>
                                  <p:childTnLst>
                                    <p:animClr clrSpc="rgb" dir="cw">
                                      <p:cBhvr override="childStyle">
                                        <p:cTn id="83" dur="250" autoRev="1" fill="remove"/>
                                        <p:tgtEl>
                                          <p:spTgt spid="7">
                                            <p:txEl>
                                              <p:pRg st="11" end="11"/>
                                            </p:txEl>
                                          </p:spTgt>
                                        </p:tgtEl>
                                        <p:attrNameLst>
                                          <p:attrName>style.color</p:attrName>
                                        </p:attrNameLst>
                                      </p:cBhvr>
                                      <p:to>
                                        <a:schemeClr val="bg1"/>
                                      </p:to>
                                    </p:animClr>
                                    <p:animClr clrSpc="rgb" dir="cw">
                                      <p:cBhvr>
                                        <p:cTn id="84" dur="250" autoRev="1" fill="remove"/>
                                        <p:tgtEl>
                                          <p:spTgt spid="7">
                                            <p:txEl>
                                              <p:pRg st="11" end="11"/>
                                            </p:txEl>
                                          </p:spTgt>
                                        </p:tgtEl>
                                        <p:attrNameLst>
                                          <p:attrName>fillcolor</p:attrName>
                                        </p:attrNameLst>
                                      </p:cBhvr>
                                      <p:to>
                                        <a:schemeClr val="bg1"/>
                                      </p:to>
                                    </p:animClr>
                                    <p:set>
                                      <p:cBhvr>
                                        <p:cTn id="85" dur="250" autoRev="1" fill="remove"/>
                                        <p:tgtEl>
                                          <p:spTgt spid="7">
                                            <p:txEl>
                                              <p:pRg st="11" end="11"/>
                                            </p:txEl>
                                          </p:spTgt>
                                        </p:tgtEl>
                                        <p:attrNameLst>
                                          <p:attrName>fill.type</p:attrName>
                                        </p:attrNameLst>
                                      </p:cBhvr>
                                      <p:to>
                                        <p:strVal val="solid"/>
                                      </p:to>
                                    </p:set>
                                    <p:set>
                                      <p:cBhvr>
                                        <p:cTn id="86" dur="250" autoRev="1" fill="remove"/>
                                        <p:tgtEl>
                                          <p:spTgt spid="7">
                                            <p:txEl>
                                              <p:pRg st="11" end="11"/>
                                            </p:txEl>
                                          </p:spTgt>
                                        </p:tgtEl>
                                        <p:attrNameLst>
                                          <p:attrName>fill.on</p:attrName>
                                        </p:attrNameLst>
                                      </p:cBhvr>
                                      <p:to>
                                        <p:strVal val="true"/>
                                      </p:to>
                                    </p:set>
                                  </p:childTnLst>
                                </p:cTn>
                              </p:par>
                            </p:childTnLst>
                          </p:cTn>
                        </p:par>
                      </p:childTnLst>
                    </p:cTn>
                  </p:par>
                  <p:par>
                    <p:cTn id="87" fill="hold">
                      <p:stCondLst>
                        <p:cond delay="indefinite"/>
                      </p:stCondLst>
                      <p:childTnLst>
                        <p:par>
                          <p:cTn id="88" fill="hold">
                            <p:stCondLst>
                              <p:cond delay="0"/>
                            </p:stCondLst>
                            <p:childTnLst>
                              <p:par>
                                <p:cTn id="89" presetID="27" presetClass="emph" presetSubtype="0" fill="remove" nodeType="clickEffect">
                                  <p:stCondLst>
                                    <p:cond delay="0"/>
                                  </p:stCondLst>
                                  <p:childTnLst>
                                    <p:animClr clrSpc="rgb" dir="cw">
                                      <p:cBhvr override="childStyle">
                                        <p:cTn id="90" dur="250" autoRev="1" fill="remove"/>
                                        <p:tgtEl>
                                          <p:spTgt spid="7">
                                            <p:txEl>
                                              <p:pRg st="12" end="12"/>
                                            </p:txEl>
                                          </p:spTgt>
                                        </p:tgtEl>
                                        <p:attrNameLst>
                                          <p:attrName>style.color</p:attrName>
                                        </p:attrNameLst>
                                      </p:cBhvr>
                                      <p:to>
                                        <a:schemeClr val="bg1"/>
                                      </p:to>
                                    </p:animClr>
                                    <p:animClr clrSpc="rgb" dir="cw">
                                      <p:cBhvr>
                                        <p:cTn id="91" dur="250" autoRev="1" fill="remove"/>
                                        <p:tgtEl>
                                          <p:spTgt spid="7">
                                            <p:txEl>
                                              <p:pRg st="12" end="12"/>
                                            </p:txEl>
                                          </p:spTgt>
                                        </p:tgtEl>
                                        <p:attrNameLst>
                                          <p:attrName>fillcolor</p:attrName>
                                        </p:attrNameLst>
                                      </p:cBhvr>
                                      <p:to>
                                        <a:schemeClr val="bg1"/>
                                      </p:to>
                                    </p:animClr>
                                    <p:set>
                                      <p:cBhvr>
                                        <p:cTn id="92" dur="250" autoRev="1" fill="remove"/>
                                        <p:tgtEl>
                                          <p:spTgt spid="7">
                                            <p:txEl>
                                              <p:pRg st="12" end="12"/>
                                            </p:txEl>
                                          </p:spTgt>
                                        </p:tgtEl>
                                        <p:attrNameLst>
                                          <p:attrName>fill.type</p:attrName>
                                        </p:attrNameLst>
                                      </p:cBhvr>
                                      <p:to>
                                        <p:strVal val="solid"/>
                                      </p:to>
                                    </p:set>
                                    <p:set>
                                      <p:cBhvr>
                                        <p:cTn id="93" dur="250" autoRev="1" fill="remove"/>
                                        <p:tgtEl>
                                          <p:spTgt spid="7">
                                            <p:txEl>
                                              <p:pRg st="12" end="12"/>
                                            </p:txEl>
                                          </p:spTgt>
                                        </p:tgtEl>
                                        <p:attrNameLst>
                                          <p:attrName>fill.on</p:attrName>
                                        </p:attrNameLst>
                                      </p:cBhvr>
                                      <p:to>
                                        <p:strVal val="true"/>
                                      </p:to>
                                    </p:set>
                                  </p:childTnLst>
                                </p:cTn>
                              </p:par>
                            </p:childTnLst>
                          </p:cTn>
                        </p:par>
                      </p:childTnLst>
                    </p:cTn>
                  </p:par>
                  <p:par>
                    <p:cTn id="94" fill="hold">
                      <p:stCondLst>
                        <p:cond delay="indefinite"/>
                      </p:stCondLst>
                      <p:childTnLst>
                        <p:par>
                          <p:cTn id="95" fill="hold">
                            <p:stCondLst>
                              <p:cond delay="0"/>
                            </p:stCondLst>
                            <p:childTnLst>
                              <p:par>
                                <p:cTn id="96" presetID="27" presetClass="emph" presetSubtype="0" fill="remove" nodeType="clickEffect">
                                  <p:stCondLst>
                                    <p:cond delay="0"/>
                                  </p:stCondLst>
                                  <p:childTnLst>
                                    <p:animClr clrSpc="rgb" dir="cw">
                                      <p:cBhvr override="childStyle">
                                        <p:cTn id="97" dur="250" autoRev="1" fill="remove"/>
                                        <p:tgtEl>
                                          <p:spTgt spid="7">
                                            <p:txEl>
                                              <p:pRg st="13" end="13"/>
                                            </p:txEl>
                                          </p:spTgt>
                                        </p:tgtEl>
                                        <p:attrNameLst>
                                          <p:attrName>style.color</p:attrName>
                                        </p:attrNameLst>
                                      </p:cBhvr>
                                      <p:to>
                                        <a:schemeClr val="bg1"/>
                                      </p:to>
                                    </p:animClr>
                                    <p:animClr clrSpc="rgb" dir="cw">
                                      <p:cBhvr>
                                        <p:cTn id="98" dur="250" autoRev="1" fill="remove"/>
                                        <p:tgtEl>
                                          <p:spTgt spid="7">
                                            <p:txEl>
                                              <p:pRg st="13" end="13"/>
                                            </p:txEl>
                                          </p:spTgt>
                                        </p:tgtEl>
                                        <p:attrNameLst>
                                          <p:attrName>fillcolor</p:attrName>
                                        </p:attrNameLst>
                                      </p:cBhvr>
                                      <p:to>
                                        <a:schemeClr val="bg1"/>
                                      </p:to>
                                    </p:animClr>
                                    <p:set>
                                      <p:cBhvr>
                                        <p:cTn id="99" dur="250" autoRev="1" fill="remove"/>
                                        <p:tgtEl>
                                          <p:spTgt spid="7">
                                            <p:txEl>
                                              <p:pRg st="13" end="13"/>
                                            </p:txEl>
                                          </p:spTgt>
                                        </p:tgtEl>
                                        <p:attrNameLst>
                                          <p:attrName>fill.type</p:attrName>
                                        </p:attrNameLst>
                                      </p:cBhvr>
                                      <p:to>
                                        <p:strVal val="solid"/>
                                      </p:to>
                                    </p:set>
                                    <p:set>
                                      <p:cBhvr>
                                        <p:cTn id="100" dur="250" autoRev="1" fill="remove"/>
                                        <p:tgtEl>
                                          <p:spTgt spid="7">
                                            <p:txEl>
                                              <p:pRg st="13" end="13"/>
                                            </p:txEl>
                                          </p:spTgt>
                                        </p:tgtEl>
                                        <p:attrNameLst>
                                          <p:attrName>fill.on</p:attrName>
                                        </p:attrNameLst>
                                      </p:cBhvr>
                                      <p:to>
                                        <p:strVal val="true"/>
                                      </p:to>
                                    </p:set>
                                  </p:childTnLst>
                                </p:cTn>
                              </p:par>
                            </p:childTnLst>
                          </p:cTn>
                        </p:par>
                      </p:childTnLst>
                    </p:cTn>
                  </p:par>
                  <p:par>
                    <p:cTn id="101" fill="hold">
                      <p:stCondLst>
                        <p:cond delay="indefinite"/>
                      </p:stCondLst>
                      <p:childTnLst>
                        <p:par>
                          <p:cTn id="102" fill="hold">
                            <p:stCondLst>
                              <p:cond delay="0"/>
                            </p:stCondLst>
                            <p:childTnLst>
                              <p:par>
                                <p:cTn id="103" presetID="27" presetClass="emph" presetSubtype="0" fill="remove" nodeType="clickEffect">
                                  <p:stCondLst>
                                    <p:cond delay="0"/>
                                  </p:stCondLst>
                                  <p:childTnLst>
                                    <p:animClr clrSpc="rgb" dir="cw">
                                      <p:cBhvr override="childStyle">
                                        <p:cTn id="104" dur="250" autoRev="1" fill="remove"/>
                                        <p:tgtEl>
                                          <p:spTgt spid="7">
                                            <p:txEl>
                                              <p:pRg st="14" end="14"/>
                                            </p:txEl>
                                          </p:spTgt>
                                        </p:tgtEl>
                                        <p:attrNameLst>
                                          <p:attrName>style.color</p:attrName>
                                        </p:attrNameLst>
                                      </p:cBhvr>
                                      <p:to>
                                        <a:schemeClr val="bg1"/>
                                      </p:to>
                                    </p:animClr>
                                    <p:animClr clrSpc="rgb" dir="cw">
                                      <p:cBhvr>
                                        <p:cTn id="105" dur="250" autoRev="1" fill="remove"/>
                                        <p:tgtEl>
                                          <p:spTgt spid="7">
                                            <p:txEl>
                                              <p:pRg st="14" end="14"/>
                                            </p:txEl>
                                          </p:spTgt>
                                        </p:tgtEl>
                                        <p:attrNameLst>
                                          <p:attrName>fillcolor</p:attrName>
                                        </p:attrNameLst>
                                      </p:cBhvr>
                                      <p:to>
                                        <a:schemeClr val="bg1"/>
                                      </p:to>
                                    </p:animClr>
                                    <p:set>
                                      <p:cBhvr>
                                        <p:cTn id="106" dur="250" autoRev="1" fill="remove"/>
                                        <p:tgtEl>
                                          <p:spTgt spid="7">
                                            <p:txEl>
                                              <p:pRg st="14" end="14"/>
                                            </p:txEl>
                                          </p:spTgt>
                                        </p:tgtEl>
                                        <p:attrNameLst>
                                          <p:attrName>fill.type</p:attrName>
                                        </p:attrNameLst>
                                      </p:cBhvr>
                                      <p:to>
                                        <p:strVal val="solid"/>
                                      </p:to>
                                    </p:set>
                                    <p:set>
                                      <p:cBhvr>
                                        <p:cTn id="107" dur="250" autoRev="1" fill="remove"/>
                                        <p:tgtEl>
                                          <p:spTgt spid="7">
                                            <p:txEl>
                                              <p:pRg st="14" end="14"/>
                                            </p:txEl>
                                          </p:spTgt>
                                        </p:tgtEl>
                                        <p:attrNameLst>
                                          <p:attrName>fill.on</p:attrName>
                                        </p:attrNameLst>
                                      </p:cBhvr>
                                      <p:to>
                                        <p:strVal val="true"/>
                                      </p:to>
                                    </p:set>
                                  </p:childTnLst>
                                </p:cTn>
                              </p:par>
                            </p:childTnLst>
                          </p:cTn>
                        </p:par>
                      </p:childTnLst>
                    </p:cTn>
                  </p:par>
                  <p:par>
                    <p:cTn id="108" fill="hold">
                      <p:stCondLst>
                        <p:cond delay="indefinite"/>
                      </p:stCondLst>
                      <p:childTnLst>
                        <p:par>
                          <p:cTn id="109" fill="hold">
                            <p:stCondLst>
                              <p:cond delay="0"/>
                            </p:stCondLst>
                            <p:childTnLst>
                              <p:par>
                                <p:cTn id="110" presetID="27" presetClass="emph" presetSubtype="0" fill="remove" nodeType="clickEffect">
                                  <p:stCondLst>
                                    <p:cond delay="0"/>
                                  </p:stCondLst>
                                  <p:childTnLst>
                                    <p:animClr clrSpc="rgb" dir="cw">
                                      <p:cBhvr override="childStyle">
                                        <p:cTn id="111" dur="250" autoRev="1" fill="remove"/>
                                        <p:tgtEl>
                                          <p:spTgt spid="7">
                                            <p:txEl>
                                              <p:pRg st="16" end="16"/>
                                            </p:txEl>
                                          </p:spTgt>
                                        </p:tgtEl>
                                        <p:attrNameLst>
                                          <p:attrName>style.color</p:attrName>
                                        </p:attrNameLst>
                                      </p:cBhvr>
                                      <p:to>
                                        <a:schemeClr val="bg1"/>
                                      </p:to>
                                    </p:animClr>
                                    <p:animClr clrSpc="rgb" dir="cw">
                                      <p:cBhvr>
                                        <p:cTn id="112" dur="250" autoRev="1" fill="remove"/>
                                        <p:tgtEl>
                                          <p:spTgt spid="7">
                                            <p:txEl>
                                              <p:pRg st="16" end="16"/>
                                            </p:txEl>
                                          </p:spTgt>
                                        </p:tgtEl>
                                        <p:attrNameLst>
                                          <p:attrName>fillcolor</p:attrName>
                                        </p:attrNameLst>
                                      </p:cBhvr>
                                      <p:to>
                                        <a:schemeClr val="bg1"/>
                                      </p:to>
                                    </p:animClr>
                                    <p:set>
                                      <p:cBhvr>
                                        <p:cTn id="113" dur="250" autoRev="1" fill="remove"/>
                                        <p:tgtEl>
                                          <p:spTgt spid="7">
                                            <p:txEl>
                                              <p:pRg st="16" end="16"/>
                                            </p:txEl>
                                          </p:spTgt>
                                        </p:tgtEl>
                                        <p:attrNameLst>
                                          <p:attrName>fill.type</p:attrName>
                                        </p:attrNameLst>
                                      </p:cBhvr>
                                      <p:to>
                                        <p:strVal val="solid"/>
                                      </p:to>
                                    </p:set>
                                    <p:set>
                                      <p:cBhvr>
                                        <p:cTn id="114" dur="250" autoRev="1" fill="remove"/>
                                        <p:tgtEl>
                                          <p:spTgt spid="7">
                                            <p:txEl>
                                              <p:pRg st="16" end="16"/>
                                            </p:txEl>
                                          </p:spTgt>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2635665" y="311622"/>
            <a:ext cx="7304430" cy="936105"/>
          </a:xfrm>
          <a:prstGeom prst="rect">
            <a:avLst/>
          </a:prstGeom>
        </p:spPr>
        <p:txBody>
          <a:bodyPr vert="horz" lIns="91440" tIns="45720" rIns="91440" bIns="45720" rtlCol="0" anchor="t">
            <a:normAutofit/>
          </a:bodyPr>
          <a:lstStyle>
            <a:lvl1pPr algn="l" defTabSz="914400" rtl="0" eaLnBrk="1" latinLnBrk="0" hangingPunct="1">
              <a:spcBef>
                <a:spcPct val="0"/>
              </a:spcBef>
              <a:buNone/>
              <a:defRPr sz="2400" b="1" kern="1200">
                <a:solidFill>
                  <a:schemeClr val="tx1"/>
                </a:solidFill>
                <a:latin typeface="Verdana" panose="020B0604030504040204" pitchFamily="34" charset="0"/>
                <a:ea typeface="Verdana" panose="020B0604030504040204" pitchFamily="34" charset="0"/>
                <a:cs typeface="Verdana" panose="020B0604030504040204" pitchFamily="34" charset="0"/>
              </a:defRPr>
            </a:lvl1pPr>
          </a:lstStyle>
          <a:p>
            <a:r>
              <a:rPr lang="lv-LV" sz="2500" dirty="0">
                <a:cs typeface="Calibri" panose="020F0502020204030204" pitchFamily="34" charset="0"/>
              </a:rPr>
              <a:t>Transportlīdzekļu ekspluatācijas nodoklis</a:t>
            </a:r>
          </a:p>
          <a:p>
            <a:pPr algn="ctr"/>
            <a:endParaRPr lang="lv-LV" sz="2000" dirty="0"/>
          </a:p>
        </p:txBody>
      </p:sp>
      <p:sp>
        <p:nvSpPr>
          <p:cNvPr id="4" name="Slide Number Placeholder 3"/>
          <p:cNvSpPr>
            <a:spLocks noGrp="1"/>
          </p:cNvSpPr>
          <p:nvPr>
            <p:ph type="sldNum" sz="quarter" idx="13"/>
          </p:nvPr>
        </p:nvSpPr>
        <p:spPr/>
        <p:txBody>
          <a:bodyPr/>
          <a:lstStyle/>
          <a:p>
            <a:pPr>
              <a:defRPr/>
            </a:pPr>
            <a:fld id="{8E0BD877-4834-417C-B3BD-1AB3E4611316}" type="slidenum">
              <a:rPr lang="en-US" altLang="lv-LV" smtClean="0"/>
              <a:pPr>
                <a:defRPr/>
              </a:pPr>
              <a:t>7</a:t>
            </a:fld>
            <a:endParaRPr lang="en-US" altLang="lv-LV"/>
          </a:p>
        </p:txBody>
      </p:sp>
      <p:pic>
        <p:nvPicPr>
          <p:cNvPr id="6" name="Graphic 5" descr="Car with solid fill">
            <a:extLst>
              <a:ext uri="{FF2B5EF4-FFF2-40B4-BE49-F238E27FC236}">
                <a16:creationId xmlns:a16="http://schemas.microsoft.com/office/drawing/2014/main" id="{8BB6DC4C-4797-F705-74B4-4406CB2632F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00618" y="2356333"/>
            <a:ext cx="914400" cy="914400"/>
          </a:xfrm>
          <a:prstGeom prst="rect">
            <a:avLst/>
          </a:prstGeom>
        </p:spPr>
      </p:pic>
      <p:pic>
        <p:nvPicPr>
          <p:cNvPr id="9" name="Graphic 8" descr="Motorcycle with solid fill">
            <a:extLst>
              <a:ext uri="{FF2B5EF4-FFF2-40B4-BE49-F238E27FC236}">
                <a16:creationId xmlns:a16="http://schemas.microsoft.com/office/drawing/2014/main" id="{285658D7-1A1C-1901-20A5-0AF7AFBD8820}"/>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3142217" y="2392229"/>
            <a:ext cx="914400" cy="914400"/>
          </a:xfrm>
          <a:prstGeom prst="rect">
            <a:avLst/>
          </a:prstGeom>
        </p:spPr>
      </p:pic>
      <p:pic>
        <p:nvPicPr>
          <p:cNvPr id="11" name="Graphic 10" descr="Truck with solid fill">
            <a:extLst>
              <a:ext uri="{FF2B5EF4-FFF2-40B4-BE49-F238E27FC236}">
                <a16:creationId xmlns:a16="http://schemas.microsoft.com/office/drawing/2014/main" id="{311CF0B1-FB64-D2BF-4B40-662D395DD48C}"/>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5253136" y="2412146"/>
            <a:ext cx="914400" cy="914400"/>
          </a:xfrm>
          <a:prstGeom prst="rect">
            <a:avLst/>
          </a:prstGeom>
        </p:spPr>
      </p:pic>
      <p:pic>
        <p:nvPicPr>
          <p:cNvPr id="13" name="Graphic 12" descr="Bus with solid fill">
            <a:extLst>
              <a:ext uri="{FF2B5EF4-FFF2-40B4-BE49-F238E27FC236}">
                <a16:creationId xmlns:a16="http://schemas.microsoft.com/office/drawing/2014/main" id="{0955CF34-BF44-AA51-E67A-EDC7B4984C42}"/>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7678185" y="2356333"/>
            <a:ext cx="914400" cy="914400"/>
          </a:xfrm>
          <a:prstGeom prst="rect">
            <a:avLst/>
          </a:prstGeom>
        </p:spPr>
      </p:pic>
      <p:pic>
        <p:nvPicPr>
          <p:cNvPr id="15" name="Graphic 14" descr="Trailer with solid fill">
            <a:extLst>
              <a:ext uri="{FF2B5EF4-FFF2-40B4-BE49-F238E27FC236}">
                <a16:creationId xmlns:a16="http://schemas.microsoft.com/office/drawing/2014/main" id="{DE731FAB-735B-2C1F-7A40-449E2A8A119D}"/>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10150126" y="2365590"/>
            <a:ext cx="914400" cy="914400"/>
          </a:xfrm>
          <a:prstGeom prst="rect">
            <a:avLst/>
          </a:prstGeom>
        </p:spPr>
      </p:pic>
      <p:sp>
        <p:nvSpPr>
          <p:cNvPr id="19" name="TextBox 18">
            <a:extLst>
              <a:ext uri="{FF2B5EF4-FFF2-40B4-BE49-F238E27FC236}">
                <a16:creationId xmlns:a16="http://schemas.microsoft.com/office/drawing/2014/main" id="{3756280B-7D0B-EB9C-F351-F66C66BAF746}"/>
              </a:ext>
            </a:extLst>
          </p:cNvPr>
          <p:cNvSpPr txBox="1"/>
          <p:nvPr/>
        </p:nvSpPr>
        <p:spPr>
          <a:xfrm>
            <a:off x="205838" y="3429000"/>
            <a:ext cx="2429827" cy="1661993"/>
          </a:xfrm>
          <a:prstGeom prst="rect">
            <a:avLst/>
          </a:prstGeom>
          <a:noFill/>
        </p:spPr>
        <p:txBody>
          <a:bodyPr wrap="square">
            <a:spAutoFit/>
          </a:bodyPr>
          <a:lstStyle/>
          <a:p>
            <a:pPr marL="285750" indent="-285750">
              <a:buFontTx/>
              <a:buChar char="-"/>
            </a:pPr>
            <a:r>
              <a:rPr lang="pl-PL" b="1" dirty="0">
                <a:latin typeface="Verdana" panose="020B0604030504040204" pitchFamily="34" charset="0"/>
                <a:ea typeface="Verdana" panose="020B0604030504040204" pitchFamily="34" charset="0"/>
              </a:rPr>
              <a:t>CO</a:t>
            </a:r>
            <a:r>
              <a:rPr lang="pl-PL" sz="1400" b="1" dirty="0">
                <a:latin typeface="Verdana" panose="020B0604030504040204" pitchFamily="34" charset="0"/>
                <a:ea typeface="Verdana" panose="020B0604030504040204" pitchFamily="34" charset="0"/>
              </a:rPr>
              <a:t>2</a:t>
            </a:r>
            <a:r>
              <a:rPr lang="pl-PL" b="1" dirty="0">
                <a:latin typeface="Verdana" panose="020B0604030504040204" pitchFamily="34" charset="0"/>
                <a:ea typeface="Verdana" panose="020B0604030504040204" pitchFamily="34" charset="0"/>
              </a:rPr>
              <a:t> izmeši uz 1 km</a:t>
            </a:r>
            <a:r>
              <a:rPr lang="lv-LV" b="1" dirty="0">
                <a:latin typeface="Verdana" panose="020B0604030504040204" pitchFamily="34" charset="0"/>
                <a:ea typeface="Verdana" panose="020B0604030504040204" pitchFamily="34" charset="0"/>
              </a:rPr>
              <a:t> (vieglie + vieglie </a:t>
            </a:r>
            <a:r>
              <a:rPr lang="lv-LV" b="1" dirty="0" err="1">
                <a:latin typeface="Verdana" panose="020B0604030504040204" pitchFamily="34" charset="0"/>
                <a:ea typeface="Verdana" panose="020B0604030504040204" pitchFamily="34" charset="0"/>
              </a:rPr>
              <a:t>komerc</a:t>
            </a:r>
            <a:r>
              <a:rPr lang="lv-LV" b="1" dirty="0">
                <a:latin typeface="Verdana" panose="020B0604030504040204" pitchFamily="34" charset="0"/>
                <a:ea typeface="Verdana" panose="020B0604030504040204" pitchFamily="34" charset="0"/>
              </a:rPr>
              <a:t>)</a:t>
            </a:r>
          </a:p>
          <a:p>
            <a:pPr marL="285750" indent="-285750">
              <a:buFontTx/>
              <a:buChar char="-"/>
            </a:pPr>
            <a:r>
              <a:rPr lang="lv-LV" b="1" dirty="0">
                <a:latin typeface="Verdana" panose="020B0604030504040204" pitchFamily="34" charset="0"/>
                <a:ea typeface="Verdana" panose="020B0604030504040204" pitchFamily="34" charset="0"/>
              </a:rPr>
              <a:t>Jauda + masa + svars</a:t>
            </a:r>
          </a:p>
          <a:p>
            <a:pPr marL="285750" indent="-285750">
              <a:buFontTx/>
              <a:buChar char="-"/>
            </a:pPr>
            <a:r>
              <a:rPr lang="lv-LV" b="1" dirty="0">
                <a:latin typeface="Verdana" panose="020B0604030504040204" pitchFamily="34" charset="0"/>
                <a:ea typeface="Verdana" panose="020B0604030504040204" pitchFamily="34" charset="0"/>
              </a:rPr>
              <a:t>svars</a:t>
            </a:r>
          </a:p>
        </p:txBody>
      </p:sp>
      <p:sp>
        <p:nvSpPr>
          <p:cNvPr id="20" name="TextBox 19">
            <a:extLst>
              <a:ext uri="{FF2B5EF4-FFF2-40B4-BE49-F238E27FC236}">
                <a16:creationId xmlns:a16="http://schemas.microsoft.com/office/drawing/2014/main" id="{BBA23B50-428D-029C-356C-F6EA942AEF77}"/>
              </a:ext>
            </a:extLst>
          </p:cNvPr>
          <p:cNvSpPr txBox="1"/>
          <p:nvPr/>
        </p:nvSpPr>
        <p:spPr>
          <a:xfrm>
            <a:off x="2823309" y="3630066"/>
            <a:ext cx="2429827" cy="615553"/>
          </a:xfrm>
          <a:prstGeom prst="rect">
            <a:avLst/>
          </a:prstGeom>
          <a:noFill/>
        </p:spPr>
        <p:txBody>
          <a:bodyPr wrap="square">
            <a:spAutoFit/>
          </a:bodyPr>
          <a:lstStyle/>
          <a:p>
            <a:pPr marL="285750" indent="-285750">
              <a:buFontTx/>
              <a:buChar char="-"/>
            </a:pPr>
            <a:r>
              <a:rPr lang="lv-LV" b="1" dirty="0">
                <a:latin typeface="Verdana" panose="020B0604030504040204" pitchFamily="34" charset="0"/>
                <a:ea typeface="Verdana" panose="020B0604030504040204" pitchFamily="34" charset="0"/>
              </a:rPr>
              <a:t>Motora </a:t>
            </a:r>
          </a:p>
          <a:p>
            <a:r>
              <a:rPr lang="lv-LV" b="1" dirty="0">
                <a:latin typeface="Verdana" panose="020B0604030504040204" pitchFamily="34" charset="0"/>
                <a:ea typeface="Verdana" panose="020B0604030504040204" pitchFamily="34" charset="0"/>
              </a:rPr>
              <a:t>  tilpums</a:t>
            </a:r>
          </a:p>
        </p:txBody>
      </p:sp>
      <p:sp>
        <p:nvSpPr>
          <p:cNvPr id="21" name="TextBox 20">
            <a:extLst>
              <a:ext uri="{FF2B5EF4-FFF2-40B4-BE49-F238E27FC236}">
                <a16:creationId xmlns:a16="http://schemas.microsoft.com/office/drawing/2014/main" id="{96E5A766-9D19-A053-E8B8-DDA3BACE5296}"/>
              </a:ext>
            </a:extLst>
          </p:cNvPr>
          <p:cNvSpPr txBox="1"/>
          <p:nvPr/>
        </p:nvSpPr>
        <p:spPr>
          <a:xfrm>
            <a:off x="4525982" y="3311465"/>
            <a:ext cx="2429827" cy="2185214"/>
          </a:xfrm>
          <a:prstGeom prst="rect">
            <a:avLst/>
          </a:prstGeom>
          <a:noFill/>
        </p:spPr>
        <p:txBody>
          <a:bodyPr wrap="square">
            <a:spAutoFit/>
          </a:bodyPr>
          <a:lstStyle/>
          <a:p>
            <a:pPr marL="285750" indent="-285750">
              <a:buFontTx/>
              <a:buChar char="-"/>
            </a:pPr>
            <a:r>
              <a:rPr lang="pl-PL" b="1" dirty="0">
                <a:latin typeface="Verdana" panose="020B0604030504040204" pitchFamily="34" charset="0"/>
                <a:ea typeface="Verdana" panose="020B0604030504040204" pitchFamily="34" charset="0"/>
              </a:rPr>
              <a:t>atbilstoši EURO  izmešu līmenim</a:t>
            </a:r>
            <a:endParaRPr lang="lv-LV" b="1" dirty="0">
              <a:latin typeface="Verdana" panose="020B0604030504040204" pitchFamily="34" charset="0"/>
              <a:ea typeface="Verdana" panose="020B0604030504040204" pitchFamily="34" charset="0"/>
            </a:endParaRPr>
          </a:p>
          <a:p>
            <a:pPr marL="285750" indent="-285750">
              <a:buFontTx/>
              <a:buChar char="-"/>
            </a:pPr>
            <a:r>
              <a:rPr lang="pl-PL" b="1" dirty="0">
                <a:latin typeface="Verdana" panose="020B0604030504040204" pitchFamily="34" charset="0"/>
                <a:ea typeface="Verdana" panose="020B0604030504040204" pitchFamily="34" charset="0"/>
              </a:rPr>
              <a:t>atbilstoši EURO  izmešu līmenim</a:t>
            </a:r>
            <a:r>
              <a:rPr lang="lv-LV" b="1" dirty="0">
                <a:latin typeface="Verdana" panose="020B0604030504040204" pitchFamily="34" charset="0"/>
                <a:ea typeface="Verdana" panose="020B0604030504040204" pitchFamily="34" charset="0"/>
              </a:rPr>
              <a:t> + asu skaitam</a:t>
            </a:r>
          </a:p>
          <a:p>
            <a:endParaRPr lang="lv-LV" b="1" dirty="0">
              <a:latin typeface="Verdana" panose="020B0604030504040204" pitchFamily="34" charset="0"/>
              <a:ea typeface="Verdana" panose="020B0604030504040204" pitchFamily="34" charset="0"/>
            </a:endParaRPr>
          </a:p>
          <a:p>
            <a:r>
              <a:rPr lang="lv-LV" b="1" dirty="0">
                <a:latin typeface="Verdana" panose="020B0604030504040204" pitchFamily="34" charset="0"/>
                <a:ea typeface="Verdana" panose="020B0604030504040204" pitchFamily="34" charset="0"/>
              </a:rPr>
              <a:t>(atbilstoši ES regulējumam)</a:t>
            </a:r>
          </a:p>
        </p:txBody>
      </p:sp>
      <p:sp>
        <p:nvSpPr>
          <p:cNvPr id="23" name="TextBox 22">
            <a:extLst>
              <a:ext uri="{FF2B5EF4-FFF2-40B4-BE49-F238E27FC236}">
                <a16:creationId xmlns:a16="http://schemas.microsoft.com/office/drawing/2014/main" id="{C1FAB902-5160-2F53-E4DC-0022ED7707D8}"/>
              </a:ext>
            </a:extLst>
          </p:cNvPr>
          <p:cNvSpPr txBox="1"/>
          <p:nvPr/>
        </p:nvSpPr>
        <p:spPr>
          <a:xfrm>
            <a:off x="7161848" y="3363846"/>
            <a:ext cx="6097904" cy="1138773"/>
          </a:xfrm>
          <a:prstGeom prst="rect">
            <a:avLst/>
          </a:prstGeom>
          <a:noFill/>
        </p:spPr>
        <p:txBody>
          <a:bodyPr wrap="square">
            <a:spAutoFit/>
          </a:bodyPr>
          <a:lstStyle/>
          <a:p>
            <a:pPr marL="285750" indent="-285750">
              <a:buFontTx/>
              <a:buChar char="-"/>
            </a:pPr>
            <a:r>
              <a:rPr lang="lv-LV" b="1" dirty="0">
                <a:latin typeface="Verdana" panose="020B0604030504040204" pitchFamily="34" charset="0"/>
                <a:ea typeface="Verdana" panose="020B0604030504040204" pitchFamily="34" charset="0"/>
              </a:rPr>
              <a:t>Pilna masa</a:t>
            </a:r>
          </a:p>
          <a:p>
            <a:pPr marL="285750" indent="-285750">
              <a:buFontTx/>
              <a:buChar char="-"/>
            </a:pPr>
            <a:r>
              <a:rPr lang="lv-LV" b="1" dirty="0">
                <a:latin typeface="Verdana" panose="020B0604030504040204" pitchFamily="34" charset="0"/>
                <a:ea typeface="Verdana" panose="020B0604030504040204" pitchFamily="34" charset="0"/>
              </a:rPr>
              <a:t>pilna masa +</a:t>
            </a:r>
          </a:p>
          <a:p>
            <a:r>
              <a:rPr lang="lv-LV" b="1" dirty="0">
                <a:latin typeface="Verdana" panose="020B0604030504040204" pitchFamily="34" charset="0"/>
                <a:ea typeface="Verdana" panose="020B0604030504040204" pitchFamily="34" charset="0"/>
              </a:rPr>
              <a:t> dzinēja izmešu </a:t>
            </a:r>
          </a:p>
          <a:p>
            <a:r>
              <a:rPr lang="lv-LV" b="1" dirty="0">
                <a:latin typeface="Verdana" panose="020B0604030504040204" pitchFamily="34" charset="0"/>
                <a:ea typeface="Verdana" panose="020B0604030504040204" pitchFamily="34" charset="0"/>
              </a:rPr>
              <a:t>līmenis</a:t>
            </a:r>
          </a:p>
        </p:txBody>
      </p:sp>
      <p:sp>
        <p:nvSpPr>
          <p:cNvPr id="25" name="TextBox 24">
            <a:extLst>
              <a:ext uri="{FF2B5EF4-FFF2-40B4-BE49-F238E27FC236}">
                <a16:creationId xmlns:a16="http://schemas.microsoft.com/office/drawing/2014/main" id="{4307888A-A71F-8BBF-F6C6-D154BE1479F6}"/>
              </a:ext>
            </a:extLst>
          </p:cNvPr>
          <p:cNvSpPr txBox="1"/>
          <p:nvPr/>
        </p:nvSpPr>
        <p:spPr>
          <a:xfrm>
            <a:off x="9368691" y="3326546"/>
            <a:ext cx="6452234" cy="1400383"/>
          </a:xfrm>
          <a:prstGeom prst="rect">
            <a:avLst/>
          </a:prstGeom>
          <a:noFill/>
        </p:spPr>
        <p:txBody>
          <a:bodyPr wrap="square">
            <a:spAutoFit/>
          </a:bodyPr>
          <a:lstStyle/>
          <a:p>
            <a:pPr marL="285750" indent="-285750">
              <a:buFontTx/>
              <a:buChar char="-"/>
            </a:pPr>
            <a:r>
              <a:rPr lang="lv-LV" b="1" i="0" dirty="0">
                <a:solidFill>
                  <a:srgbClr val="404040"/>
                </a:solidFill>
                <a:effectLst/>
                <a:latin typeface="Verdana" panose="020B0604030504040204" pitchFamily="34" charset="0"/>
                <a:ea typeface="Verdana" panose="020B0604030504040204" pitchFamily="34" charset="0"/>
              </a:rPr>
              <a:t>Asu skaits</a:t>
            </a:r>
          </a:p>
          <a:p>
            <a:pPr marL="285750" indent="-285750">
              <a:buFontTx/>
              <a:buChar char="-"/>
            </a:pPr>
            <a:r>
              <a:rPr lang="lv-LV" b="1" dirty="0">
                <a:solidFill>
                  <a:srgbClr val="404040"/>
                </a:solidFill>
                <a:latin typeface="Verdana" panose="020B0604030504040204" pitchFamily="34" charset="0"/>
                <a:ea typeface="Verdana" panose="020B0604030504040204" pitchFamily="34" charset="0"/>
              </a:rPr>
              <a:t>Asu skaits + svars</a:t>
            </a:r>
          </a:p>
          <a:p>
            <a:pPr marL="285750" indent="-285750">
              <a:buFontTx/>
              <a:buChar char="-"/>
            </a:pPr>
            <a:r>
              <a:rPr lang="lv-LV" b="1" dirty="0">
                <a:solidFill>
                  <a:srgbClr val="404040"/>
                </a:solidFill>
                <a:latin typeface="Verdana" panose="020B0604030504040204" pitchFamily="34" charset="0"/>
                <a:ea typeface="Verdana" panose="020B0604030504040204" pitchFamily="34" charset="0"/>
              </a:rPr>
              <a:t>Asu skaits + svars</a:t>
            </a:r>
          </a:p>
          <a:p>
            <a:r>
              <a:rPr lang="lv-LV" b="1" dirty="0">
                <a:solidFill>
                  <a:srgbClr val="404040"/>
                </a:solidFill>
                <a:latin typeface="Verdana" panose="020B0604030504040204" pitchFamily="34" charset="0"/>
                <a:ea typeface="Verdana" panose="020B0604030504040204" pitchFamily="34" charset="0"/>
              </a:rPr>
              <a:t> + atsperojuma veids</a:t>
            </a:r>
          </a:p>
          <a:p>
            <a:pPr marL="285750" indent="-285750">
              <a:buFontTx/>
              <a:buChar char="-"/>
            </a:pPr>
            <a:endParaRPr lang="lv-LV" dirty="0"/>
          </a:p>
        </p:txBody>
      </p:sp>
    </p:spTree>
    <p:extLst>
      <p:ext uri="{BB962C8B-B14F-4D97-AF65-F5344CB8AC3E}">
        <p14:creationId xmlns:p14="http://schemas.microsoft.com/office/powerpoint/2010/main" val="400806158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379F1A-DED7-D94F-611F-07B440BD001D}"/>
              </a:ext>
            </a:extLst>
          </p:cNvPr>
          <p:cNvSpPr>
            <a:spLocks noGrp="1"/>
          </p:cNvSpPr>
          <p:nvPr>
            <p:ph type="title"/>
          </p:nvPr>
        </p:nvSpPr>
        <p:spPr>
          <a:xfrm>
            <a:off x="2556734" y="120918"/>
            <a:ext cx="8128000" cy="1066799"/>
          </a:xfrm>
        </p:spPr>
        <p:txBody>
          <a:bodyPr>
            <a:normAutofit fontScale="90000"/>
          </a:bodyPr>
          <a:lstStyle/>
          <a:p>
            <a:r>
              <a:rPr lang="en-US" dirty="0" err="1"/>
              <a:t>Pētījums</a:t>
            </a:r>
            <a:r>
              <a:rPr lang="en-US" dirty="0"/>
              <a:t> «The good tax guide»</a:t>
            </a:r>
            <a:br>
              <a:rPr lang="lv-LV" dirty="0"/>
            </a:br>
            <a:r>
              <a:rPr lang="lv-LV" dirty="0">
                <a:solidFill>
                  <a:schemeClr val="accent6">
                    <a:lumMod val="75000"/>
                  </a:schemeClr>
                </a:solidFill>
              </a:rPr>
              <a:t>ES valstīs biežāk piemērojamo nodokļu komponentes</a:t>
            </a:r>
          </a:p>
        </p:txBody>
      </p:sp>
      <p:sp>
        <p:nvSpPr>
          <p:cNvPr id="4" name="Text Placeholder 3">
            <a:extLst>
              <a:ext uri="{FF2B5EF4-FFF2-40B4-BE49-F238E27FC236}">
                <a16:creationId xmlns:a16="http://schemas.microsoft.com/office/drawing/2014/main" id="{9EB8778A-02A6-FBDE-ECA7-8B138EC184BC}"/>
              </a:ext>
            </a:extLst>
          </p:cNvPr>
          <p:cNvSpPr>
            <a:spLocks noGrp="1"/>
          </p:cNvSpPr>
          <p:nvPr>
            <p:ph type="body" sz="quarter" idx="12"/>
          </p:nvPr>
        </p:nvSpPr>
        <p:spPr>
          <a:xfrm>
            <a:off x="-376415" y="6393432"/>
            <a:ext cx="11755615" cy="304800"/>
          </a:xfrm>
        </p:spPr>
        <p:txBody>
          <a:bodyPr>
            <a:noAutofit/>
          </a:bodyPr>
          <a:lstStyle/>
          <a:p>
            <a:r>
              <a:rPr lang="lv-LV" sz="1200" dirty="0">
                <a:latin typeface="Arial" panose="020B0604020202020204" pitchFamily="34" charset="0"/>
                <a:cs typeface="Arial" panose="020B0604020202020204" pitchFamily="34" charset="0"/>
              </a:rPr>
              <a:t>Avots: </a:t>
            </a:r>
            <a:r>
              <a:rPr lang="lv-LV" sz="1200" dirty="0" err="1">
                <a:latin typeface="Arial" panose="020B0604020202020204" pitchFamily="34" charset="0"/>
                <a:cs typeface="Arial" panose="020B0604020202020204" pitchFamily="34" charset="0"/>
              </a:rPr>
              <a:t>Transport&amp;Environment</a:t>
            </a:r>
            <a:r>
              <a:rPr lang="lv-LV" sz="1200" dirty="0">
                <a:latin typeface="Arial" panose="020B0604020202020204" pitchFamily="34" charset="0"/>
                <a:cs typeface="Arial" panose="020B0604020202020204" pitchFamily="34" charset="0"/>
              </a:rPr>
              <a:t> pētījums «</a:t>
            </a:r>
            <a:r>
              <a:rPr lang="lv-LV" sz="1200" dirty="0" err="1">
                <a:latin typeface="Arial" panose="020B0604020202020204" pitchFamily="34" charset="0"/>
                <a:cs typeface="Arial" panose="020B0604020202020204" pitchFamily="34" charset="0"/>
              </a:rPr>
              <a:t>The</a:t>
            </a:r>
            <a:r>
              <a:rPr lang="lv-LV" sz="1200" dirty="0">
                <a:latin typeface="Arial" panose="020B0604020202020204" pitchFamily="34" charset="0"/>
                <a:cs typeface="Arial" panose="020B0604020202020204" pitchFamily="34" charset="0"/>
              </a:rPr>
              <a:t> </a:t>
            </a:r>
            <a:r>
              <a:rPr lang="lv-LV" sz="1200" dirty="0" err="1">
                <a:latin typeface="Arial" panose="020B0604020202020204" pitchFamily="34" charset="0"/>
                <a:cs typeface="Arial" panose="020B0604020202020204" pitchFamily="34" charset="0"/>
              </a:rPr>
              <a:t>Good</a:t>
            </a:r>
            <a:r>
              <a:rPr lang="lv-LV" sz="1200" dirty="0">
                <a:latin typeface="Arial" panose="020B0604020202020204" pitchFamily="34" charset="0"/>
                <a:cs typeface="Arial" panose="020B0604020202020204" pitchFamily="34" charset="0"/>
              </a:rPr>
              <a:t> </a:t>
            </a:r>
            <a:r>
              <a:rPr lang="lv-LV" sz="1200" dirty="0" err="1">
                <a:latin typeface="Arial" panose="020B0604020202020204" pitchFamily="34" charset="0"/>
                <a:cs typeface="Arial" panose="020B0604020202020204" pitchFamily="34" charset="0"/>
              </a:rPr>
              <a:t>Tax</a:t>
            </a:r>
            <a:r>
              <a:rPr lang="lv-LV" sz="1200" dirty="0">
                <a:latin typeface="Arial" panose="020B0604020202020204" pitchFamily="34" charset="0"/>
                <a:cs typeface="Arial" panose="020B0604020202020204" pitchFamily="34" charset="0"/>
              </a:rPr>
              <a:t> </a:t>
            </a:r>
            <a:r>
              <a:rPr lang="lv-LV" sz="1200" dirty="0" err="1">
                <a:latin typeface="Arial" panose="020B0604020202020204" pitchFamily="34" charset="0"/>
                <a:cs typeface="Arial" panose="020B0604020202020204" pitchFamily="34" charset="0"/>
              </a:rPr>
              <a:t>Guide</a:t>
            </a:r>
            <a:r>
              <a:rPr lang="lv-LV" sz="1200" dirty="0">
                <a:latin typeface="Arial" panose="020B0604020202020204" pitchFamily="34" charset="0"/>
                <a:cs typeface="Arial" panose="020B0604020202020204" pitchFamily="34" charset="0"/>
              </a:rPr>
              <a:t>» saite:  </a:t>
            </a:r>
            <a:r>
              <a:rPr lang="lv-LV" sz="1200" u="sng" dirty="0">
                <a:solidFill>
                  <a:srgbClr val="0563C1"/>
                </a:solidFill>
                <a:effectLst/>
                <a:latin typeface="Arial" panose="020B0604020202020204" pitchFamily="34" charset="0"/>
                <a:ea typeface="Calibri" panose="020F0502020204030204" pitchFamily="34" charset="0"/>
                <a:cs typeface="Arial" panose="020B0604020202020204" pitchFamily="34" charset="0"/>
                <a:hlinkClick r:id="rId3"/>
              </a:rPr>
              <a:t>https://www.transportenvironment.org/wp-content/uploads/2022/10/The-good-tax-guide_updated_07.11.22.pdf</a:t>
            </a:r>
            <a:r>
              <a:rPr lang="lv-LV" sz="1200" dirty="0">
                <a:effectLst/>
                <a:latin typeface="Arial" panose="020B0604020202020204" pitchFamily="34" charset="0"/>
                <a:ea typeface="Calibri" panose="020F0502020204030204" pitchFamily="34" charset="0"/>
                <a:cs typeface="Arial" panose="020B0604020202020204" pitchFamily="34" charset="0"/>
              </a:rPr>
              <a:t> </a:t>
            </a:r>
            <a:endParaRPr lang="lv-LV" sz="1200" dirty="0">
              <a:latin typeface="Arial" panose="020B0604020202020204" pitchFamily="34" charset="0"/>
              <a:cs typeface="Arial" panose="020B0604020202020204" pitchFamily="34" charset="0"/>
            </a:endParaRPr>
          </a:p>
        </p:txBody>
      </p:sp>
      <p:sp>
        <p:nvSpPr>
          <p:cNvPr id="5" name="Slide Number Placeholder 4">
            <a:extLst>
              <a:ext uri="{FF2B5EF4-FFF2-40B4-BE49-F238E27FC236}">
                <a16:creationId xmlns:a16="http://schemas.microsoft.com/office/drawing/2014/main" id="{9EAEF3D1-5D45-7110-9CE4-2C18D5249A45}"/>
              </a:ext>
            </a:extLst>
          </p:cNvPr>
          <p:cNvSpPr>
            <a:spLocks noGrp="1"/>
          </p:cNvSpPr>
          <p:nvPr>
            <p:ph type="sldNum" sz="quarter" idx="13"/>
          </p:nvPr>
        </p:nvSpPr>
        <p:spPr/>
        <p:txBody>
          <a:bodyPr/>
          <a:lstStyle/>
          <a:p>
            <a:pPr>
              <a:defRPr/>
            </a:pPr>
            <a:fld id="{8E0BD877-4834-417C-B3BD-1AB3E4611316}" type="slidenum">
              <a:rPr lang="en-US" altLang="lv-LV" smtClean="0"/>
              <a:pPr>
                <a:defRPr/>
              </a:pPr>
              <a:t>8</a:t>
            </a:fld>
            <a:endParaRPr lang="en-US" altLang="lv-LV"/>
          </a:p>
        </p:txBody>
      </p:sp>
      <p:graphicFrame>
        <p:nvGraphicFramePr>
          <p:cNvPr id="6" name="Chart 5">
            <a:extLst>
              <a:ext uri="{FF2B5EF4-FFF2-40B4-BE49-F238E27FC236}">
                <a16:creationId xmlns:a16="http://schemas.microsoft.com/office/drawing/2014/main" id="{4119EF6B-A648-7E2B-9E08-55343B318D21}"/>
              </a:ext>
            </a:extLst>
          </p:cNvPr>
          <p:cNvGraphicFramePr>
            <a:graphicFrameLocks/>
          </p:cNvGraphicFramePr>
          <p:nvPr>
            <p:extLst>
              <p:ext uri="{D42A27DB-BD31-4B8C-83A1-F6EECF244321}">
                <p14:modId xmlns:p14="http://schemas.microsoft.com/office/powerpoint/2010/main" val="551899018"/>
              </p:ext>
            </p:extLst>
          </p:nvPr>
        </p:nvGraphicFramePr>
        <p:xfrm>
          <a:off x="609600" y="1233940"/>
          <a:ext cx="11073205" cy="5228323"/>
        </p:xfrm>
        <a:graphic>
          <a:graphicData uri="http://schemas.openxmlformats.org/drawingml/2006/chart">
            <c:chart xmlns:c="http://schemas.openxmlformats.org/drawingml/2006/chart" xmlns:r="http://schemas.openxmlformats.org/officeDocument/2006/relationships" r:id="rId4"/>
          </a:graphicData>
        </a:graphic>
      </p:graphicFrame>
      <p:pic>
        <p:nvPicPr>
          <p:cNvPr id="7" name="Picture 6">
            <a:extLst>
              <a:ext uri="{FF2B5EF4-FFF2-40B4-BE49-F238E27FC236}">
                <a16:creationId xmlns:a16="http://schemas.microsoft.com/office/drawing/2014/main" id="{14305597-4E90-B949-F953-672A4131DDDD}"/>
              </a:ext>
            </a:extLst>
          </p:cNvPr>
          <p:cNvPicPr>
            <a:picLocks noChangeAspect="1"/>
          </p:cNvPicPr>
          <p:nvPr/>
        </p:nvPicPr>
        <p:blipFill>
          <a:blip r:embed="rId5"/>
          <a:stretch>
            <a:fillRect/>
          </a:stretch>
        </p:blipFill>
        <p:spPr>
          <a:xfrm>
            <a:off x="9059134" y="120918"/>
            <a:ext cx="2962913" cy="627942"/>
          </a:xfrm>
          <a:prstGeom prst="rect">
            <a:avLst/>
          </a:prstGeom>
        </p:spPr>
      </p:pic>
    </p:spTree>
    <p:extLst>
      <p:ext uri="{BB962C8B-B14F-4D97-AF65-F5344CB8AC3E}">
        <p14:creationId xmlns:p14="http://schemas.microsoft.com/office/powerpoint/2010/main" val="120794747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3F1512F0-16E9-2F2D-516A-39AF6D5736E4}"/>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106766" y="68246"/>
            <a:ext cx="2965369" cy="625507"/>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6CD33796-FFB5-E6B4-7A3B-9BC716A24847}"/>
              </a:ext>
            </a:extLst>
          </p:cNvPr>
          <p:cNvSpPr>
            <a:spLocks noGrp="1"/>
          </p:cNvSpPr>
          <p:nvPr>
            <p:ph type="title"/>
          </p:nvPr>
        </p:nvSpPr>
        <p:spPr>
          <a:xfrm>
            <a:off x="2432373" y="120136"/>
            <a:ext cx="4876800" cy="1036642"/>
          </a:xfrm>
        </p:spPr>
        <p:txBody>
          <a:bodyPr>
            <a:normAutofit/>
          </a:bodyPr>
          <a:lstStyle/>
          <a:p>
            <a:r>
              <a:rPr lang="lv-LV" sz="2000" dirty="0"/>
              <a:t>P</a:t>
            </a:r>
            <a:r>
              <a:rPr lang="en-US" sz="2000" dirty="0" err="1"/>
              <a:t>ētījums</a:t>
            </a:r>
            <a:r>
              <a:rPr lang="en-US" sz="2000" dirty="0"/>
              <a:t> «The good tax guide»</a:t>
            </a:r>
            <a:r>
              <a:rPr lang="lv-LV" sz="2000" dirty="0"/>
              <a:t> - nodokļu slogs</a:t>
            </a:r>
            <a:endParaRPr lang="lv-LV" sz="2000" dirty="0">
              <a:solidFill>
                <a:srgbClr val="FF0000"/>
              </a:solidFill>
            </a:endParaRPr>
          </a:p>
        </p:txBody>
      </p:sp>
      <p:sp>
        <p:nvSpPr>
          <p:cNvPr id="3" name="Content Placeholder 2">
            <a:extLst>
              <a:ext uri="{FF2B5EF4-FFF2-40B4-BE49-F238E27FC236}">
                <a16:creationId xmlns:a16="http://schemas.microsoft.com/office/drawing/2014/main" id="{B50623AE-B208-6AED-8335-EB48BFA6DA12}"/>
              </a:ext>
            </a:extLst>
          </p:cNvPr>
          <p:cNvSpPr>
            <a:spLocks noGrp="1"/>
          </p:cNvSpPr>
          <p:nvPr>
            <p:ph idx="1"/>
          </p:nvPr>
        </p:nvSpPr>
        <p:spPr>
          <a:xfrm>
            <a:off x="431288" y="2175270"/>
            <a:ext cx="6202838" cy="4454130"/>
          </a:xfrm>
        </p:spPr>
        <p:txBody>
          <a:bodyPr/>
          <a:lstStyle/>
          <a:p>
            <a:r>
              <a:rPr lang="lv-LV" sz="1600" b="1" dirty="0"/>
              <a:t>Kopējais nodokļu slogs par </a:t>
            </a:r>
            <a:r>
              <a:rPr lang="lv-LV" sz="1600" b="1" u="sng" dirty="0"/>
              <a:t>vieglā benzīna pasažieru </a:t>
            </a:r>
          </a:p>
          <a:p>
            <a:r>
              <a:rPr lang="lv-LV" sz="1600" b="1" dirty="0"/>
              <a:t>transportlīdzekļa </a:t>
            </a:r>
            <a:r>
              <a:rPr lang="lv-LV" sz="1600" b="1" u="sng" dirty="0"/>
              <a:t>10gadu</a:t>
            </a:r>
            <a:r>
              <a:rPr lang="lv-LV" sz="1600" b="1" dirty="0"/>
              <a:t> īpašumtiesībām:</a:t>
            </a:r>
          </a:p>
          <a:p>
            <a:endParaRPr lang="lv-LV" sz="1600" b="1" dirty="0"/>
          </a:p>
          <a:p>
            <a:pPr marL="285750" indent="-285750">
              <a:buFontTx/>
              <a:buChar char="-"/>
            </a:pPr>
            <a:r>
              <a:rPr lang="lv-LV" sz="1600" b="1" dirty="0"/>
              <a:t>Zemākās īpašumtiesību izmaksas Bulgārijā 1550 EUR;</a:t>
            </a:r>
          </a:p>
          <a:p>
            <a:pPr marL="285750" indent="-285750">
              <a:buFontTx/>
              <a:buChar char="-"/>
            </a:pPr>
            <a:r>
              <a:rPr lang="lv-LV" sz="1600" b="1" dirty="0"/>
              <a:t>Augstākās Dānijā – 17 000 EUR;</a:t>
            </a:r>
          </a:p>
          <a:p>
            <a:pPr marL="285750" indent="-285750">
              <a:buFontTx/>
              <a:buChar char="-"/>
            </a:pPr>
            <a:r>
              <a:rPr lang="lv-LV" sz="1600" b="1" dirty="0"/>
              <a:t>Latvijā – 4600 EUR</a:t>
            </a:r>
          </a:p>
          <a:p>
            <a:pPr marL="285750" indent="-285750">
              <a:buFontTx/>
              <a:buChar char="-"/>
            </a:pPr>
            <a:endParaRPr lang="lv-LV" sz="1400" dirty="0"/>
          </a:p>
          <a:p>
            <a:endParaRPr lang="lv-LV" sz="1400" dirty="0"/>
          </a:p>
          <a:p>
            <a:endParaRPr lang="lv-LV" dirty="0"/>
          </a:p>
          <a:p>
            <a:endParaRPr lang="lv-LV" dirty="0"/>
          </a:p>
          <a:p>
            <a:endParaRPr lang="lv-LV" dirty="0"/>
          </a:p>
          <a:p>
            <a:r>
              <a:rPr lang="lv-LV" dirty="0"/>
              <a:t> </a:t>
            </a:r>
          </a:p>
        </p:txBody>
      </p:sp>
      <p:sp>
        <p:nvSpPr>
          <p:cNvPr id="4" name="Text Placeholder 3">
            <a:extLst>
              <a:ext uri="{FF2B5EF4-FFF2-40B4-BE49-F238E27FC236}">
                <a16:creationId xmlns:a16="http://schemas.microsoft.com/office/drawing/2014/main" id="{E9752979-CEB9-CCD6-5C91-196EBC504298}"/>
              </a:ext>
            </a:extLst>
          </p:cNvPr>
          <p:cNvSpPr>
            <a:spLocks noGrp="1"/>
          </p:cNvSpPr>
          <p:nvPr>
            <p:ph type="body" sz="quarter" idx="10"/>
          </p:nvPr>
        </p:nvSpPr>
        <p:spPr/>
        <p:txBody>
          <a:bodyPr/>
          <a:lstStyle/>
          <a:p>
            <a:endParaRPr lang="lv-LV"/>
          </a:p>
        </p:txBody>
      </p:sp>
      <p:sp>
        <p:nvSpPr>
          <p:cNvPr id="5" name="Text Placeholder 4">
            <a:extLst>
              <a:ext uri="{FF2B5EF4-FFF2-40B4-BE49-F238E27FC236}">
                <a16:creationId xmlns:a16="http://schemas.microsoft.com/office/drawing/2014/main" id="{9FE83739-352D-ADC1-2EB0-D78EBF63D317}"/>
              </a:ext>
            </a:extLst>
          </p:cNvPr>
          <p:cNvSpPr>
            <a:spLocks noGrp="1"/>
          </p:cNvSpPr>
          <p:nvPr>
            <p:ph type="body" sz="quarter" idx="12"/>
          </p:nvPr>
        </p:nvSpPr>
        <p:spPr/>
        <p:txBody>
          <a:bodyPr/>
          <a:lstStyle/>
          <a:p>
            <a:endParaRPr lang="lv-LV"/>
          </a:p>
        </p:txBody>
      </p:sp>
      <p:sp>
        <p:nvSpPr>
          <p:cNvPr id="6" name="Slide Number Placeholder 5">
            <a:extLst>
              <a:ext uri="{FF2B5EF4-FFF2-40B4-BE49-F238E27FC236}">
                <a16:creationId xmlns:a16="http://schemas.microsoft.com/office/drawing/2014/main" id="{182B972D-4580-DE06-9BC4-E59350E68D67}"/>
              </a:ext>
            </a:extLst>
          </p:cNvPr>
          <p:cNvSpPr>
            <a:spLocks noGrp="1"/>
          </p:cNvSpPr>
          <p:nvPr>
            <p:ph type="sldNum" sz="quarter" idx="13"/>
          </p:nvPr>
        </p:nvSpPr>
        <p:spPr/>
        <p:txBody>
          <a:bodyPr/>
          <a:lstStyle/>
          <a:p>
            <a:pPr>
              <a:defRPr/>
            </a:pPr>
            <a:fld id="{58B1CA17-2490-47B2-A8EC-4CEB3BC800A8}" type="slidenum">
              <a:rPr lang="en-US" altLang="lv-LV" smtClean="0"/>
              <a:pPr>
                <a:defRPr/>
              </a:pPr>
              <a:t>9</a:t>
            </a:fld>
            <a:endParaRPr lang="en-US" altLang="lv-LV"/>
          </a:p>
        </p:txBody>
      </p:sp>
      <p:pic>
        <p:nvPicPr>
          <p:cNvPr id="8" name="Picture 7">
            <a:extLst>
              <a:ext uri="{FF2B5EF4-FFF2-40B4-BE49-F238E27FC236}">
                <a16:creationId xmlns:a16="http://schemas.microsoft.com/office/drawing/2014/main" id="{452051EC-F72B-B4B0-D381-091AEAEC919F}"/>
              </a:ext>
            </a:extLst>
          </p:cNvPr>
          <p:cNvPicPr>
            <a:picLocks noChangeAspect="1"/>
          </p:cNvPicPr>
          <p:nvPr/>
        </p:nvPicPr>
        <p:blipFill rotWithShape="1">
          <a:blip r:embed="rId3"/>
          <a:srcRect l="-614" t="1416" r="32078" b="6340"/>
          <a:stretch/>
        </p:blipFill>
        <p:spPr>
          <a:xfrm>
            <a:off x="6969735" y="493569"/>
            <a:ext cx="4480256" cy="6296185"/>
          </a:xfrm>
          <a:prstGeom prst="rect">
            <a:avLst/>
          </a:prstGeom>
        </p:spPr>
      </p:pic>
      <p:sp>
        <p:nvSpPr>
          <p:cNvPr id="12" name="Oval 11">
            <a:extLst>
              <a:ext uri="{FF2B5EF4-FFF2-40B4-BE49-F238E27FC236}">
                <a16:creationId xmlns:a16="http://schemas.microsoft.com/office/drawing/2014/main" id="{647B3BD2-F35A-4A98-A833-8B5B3405BE7E}"/>
              </a:ext>
            </a:extLst>
          </p:cNvPr>
          <p:cNvSpPr/>
          <p:nvPr/>
        </p:nvSpPr>
        <p:spPr>
          <a:xfrm>
            <a:off x="7342751" y="3705561"/>
            <a:ext cx="2342606" cy="264523"/>
          </a:xfrm>
          <a:prstGeom prst="ellipse">
            <a:avLst/>
          </a:prstGeom>
          <a:no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lv-LV"/>
          </a:p>
        </p:txBody>
      </p:sp>
      <p:sp>
        <p:nvSpPr>
          <p:cNvPr id="9" name="Arrow: Up 8">
            <a:extLst>
              <a:ext uri="{FF2B5EF4-FFF2-40B4-BE49-F238E27FC236}">
                <a16:creationId xmlns:a16="http://schemas.microsoft.com/office/drawing/2014/main" id="{EE76E111-8C90-CEE1-B8C3-B00296047C12}"/>
              </a:ext>
            </a:extLst>
          </p:cNvPr>
          <p:cNvSpPr/>
          <p:nvPr/>
        </p:nvSpPr>
        <p:spPr>
          <a:xfrm rot="10800000">
            <a:off x="655983" y="3061252"/>
            <a:ext cx="86026" cy="258418"/>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a:p>
        </p:txBody>
      </p:sp>
      <p:sp>
        <p:nvSpPr>
          <p:cNvPr id="10" name="Arrow: Up 9">
            <a:extLst>
              <a:ext uri="{FF2B5EF4-FFF2-40B4-BE49-F238E27FC236}">
                <a16:creationId xmlns:a16="http://schemas.microsoft.com/office/drawing/2014/main" id="{804D03CE-D2E8-F614-2914-328A3C3CE17B}"/>
              </a:ext>
            </a:extLst>
          </p:cNvPr>
          <p:cNvSpPr/>
          <p:nvPr/>
        </p:nvSpPr>
        <p:spPr>
          <a:xfrm>
            <a:off x="655983" y="3576352"/>
            <a:ext cx="86026" cy="258418"/>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a:p>
        </p:txBody>
      </p:sp>
      <p:sp>
        <p:nvSpPr>
          <p:cNvPr id="11" name="Text Placeholder 3">
            <a:extLst>
              <a:ext uri="{FF2B5EF4-FFF2-40B4-BE49-F238E27FC236}">
                <a16:creationId xmlns:a16="http://schemas.microsoft.com/office/drawing/2014/main" id="{74CA524B-BE20-A837-545C-23648B441DF9}"/>
              </a:ext>
            </a:extLst>
          </p:cNvPr>
          <p:cNvSpPr txBox="1">
            <a:spLocks/>
          </p:cNvSpPr>
          <p:nvPr/>
        </p:nvSpPr>
        <p:spPr bwMode="auto">
          <a:xfrm>
            <a:off x="599091" y="5932761"/>
            <a:ext cx="6202839"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3957" tIns="46979" rIns="93957" bIns="46979" numCol="1" anchor="t" anchorCtr="0" compatLnSpc="1">
            <a:prstTxWarp prst="textNoShape">
              <a:avLst/>
            </a:prstTxWarp>
            <a:noAutofit/>
          </a:bodyPr>
          <a:lstStyle>
            <a:lvl1pPr marL="0" indent="0" algn="r" defTabSz="938151" rtl="0" eaLnBrk="1" fontAlgn="base" hangingPunct="1">
              <a:spcBef>
                <a:spcPct val="20000"/>
              </a:spcBef>
              <a:spcAft>
                <a:spcPct val="0"/>
              </a:spcAft>
              <a:buFont typeface="Arial" charset="0"/>
              <a:buNone/>
              <a:defRPr sz="1000" kern="1200" baseline="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761949" indent="-292081" algn="l" defTabSz="938151" rtl="0" eaLnBrk="1" fontAlgn="base" hangingPunct="1">
              <a:spcBef>
                <a:spcPct val="20000"/>
              </a:spcBef>
              <a:spcAft>
                <a:spcPct val="0"/>
              </a:spcAft>
              <a:buFont typeface="Arial" charset="0"/>
              <a:buChar char="–"/>
              <a:defRPr sz="2900" kern="1200">
                <a:solidFill>
                  <a:schemeClr val="tx1"/>
                </a:solidFill>
                <a:latin typeface="+mn-lt"/>
                <a:ea typeface="MS PGothic" pitchFamily="34" charset="-128"/>
                <a:cs typeface="+mn-cs"/>
              </a:defRPr>
            </a:lvl2pPr>
            <a:lvl3pPr marL="1173084" indent="-233347" algn="l" defTabSz="938151" rtl="0" eaLnBrk="1" fontAlgn="base" hangingPunct="1">
              <a:spcBef>
                <a:spcPct val="20000"/>
              </a:spcBef>
              <a:spcAft>
                <a:spcPct val="0"/>
              </a:spcAft>
              <a:buFont typeface="Arial" charset="0"/>
              <a:buChar char="•"/>
              <a:defRPr sz="2500" kern="1200">
                <a:solidFill>
                  <a:schemeClr val="tx1"/>
                </a:solidFill>
                <a:latin typeface="+mn-lt"/>
                <a:ea typeface="MS PGothic" pitchFamily="34" charset="-128"/>
                <a:cs typeface="+mn-cs"/>
              </a:defRPr>
            </a:lvl3pPr>
            <a:lvl4pPr marL="1642953" indent="-233347" algn="l" defTabSz="938151" rtl="0" eaLnBrk="1" fontAlgn="base" hangingPunct="1">
              <a:spcBef>
                <a:spcPct val="20000"/>
              </a:spcBef>
              <a:spcAft>
                <a:spcPct val="0"/>
              </a:spcAft>
              <a:buFont typeface="Arial" charset="0"/>
              <a:buChar char="–"/>
              <a:defRPr sz="1900" kern="1200">
                <a:solidFill>
                  <a:schemeClr val="tx1"/>
                </a:solidFill>
                <a:latin typeface="+mn-lt"/>
                <a:ea typeface="MS PGothic" pitchFamily="34" charset="-128"/>
                <a:cs typeface="+mn-cs"/>
              </a:defRPr>
            </a:lvl4pPr>
            <a:lvl5pPr marL="2112821" indent="-233347" algn="l" defTabSz="938151" rtl="0" eaLnBrk="1" fontAlgn="base" hangingPunct="1">
              <a:spcBef>
                <a:spcPct val="20000"/>
              </a:spcBef>
              <a:spcAft>
                <a:spcPct val="0"/>
              </a:spcAft>
              <a:buFont typeface="Arial" charset="0"/>
              <a:buChar char="»"/>
              <a:defRPr sz="1900" kern="1200">
                <a:solidFill>
                  <a:schemeClr val="tx1"/>
                </a:solidFill>
                <a:latin typeface="+mn-lt"/>
                <a:ea typeface="MS PGothic" pitchFamily="34" charset="-128"/>
                <a:cs typeface="+mn-cs"/>
              </a:defRPr>
            </a:lvl5pPr>
            <a:lvl6pPr marL="2583662" indent="-234877" algn="l" defTabSz="939511" rtl="0" eaLnBrk="1" latinLnBrk="0" hangingPunct="1">
              <a:spcBef>
                <a:spcPct val="20000"/>
              </a:spcBef>
              <a:buFont typeface="Arial" pitchFamily="34" charset="0"/>
              <a:buChar char="•"/>
              <a:defRPr sz="1900" kern="1200">
                <a:solidFill>
                  <a:schemeClr val="tx1"/>
                </a:solidFill>
                <a:latin typeface="+mn-lt"/>
                <a:ea typeface="+mn-ea"/>
                <a:cs typeface="+mn-cs"/>
              </a:defRPr>
            </a:lvl6pPr>
            <a:lvl7pPr marL="3053418" indent="-234877" algn="l" defTabSz="939511" rtl="0" eaLnBrk="1" latinLnBrk="0" hangingPunct="1">
              <a:spcBef>
                <a:spcPct val="20000"/>
              </a:spcBef>
              <a:buFont typeface="Arial" pitchFamily="34" charset="0"/>
              <a:buChar char="•"/>
              <a:defRPr sz="1900" kern="1200">
                <a:solidFill>
                  <a:schemeClr val="tx1"/>
                </a:solidFill>
                <a:latin typeface="+mn-lt"/>
                <a:ea typeface="+mn-ea"/>
                <a:cs typeface="+mn-cs"/>
              </a:defRPr>
            </a:lvl7pPr>
            <a:lvl8pPr marL="3523176" indent="-234877" algn="l" defTabSz="939511" rtl="0" eaLnBrk="1" latinLnBrk="0" hangingPunct="1">
              <a:spcBef>
                <a:spcPct val="20000"/>
              </a:spcBef>
              <a:buFont typeface="Arial" pitchFamily="34" charset="0"/>
              <a:buChar char="•"/>
              <a:defRPr sz="1900" kern="1200">
                <a:solidFill>
                  <a:schemeClr val="tx1"/>
                </a:solidFill>
                <a:latin typeface="+mn-lt"/>
                <a:ea typeface="+mn-ea"/>
                <a:cs typeface="+mn-cs"/>
              </a:defRPr>
            </a:lvl8pPr>
            <a:lvl9pPr marL="3992931" indent="-234877" algn="l" defTabSz="939511" rtl="0" eaLnBrk="1" latinLnBrk="0" hangingPunct="1">
              <a:spcBef>
                <a:spcPct val="20000"/>
              </a:spcBef>
              <a:buFont typeface="Arial" pitchFamily="34" charset="0"/>
              <a:buChar char="•"/>
              <a:defRPr sz="1900" kern="1200">
                <a:solidFill>
                  <a:schemeClr val="tx1"/>
                </a:solidFill>
                <a:latin typeface="+mn-lt"/>
                <a:ea typeface="+mn-ea"/>
                <a:cs typeface="+mn-cs"/>
              </a:defRPr>
            </a:lvl9pPr>
          </a:lstStyle>
          <a:p>
            <a:r>
              <a:rPr lang="lv-LV" sz="1200" dirty="0">
                <a:latin typeface="Arial" panose="020B0604020202020204" pitchFamily="34" charset="0"/>
                <a:cs typeface="Arial" panose="020B0604020202020204" pitchFamily="34" charset="0"/>
              </a:rPr>
              <a:t>Avots: </a:t>
            </a:r>
            <a:r>
              <a:rPr lang="lv-LV" sz="1200" dirty="0" err="1">
                <a:latin typeface="Arial" panose="020B0604020202020204" pitchFamily="34" charset="0"/>
                <a:cs typeface="Arial" panose="020B0604020202020204" pitchFamily="34" charset="0"/>
              </a:rPr>
              <a:t>Transport&amp;Environment</a:t>
            </a:r>
            <a:r>
              <a:rPr lang="lv-LV" sz="1200" dirty="0">
                <a:latin typeface="Arial" panose="020B0604020202020204" pitchFamily="34" charset="0"/>
                <a:cs typeface="Arial" panose="020B0604020202020204" pitchFamily="34" charset="0"/>
              </a:rPr>
              <a:t> pētījums «</a:t>
            </a:r>
            <a:r>
              <a:rPr lang="lv-LV" sz="1200" dirty="0" err="1">
                <a:latin typeface="Arial" panose="020B0604020202020204" pitchFamily="34" charset="0"/>
                <a:cs typeface="Arial" panose="020B0604020202020204" pitchFamily="34" charset="0"/>
              </a:rPr>
              <a:t>The</a:t>
            </a:r>
            <a:r>
              <a:rPr lang="lv-LV" sz="1200" dirty="0">
                <a:latin typeface="Arial" panose="020B0604020202020204" pitchFamily="34" charset="0"/>
                <a:cs typeface="Arial" panose="020B0604020202020204" pitchFamily="34" charset="0"/>
              </a:rPr>
              <a:t> </a:t>
            </a:r>
            <a:r>
              <a:rPr lang="lv-LV" sz="1200" dirty="0" err="1">
                <a:latin typeface="Arial" panose="020B0604020202020204" pitchFamily="34" charset="0"/>
                <a:cs typeface="Arial" panose="020B0604020202020204" pitchFamily="34" charset="0"/>
              </a:rPr>
              <a:t>Good</a:t>
            </a:r>
            <a:r>
              <a:rPr lang="lv-LV" sz="1200" dirty="0">
                <a:latin typeface="Arial" panose="020B0604020202020204" pitchFamily="34" charset="0"/>
                <a:cs typeface="Arial" panose="020B0604020202020204" pitchFamily="34" charset="0"/>
              </a:rPr>
              <a:t> </a:t>
            </a:r>
            <a:r>
              <a:rPr lang="lv-LV" sz="1200" dirty="0" err="1">
                <a:latin typeface="Arial" panose="020B0604020202020204" pitchFamily="34" charset="0"/>
                <a:cs typeface="Arial" panose="020B0604020202020204" pitchFamily="34" charset="0"/>
              </a:rPr>
              <a:t>Tax</a:t>
            </a:r>
            <a:r>
              <a:rPr lang="lv-LV" sz="1200" dirty="0">
                <a:latin typeface="Arial" panose="020B0604020202020204" pitchFamily="34" charset="0"/>
                <a:cs typeface="Arial" panose="020B0604020202020204" pitchFamily="34" charset="0"/>
              </a:rPr>
              <a:t> </a:t>
            </a:r>
            <a:r>
              <a:rPr lang="lv-LV" sz="1200" dirty="0" err="1">
                <a:latin typeface="Arial" panose="020B0604020202020204" pitchFamily="34" charset="0"/>
                <a:cs typeface="Arial" panose="020B0604020202020204" pitchFamily="34" charset="0"/>
              </a:rPr>
              <a:t>Guide</a:t>
            </a:r>
            <a:r>
              <a:rPr lang="lv-LV" sz="1200" dirty="0">
                <a:latin typeface="Arial" panose="020B0604020202020204" pitchFamily="34" charset="0"/>
                <a:cs typeface="Arial" panose="020B0604020202020204" pitchFamily="34" charset="0"/>
              </a:rPr>
              <a:t>»</a:t>
            </a:r>
          </a:p>
          <a:p>
            <a:r>
              <a:rPr lang="lv-LV" sz="1200" dirty="0">
                <a:latin typeface="Arial" panose="020B0604020202020204" pitchFamily="34" charset="0"/>
                <a:cs typeface="Arial" panose="020B0604020202020204" pitchFamily="34" charset="0"/>
              </a:rPr>
              <a:t> saite:  </a:t>
            </a:r>
            <a:r>
              <a:rPr lang="lv-LV" sz="1200" u="sng" dirty="0">
                <a:solidFill>
                  <a:srgbClr val="0563C1"/>
                </a:solidFill>
                <a:latin typeface="Arial" panose="020B0604020202020204" pitchFamily="34" charset="0"/>
                <a:ea typeface="Calibri" panose="020F0502020204030204" pitchFamily="34" charset="0"/>
                <a:cs typeface="Arial" panose="020B0604020202020204" pitchFamily="34" charset="0"/>
                <a:hlinkClick r:id="rId4"/>
              </a:rPr>
              <a:t>https://www.transportenvironment.org/wp-content/uploads/2022/10/The-good-tax-guide_updated_07.11.22.pdf</a:t>
            </a:r>
            <a:r>
              <a:rPr lang="lv-LV" sz="1200" dirty="0">
                <a:latin typeface="Arial" panose="020B0604020202020204" pitchFamily="34" charset="0"/>
                <a:ea typeface="Calibri" panose="020F0502020204030204" pitchFamily="34" charset="0"/>
                <a:cs typeface="Arial" panose="020B0604020202020204" pitchFamily="34" charset="0"/>
              </a:rPr>
              <a:t> </a:t>
            </a:r>
            <a:endParaRPr lang="lv-LV" sz="1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997018436"/>
      </p:ext>
    </p:extLst>
  </p:cSld>
  <p:clrMapOvr>
    <a:masterClrMapping/>
  </p:clrMapOvr>
</p:sld>
</file>

<file path=ppt/theme/theme1.xml><?xml version="1.0" encoding="utf-8"?>
<a:theme xmlns:a="http://schemas.openxmlformats.org/drawingml/2006/main" name="Prezentacija_ZPL_22022017_I">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Titullapa_kontaktinformacija">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Prezentacija_ZPL_22022017_I</Template>
  <TotalTime>5349</TotalTime>
  <Words>4674</Words>
  <Application>Microsoft Office PowerPoint</Application>
  <PresentationFormat>Widescreen</PresentationFormat>
  <Paragraphs>413</Paragraphs>
  <Slides>19</Slides>
  <Notes>14</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19</vt:i4>
      </vt:variant>
    </vt:vector>
  </HeadingPairs>
  <TitlesOfParts>
    <vt:vector size="24" baseType="lpstr">
      <vt:lpstr>Arial</vt:lpstr>
      <vt:lpstr>Calibri</vt:lpstr>
      <vt:lpstr>Times New Roman</vt:lpstr>
      <vt:lpstr>Verdana</vt:lpstr>
      <vt:lpstr>Prezentacija_ZPL_22022017_I</vt:lpstr>
      <vt:lpstr>   Autotransports – politikas plānošana, nodokļu politika  IMDG sēde  </vt:lpstr>
      <vt:lpstr>Transports un tā radītās emisijas ES</vt:lpstr>
      <vt:lpstr>PowerPoint Presentation</vt:lpstr>
      <vt:lpstr>PowerPoint Presentation</vt:lpstr>
      <vt:lpstr>PowerPoint Presentation</vt:lpstr>
      <vt:lpstr>PowerPoint Presentation</vt:lpstr>
      <vt:lpstr>PowerPoint Presentation</vt:lpstr>
      <vt:lpstr>Pētījums «The good tax guide» ES valstīs biežāk piemērojamo nodokļu komponentes</vt:lpstr>
      <vt:lpstr>Pētījums «The good tax guide» - nodokļu slogs</vt:lpstr>
      <vt:lpstr>Pētījums «The good tax guide» Atziņas +</vt:lpstr>
      <vt:lpstr>Pētījums «The good tax guide» Atziņas - </vt:lpstr>
      <vt:lpstr>Baltijas valstu TL nodokļu salīdzinājums</vt:lpstr>
      <vt:lpstr>Transport &amp; Environment pētījums  «The good tax guide»  </vt:lpstr>
      <vt:lpstr>PowerPoint Presentation</vt:lpstr>
      <vt:lpstr>SM līdz šim virzītās iniciatīvas, atbalstu neguvušās </vt:lpstr>
      <vt:lpstr>PowerPoint Presentation</vt:lpstr>
      <vt:lpstr>Priekšlikums – ieviest iegādes nodokli</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Grozījumi Zemes pārvaldības likumā</dc:title>
  <dc:creator>Inta Rozenšteine</dc:creator>
  <cp:lastModifiedBy>Jānis Kalniņš</cp:lastModifiedBy>
  <cp:revision>13</cp:revision>
  <cp:lastPrinted>2020-07-01T13:35:10Z</cp:lastPrinted>
  <dcterms:created xsi:type="dcterms:W3CDTF">2017-09-18T07:45:47Z</dcterms:created>
  <dcterms:modified xsi:type="dcterms:W3CDTF">2023-02-27T12:46:35Z</dcterms:modified>
</cp:coreProperties>
</file>