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54" r:id="rId2"/>
    <p:sldId id="449" r:id="rId3"/>
    <p:sldId id="444" r:id="rId4"/>
    <p:sldId id="446" r:id="rId5"/>
    <p:sldId id="447" r:id="rId6"/>
    <p:sldId id="448" r:id="rId7"/>
    <p:sldId id="438" r:id="rId8"/>
  </p:sldIdLst>
  <p:sldSz cx="9144000" cy="6858000" type="screen4x3"/>
  <p:notesSz cx="6797675" cy="9926638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ānis Kalniņš" initials="JK" lastIdx="3" clrIdx="0"/>
  <p:cmAuthor id="1" name="Edgars Ļeonovs" initials="EĻ" lastIdx="1" clrIdx="1">
    <p:extLst>
      <p:ext uri="{19B8F6BF-5375-455C-9EA6-DF929625EA0E}">
        <p15:presenceInfo xmlns:p15="http://schemas.microsoft.com/office/powerpoint/2012/main" userId="S-1-5-21-725345543-1935655697-839522115-822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D9391A-1241-4420-B3CE-CE013A571556}" v="15" dt="2023-03-01T09:33:09.710"/>
    <p1510:client id="{868B2345-B538-4AA2-B0FA-613C7160C44A}" v="1" dt="2023-02-28T12:24:21.6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911" autoAdjust="0"/>
    <p:restoredTop sz="92968" autoAdjust="0"/>
  </p:normalViewPr>
  <p:slideViewPr>
    <p:cSldViewPr snapToGrid="0" snapToObjects="1">
      <p:cViewPr varScale="1">
        <p:scale>
          <a:sx n="121" d="100"/>
          <a:sy n="121" d="100"/>
        </p:scale>
        <p:origin x="91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51" cy="4960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728" y="0"/>
            <a:ext cx="2946351" cy="4960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CB8E79-1BF4-4C6D-A410-E6EC2E2C5A7A}" type="datetimeFigureOut">
              <a:rPr lang="lv-LV" smtClean="0"/>
              <a:t>01.03.2023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959"/>
            <a:ext cx="2946351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728" y="9428959"/>
            <a:ext cx="2946351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E0FA27-1C10-4836-BFA8-0329ABC82AD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90149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29A4B31-33DD-43A8-9532-B7325ACB2E34}" type="datetimeFigureOut">
              <a:rPr lang="lv-LV" altLang="lv-LV"/>
              <a:pPr>
                <a:defRPr/>
              </a:pPr>
              <a:t>01.03.2023</a:t>
            </a:fld>
            <a:endParaRPr lang="lv-LV" alt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FC1D6188-9505-4E27-847D-D21DE741DABE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9429037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9506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AF6A5797-3D96-4F42-A9EB-917E84AB786D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130605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D862DBDE-6350-430D-97D0-01F9C821BA8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299497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3796DD49-93BF-48BE-B19B-03B16FF5764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27714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4796816E-1B21-4B86-957B-7977EBF8A6A5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759161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8E0BD877-4834-417C-B3BD-1AB3E461131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09857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DB80CC95-A328-44A0-9C9D-C8145ED0D68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541870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7CD31F58-9435-41C8-A4A2-17674A9DF82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885570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989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67079766-7892-4FE6-9F77-EF12C868E477}" type="datetime1">
              <a:rPr lang="en-US" altLang="lv-LV"/>
              <a:pPr>
                <a:defRPr/>
              </a:pPr>
              <a:t>3/1/2023</a:t>
            </a:fld>
            <a:endParaRPr lang="en-US" alt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801287A1-228F-4092-9727-FC5899FE8150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5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titania.saeima.lv/LIVS13/saeimalivs13.nsf/webSasaiste?OpenView&amp;restricttocategory=1484/Lp13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2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1</a:t>
            </a:fld>
            <a:endParaRPr lang="en-US" altLang="lv-LV"/>
          </a:p>
        </p:txBody>
      </p:sp>
      <p:sp>
        <p:nvSpPr>
          <p:cNvPr id="8" name="Rectangle 7"/>
          <p:cNvSpPr/>
          <p:nvPr/>
        </p:nvSpPr>
        <p:spPr>
          <a:xfrm>
            <a:off x="492586" y="1944421"/>
            <a:ext cx="8485909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lv-LV" sz="19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lv-LV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lv-LV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28781" y="976085"/>
            <a:ext cx="7893188" cy="1066799"/>
          </a:xfrm>
        </p:spPr>
        <p:txBody>
          <a:bodyPr>
            <a:normAutofit fontScale="90000"/>
          </a:bodyPr>
          <a:lstStyle/>
          <a:p>
            <a:pPr algn="ctr"/>
            <a:r>
              <a:rPr lang="lv-LV" altLang="lv-LV" sz="1800" dirty="0"/>
              <a:t>Ceļu satiksmes drošības padomes sēde</a:t>
            </a:r>
            <a:br>
              <a:rPr lang="lv-LV" altLang="lv-LV" sz="1800" dirty="0"/>
            </a:br>
            <a:r>
              <a:rPr lang="lv-LV" altLang="lv-LV" sz="1800" dirty="0"/>
              <a:t>2023.gada 6.marts</a:t>
            </a:r>
            <a:br>
              <a:rPr lang="lv-LV" altLang="lv-LV" sz="1800" dirty="0"/>
            </a:br>
            <a:br>
              <a:rPr lang="lv-LV" altLang="lv-LV" sz="1800" dirty="0"/>
            </a:br>
            <a:br>
              <a:rPr lang="lv-LV" altLang="lv-LV" sz="2800" i="1" dirty="0"/>
            </a:br>
            <a:r>
              <a:rPr lang="lv-LV" altLang="lv-LV" sz="3100" dirty="0"/>
              <a:t>Informācija par</a:t>
            </a:r>
            <a:br>
              <a:rPr lang="lv-LV" altLang="lv-LV" sz="3100" dirty="0"/>
            </a:br>
            <a:r>
              <a:rPr lang="lv-LV" altLang="lv-LV" sz="3100" dirty="0"/>
              <a:t>Priekšlikumiem uz II lasījumu Ceļu satiksmes likumā</a:t>
            </a:r>
            <a:br>
              <a:rPr lang="lv-LV" altLang="lv-LV" sz="3100" dirty="0"/>
            </a:br>
            <a:br>
              <a:rPr lang="lv-LV" altLang="lv-LV" sz="3100" dirty="0"/>
            </a:br>
            <a:br>
              <a:rPr lang="lv-LV" altLang="lv-LV" sz="3100" dirty="0"/>
            </a:br>
            <a:br>
              <a:rPr lang="lv-LV" altLang="lv-LV" sz="3100" dirty="0"/>
            </a:br>
            <a:br>
              <a:rPr lang="lv-LV" altLang="lv-LV" sz="1800" dirty="0"/>
            </a:br>
            <a:br>
              <a:rPr lang="lv-LV" altLang="lv-LV" sz="1800" dirty="0"/>
            </a:br>
            <a:br>
              <a:rPr lang="lv-LV" altLang="lv-LV" sz="1800" dirty="0"/>
            </a:br>
            <a:r>
              <a:rPr lang="lv-LV" altLang="lv-LV" sz="1800" dirty="0"/>
              <a:t>Tālivaldis Vectirāns</a:t>
            </a:r>
            <a:br>
              <a:rPr lang="lv-LV" altLang="lv-LV" sz="1800"/>
            </a:br>
            <a:r>
              <a:rPr lang="lv-LV" altLang="lv-LV" sz="1800"/>
              <a:t>Satiksmes ministrijas</a:t>
            </a:r>
            <a:br>
              <a:rPr lang="lv-LV" altLang="lv-LV" sz="1800"/>
            </a:br>
            <a:r>
              <a:rPr lang="lv-LV" altLang="lv-LV" sz="1800"/>
              <a:t> </a:t>
            </a:r>
            <a:r>
              <a:rPr lang="lv-LV" altLang="lv-LV" sz="1800" dirty="0"/>
              <a:t>Autoceļu infrastruktūras departamenta direktors</a:t>
            </a:r>
            <a:br>
              <a:rPr lang="lv-LV" altLang="lv-LV" sz="2800" dirty="0"/>
            </a:br>
            <a:endParaRPr lang="lv-LV" sz="2800" dirty="0"/>
          </a:p>
        </p:txBody>
      </p:sp>
      <p:pic>
        <p:nvPicPr>
          <p:cNvPr id="6" name="Picture 5" descr="A picture containing text&#10;&#10;Description automatically generated">
            <a:extLst>
              <a:ext uri="{FF2B5EF4-FFF2-40B4-BE49-F238E27FC236}">
                <a16:creationId xmlns:a16="http://schemas.microsoft.com/office/drawing/2014/main" id="{A62D3E8A-3771-4439-B399-5CD90833AC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1733" y="3731783"/>
            <a:ext cx="5787614" cy="1288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030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5DE77-9632-498A-5532-BD322BB9B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2326" y="389642"/>
            <a:ext cx="6096000" cy="1066799"/>
          </a:xfrm>
        </p:spPr>
        <p:txBody>
          <a:bodyPr/>
          <a:lstStyle/>
          <a:p>
            <a:r>
              <a:rPr lang="lv-LV" dirty="0"/>
              <a:t>Priekšlikumi grozījumiem Ceļu satiksmes likumā*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93E762-ACE5-83B0-0C12-512D2BEE6C8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2</a:t>
            </a:fld>
            <a:endParaRPr lang="en-US" altLang="lv-LV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D5C904EE-7C1E-9297-0A29-2D019394F8EF}"/>
              </a:ext>
            </a:extLst>
          </p:cNvPr>
          <p:cNvSpPr txBox="1">
            <a:spLocks/>
          </p:cNvSpPr>
          <p:nvPr/>
        </p:nvSpPr>
        <p:spPr bwMode="auto">
          <a:xfrm>
            <a:off x="304800" y="6453034"/>
            <a:ext cx="7670276" cy="352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9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11731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6430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9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21129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9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2583835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362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341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93197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/>
              <a:t>*saite:  </a:t>
            </a:r>
            <a:r>
              <a:rPr lang="lv-LV">
                <a:hlinkClick r:id="rId2"/>
              </a:rPr>
              <a:t>https://titania.saeima.lv/LIVS13/saeimalivs13.nsf/webSasaiste?OpenView&amp;restricttocategory=1484/Lp13</a:t>
            </a:r>
            <a:r>
              <a:rPr lang="lv-LV"/>
              <a:t> </a:t>
            </a:r>
            <a:endParaRPr lang="lv-LV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095D8A-D918-5ED6-DF67-F023775DF678}"/>
              </a:ext>
            </a:extLst>
          </p:cNvPr>
          <p:cNvSpPr txBox="1"/>
          <p:nvPr/>
        </p:nvSpPr>
        <p:spPr>
          <a:xfrm>
            <a:off x="681858" y="1256761"/>
            <a:ext cx="6294383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lv-LV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Iesniegtie priekšlikumi ir svarīgi situācijas uzlabošanai, bet būtu nepieciešamas papildus ekspertu un nozares dalībnieku diskusijas par labāko problēmas risinājumu pirms diskutē likumdevējs</a:t>
            </a:r>
          </a:p>
          <a:p>
            <a:pPr algn="ctr"/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</a:t>
            </a:r>
          </a:p>
          <a:p>
            <a:pPr algn="ctr"/>
            <a:endParaRPr lang="lv-LV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lv-LV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lv-LV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lv-LV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lv-LV" sz="1800" b="1" dirty="0">
                <a:latin typeface="Arial" panose="020B0604020202020204" pitchFamily="34" charset="0"/>
                <a:cs typeface="Arial" panose="020B0604020202020204" pitchFamily="34" charset="0"/>
              </a:rPr>
              <a:t>	CSDP </a:t>
            </a:r>
            <a:r>
              <a:rPr lang="lv-LV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domnīca</a:t>
            </a:r>
            <a:endParaRPr lang="lv-LV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lv-LV" sz="1800" b="1" dirty="0">
                <a:latin typeface="Arial" panose="020B0604020202020204" pitchFamily="34" charset="0"/>
                <a:cs typeface="Arial" panose="020B0604020202020204" pitchFamily="34" charset="0"/>
              </a:rPr>
              <a:t>	Secinājumi + priekšlikumi</a:t>
            </a:r>
          </a:p>
          <a:p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pic>
        <p:nvPicPr>
          <p:cNvPr id="8" name="Graphic 7" descr="Head with gears with solid fill">
            <a:extLst>
              <a:ext uri="{FF2B5EF4-FFF2-40B4-BE49-F238E27FC236}">
                <a16:creationId xmlns:a16="http://schemas.microsoft.com/office/drawing/2014/main" id="{EE4D7A17-96D9-16C6-F8E8-EF3684FFBC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189802" y="3204034"/>
            <a:ext cx="930524" cy="930524"/>
          </a:xfrm>
          <a:prstGeom prst="rect">
            <a:avLst/>
          </a:prstGeom>
        </p:spPr>
      </p:pic>
      <p:sp>
        <p:nvSpPr>
          <p:cNvPr id="9" name="Arrow: Down 8">
            <a:extLst>
              <a:ext uri="{FF2B5EF4-FFF2-40B4-BE49-F238E27FC236}">
                <a16:creationId xmlns:a16="http://schemas.microsoft.com/office/drawing/2014/main" id="{44141AF3-497F-A0EA-B4B7-C2B5E16938A5}"/>
              </a:ext>
            </a:extLst>
          </p:cNvPr>
          <p:cNvSpPr/>
          <p:nvPr/>
        </p:nvSpPr>
        <p:spPr>
          <a:xfrm>
            <a:off x="4507280" y="2455797"/>
            <a:ext cx="295564" cy="44452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5877D4F3-6DF2-CCD5-BFAF-5FB4299F3389}"/>
              </a:ext>
            </a:extLst>
          </p:cNvPr>
          <p:cNvSpPr/>
          <p:nvPr/>
        </p:nvSpPr>
        <p:spPr>
          <a:xfrm>
            <a:off x="4560343" y="4540631"/>
            <a:ext cx="291327" cy="4610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pic>
        <p:nvPicPr>
          <p:cNvPr id="12" name="Graphic 11" descr="Arrow circle with solid fill">
            <a:extLst>
              <a:ext uri="{FF2B5EF4-FFF2-40B4-BE49-F238E27FC236}">
                <a16:creationId xmlns:a16="http://schemas.microsoft.com/office/drawing/2014/main" id="{749C87F1-A525-FD03-F48D-AA30F6324C3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667514" y="2687666"/>
            <a:ext cx="1975095" cy="1975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626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0F603-1535-270E-7E29-16A17F597D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5764" y="370489"/>
            <a:ext cx="5261729" cy="1066799"/>
          </a:xfrm>
        </p:spPr>
        <p:txBody>
          <a:bodyPr>
            <a:normAutofit fontScale="90000"/>
          </a:bodyPr>
          <a:lstStyle/>
          <a:p>
            <a:r>
              <a:rPr lang="lv-LV" dirty="0" err="1">
                <a:latin typeface="Arial" panose="020B0604020202020204" pitchFamily="34" charset="0"/>
                <a:cs typeface="Arial" panose="020B0604020202020204" pitchFamily="34" charset="0"/>
              </a:rPr>
              <a:t>Mikromobilitātes</a:t>
            </a:r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 rīki (</a:t>
            </a:r>
            <a:r>
              <a:rPr lang="lv-LV" dirty="0" err="1">
                <a:latin typeface="Arial" panose="020B0604020202020204" pitchFamily="34" charset="0"/>
                <a:cs typeface="Arial" panose="020B0604020202020204" pitchFamily="34" charset="0"/>
              </a:rPr>
              <a:t>elektroskrejr</a:t>
            </a:r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lv-LV" dirty="0" err="1">
                <a:latin typeface="Arial" panose="020B0604020202020204" pitchFamily="34" charset="0"/>
                <a:cs typeface="Arial" panose="020B0604020202020204" pitchFamily="34" charset="0"/>
              </a:rPr>
              <a:t>reģ</a:t>
            </a:r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., </a:t>
            </a:r>
            <a:r>
              <a:rPr lang="lv-LV" dirty="0" err="1">
                <a:latin typeface="Arial" panose="020B0604020202020204" pitchFamily="34" charset="0"/>
                <a:cs typeface="Arial" panose="020B0604020202020204" pitchFamily="34" charset="0"/>
              </a:rPr>
              <a:t>pašvald</a:t>
            </a:r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. deleģējums u.c.)</a:t>
            </a:r>
            <a:b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lv-LV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969CD2-C0C4-4E36-1174-EE675F4960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53F244-E920-0171-1359-006D614AB7F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60E3E9-F4F4-7EDA-D906-CDFE066884B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3</a:t>
            </a:fld>
            <a:endParaRPr lang="en-US" altLang="lv-LV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72657BF-85E8-8CD2-DD87-DE509A23EDDF}"/>
              </a:ext>
            </a:extLst>
          </p:cNvPr>
          <p:cNvSpPr txBox="1"/>
          <p:nvPr/>
        </p:nvSpPr>
        <p:spPr>
          <a:xfrm>
            <a:off x="756486" y="1831778"/>
            <a:ext cx="799158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- lielāki sodi par pārkāpumiem ceļu satiksmē ar </a:t>
            </a:r>
            <a:r>
              <a:rPr lang="lv-LV" sz="1800" dirty="0" err="1">
                <a:latin typeface="Arial" panose="020B0604020202020204" pitchFamily="34" charset="0"/>
                <a:cs typeface="Arial" panose="020B0604020202020204" pitchFamily="34" charset="0"/>
              </a:rPr>
              <a:t>Mikromobilitātes</a:t>
            </a:r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 rīkiem (MM)</a:t>
            </a:r>
          </a:p>
          <a:p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lv-LV" sz="1800" dirty="0" err="1">
                <a:latin typeface="Arial" panose="020B0604020202020204" pitchFamily="34" charset="0"/>
                <a:cs typeface="Arial" panose="020B0604020202020204" pitchFamily="34" charset="0"/>
              </a:rPr>
              <a:t>Velorikšas</a:t>
            </a:r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 definīcija</a:t>
            </a:r>
          </a:p>
          <a:p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-  Deleģējums p/v noteikt </a:t>
            </a:r>
            <a:r>
              <a:rPr lang="lv-LV" sz="1800" dirty="0" err="1">
                <a:latin typeface="Arial" panose="020B0604020202020204" pitchFamily="34" charset="0"/>
                <a:cs typeface="Arial" panose="020B0604020202020204" pitchFamily="34" charset="0"/>
              </a:rPr>
              <a:t>velorikšu</a:t>
            </a:r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 izmantošanas kritērijus</a:t>
            </a:r>
          </a:p>
          <a:p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- Koplietošanas transportlīdzekļa definīcija</a:t>
            </a:r>
          </a:p>
          <a:p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- Deleģējums p/v noteikt koplietošanas transportlīdzekļa aizliegumus</a:t>
            </a:r>
          </a:p>
          <a:p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lv-LV" sz="1800" dirty="0" err="1">
                <a:latin typeface="Arial" panose="020B0604020202020204" pitchFamily="34" charset="0"/>
                <a:cs typeface="Arial" panose="020B0604020202020204" pitchFamily="34" charset="0"/>
              </a:rPr>
              <a:t>Elektroskrejriteņu</a:t>
            </a:r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 obligāta reģistrācija</a:t>
            </a:r>
          </a:p>
          <a:p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- MM rīku piespiedu pārvietošana</a:t>
            </a:r>
          </a:p>
          <a:p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- Ilgstoši atstātu </a:t>
            </a:r>
            <a:r>
              <a:rPr lang="lv-LV" sz="1800" dirty="0" err="1">
                <a:latin typeface="Arial" panose="020B0604020202020204" pitchFamily="34" charset="0"/>
                <a:cs typeface="Arial" panose="020B0604020202020204" pitchFamily="34" charset="0"/>
              </a:rPr>
              <a:t>elektroskrejriteņu</a:t>
            </a:r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 un velosipēdu pārvietošana</a:t>
            </a:r>
          </a:p>
          <a:p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- Ātruma kontrole </a:t>
            </a:r>
            <a:r>
              <a:rPr lang="lv-LV" sz="1800" dirty="0" err="1">
                <a:latin typeface="Arial" panose="020B0604020202020204" pitchFamily="34" charset="0"/>
                <a:cs typeface="Arial" panose="020B0604020202020204" pitchFamily="34" charset="0"/>
              </a:rPr>
              <a:t>elektroskrejriteņiem</a:t>
            </a:r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- MM rīku vadītājam sods par tālruņa lietošanu 10-30 </a:t>
            </a:r>
            <a:r>
              <a:rPr lang="lv-LV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euro</a:t>
            </a:r>
            <a:endParaRPr lang="lv-LV" sz="1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- MM rīku vadītājam sods par luksofora signāla neievērošanu 15-70 </a:t>
            </a:r>
            <a:r>
              <a:rPr lang="lv-LV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euro</a:t>
            </a:r>
            <a:endParaRPr lang="lv-LV" sz="1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pic>
        <p:nvPicPr>
          <p:cNvPr id="8" name="Graphic 7" descr="Cycling outline">
            <a:extLst>
              <a:ext uri="{FF2B5EF4-FFF2-40B4-BE49-F238E27FC236}">
                <a16:creationId xmlns:a16="http://schemas.microsoft.com/office/drawing/2014/main" id="{58ECC835-BCDD-3D39-3F7C-FB89FCD5AA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77493" y="228600"/>
            <a:ext cx="1315039" cy="1315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703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5C6EC-0572-95BA-3D87-CAA33770E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2581" y="304801"/>
            <a:ext cx="6096000" cy="1066799"/>
          </a:xfrm>
        </p:spPr>
        <p:txBody>
          <a:bodyPr/>
          <a:lstStyle/>
          <a:p>
            <a:r>
              <a:rPr lang="lv-LV" dirty="0" err="1"/>
              <a:t>Elektrotransportlīdzeklis</a:t>
            </a:r>
            <a:endParaRPr lang="lv-LV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A1D57C-EF07-5D0D-606C-087ABDC8091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B18D9B-2338-1521-EE00-80DDFA34D68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312527-A294-21BC-472A-964EC356DD6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4</a:t>
            </a:fld>
            <a:endParaRPr lang="en-US" altLang="lv-LV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AB1D8B6-5A8A-F989-9ED9-C31B7DFAACAB}"/>
              </a:ext>
            </a:extLst>
          </p:cNvPr>
          <p:cNvSpPr txBox="1"/>
          <p:nvPr/>
        </p:nvSpPr>
        <p:spPr>
          <a:xfrm>
            <a:off x="777766" y="2416240"/>
            <a:ext cx="592783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- Definīcijas korekcija</a:t>
            </a:r>
          </a:p>
          <a:p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- Pilnas masas izmaiņa no 3,5 t uz 4,2t</a:t>
            </a:r>
          </a:p>
        </p:txBody>
      </p:sp>
      <p:pic>
        <p:nvPicPr>
          <p:cNvPr id="8" name="Graphic 7" descr="Electric car outline">
            <a:extLst>
              <a:ext uri="{FF2B5EF4-FFF2-40B4-BE49-F238E27FC236}">
                <a16:creationId xmlns:a16="http://schemas.microsoft.com/office/drawing/2014/main" id="{D84C9A41-4173-448E-2226-01C0946E7E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11419" y="-186181"/>
            <a:ext cx="1899501" cy="1899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124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93BF2-F78D-E55F-8C17-7ED709D50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Deleģējumi pašvaldībai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057985-B7DE-F870-188D-79B76060E15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0148D4-7B02-54B4-505B-4466F24686B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47DCA7-27D6-8DD1-C95E-DB1D6DDC6FA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5</a:t>
            </a:fld>
            <a:endParaRPr lang="en-US" altLang="lv-LV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D37531-D922-B74F-A1E0-FC75AA5C4D02}"/>
              </a:ext>
            </a:extLst>
          </p:cNvPr>
          <p:cNvSpPr txBox="1"/>
          <p:nvPr/>
        </p:nvSpPr>
        <p:spPr>
          <a:xfrm>
            <a:off x="780393" y="2598003"/>
            <a:ext cx="769357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16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lv-LV" sz="1600" dirty="0" err="1">
                <a:latin typeface="Arial" panose="020B0604020202020204" pitchFamily="34" charset="0"/>
                <a:cs typeface="Arial" panose="020B0604020202020204" pitchFamily="34" charset="0"/>
              </a:rPr>
              <a:t>Delģējums</a:t>
            </a:r>
            <a:r>
              <a:rPr lang="lv-LV" sz="1600" dirty="0">
                <a:latin typeface="Arial" panose="020B0604020202020204" pitchFamily="34" charset="0"/>
                <a:cs typeface="Arial" panose="020B0604020202020204" pitchFamily="34" charset="0"/>
              </a:rPr>
              <a:t> pašvaldībai noteikt ielu uzturēšanu un to aizsardzību</a:t>
            </a:r>
          </a:p>
          <a:p>
            <a:endParaRPr lang="lv-LV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v-LV" sz="1600" dirty="0">
                <a:latin typeface="Arial" panose="020B0604020202020204" pitchFamily="34" charset="0"/>
                <a:cs typeface="Arial" panose="020B0604020202020204" pitchFamily="34" charset="0"/>
              </a:rPr>
              <a:t>(piebilde: jau ir deleģējums pašvaldību likumā)</a:t>
            </a:r>
          </a:p>
        </p:txBody>
      </p:sp>
      <p:pic>
        <p:nvPicPr>
          <p:cNvPr id="8" name="Graphic 7" descr="Document outline">
            <a:extLst>
              <a:ext uri="{FF2B5EF4-FFF2-40B4-BE49-F238E27FC236}">
                <a16:creationId xmlns:a16="http://schemas.microsoft.com/office/drawing/2014/main" id="{8D3644C9-2C94-BC00-C085-1070519C0D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47175" y="0"/>
            <a:ext cx="1239625" cy="1239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423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7DD89-A298-4701-2D09-6568FCDED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Administratīvie sodi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F31961-8EA6-30F4-3143-D8EB2B7B649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739781-B7D1-ADFD-65C2-5EF9CB7216F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10F285-0375-CA2C-DE4D-1BAA25F0862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6</a:t>
            </a:fld>
            <a:endParaRPr lang="en-US" altLang="lv-LV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0D8F5CA-89CC-6BD6-0F33-1580697DA006}"/>
              </a:ext>
            </a:extLst>
          </p:cNvPr>
          <p:cNvSpPr txBox="1"/>
          <p:nvPr/>
        </p:nvSpPr>
        <p:spPr>
          <a:xfrm>
            <a:off x="1037897" y="1709834"/>
            <a:ext cx="6096000" cy="42934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1600" b="1" dirty="0">
                <a:latin typeface="Arial" panose="020B0604020202020204" pitchFamily="34" charset="0"/>
                <a:cs typeface="Arial" panose="020B0604020202020204" pitchFamily="34" charset="0"/>
              </a:rPr>
              <a:t>Vispārējs </a:t>
            </a:r>
            <a:r>
              <a:rPr lang="lv-LV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izvērtējums</a:t>
            </a:r>
            <a:r>
              <a:rPr lang="lv-LV" sz="1600" b="1" dirty="0">
                <a:latin typeface="Arial" panose="020B0604020202020204" pitchFamily="34" charset="0"/>
                <a:cs typeface="Arial" panose="020B0604020202020204" pitchFamily="34" charset="0"/>
              </a:rPr>
              <a:t> pārkāpumiem ceļu satiksmē un ietekme uz satiksmes drošību</a:t>
            </a:r>
          </a:p>
          <a:p>
            <a:endParaRPr lang="lv-LV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v-LV" sz="1600" b="1" dirty="0">
                <a:latin typeface="Arial" panose="020B0604020202020204" pitchFamily="34" charset="0"/>
                <a:cs typeface="Arial" panose="020B0604020202020204" pitchFamily="34" charset="0"/>
              </a:rPr>
              <a:t>Būtiska soda palielināšana par:</a:t>
            </a:r>
          </a:p>
          <a:p>
            <a:endParaRPr lang="lv-LV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v-LV" sz="1600" dirty="0">
                <a:latin typeface="Arial" panose="020B0604020202020204" pitchFamily="34" charset="0"/>
                <a:cs typeface="Arial" panose="020B0604020202020204" pitchFamily="34" charset="0"/>
              </a:rPr>
              <a:t>- ātruma pārsniegšanu</a:t>
            </a:r>
          </a:p>
          <a:p>
            <a:r>
              <a:rPr lang="lv-LV" sz="1600" dirty="0">
                <a:latin typeface="Arial" panose="020B0604020202020204" pitchFamily="34" charset="0"/>
                <a:cs typeface="Arial" panose="020B0604020202020204" pitchFamily="34" charset="0"/>
              </a:rPr>
              <a:t> - distances neievērošanu</a:t>
            </a:r>
          </a:p>
          <a:p>
            <a:r>
              <a:rPr lang="lv-LV" sz="1600" dirty="0">
                <a:latin typeface="Arial" panose="020B0604020202020204" pitchFamily="34" charset="0"/>
                <a:cs typeface="Arial" panose="020B0604020202020204" pitchFamily="34" charset="0"/>
              </a:rPr>
              <a:t>- apdzīšanu un samainīšanos</a:t>
            </a:r>
          </a:p>
          <a:p>
            <a:r>
              <a:rPr lang="lv-LV" sz="1600" dirty="0">
                <a:latin typeface="Arial" panose="020B0604020202020204" pitchFamily="34" charset="0"/>
                <a:cs typeface="Arial" panose="020B0604020202020204" pitchFamily="34" charset="0"/>
              </a:rPr>
              <a:t>- apstāšanos </a:t>
            </a:r>
          </a:p>
          <a:p>
            <a:r>
              <a:rPr lang="lv-LV" sz="1600" dirty="0">
                <a:latin typeface="Arial" panose="020B0604020202020204" pitchFamily="34" charset="0"/>
                <a:cs typeface="Arial" panose="020B0604020202020204" pitchFamily="34" charset="0"/>
              </a:rPr>
              <a:t>- pārkāpumi krustojumos</a:t>
            </a:r>
          </a:p>
          <a:p>
            <a:r>
              <a:rPr lang="lv-LV" sz="1600" dirty="0">
                <a:latin typeface="Arial" panose="020B0604020202020204" pitchFamily="34" charset="0"/>
                <a:cs typeface="Arial" panose="020B0604020202020204" pitchFamily="34" charset="0"/>
              </a:rPr>
              <a:t>- dzīvojamā zonā</a:t>
            </a:r>
          </a:p>
          <a:p>
            <a:r>
              <a:rPr lang="lv-LV" sz="1600" dirty="0">
                <a:latin typeface="Arial" panose="020B0604020202020204" pitchFamily="34" charset="0"/>
                <a:cs typeface="Arial" panose="020B0604020202020204" pitchFamily="34" charset="0"/>
              </a:rPr>
              <a:t>- Pieturvietās</a:t>
            </a:r>
          </a:p>
          <a:p>
            <a:r>
              <a:rPr lang="lv-LV" sz="1600" dirty="0">
                <a:latin typeface="Arial" panose="020B0604020202020204" pitchFamily="34" charset="0"/>
                <a:cs typeface="Arial" panose="020B0604020202020204" pitchFamily="34" charset="0"/>
              </a:rPr>
              <a:t>- Alkohola lietošanu un vadīšanu</a:t>
            </a:r>
          </a:p>
          <a:p>
            <a:r>
              <a:rPr lang="lv-LV" sz="1600" dirty="0">
                <a:latin typeface="Arial" panose="020B0604020202020204" pitchFamily="34" charset="0"/>
                <a:cs typeface="Arial" panose="020B0604020202020204" pitchFamily="34" charset="0"/>
              </a:rPr>
              <a:t>- Ceļa nedošanu operatīviem TL</a:t>
            </a:r>
          </a:p>
          <a:p>
            <a:r>
              <a:rPr lang="lv-LV" sz="1600" dirty="0">
                <a:latin typeface="Arial" panose="020B0604020202020204" pitchFamily="34" charset="0"/>
                <a:cs typeface="Arial" panose="020B0604020202020204" pitchFamily="34" charset="0"/>
              </a:rPr>
              <a:t>- Trokšņa līmeņa pārsniegšanu</a:t>
            </a:r>
          </a:p>
          <a:p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- Neatbilstošām pazīšanās zīmēm</a:t>
            </a:r>
          </a:p>
        </p:txBody>
      </p:sp>
      <p:pic>
        <p:nvPicPr>
          <p:cNvPr id="8" name="Graphic 7" descr="Taxi outline">
            <a:extLst>
              <a:ext uri="{FF2B5EF4-FFF2-40B4-BE49-F238E27FC236}">
                <a16:creationId xmlns:a16="http://schemas.microsoft.com/office/drawing/2014/main" id="{4F28F385-12FA-83C0-EABC-3150150108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66029" y="-33433"/>
            <a:ext cx="1220771" cy="1220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371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FA7128-3233-4FE9-8B5B-8DC55B7E8E1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CCA569-66F1-47B4-B65D-A161AFC4353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6DF179-B48E-4106-A3E6-09DED15F617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7</a:t>
            </a:fld>
            <a:endParaRPr lang="en-US" altLang="lv-LV"/>
          </a:p>
        </p:txBody>
      </p:sp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8662A27B-CE88-4FA2-AA72-601DCDEF75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605" y="2628707"/>
            <a:ext cx="7188789" cy="1600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317155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5196</TotalTime>
  <Words>300</Words>
  <Application>Microsoft Office PowerPoint</Application>
  <PresentationFormat>On-screen Show (4:3)</PresentationFormat>
  <Paragraphs>65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Verdana</vt:lpstr>
      <vt:lpstr>89_Prezentacija_templateLV</vt:lpstr>
      <vt:lpstr>Ceļu satiksmes drošības padomes sēde 2023.gada 6.marts   Informācija par Priekšlikumiem uz II lasījumu Ceļu satiksmes likumā       Tālivaldis Vectirāns Satiksmes ministrijas  Autoceļu infrastruktūras departamenta direktors </vt:lpstr>
      <vt:lpstr>Priekšlikumi grozījumiem Ceļu satiksmes likumā*</vt:lpstr>
      <vt:lpstr>Mikromobilitātes rīki (elektroskrejr. reģ., pašvald. deleģējums u.c.) </vt:lpstr>
      <vt:lpstr>Elektrotransportlīdzeklis</vt:lpstr>
      <vt:lpstr>Deleģējumi pašvaldībai</vt:lpstr>
      <vt:lpstr>Administratīvie sodi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Tālivaldis Vectirāns</cp:lastModifiedBy>
  <cp:revision>362</cp:revision>
  <cp:lastPrinted>2017-02-07T16:15:36Z</cp:lastPrinted>
  <dcterms:created xsi:type="dcterms:W3CDTF">2014-11-20T14:46:47Z</dcterms:created>
  <dcterms:modified xsi:type="dcterms:W3CDTF">2023-03-02T07:05:51Z</dcterms:modified>
</cp:coreProperties>
</file>