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76" r:id="rId2"/>
    <p:sldId id="271" r:id="rId3"/>
    <p:sldId id="310" r:id="rId4"/>
    <p:sldId id="311" r:id="rId5"/>
    <p:sldId id="266" r:id="rId6"/>
    <p:sldId id="300" r:id="rId7"/>
    <p:sldId id="301" r:id="rId8"/>
    <p:sldId id="298" r:id="rId9"/>
    <p:sldId id="289" r:id="rId10"/>
    <p:sldId id="265" r:id="rId11"/>
    <p:sldId id="290" r:id="rId12"/>
    <p:sldId id="277" r:id="rId13"/>
    <p:sldId id="278" r:id="rId14"/>
    <p:sldId id="291" r:id="rId15"/>
    <p:sldId id="292" r:id="rId16"/>
    <p:sldId id="297" r:id="rId17"/>
    <p:sldId id="307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484"/>
    <a:srgbClr val="D1FA0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29457899655931"/>
          <c:y val="2.9540887665355488E-2"/>
          <c:w val="0.64868206803758865"/>
          <c:h val="0.88167211684627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16943543358478E-2"/>
                  <c:y val="-6.621308156228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18427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271209757446743E-2"/>
                  <c:y val="-4.7277212937560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19571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780209968531406E-2"/>
                  <c:y val="-5.2608750502829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19152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536456"/>
        <c:axId val="154529792"/>
        <c:axId val="0"/>
      </c:bar3DChart>
      <c:catAx>
        <c:axId val="154536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529792"/>
        <c:crosses val="autoZero"/>
        <c:auto val="1"/>
        <c:lblAlgn val="ctr"/>
        <c:lblOffset val="100"/>
        <c:noMultiLvlLbl val="0"/>
      </c:catAx>
      <c:valAx>
        <c:axId val="15452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53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699023114365569E-2"/>
          <c:y val="9.0345621447301641E-2"/>
          <c:w val="0.76113281345340722"/>
          <c:h val="0.73072444056513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16925734024137E-2"/>
                  <c:y val="-8.631850358785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1658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076325732682347E-2"/>
                  <c:y val="-9.374131107466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2063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608110539057977E-2"/>
                  <c:y val="-8.0418932294613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1329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754232"/>
        <c:axId val="154755016"/>
        <c:axId val="0"/>
      </c:bar3DChart>
      <c:catAx>
        <c:axId val="154754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755016"/>
        <c:crosses val="autoZero"/>
        <c:auto val="1"/>
        <c:lblAlgn val="ctr"/>
        <c:lblOffset val="100"/>
        <c:noMultiLvlLbl val="0"/>
      </c:catAx>
      <c:valAx>
        <c:axId val="154755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75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9540533079112"/>
          <c:y val="0.86126394516510441"/>
          <c:w val="0.55661946566099252"/>
          <c:h val="8.848711782944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14323044890021E-2"/>
          <c:y val="4.6405331231898897E-2"/>
          <c:w val="0.96484141487640551"/>
          <c:h val="0.72775209899657722"/>
        </c:manualLayout>
      </c:layout>
      <c:lineChart>
        <c:grouping val="standard"/>
        <c:varyColors val="0"/>
        <c:ser>
          <c:idx val="0"/>
          <c:order val="0"/>
          <c:tx>
            <c:strRef>
              <c:f>Source!$B$3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Source!$A$4:$A$10</c:f>
              <c:strCache>
                <c:ptCount val="7"/>
                <c:pt idx="0">
                  <c:v>Pirmdiena</c:v>
                </c:pt>
                <c:pt idx="1">
                  <c:v>Otrdiena</c:v>
                </c:pt>
                <c:pt idx="2">
                  <c:v>Trešdiena</c:v>
                </c:pt>
                <c:pt idx="3">
                  <c:v>Ceturtdiena</c:v>
                </c:pt>
                <c:pt idx="4">
                  <c:v>Piektdiena</c:v>
                </c:pt>
                <c:pt idx="5">
                  <c:v>Sestdiena</c:v>
                </c:pt>
                <c:pt idx="6">
                  <c:v>Svētdiena</c:v>
                </c:pt>
              </c:strCache>
            </c:strRef>
          </c:cat>
          <c:val>
            <c:numRef>
              <c:f>Source!$B$4:$B$10</c:f>
              <c:numCache>
                <c:formatCode>General</c:formatCode>
                <c:ptCount val="7"/>
                <c:pt idx="0">
                  <c:v>2743</c:v>
                </c:pt>
                <c:pt idx="1">
                  <c:v>2749</c:v>
                </c:pt>
                <c:pt idx="2">
                  <c:v>2820</c:v>
                </c:pt>
                <c:pt idx="3">
                  <c:v>3163</c:v>
                </c:pt>
                <c:pt idx="4">
                  <c:v>2366</c:v>
                </c:pt>
                <c:pt idx="5">
                  <c:v>1874</c:v>
                </c:pt>
                <c:pt idx="6">
                  <c:v>2713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31-429D-A26E-B75930024517}"/>
            </c:ext>
          </c:extLst>
        </c:ser>
        <c:ser>
          <c:idx val="1"/>
          <c:order val="1"/>
          <c:tx>
            <c:strRef>
              <c:f>Source!$C$3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Source!$A$4:$A$10</c:f>
              <c:strCache>
                <c:ptCount val="7"/>
                <c:pt idx="0">
                  <c:v>Pirmdiena</c:v>
                </c:pt>
                <c:pt idx="1">
                  <c:v>Otrdiena</c:v>
                </c:pt>
                <c:pt idx="2">
                  <c:v>Trešdiena</c:v>
                </c:pt>
                <c:pt idx="3">
                  <c:v>Ceturtdiena</c:v>
                </c:pt>
                <c:pt idx="4">
                  <c:v>Piektdiena</c:v>
                </c:pt>
                <c:pt idx="5">
                  <c:v>Sestdiena</c:v>
                </c:pt>
                <c:pt idx="6">
                  <c:v>Svētdiena</c:v>
                </c:pt>
              </c:strCache>
            </c:strRef>
          </c:cat>
          <c:val>
            <c:numRef>
              <c:f>Source!$C$4:$C$10</c:f>
              <c:numCache>
                <c:formatCode>General</c:formatCode>
                <c:ptCount val="7"/>
                <c:pt idx="0">
                  <c:v>2872</c:v>
                </c:pt>
                <c:pt idx="1">
                  <c:v>2913</c:v>
                </c:pt>
                <c:pt idx="2">
                  <c:v>2840</c:v>
                </c:pt>
                <c:pt idx="3">
                  <c:v>3393</c:v>
                </c:pt>
                <c:pt idx="4">
                  <c:v>2597</c:v>
                </c:pt>
                <c:pt idx="5">
                  <c:v>2036</c:v>
                </c:pt>
                <c:pt idx="6">
                  <c:v>2990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31-429D-A26E-B75930024517}"/>
            </c:ext>
          </c:extLst>
        </c:ser>
        <c:ser>
          <c:idx val="2"/>
          <c:order val="2"/>
          <c:tx>
            <c:strRef>
              <c:f>Source!$D$3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Source!$A$4:$A$10</c:f>
              <c:strCache>
                <c:ptCount val="7"/>
                <c:pt idx="0">
                  <c:v>Pirmdiena</c:v>
                </c:pt>
                <c:pt idx="1">
                  <c:v>Otrdiena</c:v>
                </c:pt>
                <c:pt idx="2">
                  <c:v>Trešdiena</c:v>
                </c:pt>
                <c:pt idx="3">
                  <c:v>Ceturtdiena</c:v>
                </c:pt>
                <c:pt idx="4">
                  <c:v>Piektdiena</c:v>
                </c:pt>
                <c:pt idx="5">
                  <c:v>Sestdiena</c:v>
                </c:pt>
                <c:pt idx="6">
                  <c:v>Svētdiena</c:v>
                </c:pt>
              </c:strCache>
            </c:strRef>
          </c:cat>
          <c:val>
            <c:numRef>
              <c:f>Source!$D$4:$D$10</c:f>
              <c:numCache>
                <c:formatCode>General</c:formatCode>
                <c:ptCount val="7"/>
                <c:pt idx="0">
                  <c:v>2893</c:v>
                </c:pt>
                <c:pt idx="1">
                  <c:v>2901</c:v>
                </c:pt>
                <c:pt idx="2">
                  <c:v>2918</c:v>
                </c:pt>
                <c:pt idx="3">
                  <c:v>3083</c:v>
                </c:pt>
                <c:pt idx="4">
                  <c:v>2487</c:v>
                </c:pt>
                <c:pt idx="5">
                  <c:v>1972</c:v>
                </c:pt>
                <c:pt idx="6">
                  <c:v>2900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31-429D-A26E-B75930024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533712"/>
        <c:axId val="154529008"/>
      </c:lineChart>
      <c:catAx>
        <c:axId val="15453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9008"/>
        <c:crosses val="autoZero"/>
        <c:auto val="1"/>
        <c:lblAlgn val="ctr"/>
        <c:lblOffset val="100"/>
        <c:noMultiLvlLbl val="0"/>
      </c:catAx>
      <c:valAx>
        <c:axId val="154529008"/>
        <c:scaling>
          <c:orientation val="minMax"/>
          <c:max val="3500"/>
          <c:min val="1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3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741111449584402E-2"/>
          <c:y val="1.960501645952728E-2"/>
          <c:w val="0.96565172074890593"/>
          <c:h val="0.79885684568893267"/>
        </c:manualLayout>
      </c:layout>
      <c:lineChart>
        <c:grouping val="standard"/>
        <c:varyColors val="0"/>
        <c:ser>
          <c:idx val="0"/>
          <c:order val="0"/>
          <c:tx>
            <c:strRef>
              <c:f>Source!$B$3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Source!$A$4:$A$27</c:f>
              <c:strCache>
                <c:ptCount val="24"/>
                <c:pt idx="0">
                  <c:v>00 - 01</c:v>
                </c:pt>
                <c:pt idx="1">
                  <c:v>01 - 02</c:v>
                </c:pt>
                <c:pt idx="2">
                  <c:v>02 - 03</c:v>
                </c:pt>
                <c:pt idx="3">
                  <c:v>03 - 04</c:v>
                </c:pt>
                <c:pt idx="4">
                  <c:v>04 - 05</c:v>
                </c:pt>
                <c:pt idx="5">
                  <c:v>05 - 06</c:v>
                </c:pt>
                <c:pt idx="6">
                  <c:v>06 - 07</c:v>
                </c:pt>
                <c:pt idx="7">
                  <c:v>07 - 08</c:v>
                </c:pt>
                <c:pt idx="8">
                  <c:v>08 - 09</c:v>
                </c:pt>
                <c:pt idx="9">
                  <c:v>09 - 10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  <c:pt idx="20">
                  <c:v>20 - 21</c:v>
                </c:pt>
                <c:pt idx="21">
                  <c:v>21 - 22</c:v>
                </c:pt>
                <c:pt idx="22">
                  <c:v>22 - 23</c:v>
                </c:pt>
                <c:pt idx="23">
                  <c:v>23 - 24</c:v>
                </c:pt>
              </c:strCache>
            </c:strRef>
          </c:cat>
          <c:val>
            <c:numRef>
              <c:f>Source!$B$4:$B$27</c:f>
              <c:numCache>
                <c:formatCode>General</c:formatCode>
                <c:ptCount val="24"/>
                <c:pt idx="0">
                  <c:v>313</c:v>
                </c:pt>
                <c:pt idx="1">
                  <c:v>175</c:v>
                </c:pt>
                <c:pt idx="2">
                  <c:v>156</c:v>
                </c:pt>
                <c:pt idx="3">
                  <c:v>103</c:v>
                </c:pt>
                <c:pt idx="4">
                  <c:v>99</c:v>
                </c:pt>
                <c:pt idx="5">
                  <c:v>113</c:v>
                </c:pt>
                <c:pt idx="6">
                  <c:v>221</c:v>
                </c:pt>
                <c:pt idx="7">
                  <c:v>640</c:v>
                </c:pt>
                <c:pt idx="8">
                  <c:v>913</c:v>
                </c:pt>
                <c:pt idx="9">
                  <c:v>910</c:v>
                </c:pt>
                <c:pt idx="10">
                  <c:v>1037</c:v>
                </c:pt>
                <c:pt idx="11">
                  <c:v>1119</c:v>
                </c:pt>
                <c:pt idx="12">
                  <c:v>1268</c:v>
                </c:pt>
                <c:pt idx="13">
                  <c:v>1341</c:v>
                </c:pt>
                <c:pt idx="14">
                  <c:v>1299</c:v>
                </c:pt>
                <c:pt idx="15">
                  <c:v>1203</c:v>
                </c:pt>
                <c:pt idx="16">
                  <c:v>1304</c:v>
                </c:pt>
                <c:pt idx="17">
                  <c:v>1521</c:v>
                </c:pt>
                <c:pt idx="18">
                  <c:v>1298</c:v>
                </c:pt>
                <c:pt idx="19">
                  <c:v>1017</c:v>
                </c:pt>
                <c:pt idx="20">
                  <c:v>826</c:v>
                </c:pt>
                <c:pt idx="21">
                  <c:v>703</c:v>
                </c:pt>
                <c:pt idx="22">
                  <c:v>489</c:v>
                </c:pt>
                <c:pt idx="23">
                  <c:v>356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31-429D-A26E-B75930024517}"/>
            </c:ext>
          </c:extLst>
        </c:ser>
        <c:ser>
          <c:idx val="1"/>
          <c:order val="1"/>
          <c:tx>
            <c:strRef>
              <c:f>Source!$C$3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Source!$A$4:$A$27</c:f>
              <c:strCache>
                <c:ptCount val="24"/>
                <c:pt idx="0">
                  <c:v>00 - 01</c:v>
                </c:pt>
                <c:pt idx="1">
                  <c:v>01 - 02</c:v>
                </c:pt>
                <c:pt idx="2">
                  <c:v>02 - 03</c:v>
                </c:pt>
                <c:pt idx="3">
                  <c:v>03 - 04</c:v>
                </c:pt>
                <c:pt idx="4">
                  <c:v>04 - 05</c:v>
                </c:pt>
                <c:pt idx="5">
                  <c:v>05 - 06</c:v>
                </c:pt>
                <c:pt idx="6">
                  <c:v>06 - 07</c:v>
                </c:pt>
                <c:pt idx="7">
                  <c:v>07 - 08</c:v>
                </c:pt>
                <c:pt idx="8">
                  <c:v>08 - 09</c:v>
                </c:pt>
                <c:pt idx="9">
                  <c:v>09 - 10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  <c:pt idx="20">
                  <c:v>20 - 21</c:v>
                </c:pt>
                <c:pt idx="21">
                  <c:v>21 - 22</c:v>
                </c:pt>
                <c:pt idx="22">
                  <c:v>22 - 23</c:v>
                </c:pt>
                <c:pt idx="23">
                  <c:v>23 - 24</c:v>
                </c:pt>
              </c:strCache>
            </c:strRef>
          </c:cat>
          <c:val>
            <c:numRef>
              <c:f>Source!$C$4:$C$27</c:f>
              <c:numCache>
                <c:formatCode>General</c:formatCode>
                <c:ptCount val="24"/>
                <c:pt idx="0">
                  <c:v>338</c:v>
                </c:pt>
                <c:pt idx="1">
                  <c:v>174</c:v>
                </c:pt>
                <c:pt idx="2">
                  <c:v>147</c:v>
                </c:pt>
                <c:pt idx="3">
                  <c:v>109</c:v>
                </c:pt>
                <c:pt idx="4">
                  <c:v>110</c:v>
                </c:pt>
                <c:pt idx="5">
                  <c:v>126</c:v>
                </c:pt>
                <c:pt idx="6">
                  <c:v>240</c:v>
                </c:pt>
                <c:pt idx="7">
                  <c:v>674</c:v>
                </c:pt>
                <c:pt idx="8">
                  <c:v>1043</c:v>
                </c:pt>
                <c:pt idx="9">
                  <c:v>976</c:v>
                </c:pt>
                <c:pt idx="10">
                  <c:v>1090</c:v>
                </c:pt>
                <c:pt idx="11">
                  <c:v>1279</c:v>
                </c:pt>
                <c:pt idx="12">
                  <c:v>1354</c:v>
                </c:pt>
                <c:pt idx="13">
                  <c:v>1323</c:v>
                </c:pt>
                <c:pt idx="14">
                  <c:v>1352</c:v>
                </c:pt>
                <c:pt idx="15">
                  <c:v>1336</c:v>
                </c:pt>
                <c:pt idx="16">
                  <c:v>1526</c:v>
                </c:pt>
                <c:pt idx="17">
                  <c:v>1537</c:v>
                </c:pt>
                <c:pt idx="18">
                  <c:v>1347</c:v>
                </c:pt>
                <c:pt idx="19">
                  <c:v>1073</c:v>
                </c:pt>
                <c:pt idx="20">
                  <c:v>857</c:v>
                </c:pt>
                <c:pt idx="21">
                  <c:v>716</c:v>
                </c:pt>
                <c:pt idx="22">
                  <c:v>539</c:v>
                </c:pt>
                <c:pt idx="23">
                  <c:v>368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31-429D-A26E-B75930024517}"/>
            </c:ext>
          </c:extLst>
        </c:ser>
        <c:ser>
          <c:idx val="2"/>
          <c:order val="2"/>
          <c:tx>
            <c:strRef>
              <c:f>Source!$D$3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Source!$A$4:$A$27</c:f>
              <c:strCache>
                <c:ptCount val="24"/>
                <c:pt idx="0">
                  <c:v>00 - 01</c:v>
                </c:pt>
                <c:pt idx="1">
                  <c:v>01 - 02</c:v>
                </c:pt>
                <c:pt idx="2">
                  <c:v>02 - 03</c:v>
                </c:pt>
                <c:pt idx="3">
                  <c:v>03 - 04</c:v>
                </c:pt>
                <c:pt idx="4">
                  <c:v>04 - 05</c:v>
                </c:pt>
                <c:pt idx="5">
                  <c:v>05 - 06</c:v>
                </c:pt>
                <c:pt idx="6">
                  <c:v>06 - 07</c:v>
                </c:pt>
                <c:pt idx="7">
                  <c:v>07 - 08</c:v>
                </c:pt>
                <c:pt idx="8">
                  <c:v>08 - 09</c:v>
                </c:pt>
                <c:pt idx="9">
                  <c:v>09 - 10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  <c:pt idx="20">
                  <c:v>20 - 21</c:v>
                </c:pt>
                <c:pt idx="21">
                  <c:v>21 - 22</c:v>
                </c:pt>
                <c:pt idx="22">
                  <c:v>22 - 23</c:v>
                </c:pt>
                <c:pt idx="23">
                  <c:v>23 - 24</c:v>
                </c:pt>
              </c:strCache>
            </c:strRef>
          </c:cat>
          <c:val>
            <c:numRef>
              <c:f>Source!$D$4:$D$27</c:f>
              <c:numCache>
                <c:formatCode>General</c:formatCode>
                <c:ptCount val="24"/>
                <c:pt idx="0">
                  <c:v>349</c:v>
                </c:pt>
                <c:pt idx="1">
                  <c:v>179</c:v>
                </c:pt>
                <c:pt idx="2">
                  <c:v>180</c:v>
                </c:pt>
                <c:pt idx="3">
                  <c:v>126</c:v>
                </c:pt>
                <c:pt idx="4">
                  <c:v>127</c:v>
                </c:pt>
                <c:pt idx="5">
                  <c:v>149</c:v>
                </c:pt>
                <c:pt idx="6">
                  <c:v>262</c:v>
                </c:pt>
                <c:pt idx="7">
                  <c:v>696</c:v>
                </c:pt>
                <c:pt idx="8">
                  <c:v>1094</c:v>
                </c:pt>
                <c:pt idx="9">
                  <c:v>1030</c:v>
                </c:pt>
                <c:pt idx="10">
                  <c:v>1104</c:v>
                </c:pt>
                <c:pt idx="11">
                  <c:v>1181</c:v>
                </c:pt>
                <c:pt idx="12">
                  <c:v>1253</c:v>
                </c:pt>
                <c:pt idx="13">
                  <c:v>1295</c:v>
                </c:pt>
                <c:pt idx="14">
                  <c:v>1322</c:v>
                </c:pt>
                <c:pt idx="15">
                  <c:v>1282</c:v>
                </c:pt>
                <c:pt idx="16">
                  <c:v>1302</c:v>
                </c:pt>
                <c:pt idx="17">
                  <c:v>1457</c:v>
                </c:pt>
                <c:pt idx="18">
                  <c:v>1257</c:v>
                </c:pt>
                <c:pt idx="19">
                  <c:v>1049</c:v>
                </c:pt>
                <c:pt idx="20">
                  <c:v>801</c:v>
                </c:pt>
                <c:pt idx="21">
                  <c:v>714</c:v>
                </c:pt>
                <c:pt idx="22">
                  <c:v>534</c:v>
                </c:pt>
                <c:pt idx="23">
                  <c:v>410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31-429D-A26E-B75930024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534496"/>
        <c:axId val="154532536"/>
      </c:lineChart>
      <c:catAx>
        <c:axId val="15453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32536"/>
        <c:crosses val="autoZero"/>
        <c:auto val="1"/>
        <c:lblAlgn val="ctr"/>
        <c:lblOffset val="100"/>
        <c:noMultiLvlLbl val="0"/>
      </c:catAx>
      <c:valAx>
        <c:axId val="15453253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528063918416538E-3"/>
                  <c:y val="-3.30124252796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73699375144149E-2"/>
                  <c:y val="-6.716372142077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46035460839547E-2"/>
                  <c:y val="-4.5299713309180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3596</c:v>
                </c:pt>
                <c:pt idx="1">
                  <c:v>491</c:v>
                </c:pt>
                <c:pt idx="2">
                  <c:v>140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07163597215287E-2"/>
                  <c:y val="-2.982026903593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88623066312982E-2"/>
                  <c:y val="-4.000651501494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6512002427533E-2"/>
                  <c:y val="-5.710591574416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3548</c:v>
                </c:pt>
                <c:pt idx="1">
                  <c:v>470</c:v>
                </c:pt>
                <c:pt idx="2">
                  <c:v>146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735740991311149E-2"/>
                  <c:y val="-3.253108833425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002517999279E-2"/>
                      <c:h val="6.770568732640415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2992614954212575E-2"/>
                  <c:y val="-2.8071872277555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011788139615757E-2"/>
                  <c:y val="-2.6451664470697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3593</c:v>
                </c:pt>
                <c:pt idx="1">
                  <c:v>429</c:v>
                </c:pt>
                <c:pt idx="2">
                  <c:v>115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250"/>
        <c:shape val="box"/>
        <c:axId val="154535280"/>
        <c:axId val="154535672"/>
        <c:axId val="0"/>
      </c:bar3DChart>
      <c:catAx>
        <c:axId val="15453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54535672"/>
        <c:crosses val="autoZero"/>
        <c:auto val="1"/>
        <c:lblAlgn val="ctr"/>
        <c:lblOffset val="100"/>
        <c:noMultiLvlLbl val="0"/>
      </c:catAx>
      <c:valAx>
        <c:axId val="154535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53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66635071868747"/>
          <c:y val="7.0813229017156087E-2"/>
          <c:w val="0.22802547420728536"/>
          <c:h val="8.8598924921993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47460380921594"/>
          <c:y val="0.10350309643637481"/>
          <c:w val="0.55391001811887008"/>
          <c:h val="0.795558405828707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914393599879655E-2"/>
                  <c:y val="-7.262070320783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178995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91781993326418E-2"/>
                  <c:y val="-0.10167450671543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180561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10231408458973E-2"/>
                  <c:y val="-9.119759576152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154246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533320"/>
        <c:axId val="154757760"/>
        <c:axId val="0"/>
      </c:bar3DChart>
      <c:catAx>
        <c:axId val="154533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757760"/>
        <c:crosses val="autoZero"/>
        <c:auto val="1"/>
        <c:lblAlgn val="ctr"/>
        <c:lblOffset val="100"/>
        <c:noMultiLvlLbl val="0"/>
      </c:catAx>
      <c:valAx>
        <c:axId val="15475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53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13578664152709E-2"/>
          <c:y val="3.798014157865804E-2"/>
          <c:w val="0.8504503009416079"/>
          <c:h val="0.62190382612108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0173207384612317E-4"/>
                  <c:y val="-2.06518534723676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6709236595633"/>
                      <c:h val="0.110798549183815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470299424996271E-3"/>
                  <c:y val="-3.271866963912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01885369217443E-2"/>
                  <c:y val="8.2091802415207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57734424268445E-2"/>
                      <c:h val="8.62323200119522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9083267748717264E-3"/>
                  <c:y val="-3.133261388360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78046</c:v>
                </c:pt>
                <c:pt idx="1">
                  <c:v>5170</c:v>
                </c:pt>
                <c:pt idx="2">
                  <c:v>221</c:v>
                </c:pt>
                <c:pt idx="3">
                  <c:v>1333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88192939095986E-2"/>
                  <c:y val="-2.7234951917369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22063358541201E-2"/>
                  <c:y val="-4.296397316733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545136786028747E-2"/>
                  <c:y val="-2.342679308013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04112330680903E-2"/>
                      <c:h val="8.46219620701476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5678161625929974E-2"/>
                  <c:y val="-6.137555409412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72164</c:v>
                </c:pt>
                <c:pt idx="1">
                  <c:v>5288</c:v>
                </c:pt>
                <c:pt idx="2">
                  <c:v>226</c:v>
                </c:pt>
                <c:pt idx="3">
                  <c:v>2675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174397365267848E-2"/>
                  <c:y val="-2.710609126695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295022274421881E-2"/>
                  <c:y val="-2.081666356336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27700568877883E-2"/>
                  <c:y val="-2.347963310570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885815786606973E-2"/>
                  <c:y val="-4.404739830880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63313</c:v>
                </c:pt>
                <c:pt idx="1">
                  <c:v>4254</c:v>
                </c:pt>
                <c:pt idx="2">
                  <c:v>229</c:v>
                </c:pt>
                <c:pt idx="3">
                  <c:v>2091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870848"/>
        <c:axId val="112323632"/>
        <c:axId val="0"/>
      </c:bar3DChart>
      <c:catAx>
        <c:axId val="11287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2323632"/>
        <c:crosses val="autoZero"/>
        <c:auto val="1"/>
        <c:lblAlgn val="ctr"/>
        <c:lblOffset val="100"/>
        <c:noMultiLvlLbl val="0"/>
      </c:catAx>
      <c:valAx>
        <c:axId val="11232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870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0543355370610606"/>
          <c:y val="0.88197194781753918"/>
          <c:w val="0.22046348802671473"/>
          <c:h val="8.8735387216739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380462364176109E-2"/>
          <c:w val="0.81947590489290767"/>
          <c:h val="0.7671716729586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337182570794518E-4"/>
                  <c:y val="1.4294385342003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113882503023139E-2"/>
                      <c:h val="0.110798541061202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0989595099198703E-3"/>
                  <c:y val="-2.395976315404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101444460685951E-3"/>
                  <c:y val="-9.672715615625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106440939231657E-2"/>
                      <c:h val="8.62322625796323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8129332606894971E-3"/>
                  <c:y val="-4.718574594964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4130</c:v>
                </c:pt>
                <c:pt idx="1">
                  <c:v>4159</c:v>
                </c:pt>
                <c:pt idx="2">
                  <c:v>9095</c:v>
                </c:pt>
                <c:pt idx="3">
                  <c:v>9502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440094365833383E-2"/>
                  <c:y val="-1.855432428230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08562802754818E-2"/>
                      <c:h val="7.27320798224618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5741210760146881E-2"/>
                  <c:y val="-1.4633988064145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426623726929434E-2"/>
                      <c:h val="8.462196207014768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4137863828241538E-2"/>
                  <c:y val="-2.30809465216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93836403960481E-2"/>
                      <c:h val="8.46219620701476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51834035409441E-2"/>
                  <c:y val="-3.818959875514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4361</c:v>
                </c:pt>
                <c:pt idx="1">
                  <c:v>4733</c:v>
                </c:pt>
                <c:pt idx="2">
                  <c:v>9308</c:v>
                </c:pt>
                <c:pt idx="3">
                  <c:v>8421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28351029194869E-2"/>
                  <c:y val="-2.6209717178119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04245677913173E-2"/>
                  <c:y val="-2.038533558298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59064754893492E-2"/>
                  <c:y val="-2.329752638055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35923982812364E-2"/>
                  <c:y val="-1.456095398784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2818</c:v>
                </c:pt>
                <c:pt idx="1">
                  <c:v>3430</c:v>
                </c:pt>
                <c:pt idx="2">
                  <c:v>7382</c:v>
                </c:pt>
                <c:pt idx="3">
                  <c:v>6653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757368"/>
        <c:axId val="154758152"/>
        <c:axId val="0"/>
      </c:bar3DChart>
      <c:catAx>
        <c:axId val="15475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54758152"/>
        <c:crosses val="autoZero"/>
        <c:auto val="1"/>
        <c:lblAlgn val="ctr"/>
        <c:lblOffset val="100"/>
        <c:noMultiLvlLbl val="0"/>
      </c:catAx>
      <c:valAx>
        <c:axId val="154758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7573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8085817176723846"/>
          <c:y val="9.183031879546286E-3"/>
          <c:w val="8.8764301755411751E-2"/>
          <c:h val="0.29038096500372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333521072682243E-2"/>
          <c:y val="7.8437455262283878E-2"/>
          <c:w val="0.70832413843224939"/>
          <c:h val="0.75183237940813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6079016764086E-2"/>
                  <c:y val="-8.459869380341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403190249031275E-2"/>
                  <c:y val="-7.1761017064903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11079</c:v>
                </c:pt>
                <c:pt idx="1">
                  <c:v>157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05167653265446E-2"/>
                  <c:y val="-4.503658476679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753675465778589E-2"/>
                  <c:y val="-3.706047510320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10994</c:v>
                </c:pt>
                <c:pt idx="1">
                  <c:v>183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646290059413369E-2"/>
                  <c:y val="-6.1086136048680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002517999279E-2"/>
                      <c:h val="6.770568732640415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5243612998733341E-2"/>
                  <c:y val="-5.351864419080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7635</c:v>
                </c:pt>
                <c:pt idx="1">
                  <c:v>135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4751096"/>
        <c:axId val="154751488"/>
        <c:axId val="0"/>
      </c:bar3DChart>
      <c:catAx>
        <c:axId val="15475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54751488"/>
        <c:crosses val="autoZero"/>
        <c:auto val="1"/>
        <c:lblAlgn val="ctr"/>
        <c:lblOffset val="100"/>
        <c:noMultiLvlLbl val="0"/>
      </c:catAx>
      <c:valAx>
        <c:axId val="154751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75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17237059606179"/>
          <c:y val="2.931098541721586E-2"/>
          <c:w val="0.22802547420728536"/>
          <c:h val="8.8598924921993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424624085808957"/>
          <c:y val="3.5069407050883773E-2"/>
          <c:w val="0.75308812075387954"/>
          <c:h val="0.79575537733791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16986261541467E-2"/>
                  <c:y val="-8.290817319840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60680041474705E-2"/>
                  <c:y val="-0.10703481922537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2224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208036632608893E-2"/>
                  <c:y val="-8.692223636629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751880"/>
        <c:axId val="154752664"/>
        <c:axId val="0"/>
      </c:bar3DChart>
      <c:catAx>
        <c:axId val="154751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752664"/>
        <c:crosses val="autoZero"/>
        <c:auto val="1"/>
        <c:lblAlgn val="ctr"/>
        <c:lblOffset val="100"/>
        <c:noMultiLvlLbl val="0"/>
      </c:catAx>
      <c:valAx>
        <c:axId val="154752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75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69030763712347"/>
          <c:y val="0.86183005922564038"/>
          <c:w val="0.55661946566099252"/>
          <c:h val="8.848711782944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0.74922</cdr:x>
      <cdr:y>0.35226</cdr:y>
    </cdr:from>
    <cdr:to>
      <cdr:x>0.97192</cdr:x>
      <cdr:y>0.93256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8484308" y="1591991"/>
          <a:ext cx="2521902" cy="26226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0.79955</cdr:x>
      <cdr:y>0.5483</cdr:y>
    </cdr:from>
    <cdr:to>
      <cdr:x>0.85132</cdr:x>
      <cdr:y>0.59534</cdr:y>
    </cdr:to>
    <cdr:sp macro="" textlink="">
      <cdr:nvSpPr>
        <cdr:cNvPr id="3" name="Rectangle 2"/>
        <cdr:cNvSpPr/>
      </cdr:nvSpPr>
      <cdr:spPr bwMode="white">
        <a:xfrm xmlns:a="http://schemas.openxmlformats.org/drawingml/2006/main">
          <a:off x="9054255" y="2477997"/>
          <a:ext cx="586254" cy="2125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0.91956</cdr:x>
      <cdr:y>0.5</cdr:y>
    </cdr:from>
    <cdr:to>
      <cdr:x>0.97133</cdr:x>
      <cdr:y>0.54704</cdr:y>
    </cdr:to>
    <cdr:sp macro="" textlink="">
      <cdr:nvSpPr>
        <cdr:cNvPr id="4" name="Rectangle 3"/>
        <cdr:cNvSpPr/>
      </cdr:nvSpPr>
      <cdr:spPr bwMode="white">
        <a:xfrm xmlns:a="http://schemas.openxmlformats.org/drawingml/2006/main">
          <a:off x="10413241" y="2259698"/>
          <a:ext cx="586254" cy="2125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0.84512</cdr:x>
      <cdr:y>0.41949</cdr:y>
    </cdr:from>
    <cdr:to>
      <cdr:x>0.89689</cdr:x>
      <cdr:y>0.46653</cdr:y>
    </cdr:to>
    <cdr:sp macro="" textlink="">
      <cdr:nvSpPr>
        <cdr:cNvPr id="5" name="Rectangle 4"/>
        <cdr:cNvSpPr/>
      </cdr:nvSpPr>
      <cdr:spPr bwMode="white">
        <a:xfrm xmlns:a="http://schemas.openxmlformats.org/drawingml/2006/main">
          <a:off x="9570268" y="1895849"/>
          <a:ext cx="586254" cy="2125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4FDD-D1AC-4675-A96F-118D2F4A56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7C65-5F0F-4511-B316-877FE4BB4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340162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hape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301DA2-AAF5-4AA9-BB5A-0B4705806BBA}"/>
              </a:ext>
            </a:extLst>
          </p:cNvPr>
          <p:cNvSpPr/>
          <p:nvPr/>
        </p:nvSpPr>
        <p:spPr>
          <a:xfrm>
            <a:off x="7421764" y="659079"/>
            <a:ext cx="4333461" cy="6016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solidFill>
            <a:schemeClr val="tx2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161976" y="2029082"/>
            <a:ext cx="7426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CEĻU SATIKSMES DROŠĪBAS STĀVOKLIS LATVIJĀ </a:t>
            </a:r>
          </a:p>
          <a:p>
            <a:pPr algn="ctr"/>
            <a:r>
              <a:rPr lang="lv-LV" sz="32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2022. GADĀ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668209" y="36670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VALSTS POLICIJAS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GALVENĀS KĀRTĪBAS POLICIJAS PĀRVALDES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SATIKSMES DROŠĪBAS PĀRVALDES 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PRIEKŠNIEKS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1500" y="5305098"/>
            <a:ext cx="208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Juris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Jančevskis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2862" y="6321489"/>
            <a:ext cx="290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41376"/>
              </p:ext>
            </p:extLst>
          </p:nvPr>
        </p:nvGraphicFramePr>
        <p:xfrm>
          <a:off x="439944" y="2088888"/>
          <a:ext cx="10774017" cy="47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65925" y="690976"/>
            <a:ext cx="893078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dirty="0" smtClean="0">
                <a:latin typeface="Georgia" panose="02040502050405020303" pitchFamily="18" charset="0"/>
              </a:rPr>
              <a:t>KONSTATĒTO PĀRKĀPUMU SKAITS</a:t>
            </a:r>
          </a:p>
          <a:p>
            <a:pPr algn="ctr"/>
            <a:r>
              <a:rPr lang="lv-LV" dirty="0" smtClean="0">
                <a:latin typeface="Georgia" panose="02040502050405020303" pitchFamily="18" charset="0"/>
              </a:rPr>
              <a:t>2020.- 2022. </a:t>
            </a:r>
            <a:r>
              <a:rPr lang="lv-LV" sz="2600" dirty="0" smtClean="0">
                <a:latin typeface="Georgia" panose="02040502050405020303" pitchFamily="18" charset="0"/>
              </a:rPr>
              <a:t>gadā</a:t>
            </a:r>
            <a:endParaRPr lang="en-US" sz="2600" dirty="0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15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8401"/>
              </p:ext>
            </p:extLst>
          </p:nvPr>
        </p:nvGraphicFramePr>
        <p:xfrm>
          <a:off x="6646953" y="1918216"/>
          <a:ext cx="510827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482"/>
                <a:gridCol w="85079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T/L VADĪŠANA </a:t>
                      </a:r>
                      <a:r>
                        <a:rPr kumimoji="0" lang="pt-BR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ALKOHOLA</a:t>
                      </a: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REIBUMĀ </a:t>
                      </a:r>
                      <a:endParaRPr kumimoji="0" lang="lv-LV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KL</a:t>
                      </a:r>
                      <a:r>
                        <a:rPr kumimoji="0" lang="lv-LV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262</a:t>
                      </a:r>
                      <a:r>
                        <a:rPr kumimoji="0" lang="lv-LV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.p. no 2022.g. 25.nov.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T/L VADĪŠANA </a:t>
                      </a:r>
                      <a:r>
                        <a:rPr kumimoji="0" lang="en-US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NARKOTISKO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VIELU </a:t>
                      </a:r>
                      <a:r>
                        <a:rPr kumimoji="0" lang="lv-LV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IETEKMĒ</a:t>
                      </a:r>
                    </a:p>
                    <a:p>
                      <a:pPr algn="ctr"/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KL</a:t>
                      </a:r>
                      <a:r>
                        <a:rPr kumimoji="0" lang="lv-LV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262</a:t>
                      </a:r>
                      <a:r>
                        <a:rPr kumimoji="0" lang="lv-LV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.p. no 2022.g. 25.nov.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2578" y="6434725"/>
            <a:ext cx="290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062659" y="643472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25288" y="6438357"/>
            <a:ext cx="424206" cy="2733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89141"/>
              </p:ext>
            </p:extLst>
          </p:nvPr>
        </p:nvGraphicFramePr>
        <p:xfrm>
          <a:off x="414780" y="2177714"/>
          <a:ext cx="11287950" cy="436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19612" y="687247"/>
            <a:ext cx="893078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dirty="0" smtClean="0">
                <a:latin typeface="Georgia" panose="02040502050405020303" pitchFamily="18" charset="0"/>
              </a:rPr>
              <a:t>KONSTATĒTO PĀRKĀPUMU SKAITS </a:t>
            </a:r>
          </a:p>
          <a:p>
            <a:pPr algn="ctr"/>
            <a:r>
              <a:rPr lang="lv-LV" dirty="0" smtClean="0">
                <a:latin typeface="Georgia" panose="02040502050405020303" pitchFamily="18" charset="0"/>
              </a:rPr>
              <a:t>2020.- 2022. </a:t>
            </a:r>
            <a:r>
              <a:rPr lang="lv-LV" sz="2400" dirty="0" smtClean="0">
                <a:latin typeface="Georgia" panose="02040502050405020303" pitchFamily="18" charset="0"/>
              </a:rPr>
              <a:t>gadā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59" y="4789022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668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246178" y="6503637"/>
            <a:ext cx="552002" cy="327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502" y="6410555"/>
            <a:ext cx="290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011142" y="652648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9239" y="779445"/>
            <a:ext cx="7211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AUTOPĀRVADĀJUMU KONTROLE </a:t>
            </a:r>
          </a:p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2022.</a:t>
            </a:r>
            <a:r>
              <a:rPr lang="lv-LV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39369"/>
              </p:ext>
            </p:extLst>
          </p:nvPr>
        </p:nvGraphicFramePr>
        <p:xfrm>
          <a:off x="283464" y="1956816"/>
          <a:ext cx="11324211" cy="451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68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317534" y="6582131"/>
            <a:ext cx="580282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</a:t>
            </a:r>
          </a:p>
          <a:p>
            <a:pPr>
              <a:defRPr/>
            </a:pP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464" y="6434725"/>
            <a:ext cx="290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011142" y="6476213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7677" y="815033"/>
            <a:ext cx="7211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AUTOPĀRVADĀJUMU KONTROLE</a:t>
            </a:r>
          </a:p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2022.</a:t>
            </a:r>
            <a:r>
              <a:rPr lang="lv-LV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 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483833"/>
              </p:ext>
            </p:extLst>
          </p:nvPr>
        </p:nvGraphicFramePr>
        <p:xfrm>
          <a:off x="393192" y="2490956"/>
          <a:ext cx="5479708" cy="390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344868"/>
              </p:ext>
            </p:extLst>
          </p:nvPr>
        </p:nvGraphicFramePr>
        <p:xfrm>
          <a:off x="6186864" y="2487553"/>
          <a:ext cx="5531149" cy="390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>
          <a:xfrm>
            <a:off x="828618" y="2033301"/>
            <a:ext cx="4454367" cy="72518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IZDARĪTIE ADMINISTRATĪVIE PĀRKĀPUMI </a:t>
            </a:r>
            <a:r>
              <a:rPr lang="lv-LV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124706" y="2038611"/>
            <a:ext cx="5655464" cy="6004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lv-LV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RVALSTNIEKU</a:t>
            </a:r>
            <a:r>
              <a:rPr lang="lv-LV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IZDARĪTIE ADMINISTRATĪVIE PĀRKĀPUMI</a:t>
            </a: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7" y="2624398"/>
            <a:ext cx="1608049" cy="99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83" y="2548146"/>
            <a:ext cx="1247490" cy="1247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572" y="278885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255604" y="6576629"/>
            <a:ext cx="592205" cy="3322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</a:t>
            </a:r>
          </a:p>
          <a:p>
            <a:pPr>
              <a:defRPr/>
            </a:pP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353" y="6419042"/>
            <a:ext cx="290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055972" y="6475844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05" y="656872"/>
            <a:ext cx="9628328" cy="1252554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ATĻAUTĀ BRAUKŠANAS ĀTRUMA PĀRKĀPUMI, KAS FIKSĒTI NEAPTUROT TRANSPORTLĪDZEKLI</a:t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2022.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71349"/>
              </p:ext>
            </p:extLst>
          </p:nvPr>
        </p:nvGraphicFramePr>
        <p:xfrm>
          <a:off x="1295400" y="2079584"/>
          <a:ext cx="9048226" cy="41269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61376"/>
                <a:gridCol w="2826625"/>
                <a:gridCol w="2660225"/>
              </a:tblGrid>
              <a:tr h="1196453">
                <a:tc>
                  <a:txBody>
                    <a:bodyPr/>
                    <a:lstStyle/>
                    <a:p>
                      <a:endParaRPr lang="lv-LV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CSDD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FOTORADARI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FOTORADARI</a:t>
                      </a:r>
                    </a:p>
                    <a:p>
                      <a:endParaRPr lang="lv-LV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</a:tr>
              <a:tr h="959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PIEŅEMTIE LĒMUMI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256 096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72 974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</a:tr>
              <a:tr h="964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UZLIKTO SODU SUMMA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10 794 225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3 104 205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</a:tr>
              <a:tr h="931467">
                <a:tc>
                  <a:txBody>
                    <a:bodyPr/>
                    <a:lstStyle/>
                    <a:p>
                      <a:endParaRPr lang="lv-LV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SAMAKSĀTO SODU SUMMA</a:t>
                      </a:r>
                      <a:endParaRPr lang="lv-LV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9 166 980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3 099 130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pic>
        <p:nvPicPr>
          <p:cNvPr id="5" name="Picture 4" descr="SaistÄ«ts attÄls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" y="1532898"/>
            <a:ext cx="1938338" cy="19383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375" y="342369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247898" y="6524949"/>
            <a:ext cx="507327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14</a:t>
            </a:r>
          </a:p>
          <a:p>
            <a:pPr>
              <a:defRPr/>
            </a:pP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" y="6382511"/>
            <a:ext cx="2908044" cy="329213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9954582" y="6435044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44" y="572398"/>
            <a:ext cx="9058275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NETRAFARĒTĀS POLICIJAS AUTOMAŠĪNAS AR 360 GRĀDU KAMERU FIKSĒTIE CSN </a:t>
            </a:r>
            <a:r>
              <a:rPr lang="lv-LV" dirty="0">
                <a:latin typeface="Georgia" panose="02040502050405020303" pitchFamily="18" charset="0"/>
              </a:rPr>
              <a:t>PĀRKĀPUMI </a:t>
            </a:r>
            <a:r>
              <a:rPr lang="lv-LV" sz="3100" dirty="0">
                <a:latin typeface="Georgia" panose="02040502050405020303" pitchFamily="18" charset="0"/>
              </a:rPr>
              <a:t>2022.</a:t>
            </a:r>
            <a:r>
              <a:rPr lang="lv-LV" dirty="0">
                <a:latin typeface="Georgia" panose="02040502050405020303" pitchFamily="18" charset="0"/>
              </a:rPr>
              <a:t> </a:t>
            </a:r>
            <a:r>
              <a:rPr lang="lv-LV" sz="2400" dirty="0">
                <a:latin typeface="Georgia" panose="02040502050405020303" pitchFamily="18" charset="0"/>
              </a:rPr>
              <a:t>gadā</a:t>
            </a:r>
            <a:endParaRPr lang="en-US" sz="2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20125602"/>
              </p:ext>
            </p:extLst>
          </p:nvPr>
        </p:nvGraphicFramePr>
        <p:xfrm>
          <a:off x="2363689" y="1922619"/>
          <a:ext cx="8521647" cy="42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2222"/>
                <a:gridCol w="3099425"/>
              </a:tblGrid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BRAUKŠANA PA SABIEDRISKĀ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TRANSPORTA</a:t>
                      </a:r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JOSLU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2 710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AIZLIEDZOŠĀ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LUKSOFORA SIGNĀLA </a:t>
                      </a:r>
                    </a:p>
                    <a:p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VAI PAPILDSEKCIJAS NEIEVĒROŠANA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190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BRAUKŠANA BEZ TEHNISKĀS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APSKATES VAI OCTA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649</a:t>
                      </a:r>
                      <a:endParaRPr lang="lv-LV" sz="1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CITI PĀRKĀPUMI (VIRZIENRĀDĪTĀJA NERĀDĪŠANA, CEĻA ZĪMJU NEIEVĒROŠANA </a:t>
                      </a:r>
                      <a:r>
                        <a:rPr lang="lv-LV" sz="18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utml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1 749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</a:t>
                      </a:r>
                    </a:p>
                    <a:p>
                      <a:pPr algn="l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KOPĀ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8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14 298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Attēlu rezultāti vaicājumam “bus lane icon”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333" y="2012979"/>
            <a:ext cx="679898" cy="6798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ttēlu rezultāti vaicājumam “traffic light red icon”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603" y="2941204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ttēlu rezultāti vaicājumam “technical inspection icon”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3435" y="3744876"/>
            <a:ext cx="722922" cy="7897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istīts attē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28" y="4639956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ttēlu rezultāti vaicājumam “Driving in the public lane icon”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70" y="4829573"/>
            <a:ext cx="2316419" cy="187624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erb_kopa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048" y="289755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351265" y="6540766"/>
            <a:ext cx="403960" cy="3172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297" y="6450790"/>
            <a:ext cx="290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10011142" y="652648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050" y="597018"/>
            <a:ext cx="9628328" cy="1066588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Prioritātes</a:t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2023.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375" y="342369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383070" y="6478348"/>
            <a:ext cx="372155" cy="3082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189" y="2529308"/>
            <a:ext cx="8171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Samazināt </a:t>
            </a: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policijas izbraukumu uz </a:t>
            </a: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CSNg </a:t>
            </a: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vietām skaitu, </a:t>
            </a: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saskaņoto paziņojumu sastādīšanas gadījumu </a:t>
            </a: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palielināšana;</a:t>
            </a:r>
          </a:p>
          <a:p>
            <a:pPr algn="just"/>
            <a:endParaRPr lang="lv-LV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Turpināt uzsākto tehnisko līdzekļu izmantošanas projektu īstenošanu: vidējā kustības ātruma kontroles sistēmas ieviešana, pārrobežu sodu apmaiņa ar ES par ceļu infrastruktūras izmantošanu (autoceļu nodeva).</a:t>
            </a:r>
          </a:p>
          <a:p>
            <a:pPr algn="just"/>
            <a:endParaRPr lang="lv-LV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14779" y="3358601"/>
            <a:ext cx="1552946" cy="2813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252" y="3168352"/>
            <a:ext cx="968682" cy="968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71" y="6528787"/>
            <a:ext cx="2908044" cy="329213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9716943" y="648184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0569" y="3395163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3600" dirty="0">
                <a:latin typeface="Georgia" panose="02040502050405020303" pitchFamily="18" charset="0"/>
              </a:rPr>
              <a:t>PALDIES PAR UZMANĪBU!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28814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9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119950"/>
              </p:ext>
            </p:extLst>
          </p:nvPr>
        </p:nvGraphicFramePr>
        <p:xfrm>
          <a:off x="1776479" y="2114037"/>
          <a:ext cx="8243140" cy="40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142067" y="679297"/>
            <a:ext cx="98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CEĻU SATIKSMES NEGADĪJUMU SKAITS</a:t>
            </a:r>
            <a:b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2020.-2022.</a:t>
            </a:r>
            <a:r>
              <a:rPr lang="lv-LV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8" y="3678948"/>
            <a:ext cx="3078664" cy="307866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288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57" y="6361879"/>
            <a:ext cx="2908044" cy="329213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9748749" y="638629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2067" y="679297"/>
            <a:ext cx="98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CEĻU SATIKSMES NEGADĪJUMU 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SADALĪJUMS </a:t>
            </a:r>
          </a:p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PA NEDĒĻAS DIENĀM</a:t>
            </a:r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2020.-2022.</a:t>
            </a:r>
            <a:r>
              <a:rPr lang="lv-LV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88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57" y="6361879"/>
            <a:ext cx="2908044" cy="329213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9748749" y="638629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019346"/>
              </p:ext>
            </p:extLst>
          </p:nvPr>
        </p:nvGraphicFramePr>
        <p:xfrm>
          <a:off x="542288" y="1986455"/>
          <a:ext cx="11212937" cy="437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03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2067" y="679297"/>
            <a:ext cx="98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CEĻU SATIKSMES NEGADĪJUMU 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SADALĪJUMS </a:t>
            </a:r>
            <a:endParaRPr lang="lv-LV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PA 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DIENNAKTS STUNDĀM</a:t>
            </a:r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2020.-2022.</a:t>
            </a:r>
            <a:r>
              <a:rPr lang="lv-LV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88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57" y="6361879"/>
            <a:ext cx="2908044" cy="329213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9748749" y="638629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46505"/>
              </p:ext>
            </p:extLst>
          </p:nvPr>
        </p:nvGraphicFramePr>
        <p:xfrm>
          <a:off x="193784" y="1913640"/>
          <a:ext cx="11604395" cy="487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1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658701"/>
              </p:ext>
            </p:extLst>
          </p:nvPr>
        </p:nvGraphicFramePr>
        <p:xfrm>
          <a:off x="443060" y="1904214"/>
          <a:ext cx="11283884" cy="397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21704" y="733681"/>
            <a:ext cx="9923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CSNg IEVAINOTO</a:t>
            </a:r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, SMAGI IEVAINOTO UN BOJĀ GĀJUŠO  SKAITS </a:t>
            </a:r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2020.-2022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lv-LV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8" y="5509562"/>
            <a:ext cx="814662" cy="84478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ttÄlu rezultÄti vaicÄjumam âcar injury iconâ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70" y="5532993"/>
            <a:ext cx="329705" cy="82549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ttÄlu rezultÄti vaicÄjumam âinjury in a traffic accident iconâ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9" y="5773369"/>
            <a:ext cx="1008222" cy="6044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912" y="294037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44987" y="6550823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82" y="6526485"/>
            <a:ext cx="2908044" cy="329213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10011142" y="652648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14779" y="1939064"/>
          <a:ext cx="11305444" cy="45897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46415"/>
                <a:gridCol w="5559029"/>
              </a:tblGrid>
              <a:tr h="1147429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47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47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47429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lv-LV" sz="18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r station . Accident clipart banner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7" y="2181912"/>
            <a:ext cx="1329904" cy="6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50" y="2312911"/>
            <a:ext cx="872852" cy="6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76" y="3359472"/>
            <a:ext cx="940681" cy="7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ttÄlu rezultÄti vaicÄjumam âtod car injuryicon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718" y="3246919"/>
            <a:ext cx="1425838" cy="10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aistÄ«ts attÄ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8" y="4633752"/>
            <a:ext cx="1231687" cy="5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car animal"/>
          <p:cNvPicPr>
            <a:picLocks noGrp="1"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6" y="4695830"/>
            <a:ext cx="1223444" cy="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41768" y="820602"/>
            <a:ext cx="8746436" cy="7564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BOJĀ GĀJUŠO CEĻU SATIKSMES DALĪBNIEKU SKAITS PĒC </a:t>
            </a:r>
            <a:r>
              <a:rPr lang="lv-LV" sz="2800" dirty="0" err="1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CSNg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VEIDA </a:t>
            </a:r>
            <a:endParaRPr lang="lv-LV" sz="28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913800" y="4472939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330355" y="4439209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895542" y="2236837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903952" y="3359472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316397" y="3359472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913800" y="5641835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316397" y="2251513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7407" y="2001143"/>
            <a:ext cx="174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SADURSME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33830" y="3253569"/>
            <a:ext cx="358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GĀJĒJAM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0384" y="4589682"/>
            <a:ext cx="30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DZĪVNIEKAM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39794" y="2295991"/>
            <a:ext cx="20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APGĀŠANĀS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32979" y="3395966"/>
            <a:ext cx="30429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ŠĶĒRSLIM</a:t>
            </a:r>
          </a:p>
          <a:p>
            <a:pPr lvl="0" algn="ctr"/>
            <a:r>
              <a:rPr lang="lv-LV" sz="1100" b="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tiem 1 velo vad</a:t>
            </a:r>
            <a:r>
              <a:rPr lang="lv-LV" sz="1100" b="1" dirty="0" smtClean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lv-LV" sz="1100" b="1" dirty="0">
              <a:solidFill>
                <a:srgbClr val="3D3D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69460" y="4379735"/>
            <a:ext cx="346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 VELOSIPĒDISTAM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94122" y="5606984"/>
            <a:ext cx="340012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        		</a:t>
            </a:r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CITS </a:t>
            </a:r>
          </a:p>
          <a:p>
            <a:pPr algn="ctr"/>
            <a:r>
              <a:rPr lang="lv-LV" sz="1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pasažiera krišana,  nav zināmi precīzi negad.apstākļi)</a:t>
            </a:r>
          </a:p>
          <a:p>
            <a:pPr algn="ctr"/>
            <a:endParaRPr lang="lv-LV" sz="9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gerb_kopa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816" y="333885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Hexagon 34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299510" y="5621820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27960" y="5762618"/>
            <a:ext cx="403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 STĀVOŠAM T/L</a:t>
            </a:r>
            <a:endParaRPr lang="lv-LV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645" y="5381799"/>
            <a:ext cx="1446002" cy="143454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276589" y="6391814"/>
            <a:ext cx="6000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"/>
          <p:cNvSpPr txBox="1">
            <a:spLocks/>
          </p:cNvSpPr>
          <p:nvPr/>
        </p:nvSpPr>
        <p:spPr>
          <a:xfrm>
            <a:off x="238540" y="6620584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95464" y="6559040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Placeholder 5"/>
          <p:cNvSpPr txBox="1">
            <a:spLocks/>
          </p:cNvSpPr>
          <p:nvPr/>
        </p:nvSpPr>
        <p:spPr>
          <a:xfrm>
            <a:off x="10011142" y="652648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10762"/>
              </p:ext>
            </p:extLst>
          </p:nvPr>
        </p:nvGraphicFramePr>
        <p:xfrm>
          <a:off x="581193" y="2459413"/>
          <a:ext cx="10957215" cy="305403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5424"/>
                <a:gridCol w="1222415"/>
                <a:gridCol w="1151152"/>
                <a:gridCol w="1222415"/>
                <a:gridCol w="1271750"/>
                <a:gridCol w="981220"/>
                <a:gridCol w="1233378"/>
                <a:gridCol w="1162117"/>
                <a:gridCol w="628339"/>
                <a:gridCol w="1019005"/>
              </a:tblGrid>
              <a:tr h="2088424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VADĪTĀJS</a:t>
                      </a: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PASAŽIERIS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GĀJĒJS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VELOSIP.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MOTOCIKLA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MOPĒDA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KVADRAC.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ELEKTRO-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SKREJR.VAD.</a:t>
                      </a:r>
                    </a:p>
                    <a:p>
                      <a:pPr algn="just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CITS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5607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076669" y="923056"/>
            <a:ext cx="8016666" cy="5059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2800" u="sng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BOJĀ GĀJUŠO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CEĻU SATIKSMES DALĪBNIEKU SKAITS </a:t>
            </a:r>
            <a:r>
              <a:rPr lang="lv-LV" sz="2800" u="sng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PĒC STATUSA</a:t>
            </a:r>
            <a:endParaRPr lang="lv-LV" sz="2800" u="sng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1" y="3227044"/>
            <a:ext cx="634332" cy="63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02" y="3336404"/>
            <a:ext cx="625062" cy="50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9" y="3245120"/>
            <a:ext cx="600456" cy="624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2485" y="3270634"/>
            <a:ext cx="617756" cy="5744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0368" y="3204634"/>
            <a:ext cx="777946" cy="640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04" y="3190705"/>
            <a:ext cx="707010" cy="7070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7999" y="4769964"/>
            <a:ext cx="691299" cy="532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31" y="3302640"/>
            <a:ext cx="591996" cy="5424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gerb_kopa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1192" y="28814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Saistīts attē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24" y="3375259"/>
            <a:ext cx="450332" cy="450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858741" y="6386292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25344" y="6419484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9778" y="3203247"/>
            <a:ext cx="774124" cy="658129"/>
          </a:xfrm>
          <a:prstGeom prst="rect">
            <a:avLst/>
          </a:prstGeom>
        </p:spPr>
      </p:pic>
      <p:sp>
        <p:nvSpPr>
          <p:cNvPr id="23" name="Text Placeholder 5"/>
          <p:cNvSpPr txBox="1">
            <a:spLocks/>
          </p:cNvSpPr>
          <p:nvPr/>
        </p:nvSpPr>
        <p:spPr>
          <a:xfrm>
            <a:off x="10009732" y="6419484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34" y="806578"/>
            <a:ext cx="8422335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NEGADĪJUMOS </a:t>
            </a:r>
            <a:r>
              <a:rPr lang="lv-LV" dirty="0" smtClean="0">
                <a:latin typeface="Georgia" panose="02040502050405020303" pitchFamily="18" charset="0"/>
              </a:rPr>
              <a:t/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IESAISTĪTI </a:t>
            </a:r>
            <a:r>
              <a:rPr lang="lv-LV" dirty="0">
                <a:latin typeface="Georgia" panose="02040502050405020303" pitchFamily="18" charset="0"/>
              </a:rPr>
              <a:t>VADĪTĀJI </a:t>
            </a:r>
            <a:r>
              <a:rPr lang="lv-LV" dirty="0" smtClean="0">
                <a:latin typeface="Georgia" panose="02040502050405020303" pitchFamily="18" charset="0"/>
              </a:rPr>
              <a:t>REIBUMĀ</a:t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2020.-2022. </a:t>
            </a:r>
            <a:r>
              <a:rPr lang="lv-LV" sz="2400" dirty="0" smtClean="0">
                <a:latin typeface="Georgia" panose="02040502050405020303" pitchFamily="18" charset="0"/>
              </a:rPr>
              <a:t>gadā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353881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5" y="6483556"/>
            <a:ext cx="2908044" cy="329213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07539"/>
              </p:ext>
            </p:extLst>
          </p:nvPr>
        </p:nvGraphicFramePr>
        <p:xfrm>
          <a:off x="414777" y="2286149"/>
          <a:ext cx="11340447" cy="386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776"/>
                <a:gridCol w="2412601"/>
                <a:gridCol w="2311610"/>
                <a:gridCol w="2015460"/>
              </a:tblGrid>
              <a:tr h="77212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7710">
                <a:tc>
                  <a:txBody>
                    <a:bodyPr/>
                    <a:lstStyle/>
                    <a:p>
                      <a:r>
                        <a:rPr lang="lv-LV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T/L vadītājs </a:t>
                      </a:r>
                    </a:p>
                    <a:p>
                      <a:r>
                        <a:rPr lang="lv-LV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alkohola reibumā</a:t>
                      </a:r>
                      <a:endParaRPr lang="en-US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733</a:t>
                      </a:r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808</a:t>
                      </a:r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949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94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Elektroskrejriteņa</a:t>
                      </a:r>
                      <a:r>
                        <a:rPr lang="lv-LV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vadītājs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alkohola reibumā</a:t>
                      </a:r>
                      <a:endParaRPr lang="en-US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541" y="4818136"/>
            <a:ext cx="930257" cy="7908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19798" y="5091366"/>
            <a:ext cx="905169" cy="790867"/>
          </a:xfrm>
          <a:prstGeom prst="rect">
            <a:avLst/>
          </a:prstGeom>
        </p:spPr>
      </p:pic>
      <p:pic>
        <p:nvPicPr>
          <p:cNvPr id="20" name="Picture 19" descr="Car station . Accident clipart banner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46" y="3364520"/>
            <a:ext cx="1801340" cy="9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xplosion 1 20"/>
          <p:cNvSpPr/>
          <p:nvPr/>
        </p:nvSpPr>
        <p:spPr>
          <a:xfrm>
            <a:off x="3478491" y="5387478"/>
            <a:ext cx="496435" cy="419033"/>
          </a:xfrm>
          <a:prstGeom prst="irregularSeal1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2545" y="675213"/>
            <a:ext cx="1243624" cy="1013800"/>
          </a:xfrm>
          <a:prstGeom prst="rect">
            <a:avLst/>
          </a:prstGeom>
          <a:effectLst>
            <a:outerShdw blurRad="50800" dist="50800" dir="5400000" algn="ctr" rotWithShape="0">
              <a:srgbClr val="C00000"/>
            </a:outerShdw>
          </a:effectLst>
        </p:spPr>
      </p:pic>
      <p:sp>
        <p:nvSpPr>
          <p:cNvPr id="22" name="Text Placeholder 5"/>
          <p:cNvSpPr txBox="1">
            <a:spLocks/>
          </p:cNvSpPr>
          <p:nvPr/>
        </p:nvSpPr>
        <p:spPr>
          <a:xfrm>
            <a:off x="9674357" y="647940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06924" y="6479407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452124"/>
              </p:ext>
            </p:extLst>
          </p:nvPr>
        </p:nvGraphicFramePr>
        <p:xfrm>
          <a:off x="1057524" y="1884459"/>
          <a:ext cx="9827812" cy="463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07644" y="775297"/>
            <a:ext cx="8674992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KOPĒJAIS ADMINISTRATĪVO </a:t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PĀRKĀPUMU </a:t>
            </a:r>
            <a:r>
              <a:rPr lang="lv-LV" dirty="0">
                <a:latin typeface="Georgia" panose="02040502050405020303" pitchFamily="18" charset="0"/>
              </a:rPr>
              <a:t>SKAITS </a:t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>2020.-2022</a:t>
            </a:r>
            <a:r>
              <a:rPr lang="lv-LV" dirty="0" smtClean="0">
                <a:latin typeface="Georgia" panose="02040502050405020303" pitchFamily="18" charset="0"/>
              </a:rPr>
              <a:t>. </a:t>
            </a:r>
            <a:r>
              <a:rPr lang="lv-LV" sz="2200" dirty="0" smtClean="0">
                <a:latin typeface="Georgia" panose="02040502050405020303" pitchFamily="18" charset="0"/>
              </a:rPr>
              <a:t>GADĀ</a:t>
            </a:r>
            <a:endParaRPr lang="en-US" sz="2200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961" y="2029084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80823" y="6467229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  <a:endParaRPr lang="en-US" altLang="lv-LV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11" y="6382511"/>
            <a:ext cx="2908044" cy="329213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9937380" y="6463598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06.03.2023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5270</TotalTime>
  <Words>446</Words>
  <Application>Microsoft Office PowerPoint</Application>
  <PresentationFormat>Widescreen</PresentationFormat>
  <Paragraphs>197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Gill Sans MT</vt:lpstr>
      <vt:lpstr>Times New Roman</vt:lpstr>
      <vt:lpstr>Verdana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CEĻU SATIKSMES NEGADĪJUMOS  IESAISTĪTI VADĪTĀJI REIBUMĀ 2020.-2022. gadā</vt:lpstr>
      <vt:lpstr>KOPĒJAIS ADMINISTRATĪVO  PĀRKĀPUMU SKAITS  2020.-2022. GADĀ</vt:lpstr>
      <vt:lpstr>PowerPoint Presentation</vt:lpstr>
      <vt:lpstr>PowerPoint Presentation</vt:lpstr>
      <vt:lpstr>PowerPoint Presentation</vt:lpstr>
      <vt:lpstr>PowerPoint Presentation</vt:lpstr>
      <vt:lpstr>ATĻAUTĀ BRAUKŠANAS ĀTRUMA PĀRKĀPUMI, KAS FIKSĒTI NEAPTUROT TRANSPORTLĪDZEKLI 2022. gadā</vt:lpstr>
      <vt:lpstr>NETRAFARĒTĀS POLICIJAS AUTOMAŠĪNAS AR 360 GRĀDU KAMERU FIKSĒTIE CSN PĀRKĀPUMI 2022. gadā</vt:lpstr>
      <vt:lpstr>Prioritātes 2023. gadā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Fedulova</dc:creator>
  <cp:lastModifiedBy>Dana Fedulova</cp:lastModifiedBy>
  <cp:revision>676</cp:revision>
  <cp:lastPrinted>2023-03-02T10:40:58Z</cp:lastPrinted>
  <dcterms:created xsi:type="dcterms:W3CDTF">2021-10-12T08:01:26Z</dcterms:created>
  <dcterms:modified xsi:type="dcterms:W3CDTF">2023-03-03T08:56:47Z</dcterms:modified>
</cp:coreProperties>
</file>