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1.xml" ContentType="application/vnd.openxmlformats-officedocument.drawingml.chartshapes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9"/>
  </p:notesMasterIdLst>
  <p:sldIdLst>
    <p:sldId id="276" r:id="rId2"/>
    <p:sldId id="271" r:id="rId3"/>
    <p:sldId id="310" r:id="rId4"/>
    <p:sldId id="311" r:id="rId5"/>
    <p:sldId id="266" r:id="rId6"/>
    <p:sldId id="300" r:id="rId7"/>
    <p:sldId id="301" r:id="rId8"/>
    <p:sldId id="298" r:id="rId9"/>
    <p:sldId id="289" r:id="rId10"/>
    <p:sldId id="265" r:id="rId11"/>
    <p:sldId id="290" r:id="rId12"/>
    <p:sldId id="277" r:id="rId13"/>
    <p:sldId id="278" r:id="rId14"/>
    <p:sldId id="291" r:id="rId15"/>
    <p:sldId id="292" r:id="rId16"/>
    <p:sldId id="297" r:id="rId17"/>
    <p:sldId id="307" r:id="rId18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4484"/>
    <a:srgbClr val="D1FA0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0" d="100"/>
          <a:sy n="80" d="100"/>
        </p:scale>
        <p:origin x="60" y="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1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0329457899655931"/>
          <c:y val="2.9540887665355488E-2"/>
          <c:w val="0.64868206803758865"/>
          <c:h val="0.8816721168462788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3816943543358478E-2"/>
                  <c:y val="-6.62130815622884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CSNg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18427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7271209757446743E-2"/>
                  <c:y val="-4.72772129375604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CSNg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19571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3780209968531406E-2"/>
                  <c:y val="-5.26087505028291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CSNg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19152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54536456"/>
        <c:axId val="154529792"/>
        <c:axId val="0"/>
      </c:bar3DChart>
      <c:catAx>
        <c:axId val="1545364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4529792"/>
        <c:crosses val="autoZero"/>
        <c:auto val="1"/>
        <c:lblAlgn val="ctr"/>
        <c:lblOffset val="100"/>
        <c:noMultiLvlLbl val="0"/>
      </c:catAx>
      <c:valAx>
        <c:axId val="1545297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4536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1699023114365569E-2"/>
          <c:y val="9.0345621447301641E-2"/>
          <c:w val="0.76113281345340722"/>
          <c:h val="0.7307244405651370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3816925734024137E-2"/>
                  <c:y val="-8.63185035878591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Sheet1!$B$2</c:f>
              <c:numCache>
                <c:formatCode>General</c:formatCode>
                <c:ptCount val="1"/>
                <c:pt idx="0">
                  <c:v>1658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9076325732682347E-2"/>
                  <c:y val="-9.37413110746642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Sheet1!$C$2</c:f>
              <c:numCache>
                <c:formatCode>General</c:formatCode>
                <c:ptCount val="1"/>
                <c:pt idx="0">
                  <c:v>2063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5.0608110539057977E-2"/>
                  <c:y val="-8.04189322946136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Sheet1!$D$2</c:f>
              <c:numCache>
                <c:formatCode>General</c:formatCode>
                <c:ptCount val="1"/>
                <c:pt idx="0">
                  <c:v>1329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54754232"/>
        <c:axId val="154755016"/>
        <c:axId val="0"/>
      </c:bar3DChart>
      <c:catAx>
        <c:axId val="1547542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4755016"/>
        <c:crosses val="autoZero"/>
        <c:auto val="1"/>
        <c:lblAlgn val="ctr"/>
        <c:lblOffset val="100"/>
        <c:noMultiLvlLbl val="0"/>
      </c:catAx>
      <c:valAx>
        <c:axId val="15475501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4754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1619540533079112"/>
          <c:y val="0.86126394516510441"/>
          <c:w val="0.55661946566099252"/>
          <c:h val="8.848711782944218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bg2">
          <a:lumMod val="9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1814323044890021E-2"/>
          <c:y val="4.6405331231898897E-2"/>
          <c:w val="0.96484141487640551"/>
          <c:h val="0.72775209899657722"/>
        </c:manualLayout>
      </c:layout>
      <c:lineChart>
        <c:grouping val="standard"/>
        <c:varyColors val="0"/>
        <c:ser>
          <c:idx val="0"/>
          <c:order val="0"/>
          <c:tx>
            <c:strRef>
              <c:f>Source!$B$3</c:f>
              <c:strCache>
                <c:ptCount val="1"/>
                <c:pt idx="0">
                  <c:v>2020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Source!$A$4:$A$10</c:f>
              <c:strCache>
                <c:ptCount val="7"/>
                <c:pt idx="0">
                  <c:v>Pirmdiena</c:v>
                </c:pt>
                <c:pt idx="1">
                  <c:v>Otrdiena</c:v>
                </c:pt>
                <c:pt idx="2">
                  <c:v>Trešdiena</c:v>
                </c:pt>
                <c:pt idx="3">
                  <c:v>Ceturtdiena</c:v>
                </c:pt>
                <c:pt idx="4">
                  <c:v>Piektdiena</c:v>
                </c:pt>
                <c:pt idx="5">
                  <c:v>Sestdiena</c:v>
                </c:pt>
                <c:pt idx="6">
                  <c:v>Svētdiena</c:v>
                </c:pt>
              </c:strCache>
            </c:strRef>
          </c:cat>
          <c:val>
            <c:numRef>
              <c:f>Source!$B$4:$B$10</c:f>
              <c:numCache>
                <c:formatCode>General</c:formatCode>
                <c:ptCount val="7"/>
                <c:pt idx="0">
                  <c:v>2743</c:v>
                </c:pt>
                <c:pt idx="1">
                  <c:v>2749</c:v>
                </c:pt>
                <c:pt idx="2">
                  <c:v>2820</c:v>
                </c:pt>
                <c:pt idx="3">
                  <c:v>3163</c:v>
                </c:pt>
                <c:pt idx="4">
                  <c:v>2366</c:v>
                </c:pt>
                <c:pt idx="5">
                  <c:v>1874</c:v>
                </c:pt>
                <c:pt idx="6">
                  <c:v>2713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2231-429D-A26E-B75930024517}"/>
            </c:ext>
          </c:extLst>
        </c:ser>
        <c:ser>
          <c:idx val="1"/>
          <c:order val="1"/>
          <c:tx>
            <c:strRef>
              <c:f>Source!$C$3</c:f>
              <c:strCache>
                <c:ptCount val="1"/>
                <c:pt idx="0">
                  <c:v>2021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Source!$A$4:$A$10</c:f>
              <c:strCache>
                <c:ptCount val="7"/>
                <c:pt idx="0">
                  <c:v>Pirmdiena</c:v>
                </c:pt>
                <c:pt idx="1">
                  <c:v>Otrdiena</c:v>
                </c:pt>
                <c:pt idx="2">
                  <c:v>Trešdiena</c:v>
                </c:pt>
                <c:pt idx="3">
                  <c:v>Ceturtdiena</c:v>
                </c:pt>
                <c:pt idx="4">
                  <c:v>Piektdiena</c:v>
                </c:pt>
                <c:pt idx="5">
                  <c:v>Sestdiena</c:v>
                </c:pt>
                <c:pt idx="6">
                  <c:v>Svētdiena</c:v>
                </c:pt>
              </c:strCache>
            </c:strRef>
          </c:cat>
          <c:val>
            <c:numRef>
              <c:f>Source!$C$4:$C$10</c:f>
              <c:numCache>
                <c:formatCode>General</c:formatCode>
                <c:ptCount val="7"/>
                <c:pt idx="0">
                  <c:v>2872</c:v>
                </c:pt>
                <c:pt idx="1">
                  <c:v>2913</c:v>
                </c:pt>
                <c:pt idx="2">
                  <c:v>2840</c:v>
                </c:pt>
                <c:pt idx="3">
                  <c:v>3393</c:v>
                </c:pt>
                <c:pt idx="4">
                  <c:v>2597</c:v>
                </c:pt>
                <c:pt idx="5">
                  <c:v>2036</c:v>
                </c:pt>
                <c:pt idx="6">
                  <c:v>2990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2231-429D-A26E-B75930024517}"/>
            </c:ext>
          </c:extLst>
        </c:ser>
        <c:ser>
          <c:idx val="2"/>
          <c:order val="2"/>
          <c:tx>
            <c:strRef>
              <c:f>Source!$D$3</c:f>
              <c:strCache>
                <c:ptCount val="1"/>
                <c:pt idx="0">
                  <c:v>2022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Source!$A$4:$A$10</c:f>
              <c:strCache>
                <c:ptCount val="7"/>
                <c:pt idx="0">
                  <c:v>Pirmdiena</c:v>
                </c:pt>
                <c:pt idx="1">
                  <c:v>Otrdiena</c:v>
                </c:pt>
                <c:pt idx="2">
                  <c:v>Trešdiena</c:v>
                </c:pt>
                <c:pt idx="3">
                  <c:v>Ceturtdiena</c:v>
                </c:pt>
                <c:pt idx="4">
                  <c:v>Piektdiena</c:v>
                </c:pt>
                <c:pt idx="5">
                  <c:v>Sestdiena</c:v>
                </c:pt>
                <c:pt idx="6">
                  <c:v>Svētdiena</c:v>
                </c:pt>
              </c:strCache>
            </c:strRef>
          </c:cat>
          <c:val>
            <c:numRef>
              <c:f>Source!$D$4:$D$10</c:f>
              <c:numCache>
                <c:formatCode>General</c:formatCode>
                <c:ptCount val="7"/>
                <c:pt idx="0">
                  <c:v>2893</c:v>
                </c:pt>
                <c:pt idx="1">
                  <c:v>2901</c:v>
                </c:pt>
                <c:pt idx="2">
                  <c:v>2918</c:v>
                </c:pt>
                <c:pt idx="3">
                  <c:v>3083</c:v>
                </c:pt>
                <c:pt idx="4">
                  <c:v>2487</c:v>
                </c:pt>
                <c:pt idx="5">
                  <c:v>1972</c:v>
                </c:pt>
                <c:pt idx="6">
                  <c:v>2900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2231-429D-A26E-B759300245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4533712"/>
        <c:axId val="154529008"/>
      </c:lineChart>
      <c:catAx>
        <c:axId val="1545337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529008"/>
        <c:crosses val="autoZero"/>
        <c:auto val="1"/>
        <c:lblAlgn val="ctr"/>
        <c:lblOffset val="100"/>
        <c:noMultiLvlLbl val="0"/>
      </c:catAx>
      <c:valAx>
        <c:axId val="154529008"/>
        <c:scaling>
          <c:orientation val="minMax"/>
          <c:max val="3500"/>
          <c:min val="17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533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0741111449584402E-2"/>
          <c:y val="1.960501645952728E-2"/>
          <c:w val="0.96565172074890593"/>
          <c:h val="0.79885684568893267"/>
        </c:manualLayout>
      </c:layout>
      <c:lineChart>
        <c:grouping val="standard"/>
        <c:varyColors val="0"/>
        <c:ser>
          <c:idx val="0"/>
          <c:order val="0"/>
          <c:tx>
            <c:strRef>
              <c:f>Source!$B$3</c:f>
              <c:strCache>
                <c:ptCount val="1"/>
                <c:pt idx="0">
                  <c:v>2020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Source!$A$4:$A$27</c:f>
              <c:strCache>
                <c:ptCount val="24"/>
                <c:pt idx="0">
                  <c:v>00 - 01</c:v>
                </c:pt>
                <c:pt idx="1">
                  <c:v>01 - 02</c:v>
                </c:pt>
                <c:pt idx="2">
                  <c:v>02 - 03</c:v>
                </c:pt>
                <c:pt idx="3">
                  <c:v>03 - 04</c:v>
                </c:pt>
                <c:pt idx="4">
                  <c:v>04 - 05</c:v>
                </c:pt>
                <c:pt idx="5">
                  <c:v>05 - 06</c:v>
                </c:pt>
                <c:pt idx="6">
                  <c:v>06 - 07</c:v>
                </c:pt>
                <c:pt idx="7">
                  <c:v>07 - 08</c:v>
                </c:pt>
                <c:pt idx="8">
                  <c:v>08 - 09</c:v>
                </c:pt>
                <c:pt idx="9">
                  <c:v>09 - 10</c:v>
                </c:pt>
                <c:pt idx="10">
                  <c:v>10 - 11</c:v>
                </c:pt>
                <c:pt idx="11">
                  <c:v>11 - 12</c:v>
                </c:pt>
                <c:pt idx="12">
                  <c:v>12 - 13</c:v>
                </c:pt>
                <c:pt idx="13">
                  <c:v>13 - 14</c:v>
                </c:pt>
                <c:pt idx="14">
                  <c:v>14 - 15</c:v>
                </c:pt>
                <c:pt idx="15">
                  <c:v>15 - 16</c:v>
                </c:pt>
                <c:pt idx="16">
                  <c:v>16 - 17</c:v>
                </c:pt>
                <c:pt idx="17">
                  <c:v>17 - 18</c:v>
                </c:pt>
                <c:pt idx="18">
                  <c:v>18 - 19</c:v>
                </c:pt>
                <c:pt idx="19">
                  <c:v>19 - 20</c:v>
                </c:pt>
                <c:pt idx="20">
                  <c:v>20 - 21</c:v>
                </c:pt>
                <c:pt idx="21">
                  <c:v>21 - 22</c:v>
                </c:pt>
                <c:pt idx="22">
                  <c:v>22 - 23</c:v>
                </c:pt>
                <c:pt idx="23">
                  <c:v>23 - 24</c:v>
                </c:pt>
              </c:strCache>
            </c:strRef>
          </c:cat>
          <c:val>
            <c:numRef>
              <c:f>Source!$B$4:$B$27</c:f>
              <c:numCache>
                <c:formatCode>General</c:formatCode>
                <c:ptCount val="24"/>
                <c:pt idx="0">
                  <c:v>313</c:v>
                </c:pt>
                <c:pt idx="1">
                  <c:v>175</c:v>
                </c:pt>
                <c:pt idx="2">
                  <c:v>156</c:v>
                </c:pt>
                <c:pt idx="3">
                  <c:v>103</c:v>
                </c:pt>
                <c:pt idx="4">
                  <c:v>99</c:v>
                </c:pt>
                <c:pt idx="5">
                  <c:v>113</c:v>
                </c:pt>
                <c:pt idx="6">
                  <c:v>221</c:v>
                </c:pt>
                <c:pt idx="7">
                  <c:v>640</c:v>
                </c:pt>
                <c:pt idx="8">
                  <c:v>913</c:v>
                </c:pt>
                <c:pt idx="9">
                  <c:v>910</c:v>
                </c:pt>
                <c:pt idx="10">
                  <c:v>1037</c:v>
                </c:pt>
                <c:pt idx="11">
                  <c:v>1119</c:v>
                </c:pt>
                <c:pt idx="12">
                  <c:v>1268</c:v>
                </c:pt>
                <c:pt idx="13">
                  <c:v>1341</c:v>
                </c:pt>
                <c:pt idx="14">
                  <c:v>1299</c:v>
                </c:pt>
                <c:pt idx="15">
                  <c:v>1203</c:v>
                </c:pt>
                <c:pt idx="16">
                  <c:v>1304</c:v>
                </c:pt>
                <c:pt idx="17">
                  <c:v>1521</c:v>
                </c:pt>
                <c:pt idx="18">
                  <c:v>1298</c:v>
                </c:pt>
                <c:pt idx="19">
                  <c:v>1017</c:v>
                </c:pt>
                <c:pt idx="20">
                  <c:v>826</c:v>
                </c:pt>
                <c:pt idx="21">
                  <c:v>703</c:v>
                </c:pt>
                <c:pt idx="22">
                  <c:v>489</c:v>
                </c:pt>
                <c:pt idx="23">
                  <c:v>356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2231-429D-A26E-B75930024517}"/>
            </c:ext>
          </c:extLst>
        </c:ser>
        <c:ser>
          <c:idx val="1"/>
          <c:order val="1"/>
          <c:tx>
            <c:strRef>
              <c:f>Source!$C$3</c:f>
              <c:strCache>
                <c:ptCount val="1"/>
                <c:pt idx="0">
                  <c:v>2021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Source!$A$4:$A$27</c:f>
              <c:strCache>
                <c:ptCount val="24"/>
                <c:pt idx="0">
                  <c:v>00 - 01</c:v>
                </c:pt>
                <c:pt idx="1">
                  <c:v>01 - 02</c:v>
                </c:pt>
                <c:pt idx="2">
                  <c:v>02 - 03</c:v>
                </c:pt>
                <c:pt idx="3">
                  <c:v>03 - 04</c:v>
                </c:pt>
                <c:pt idx="4">
                  <c:v>04 - 05</c:v>
                </c:pt>
                <c:pt idx="5">
                  <c:v>05 - 06</c:v>
                </c:pt>
                <c:pt idx="6">
                  <c:v>06 - 07</c:v>
                </c:pt>
                <c:pt idx="7">
                  <c:v>07 - 08</c:v>
                </c:pt>
                <c:pt idx="8">
                  <c:v>08 - 09</c:v>
                </c:pt>
                <c:pt idx="9">
                  <c:v>09 - 10</c:v>
                </c:pt>
                <c:pt idx="10">
                  <c:v>10 - 11</c:v>
                </c:pt>
                <c:pt idx="11">
                  <c:v>11 - 12</c:v>
                </c:pt>
                <c:pt idx="12">
                  <c:v>12 - 13</c:v>
                </c:pt>
                <c:pt idx="13">
                  <c:v>13 - 14</c:v>
                </c:pt>
                <c:pt idx="14">
                  <c:v>14 - 15</c:v>
                </c:pt>
                <c:pt idx="15">
                  <c:v>15 - 16</c:v>
                </c:pt>
                <c:pt idx="16">
                  <c:v>16 - 17</c:v>
                </c:pt>
                <c:pt idx="17">
                  <c:v>17 - 18</c:v>
                </c:pt>
                <c:pt idx="18">
                  <c:v>18 - 19</c:v>
                </c:pt>
                <c:pt idx="19">
                  <c:v>19 - 20</c:v>
                </c:pt>
                <c:pt idx="20">
                  <c:v>20 - 21</c:v>
                </c:pt>
                <c:pt idx="21">
                  <c:v>21 - 22</c:v>
                </c:pt>
                <c:pt idx="22">
                  <c:v>22 - 23</c:v>
                </c:pt>
                <c:pt idx="23">
                  <c:v>23 - 24</c:v>
                </c:pt>
              </c:strCache>
            </c:strRef>
          </c:cat>
          <c:val>
            <c:numRef>
              <c:f>Source!$C$4:$C$27</c:f>
              <c:numCache>
                <c:formatCode>General</c:formatCode>
                <c:ptCount val="24"/>
                <c:pt idx="0">
                  <c:v>338</c:v>
                </c:pt>
                <c:pt idx="1">
                  <c:v>174</c:v>
                </c:pt>
                <c:pt idx="2">
                  <c:v>147</c:v>
                </c:pt>
                <c:pt idx="3">
                  <c:v>109</c:v>
                </c:pt>
                <c:pt idx="4">
                  <c:v>110</c:v>
                </c:pt>
                <c:pt idx="5">
                  <c:v>126</c:v>
                </c:pt>
                <c:pt idx="6">
                  <c:v>240</c:v>
                </c:pt>
                <c:pt idx="7">
                  <c:v>674</c:v>
                </c:pt>
                <c:pt idx="8">
                  <c:v>1043</c:v>
                </c:pt>
                <c:pt idx="9">
                  <c:v>976</c:v>
                </c:pt>
                <c:pt idx="10">
                  <c:v>1090</c:v>
                </c:pt>
                <c:pt idx="11">
                  <c:v>1279</c:v>
                </c:pt>
                <c:pt idx="12">
                  <c:v>1354</c:v>
                </c:pt>
                <c:pt idx="13">
                  <c:v>1323</c:v>
                </c:pt>
                <c:pt idx="14">
                  <c:v>1352</c:v>
                </c:pt>
                <c:pt idx="15">
                  <c:v>1336</c:v>
                </c:pt>
                <c:pt idx="16">
                  <c:v>1526</c:v>
                </c:pt>
                <c:pt idx="17">
                  <c:v>1537</c:v>
                </c:pt>
                <c:pt idx="18">
                  <c:v>1347</c:v>
                </c:pt>
                <c:pt idx="19">
                  <c:v>1073</c:v>
                </c:pt>
                <c:pt idx="20">
                  <c:v>857</c:v>
                </c:pt>
                <c:pt idx="21">
                  <c:v>716</c:v>
                </c:pt>
                <c:pt idx="22">
                  <c:v>539</c:v>
                </c:pt>
                <c:pt idx="23">
                  <c:v>368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2231-429D-A26E-B75930024517}"/>
            </c:ext>
          </c:extLst>
        </c:ser>
        <c:ser>
          <c:idx val="2"/>
          <c:order val="2"/>
          <c:tx>
            <c:strRef>
              <c:f>Source!$D$3</c:f>
              <c:strCache>
                <c:ptCount val="1"/>
                <c:pt idx="0">
                  <c:v>2022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Source!$A$4:$A$27</c:f>
              <c:strCache>
                <c:ptCount val="24"/>
                <c:pt idx="0">
                  <c:v>00 - 01</c:v>
                </c:pt>
                <c:pt idx="1">
                  <c:v>01 - 02</c:v>
                </c:pt>
                <c:pt idx="2">
                  <c:v>02 - 03</c:v>
                </c:pt>
                <c:pt idx="3">
                  <c:v>03 - 04</c:v>
                </c:pt>
                <c:pt idx="4">
                  <c:v>04 - 05</c:v>
                </c:pt>
                <c:pt idx="5">
                  <c:v>05 - 06</c:v>
                </c:pt>
                <c:pt idx="6">
                  <c:v>06 - 07</c:v>
                </c:pt>
                <c:pt idx="7">
                  <c:v>07 - 08</c:v>
                </c:pt>
                <c:pt idx="8">
                  <c:v>08 - 09</c:v>
                </c:pt>
                <c:pt idx="9">
                  <c:v>09 - 10</c:v>
                </c:pt>
                <c:pt idx="10">
                  <c:v>10 - 11</c:v>
                </c:pt>
                <c:pt idx="11">
                  <c:v>11 - 12</c:v>
                </c:pt>
                <c:pt idx="12">
                  <c:v>12 - 13</c:v>
                </c:pt>
                <c:pt idx="13">
                  <c:v>13 - 14</c:v>
                </c:pt>
                <c:pt idx="14">
                  <c:v>14 - 15</c:v>
                </c:pt>
                <c:pt idx="15">
                  <c:v>15 - 16</c:v>
                </c:pt>
                <c:pt idx="16">
                  <c:v>16 - 17</c:v>
                </c:pt>
                <c:pt idx="17">
                  <c:v>17 - 18</c:v>
                </c:pt>
                <c:pt idx="18">
                  <c:v>18 - 19</c:v>
                </c:pt>
                <c:pt idx="19">
                  <c:v>19 - 20</c:v>
                </c:pt>
                <c:pt idx="20">
                  <c:v>20 - 21</c:v>
                </c:pt>
                <c:pt idx="21">
                  <c:v>21 - 22</c:v>
                </c:pt>
                <c:pt idx="22">
                  <c:v>22 - 23</c:v>
                </c:pt>
                <c:pt idx="23">
                  <c:v>23 - 24</c:v>
                </c:pt>
              </c:strCache>
            </c:strRef>
          </c:cat>
          <c:val>
            <c:numRef>
              <c:f>Source!$D$4:$D$27</c:f>
              <c:numCache>
                <c:formatCode>General</c:formatCode>
                <c:ptCount val="24"/>
                <c:pt idx="0">
                  <c:v>349</c:v>
                </c:pt>
                <c:pt idx="1">
                  <c:v>179</c:v>
                </c:pt>
                <c:pt idx="2">
                  <c:v>180</c:v>
                </c:pt>
                <c:pt idx="3">
                  <c:v>126</c:v>
                </c:pt>
                <c:pt idx="4">
                  <c:v>127</c:v>
                </c:pt>
                <c:pt idx="5">
                  <c:v>149</c:v>
                </c:pt>
                <c:pt idx="6">
                  <c:v>262</c:v>
                </c:pt>
                <c:pt idx="7">
                  <c:v>696</c:v>
                </c:pt>
                <c:pt idx="8">
                  <c:v>1094</c:v>
                </c:pt>
                <c:pt idx="9">
                  <c:v>1030</c:v>
                </c:pt>
                <c:pt idx="10">
                  <c:v>1104</c:v>
                </c:pt>
                <c:pt idx="11">
                  <c:v>1181</c:v>
                </c:pt>
                <c:pt idx="12">
                  <c:v>1253</c:v>
                </c:pt>
                <c:pt idx="13">
                  <c:v>1295</c:v>
                </c:pt>
                <c:pt idx="14">
                  <c:v>1322</c:v>
                </c:pt>
                <c:pt idx="15">
                  <c:v>1282</c:v>
                </c:pt>
                <c:pt idx="16">
                  <c:v>1302</c:v>
                </c:pt>
                <c:pt idx="17">
                  <c:v>1457</c:v>
                </c:pt>
                <c:pt idx="18">
                  <c:v>1257</c:v>
                </c:pt>
                <c:pt idx="19">
                  <c:v>1049</c:v>
                </c:pt>
                <c:pt idx="20">
                  <c:v>801</c:v>
                </c:pt>
                <c:pt idx="21">
                  <c:v>714</c:v>
                </c:pt>
                <c:pt idx="22">
                  <c:v>534</c:v>
                </c:pt>
                <c:pt idx="23">
                  <c:v>410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2231-429D-A26E-B759300245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4534496"/>
        <c:axId val="154532536"/>
      </c:lineChart>
      <c:catAx>
        <c:axId val="1545344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532536"/>
        <c:crosses val="autoZero"/>
        <c:auto val="1"/>
        <c:lblAlgn val="ctr"/>
        <c:lblOffset val="100"/>
        <c:noMultiLvlLbl val="0"/>
      </c:catAx>
      <c:valAx>
        <c:axId val="154532536"/>
        <c:scaling>
          <c:orientation val="minMax"/>
          <c:max val="16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534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5.7528063918416538E-3"/>
                  <c:y val="-3.3012425279665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2273699375144149E-2"/>
                  <c:y val="-6.71637214207759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4346035460839547E-2"/>
                  <c:y val="-4.52997133091801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CSNg IEVAINOTIE</c:v>
                </c:pt>
                <c:pt idx="1">
                  <c:v>CSNg SMAGI IEVAINOTIE</c:v>
                </c:pt>
                <c:pt idx="2">
                  <c:v>CSNg BOJĀ GĀJUŠIE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3596</c:v>
                </c:pt>
                <c:pt idx="1">
                  <c:v>491</c:v>
                </c:pt>
                <c:pt idx="2">
                  <c:v>140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2707163597215287E-2"/>
                  <c:y val="-2.9820269035933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3988623066312982E-2"/>
                  <c:y val="-4.00065150149478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736512002427533E-2"/>
                  <c:y val="-5.71059157441670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CSNg IEVAINOTIE</c:v>
                </c:pt>
                <c:pt idx="1">
                  <c:v>CSNg SMAGI IEVAINOTIE</c:v>
                </c:pt>
                <c:pt idx="2">
                  <c:v>CSNg BOJĀ GĀJUŠIE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3548</c:v>
                </c:pt>
                <c:pt idx="1">
                  <c:v>470</c:v>
                </c:pt>
                <c:pt idx="2">
                  <c:v>146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6735740991311149E-2"/>
                  <c:y val="-3.25310883342524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732002517999279E-2"/>
                      <c:h val="6.7705687326404154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2.2992614954212575E-2"/>
                  <c:y val="-2.80718722775557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6011788139615757E-2"/>
                  <c:y val="-2.64516644706978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CSNg IEVAINOTIE</c:v>
                </c:pt>
                <c:pt idx="1">
                  <c:v>CSNg SMAGI IEVAINOTIE</c:v>
                </c:pt>
                <c:pt idx="2">
                  <c:v>CSNg BOJĀ GĀJUŠIE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3593</c:v>
                </c:pt>
                <c:pt idx="1">
                  <c:v>429</c:v>
                </c:pt>
                <c:pt idx="2">
                  <c:v>115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gapDepth val="250"/>
        <c:shape val="box"/>
        <c:axId val="154535280"/>
        <c:axId val="154535672"/>
        <c:axId val="0"/>
      </c:bar3DChart>
      <c:catAx>
        <c:axId val="154535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154535672"/>
        <c:crosses val="autoZero"/>
        <c:auto val="1"/>
        <c:lblAlgn val="ctr"/>
        <c:lblOffset val="100"/>
        <c:noMultiLvlLbl val="0"/>
      </c:catAx>
      <c:valAx>
        <c:axId val="1545356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45352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3566635071868747"/>
          <c:y val="7.0813229017156087E-2"/>
          <c:w val="0.22802547420728536"/>
          <c:h val="8.85989249219932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5147460380921594"/>
          <c:y val="0.10350309643637481"/>
          <c:w val="0.55391001811887008"/>
          <c:h val="0.7955584058287079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2914393599879655E-2"/>
                  <c:y val="-7.26207032078300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CSNg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178995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3191781993326418E-2"/>
                  <c:y val="-0.1016745067154348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CSNg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180561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110231408458973E-2"/>
                  <c:y val="-9.11975957615202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CSNg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154246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54533320"/>
        <c:axId val="154757760"/>
        <c:axId val="0"/>
      </c:bar3DChart>
      <c:catAx>
        <c:axId val="15453332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4757760"/>
        <c:crosses val="autoZero"/>
        <c:auto val="1"/>
        <c:lblAlgn val="ctr"/>
        <c:lblOffset val="100"/>
        <c:noMultiLvlLbl val="0"/>
      </c:catAx>
      <c:valAx>
        <c:axId val="15475776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4533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9713578664152709E-2"/>
          <c:y val="3.798014157865804E-2"/>
          <c:w val="0.8504503009416079"/>
          <c:h val="0.6219038261210891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7.0173207384612317E-4"/>
                  <c:y val="-2.065185347236766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836709236595633"/>
                      <c:h val="0.11079854918381585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5.8470299424996271E-3"/>
                  <c:y val="-3.27186696391277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1001885369217443E-2"/>
                  <c:y val="8.209180241520756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5857734424268445E-2"/>
                      <c:h val="8.6232320011952288E-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-1.9083267748717264E-3"/>
                  <c:y val="-3.1332613883601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ĀTRUMA PĀRSNIEGŠANA</c:v>
                </c:pt>
                <c:pt idx="1">
                  <c:v>VADĪTĀJI ALKOHOLA REIBUMĀ</c:v>
                </c:pt>
                <c:pt idx="2">
                  <c:v>VADĪTĀJI NARKOTIKU REIBUMĀ</c:v>
                </c:pt>
                <c:pt idx="3">
                  <c:v>AGRESĪVA BRAUKŠANA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78046</c:v>
                </c:pt>
                <c:pt idx="1">
                  <c:v>5170</c:v>
                </c:pt>
                <c:pt idx="2">
                  <c:v>221</c:v>
                </c:pt>
                <c:pt idx="3">
                  <c:v>1333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3588192939095986E-2"/>
                  <c:y val="-2.72349519173691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7022063358541201E-2"/>
                  <c:y val="-4.29639731673317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1545136786028747E-2"/>
                  <c:y val="-2.3426793080137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5104112330680903E-2"/>
                      <c:h val="8.4621962070147688E-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1.5678161625929974E-2"/>
                  <c:y val="-6.13755540941269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ĀTRUMA PĀRSNIEGŠANA</c:v>
                </c:pt>
                <c:pt idx="1">
                  <c:v>VADĪTĀJI ALKOHOLA REIBUMĀ</c:v>
                </c:pt>
                <c:pt idx="2">
                  <c:v>VADĪTĀJI NARKOTIKU REIBUMĀ</c:v>
                </c:pt>
                <c:pt idx="3">
                  <c:v>AGRESĪVA BRAUKŠANA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72164</c:v>
                </c:pt>
                <c:pt idx="1">
                  <c:v>5288</c:v>
                </c:pt>
                <c:pt idx="2">
                  <c:v>226</c:v>
                </c:pt>
                <c:pt idx="3">
                  <c:v>2675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6174397365267848E-2"/>
                  <c:y val="-2.71060912669563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5295022274421881E-2"/>
                  <c:y val="-2.08166635633635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0827700568877883E-2"/>
                  <c:y val="-2.34796331057018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2885815786606973E-2"/>
                  <c:y val="-4.4047398308804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ĀTRUMA PĀRSNIEGŠANA</c:v>
                </c:pt>
                <c:pt idx="1">
                  <c:v>VADĪTĀJI ALKOHOLA REIBUMĀ</c:v>
                </c:pt>
                <c:pt idx="2">
                  <c:v>VADĪTĀJI NARKOTIKU REIBUMĀ</c:v>
                </c:pt>
                <c:pt idx="3">
                  <c:v>AGRESĪVA BRAUKŠANA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63313</c:v>
                </c:pt>
                <c:pt idx="1">
                  <c:v>4254</c:v>
                </c:pt>
                <c:pt idx="2">
                  <c:v>229</c:v>
                </c:pt>
                <c:pt idx="3">
                  <c:v>2091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12870848"/>
        <c:axId val="112323632"/>
        <c:axId val="0"/>
      </c:bar3DChart>
      <c:catAx>
        <c:axId val="112870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112323632"/>
        <c:crosses val="autoZero"/>
        <c:auto val="1"/>
        <c:lblAlgn val="ctr"/>
        <c:lblOffset val="100"/>
        <c:noMultiLvlLbl val="0"/>
      </c:catAx>
      <c:valAx>
        <c:axId val="1123236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2870848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40543355370610606"/>
          <c:y val="0.88197194781753918"/>
          <c:w val="0.22046348802671473"/>
          <c:h val="8.873538721673972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4.380462364176109E-2"/>
          <c:w val="0.81947590489290767"/>
          <c:h val="0.7671716729586284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4.2337182570794518E-4"/>
                  <c:y val="1.429438534200350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0113882503023139E-2"/>
                      <c:h val="0.11079854106120231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0989595099198703E-3"/>
                  <c:y val="-2.39597631540448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2101444460685951E-3"/>
                  <c:y val="-9.672715615625668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0106440939231657E-2"/>
                      <c:h val="8.623226257963236E-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7.8129332606894971E-3"/>
                  <c:y val="-4.71857459496470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TĀLRUNIS</c:v>
                </c:pt>
                <c:pt idx="1">
                  <c:v>LUKSOFORS</c:v>
                </c:pt>
                <c:pt idx="2">
                  <c:v>DROŠĪBAS JOSTAS UN AIZSARGĶIVERES</c:v>
                </c:pt>
                <c:pt idx="3">
                  <c:v>GĀJĒJI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4130</c:v>
                </c:pt>
                <c:pt idx="1">
                  <c:v>4159</c:v>
                </c:pt>
                <c:pt idx="2">
                  <c:v>9095</c:v>
                </c:pt>
                <c:pt idx="3">
                  <c:v>9502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0440094365833383E-2"/>
                  <c:y val="-1.85543242823054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0908562802754818E-2"/>
                      <c:h val="7.273207982246184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5741210760146881E-2"/>
                  <c:y val="-1.46339880641452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3426623726929434E-2"/>
                      <c:h val="8.4621962070147688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1.4137863828241538E-2"/>
                  <c:y val="-2.3080946521628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693836403960481E-2"/>
                      <c:h val="8.4621962070147688E-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2.051834035409441E-2"/>
                  <c:y val="-3.81895987551416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TĀLRUNIS</c:v>
                </c:pt>
                <c:pt idx="1">
                  <c:v>LUKSOFORS</c:v>
                </c:pt>
                <c:pt idx="2">
                  <c:v>DROŠĪBAS JOSTAS UN AIZSARGĶIVERES</c:v>
                </c:pt>
                <c:pt idx="3">
                  <c:v>GĀJĒJI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4361</c:v>
                </c:pt>
                <c:pt idx="1">
                  <c:v>4733</c:v>
                </c:pt>
                <c:pt idx="2">
                  <c:v>9308</c:v>
                </c:pt>
                <c:pt idx="3">
                  <c:v>8421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0528351029194869E-2"/>
                  <c:y val="-2.62097171781192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8504245677913173E-2"/>
                  <c:y val="-2.03853355829816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8459064754893492E-2"/>
                  <c:y val="-2.32975263805504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2235923982812364E-2"/>
                  <c:y val="-1.45609539878440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TĀLRUNIS</c:v>
                </c:pt>
                <c:pt idx="1">
                  <c:v>LUKSOFORS</c:v>
                </c:pt>
                <c:pt idx="2">
                  <c:v>DROŠĪBAS JOSTAS UN AIZSARGĶIVERES</c:v>
                </c:pt>
                <c:pt idx="3">
                  <c:v>GĀJĒJI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2818</c:v>
                </c:pt>
                <c:pt idx="1">
                  <c:v>3430</c:v>
                </c:pt>
                <c:pt idx="2">
                  <c:v>7382</c:v>
                </c:pt>
                <c:pt idx="3">
                  <c:v>6653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54757368"/>
        <c:axId val="154758152"/>
        <c:axId val="0"/>
      </c:bar3DChart>
      <c:catAx>
        <c:axId val="154757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154758152"/>
        <c:crosses val="autoZero"/>
        <c:auto val="1"/>
        <c:lblAlgn val="ctr"/>
        <c:lblOffset val="100"/>
        <c:noMultiLvlLbl val="0"/>
      </c:catAx>
      <c:valAx>
        <c:axId val="15475815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4757368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88085817176723846"/>
          <c:y val="9.183031879546286E-3"/>
          <c:w val="8.8764301755411751E-2"/>
          <c:h val="0.2903809650037216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7333521072682243E-2"/>
          <c:y val="7.8437455262283878E-2"/>
          <c:w val="0.70832413843224939"/>
          <c:h val="0.751832379408137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376079016764086E-2"/>
                  <c:y val="-8.45986938034139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2403190249031275E-2"/>
                  <c:y val="-7.17610170649037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KRAVU PĀRVADĀJUMI</c:v>
                </c:pt>
                <c:pt idx="1">
                  <c:v>       PASAŽIERU PĀRVADĀJUMI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11079</c:v>
                </c:pt>
                <c:pt idx="1">
                  <c:v>157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8205167653265446E-2"/>
                  <c:y val="-4.50365847667908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0753675465778589E-2"/>
                  <c:y val="-3.70604751032051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KRAVU PĀRVADĀJUMI</c:v>
                </c:pt>
                <c:pt idx="1">
                  <c:v>       PASAŽIERU PĀRVADĀJUMI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10994</c:v>
                </c:pt>
                <c:pt idx="1">
                  <c:v>183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5646290059413369E-2"/>
                  <c:y val="-6.10861360486808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732002517999279E-2"/>
                      <c:h val="6.7705687326404154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2.5243612998733341E-2"/>
                  <c:y val="-5.35186441908068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KRAVU PĀRVADĀJUMI</c:v>
                </c:pt>
                <c:pt idx="1">
                  <c:v>       PASAŽIERU PĀRVADĀJUMI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7635</c:v>
                </c:pt>
                <c:pt idx="1">
                  <c:v>135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154751096"/>
        <c:axId val="154751488"/>
        <c:axId val="0"/>
      </c:bar3DChart>
      <c:catAx>
        <c:axId val="154751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154751488"/>
        <c:crosses val="autoZero"/>
        <c:auto val="1"/>
        <c:lblAlgn val="ctr"/>
        <c:lblOffset val="100"/>
        <c:noMultiLvlLbl val="0"/>
      </c:catAx>
      <c:valAx>
        <c:axId val="15475148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4751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4917237059606179"/>
          <c:y val="2.931098541721586E-2"/>
          <c:w val="0.22802547420728536"/>
          <c:h val="8.85989249219932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 w="25400"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3424624085808957"/>
          <c:y val="3.5069407050883773E-2"/>
          <c:w val="0.75308812075387954"/>
          <c:h val="0.795755377337911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3816986261541467E-2"/>
                  <c:y val="-8.29081731984099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Sheet1!$B$2</c:f>
              <c:numCache>
                <c:formatCode>General</c:formatCode>
                <c:ptCount val="1"/>
                <c:pt idx="0">
                  <c:v>2090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8260680041474705E-2"/>
                  <c:y val="-0.1070348192253747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Sheet1!$C$2</c:f>
              <c:numCache>
                <c:formatCode>General</c:formatCode>
                <c:ptCount val="1"/>
                <c:pt idx="0">
                  <c:v>2224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6.5208036632608893E-2"/>
                  <c:y val="-8.69222363662990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Sheet1!$D$2</c:f>
              <c:numCache>
                <c:formatCode>General</c:formatCode>
                <c:ptCount val="1"/>
                <c:pt idx="0">
                  <c:v>1688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54751880"/>
        <c:axId val="154752664"/>
        <c:axId val="0"/>
      </c:bar3DChart>
      <c:catAx>
        <c:axId val="15475188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4752664"/>
        <c:crosses val="autoZero"/>
        <c:auto val="1"/>
        <c:lblAlgn val="ctr"/>
        <c:lblOffset val="100"/>
        <c:noMultiLvlLbl val="0"/>
      </c:catAx>
      <c:valAx>
        <c:axId val="15475266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4751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169030763712347"/>
          <c:y val="0.86183005922564038"/>
          <c:w val="0.55661946566099252"/>
          <c:h val="8.848711782944218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bg2">
          <a:lumMod val="9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0.74922</cdr:x>
      <cdr:y>0.35226</cdr:y>
    </cdr:from>
    <cdr:to>
      <cdr:x>0.97192</cdr:x>
      <cdr:y>0.93256</cdr:y>
    </cdr:to>
    <cdr:pic>
      <cdr:nvPicPr>
        <cdr:cNvPr id="2" name="Picture 1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 flipH="1">
          <a:off x="8484308" y="1591991"/>
          <a:ext cx="2521902" cy="2622606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0.79955</cdr:x>
      <cdr:y>0.5483</cdr:y>
    </cdr:from>
    <cdr:to>
      <cdr:x>0.85132</cdr:x>
      <cdr:y>0.59534</cdr:y>
    </cdr:to>
    <cdr:sp macro="" textlink="">
      <cdr:nvSpPr>
        <cdr:cNvPr id="3" name="Rectangle 2"/>
        <cdr:cNvSpPr/>
      </cdr:nvSpPr>
      <cdr:spPr bwMode="white">
        <a:xfrm xmlns:a="http://schemas.openxmlformats.org/drawingml/2006/main">
          <a:off x="9054255" y="2477997"/>
          <a:ext cx="586254" cy="21259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US"/>
        </a:p>
      </cdr:txBody>
    </cdr:sp>
  </cdr:relSizeAnchor>
  <cdr:relSizeAnchor xmlns:cdr="http://schemas.openxmlformats.org/drawingml/2006/chartDrawing">
    <cdr:from>
      <cdr:x>0.91956</cdr:x>
      <cdr:y>0.5</cdr:y>
    </cdr:from>
    <cdr:to>
      <cdr:x>0.97133</cdr:x>
      <cdr:y>0.54704</cdr:y>
    </cdr:to>
    <cdr:sp macro="" textlink="">
      <cdr:nvSpPr>
        <cdr:cNvPr id="4" name="Rectangle 3"/>
        <cdr:cNvSpPr/>
      </cdr:nvSpPr>
      <cdr:spPr bwMode="white">
        <a:xfrm xmlns:a="http://schemas.openxmlformats.org/drawingml/2006/main">
          <a:off x="10413241" y="2259698"/>
          <a:ext cx="586254" cy="21259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US"/>
        </a:p>
      </cdr:txBody>
    </cdr:sp>
  </cdr:relSizeAnchor>
  <cdr:relSizeAnchor xmlns:cdr="http://schemas.openxmlformats.org/drawingml/2006/chartDrawing">
    <cdr:from>
      <cdr:x>0.84512</cdr:x>
      <cdr:y>0.41949</cdr:y>
    </cdr:from>
    <cdr:to>
      <cdr:x>0.89689</cdr:x>
      <cdr:y>0.46653</cdr:y>
    </cdr:to>
    <cdr:sp macro="" textlink="">
      <cdr:nvSpPr>
        <cdr:cNvPr id="5" name="Rectangle 4"/>
        <cdr:cNvSpPr/>
      </cdr:nvSpPr>
      <cdr:spPr bwMode="white">
        <a:xfrm xmlns:a="http://schemas.openxmlformats.org/drawingml/2006/main">
          <a:off x="9570268" y="1895849"/>
          <a:ext cx="586254" cy="212593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US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974FDD-D1AC-4675-A96F-118D2F4A561B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BA7C65-5F0F-4511-B316-877FE4BB4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91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1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20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2.png"/><Relationship Id="rId4" Type="http://schemas.openxmlformats.org/officeDocument/2006/relationships/image" Target="../media/image9.png"/><Relationship Id="rId9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11" Type="http://schemas.openxmlformats.org/officeDocument/2006/relationships/image" Target="../media/image21.png"/><Relationship Id="rId5" Type="http://schemas.openxmlformats.org/officeDocument/2006/relationships/image" Target="../media/image16.png"/><Relationship Id="rId10" Type="http://schemas.openxmlformats.org/officeDocument/2006/relationships/image" Target="../media/image20.png"/><Relationship Id="rId4" Type="http://schemas.openxmlformats.org/officeDocument/2006/relationships/image" Target="../media/image15.png"/><Relationship Id="rId9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7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4" descr="gerb_kopa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1192" y="340162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Shape">
            <a:extLst>
              <a:ext uri="{FF2B5EF4-FFF2-40B4-BE49-F238E27FC236}">
                <a16:creationId xmlns:lc="http://schemas.openxmlformats.org/drawingml/2006/lockedCanvas" xmlns:a16="http://schemas.microsoft.com/office/drawing/2014/main" xmlns="" id="{74301DA2-AAF5-4AA9-BB5A-0B4705806BBA}"/>
              </a:ext>
            </a:extLst>
          </p:cNvPr>
          <p:cNvSpPr/>
          <p:nvPr/>
        </p:nvSpPr>
        <p:spPr>
          <a:xfrm>
            <a:off x="7421764" y="659079"/>
            <a:ext cx="4333461" cy="60160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573" h="21600" extrusionOk="0">
                <a:moveTo>
                  <a:pt x="15973" y="9217"/>
                </a:moveTo>
                <a:cubicBezTo>
                  <a:pt x="9792" y="6018"/>
                  <a:pt x="6535" y="4129"/>
                  <a:pt x="8727" y="3169"/>
                </a:cubicBezTo>
                <a:cubicBezTo>
                  <a:pt x="10918" y="2209"/>
                  <a:pt x="12034" y="1969"/>
                  <a:pt x="10849" y="1153"/>
                </a:cubicBezTo>
                <a:cubicBezTo>
                  <a:pt x="9665" y="337"/>
                  <a:pt x="10170" y="161"/>
                  <a:pt x="10859" y="1"/>
                </a:cubicBezTo>
                <a:lnTo>
                  <a:pt x="10310" y="1"/>
                </a:lnTo>
                <a:cubicBezTo>
                  <a:pt x="10310" y="16"/>
                  <a:pt x="10299" y="30"/>
                  <a:pt x="10281" y="36"/>
                </a:cubicBezTo>
                <a:cubicBezTo>
                  <a:pt x="10141" y="83"/>
                  <a:pt x="9995" y="134"/>
                  <a:pt x="9887" y="202"/>
                </a:cubicBezTo>
                <a:cubicBezTo>
                  <a:pt x="9878" y="208"/>
                  <a:pt x="9868" y="210"/>
                  <a:pt x="9858" y="210"/>
                </a:cubicBezTo>
                <a:cubicBezTo>
                  <a:pt x="9843" y="210"/>
                  <a:pt x="9830" y="205"/>
                  <a:pt x="9821" y="195"/>
                </a:cubicBezTo>
                <a:cubicBezTo>
                  <a:pt x="9805" y="179"/>
                  <a:pt x="9809" y="154"/>
                  <a:pt x="9829" y="142"/>
                </a:cubicBezTo>
                <a:cubicBezTo>
                  <a:pt x="9919" y="85"/>
                  <a:pt x="10029" y="40"/>
                  <a:pt x="10142" y="0"/>
                </a:cubicBezTo>
                <a:lnTo>
                  <a:pt x="9835" y="0"/>
                </a:lnTo>
                <a:cubicBezTo>
                  <a:pt x="9146" y="160"/>
                  <a:pt x="8651" y="336"/>
                  <a:pt x="9835" y="1152"/>
                </a:cubicBezTo>
                <a:cubicBezTo>
                  <a:pt x="11019" y="1968"/>
                  <a:pt x="8958" y="2170"/>
                  <a:pt x="6792" y="3168"/>
                </a:cubicBezTo>
                <a:cubicBezTo>
                  <a:pt x="5055" y="3968"/>
                  <a:pt x="6170" y="6288"/>
                  <a:pt x="12448" y="9360"/>
                </a:cubicBezTo>
                <a:cubicBezTo>
                  <a:pt x="18726" y="12431"/>
                  <a:pt x="9121" y="17807"/>
                  <a:pt x="0" y="21599"/>
                </a:cubicBezTo>
                <a:lnTo>
                  <a:pt x="4591" y="21599"/>
                </a:lnTo>
                <a:cubicBezTo>
                  <a:pt x="4591" y="21585"/>
                  <a:pt x="4601" y="21572"/>
                  <a:pt x="4618" y="21565"/>
                </a:cubicBezTo>
                <a:cubicBezTo>
                  <a:pt x="4620" y="21564"/>
                  <a:pt x="4805" y="21491"/>
                  <a:pt x="5121" y="21356"/>
                </a:cubicBezTo>
                <a:cubicBezTo>
                  <a:pt x="5144" y="21346"/>
                  <a:pt x="5173" y="21353"/>
                  <a:pt x="5185" y="21373"/>
                </a:cubicBezTo>
                <a:cubicBezTo>
                  <a:pt x="5197" y="21391"/>
                  <a:pt x="5189" y="21415"/>
                  <a:pt x="5164" y="21424"/>
                </a:cubicBezTo>
                <a:cubicBezTo>
                  <a:pt x="4972" y="21506"/>
                  <a:pt x="4827" y="21566"/>
                  <a:pt x="4743" y="21600"/>
                </a:cubicBezTo>
                <a:lnTo>
                  <a:pt x="8509" y="21600"/>
                </a:lnTo>
                <a:cubicBezTo>
                  <a:pt x="17631" y="17808"/>
                  <a:pt x="21600" y="12128"/>
                  <a:pt x="15973" y="9217"/>
                </a:cubicBezTo>
                <a:close/>
                <a:moveTo>
                  <a:pt x="10117" y="950"/>
                </a:moveTo>
                <a:cubicBezTo>
                  <a:pt x="10107" y="957"/>
                  <a:pt x="10095" y="961"/>
                  <a:pt x="10084" y="961"/>
                </a:cubicBezTo>
                <a:cubicBezTo>
                  <a:pt x="10072" y="961"/>
                  <a:pt x="10060" y="957"/>
                  <a:pt x="10051" y="949"/>
                </a:cubicBezTo>
                <a:cubicBezTo>
                  <a:pt x="9871" y="801"/>
                  <a:pt x="9747" y="689"/>
                  <a:pt x="9681" y="591"/>
                </a:cubicBezTo>
                <a:cubicBezTo>
                  <a:pt x="9669" y="572"/>
                  <a:pt x="9677" y="549"/>
                  <a:pt x="9700" y="539"/>
                </a:cubicBezTo>
                <a:cubicBezTo>
                  <a:pt x="9723" y="529"/>
                  <a:pt x="9752" y="536"/>
                  <a:pt x="9764" y="555"/>
                </a:cubicBezTo>
                <a:cubicBezTo>
                  <a:pt x="9831" y="655"/>
                  <a:pt x="9982" y="783"/>
                  <a:pt x="10118" y="896"/>
                </a:cubicBezTo>
                <a:cubicBezTo>
                  <a:pt x="10136" y="911"/>
                  <a:pt x="10136" y="935"/>
                  <a:pt x="10117" y="950"/>
                </a:cubicBezTo>
                <a:close/>
                <a:moveTo>
                  <a:pt x="10443" y="1224"/>
                </a:moveTo>
                <a:cubicBezTo>
                  <a:pt x="10463" y="1211"/>
                  <a:pt x="10493" y="1212"/>
                  <a:pt x="10510" y="1228"/>
                </a:cubicBezTo>
                <a:cubicBezTo>
                  <a:pt x="10669" y="1376"/>
                  <a:pt x="10752" y="1488"/>
                  <a:pt x="10771" y="1582"/>
                </a:cubicBezTo>
                <a:cubicBezTo>
                  <a:pt x="10775" y="1601"/>
                  <a:pt x="10777" y="1620"/>
                  <a:pt x="10777" y="1638"/>
                </a:cubicBezTo>
                <a:lnTo>
                  <a:pt x="10777" y="1651"/>
                </a:lnTo>
                <a:cubicBezTo>
                  <a:pt x="10776" y="1671"/>
                  <a:pt x="10755" y="1688"/>
                  <a:pt x="10730" y="1688"/>
                </a:cubicBezTo>
                <a:cubicBezTo>
                  <a:pt x="10729" y="1688"/>
                  <a:pt x="10729" y="1688"/>
                  <a:pt x="10728" y="1688"/>
                </a:cubicBezTo>
                <a:cubicBezTo>
                  <a:pt x="10701" y="1687"/>
                  <a:pt x="10681" y="1669"/>
                  <a:pt x="10682" y="1648"/>
                </a:cubicBezTo>
                <a:lnTo>
                  <a:pt x="10682" y="1637"/>
                </a:lnTo>
                <a:cubicBezTo>
                  <a:pt x="10682" y="1624"/>
                  <a:pt x="10681" y="1608"/>
                  <a:pt x="10677" y="1593"/>
                </a:cubicBezTo>
                <a:cubicBezTo>
                  <a:pt x="10661" y="1516"/>
                  <a:pt x="10583" y="1413"/>
                  <a:pt x="10439" y="1278"/>
                </a:cubicBezTo>
                <a:cubicBezTo>
                  <a:pt x="10422" y="1262"/>
                  <a:pt x="10424" y="1238"/>
                  <a:pt x="10443" y="1224"/>
                </a:cubicBezTo>
                <a:close/>
                <a:moveTo>
                  <a:pt x="9924" y="2226"/>
                </a:moveTo>
                <a:cubicBezTo>
                  <a:pt x="10136" y="2130"/>
                  <a:pt x="10282" y="2056"/>
                  <a:pt x="10395" y="1986"/>
                </a:cubicBezTo>
                <a:cubicBezTo>
                  <a:pt x="10416" y="1973"/>
                  <a:pt x="10446" y="1976"/>
                  <a:pt x="10461" y="1993"/>
                </a:cubicBezTo>
                <a:cubicBezTo>
                  <a:pt x="10477" y="2009"/>
                  <a:pt x="10474" y="2034"/>
                  <a:pt x="10453" y="2046"/>
                </a:cubicBezTo>
                <a:cubicBezTo>
                  <a:pt x="10336" y="2119"/>
                  <a:pt x="10188" y="2196"/>
                  <a:pt x="9970" y="2293"/>
                </a:cubicBezTo>
                <a:cubicBezTo>
                  <a:pt x="9963" y="2296"/>
                  <a:pt x="9954" y="2298"/>
                  <a:pt x="9947" y="2298"/>
                </a:cubicBezTo>
                <a:cubicBezTo>
                  <a:pt x="9930" y="2298"/>
                  <a:pt x="9915" y="2291"/>
                  <a:pt x="9906" y="2279"/>
                </a:cubicBezTo>
                <a:cubicBezTo>
                  <a:pt x="9894" y="2259"/>
                  <a:pt x="9901" y="2236"/>
                  <a:pt x="9924" y="2226"/>
                </a:cubicBezTo>
                <a:close/>
                <a:moveTo>
                  <a:pt x="8909" y="2609"/>
                </a:moveTo>
                <a:lnTo>
                  <a:pt x="9005" y="2578"/>
                </a:lnTo>
                <a:cubicBezTo>
                  <a:pt x="9159" y="2530"/>
                  <a:pt x="9304" y="2485"/>
                  <a:pt x="9429" y="2438"/>
                </a:cubicBezTo>
                <a:cubicBezTo>
                  <a:pt x="9453" y="2429"/>
                  <a:pt x="9481" y="2437"/>
                  <a:pt x="9492" y="2456"/>
                </a:cubicBezTo>
                <a:cubicBezTo>
                  <a:pt x="9503" y="2476"/>
                  <a:pt x="9493" y="2498"/>
                  <a:pt x="9469" y="2507"/>
                </a:cubicBezTo>
                <a:cubicBezTo>
                  <a:pt x="9341" y="2555"/>
                  <a:pt x="9194" y="2601"/>
                  <a:pt x="9039" y="2650"/>
                </a:cubicBezTo>
                <a:lnTo>
                  <a:pt x="8942" y="2680"/>
                </a:lnTo>
                <a:cubicBezTo>
                  <a:pt x="8936" y="2682"/>
                  <a:pt x="8932" y="2683"/>
                  <a:pt x="8926" y="2683"/>
                </a:cubicBezTo>
                <a:cubicBezTo>
                  <a:pt x="8906" y="2683"/>
                  <a:pt x="8888" y="2673"/>
                  <a:pt x="8881" y="2658"/>
                </a:cubicBezTo>
                <a:cubicBezTo>
                  <a:pt x="8872" y="2638"/>
                  <a:pt x="8885" y="2616"/>
                  <a:pt x="8909" y="2609"/>
                </a:cubicBezTo>
                <a:close/>
                <a:moveTo>
                  <a:pt x="7155" y="3723"/>
                </a:moveTo>
                <a:cubicBezTo>
                  <a:pt x="7237" y="3581"/>
                  <a:pt x="7341" y="3449"/>
                  <a:pt x="7465" y="3331"/>
                </a:cubicBezTo>
                <a:cubicBezTo>
                  <a:pt x="7482" y="3315"/>
                  <a:pt x="7512" y="3313"/>
                  <a:pt x="7532" y="3327"/>
                </a:cubicBezTo>
                <a:cubicBezTo>
                  <a:pt x="7551" y="3341"/>
                  <a:pt x="7553" y="3365"/>
                  <a:pt x="7537" y="3381"/>
                </a:cubicBezTo>
                <a:cubicBezTo>
                  <a:pt x="7417" y="3493"/>
                  <a:pt x="7317" y="3619"/>
                  <a:pt x="7239" y="3755"/>
                </a:cubicBezTo>
                <a:cubicBezTo>
                  <a:pt x="7231" y="3768"/>
                  <a:pt x="7214" y="3777"/>
                  <a:pt x="7196" y="3777"/>
                </a:cubicBezTo>
                <a:cubicBezTo>
                  <a:pt x="7188" y="3777"/>
                  <a:pt x="7182" y="3776"/>
                  <a:pt x="7175" y="3773"/>
                </a:cubicBezTo>
                <a:cubicBezTo>
                  <a:pt x="7153" y="3765"/>
                  <a:pt x="7143" y="3742"/>
                  <a:pt x="7155" y="3723"/>
                </a:cubicBezTo>
                <a:close/>
                <a:moveTo>
                  <a:pt x="7214" y="4645"/>
                </a:moveTo>
                <a:cubicBezTo>
                  <a:pt x="7206" y="4648"/>
                  <a:pt x="7200" y="4649"/>
                  <a:pt x="7193" y="4649"/>
                </a:cubicBezTo>
                <a:cubicBezTo>
                  <a:pt x="7176" y="4649"/>
                  <a:pt x="7159" y="4641"/>
                  <a:pt x="7151" y="4628"/>
                </a:cubicBezTo>
                <a:cubicBezTo>
                  <a:pt x="7051" y="4464"/>
                  <a:pt x="7000" y="4311"/>
                  <a:pt x="6999" y="4176"/>
                </a:cubicBezTo>
                <a:cubicBezTo>
                  <a:pt x="6999" y="4154"/>
                  <a:pt x="7020" y="4137"/>
                  <a:pt x="7046" y="4137"/>
                </a:cubicBezTo>
                <a:cubicBezTo>
                  <a:pt x="7046" y="4137"/>
                  <a:pt x="7046" y="4137"/>
                  <a:pt x="7046" y="4137"/>
                </a:cubicBezTo>
                <a:cubicBezTo>
                  <a:pt x="7073" y="4137"/>
                  <a:pt x="7093" y="4154"/>
                  <a:pt x="7093" y="4176"/>
                </a:cubicBezTo>
                <a:cubicBezTo>
                  <a:pt x="7094" y="4299"/>
                  <a:pt x="7143" y="4440"/>
                  <a:pt x="7235" y="4594"/>
                </a:cubicBezTo>
                <a:cubicBezTo>
                  <a:pt x="7247" y="4613"/>
                  <a:pt x="7238" y="4635"/>
                  <a:pt x="7214" y="4645"/>
                </a:cubicBezTo>
                <a:close/>
                <a:moveTo>
                  <a:pt x="7888" y="5374"/>
                </a:moveTo>
                <a:cubicBezTo>
                  <a:pt x="7879" y="5381"/>
                  <a:pt x="7868" y="5384"/>
                  <a:pt x="7856" y="5384"/>
                </a:cubicBezTo>
                <a:cubicBezTo>
                  <a:pt x="7843" y="5384"/>
                  <a:pt x="7830" y="5380"/>
                  <a:pt x="7821" y="5371"/>
                </a:cubicBezTo>
                <a:cubicBezTo>
                  <a:pt x="7681" y="5248"/>
                  <a:pt x="7558" y="5130"/>
                  <a:pt x="7455" y="5019"/>
                </a:cubicBezTo>
                <a:cubicBezTo>
                  <a:pt x="7439" y="5002"/>
                  <a:pt x="7443" y="4978"/>
                  <a:pt x="7464" y="4965"/>
                </a:cubicBezTo>
                <a:cubicBezTo>
                  <a:pt x="7485" y="4953"/>
                  <a:pt x="7515" y="4956"/>
                  <a:pt x="7530" y="4973"/>
                </a:cubicBezTo>
                <a:cubicBezTo>
                  <a:pt x="7632" y="5082"/>
                  <a:pt x="7753" y="5200"/>
                  <a:pt x="7891" y="5320"/>
                </a:cubicBezTo>
                <a:cubicBezTo>
                  <a:pt x="7909" y="5336"/>
                  <a:pt x="7908" y="5361"/>
                  <a:pt x="7888" y="5374"/>
                </a:cubicBezTo>
                <a:close/>
                <a:moveTo>
                  <a:pt x="7918" y="3090"/>
                </a:moveTo>
                <a:cubicBezTo>
                  <a:pt x="7904" y="3090"/>
                  <a:pt x="7889" y="3084"/>
                  <a:pt x="7880" y="3073"/>
                </a:cubicBezTo>
                <a:cubicBezTo>
                  <a:pt x="7864" y="3056"/>
                  <a:pt x="7870" y="3032"/>
                  <a:pt x="7891" y="3020"/>
                </a:cubicBezTo>
                <a:cubicBezTo>
                  <a:pt x="8035" y="2937"/>
                  <a:pt x="8197" y="2860"/>
                  <a:pt x="8385" y="2787"/>
                </a:cubicBezTo>
                <a:cubicBezTo>
                  <a:pt x="8409" y="2778"/>
                  <a:pt x="8436" y="2786"/>
                  <a:pt x="8447" y="2805"/>
                </a:cubicBezTo>
                <a:cubicBezTo>
                  <a:pt x="8458" y="2824"/>
                  <a:pt x="8448" y="2847"/>
                  <a:pt x="8426" y="2856"/>
                </a:cubicBezTo>
                <a:cubicBezTo>
                  <a:pt x="8242" y="2927"/>
                  <a:pt x="8085" y="3001"/>
                  <a:pt x="7945" y="3081"/>
                </a:cubicBezTo>
                <a:cubicBezTo>
                  <a:pt x="7938" y="3087"/>
                  <a:pt x="7928" y="3090"/>
                  <a:pt x="7918" y="3090"/>
                </a:cubicBezTo>
                <a:close/>
                <a:moveTo>
                  <a:pt x="8703" y="6008"/>
                </a:moveTo>
                <a:cubicBezTo>
                  <a:pt x="8693" y="6017"/>
                  <a:pt x="8680" y="6021"/>
                  <a:pt x="8668" y="6021"/>
                </a:cubicBezTo>
                <a:cubicBezTo>
                  <a:pt x="8657" y="6021"/>
                  <a:pt x="8645" y="6018"/>
                  <a:pt x="8636" y="6011"/>
                </a:cubicBezTo>
                <a:cubicBezTo>
                  <a:pt x="8487" y="5904"/>
                  <a:pt x="8346" y="5799"/>
                  <a:pt x="8220" y="5700"/>
                </a:cubicBezTo>
                <a:cubicBezTo>
                  <a:pt x="8200" y="5686"/>
                  <a:pt x="8200" y="5661"/>
                  <a:pt x="8218" y="5647"/>
                </a:cubicBezTo>
                <a:cubicBezTo>
                  <a:pt x="8236" y="5632"/>
                  <a:pt x="8267" y="5631"/>
                  <a:pt x="8285" y="5646"/>
                </a:cubicBezTo>
                <a:cubicBezTo>
                  <a:pt x="8410" y="5744"/>
                  <a:pt x="8550" y="5848"/>
                  <a:pt x="8699" y="5954"/>
                </a:cubicBezTo>
                <a:cubicBezTo>
                  <a:pt x="8718" y="5968"/>
                  <a:pt x="8720" y="5992"/>
                  <a:pt x="8703" y="6008"/>
                </a:cubicBezTo>
                <a:close/>
                <a:moveTo>
                  <a:pt x="9571" y="6592"/>
                </a:moveTo>
                <a:cubicBezTo>
                  <a:pt x="9562" y="6602"/>
                  <a:pt x="9548" y="6606"/>
                  <a:pt x="9534" y="6606"/>
                </a:cubicBezTo>
                <a:cubicBezTo>
                  <a:pt x="9523" y="6606"/>
                  <a:pt x="9513" y="6603"/>
                  <a:pt x="9505" y="6598"/>
                </a:cubicBezTo>
                <a:cubicBezTo>
                  <a:pt x="9353" y="6500"/>
                  <a:pt x="9205" y="6403"/>
                  <a:pt x="9065" y="6309"/>
                </a:cubicBezTo>
                <a:cubicBezTo>
                  <a:pt x="9045" y="6295"/>
                  <a:pt x="9042" y="6271"/>
                  <a:pt x="9059" y="6255"/>
                </a:cubicBezTo>
                <a:cubicBezTo>
                  <a:pt x="9076" y="6238"/>
                  <a:pt x="9106" y="6236"/>
                  <a:pt x="9125" y="6250"/>
                </a:cubicBezTo>
                <a:cubicBezTo>
                  <a:pt x="9264" y="6344"/>
                  <a:pt x="9412" y="6440"/>
                  <a:pt x="9563" y="6538"/>
                </a:cubicBezTo>
                <a:cubicBezTo>
                  <a:pt x="9584" y="6551"/>
                  <a:pt x="9588" y="6575"/>
                  <a:pt x="9571" y="6592"/>
                </a:cubicBezTo>
                <a:close/>
                <a:moveTo>
                  <a:pt x="10470" y="7146"/>
                </a:moveTo>
                <a:cubicBezTo>
                  <a:pt x="10460" y="7156"/>
                  <a:pt x="10446" y="7162"/>
                  <a:pt x="10431" y="7162"/>
                </a:cubicBezTo>
                <a:cubicBezTo>
                  <a:pt x="10422" y="7162"/>
                  <a:pt x="10412" y="7159"/>
                  <a:pt x="10404" y="7154"/>
                </a:cubicBezTo>
                <a:cubicBezTo>
                  <a:pt x="10251" y="7062"/>
                  <a:pt x="10100" y="6971"/>
                  <a:pt x="9952" y="6879"/>
                </a:cubicBezTo>
                <a:cubicBezTo>
                  <a:pt x="9931" y="6866"/>
                  <a:pt x="9927" y="6842"/>
                  <a:pt x="9943" y="6825"/>
                </a:cubicBezTo>
                <a:cubicBezTo>
                  <a:pt x="9959" y="6809"/>
                  <a:pt x="9989" y="6805"/>
                  <a:pt x="10010" y="6818"/>
                </a:cubicBezTo>
                <a:cubicBezTo>
                  <a:pt x="10158" y="6910"/>
                  <a:pt x="10308" y="7002"/>
                  <a:pt x="10460" y="7093"/>
                </a:cubicBezTo>
                <a:cubicBezTo>
                  <a:pt x="10481" y="7105"/>
                  <a:pt x="10486" y="7130"/>
                  <a:pt x="10470" y="7146"/>
                </a:cubicBezTo>
                <a:close/>
                <a:moveTo>
                  <a:pt x="11385" y="7682"/>
                </a:moveTo>
                <a:cubicBezTo>
                  <a:pt x="11376" y="7693"/>
                  <a:pt x="11361" y="7699"/>
                  <a:pt x="11347" y="7699"/>
                </a:cubicBezTo>
                <a:cubicBezTo>
                  <a:pt x="11337" y="7699"/>
                  <a:pt x="11328" y="7697"/>
                  <a:pt x="11319" y="7692"/>
                </a:cubicBezTo>
                <a:cubicBezTo>
                  <a:pt x="11166" y="7604"/>
                  <a:pt x="11012" y="7515"/>
                  <a:pt x="10860" y="7426"/>
                </a:cubicBezTo>
                <a:cubicBezTo>
                  <a:pt x="10839" y="7413"/>
                  <a:pt x="10835" y="7389"/>
                  <a:pt x="10849" y="7372"/>
                </a:cubicBezTo>
                <a:cubicBezTo>
                  <a:pt x="10865" y="7354"/>
                  <a:pt x="10894" y="7350"/>
                  <a:pt x="10916" y="7363"/>
                </a:cubicBezTo>
                <a:cubicBezTo>
                  <a:pt x="11069" y="7452"/>
                  <a:pt x="11222" y="7541"/>
                  <a:pt x="11375" y="7629"/>
                </a:cubicBezTo>
                <a:cubicBezTo>
                  <a:pt x="11395" y="7641"/>
                  <a:pt x="11401" y="7665"/>
                  <a:pt x="11385" y="7682"/>
                </a:cubicBezTo>
                <a:close/>
                <a:moveTo>
                  <a:pt x="12312" y="8206"/>
                </a:moveTo>
                <a:cubicBezTo>
                  <a:pt x="12302" y="8216"/>
                  <a:pt x="12288" y="8222"/>
                  <a:pt x="12273" y="8222"/>
                </a:cubicBezTo>
                <a:cubicBezTo>
                  <a:pt x="12264" y="8222"/>
                  <a:pt x="12255" y="8220"/>
                  <a:pt x="12247" y="8215"/>
                </a:cubicBezTo>
                <a:cubicBezTo>
                  <a:pt x="12094" y="8129"/>
                  <a:pt x="11938" y="8043"/>
                  <a:pt x="11783" y="7955"/>
                </a:cubicBezTo>
                <a:cubicBezTo>
                  <a:pt x="11761" y="7943"/>
                  <a:pt x="11757" y="7919"/>
                  <a:pt x="11771" y="7901"/>
                </a:cubicBezTo>
                <a:cubicBezTo>
                  <a:pt x="11785" y="7883"/>
                  <a:pt x="11816" y="7879"/>
                  <a:pt x="11837" y="7891"/>
                </a:cubicBezTo>
                <a:cubicBezTo>
                  <a:pt x="11993" y="7979"/>
                  <a:pt x="12148" y="8066"/>
                  <a:pt x="12301" y="8152"/>
                </a:cubicBezTo>
                <a:cubicBezTo>
                  <a:pt x="12322" y="8165"/>
                  <a:pt x="12326" y="8188"/>
                  <a:pt x="12312" y="8206"/>
                </a:cubicBezTo>
                <a:close/>
                <a:moveTo>
                  <a:pt x="13243" y="8723"/>
                </a:moveTo>
                <a:cubicBezTo>
                  <a:pt x="13233" y="8734"/>
                  <a:pt x="13219" y="8740"/>
                  <a:pt x="13205" y="8740"/>
                </a:cubicBezTo>
                <a:cubicBezTo>
                  <a:pt x="13195" y="8740"/>
                  <a:pt x="13186" y="8738"/>
                  <a:pt x="13178" y="8733"/>
                </a:cubicBezTo>
                <a:lnTo>
                  <a:pt x="12712" y="8474"/>
                </a:lnTo>
                <a:cubicBezTo>
                  <a:pt x="12690" y="8462"/>
                  <a:pt x="12685" y="8438"/>
                  <a:pt x="12700" y="8420"/>
                </a:cubicBezTo>
                <a:cubicBezTo>
                  <a:pt x="12714" y="8403"/>
                  <a:pt x="12744" y="8399"/>
                  <a:pt x="12766" y="8411"/>
                </a:cubicBezTo>
                <a:lnTo>
                  <a:pt x="13232" y="8669"/>
                </a:lnTo>
                <a:cubicBezTo>
                  <a:pt x="13252" y="8682"/>
                  <a:pt x="13258" y="8706"/>
                  <a:pt x="13243" y="8723"/>
                </a:cubicBezTo>
                <a:close/>
                <a:moveTo>
                  <a:pt x="14155" y="9261"/>
                </a:moveTo>
                <a:cubicBezTo>
                  <a:pt x="14145" y="9271"/>
                  <a:pt x="14132" y="9276"/>
                  <a:pt x="14118" y="9276"/>
                </a:cubicBezTo>
                <a:cubicBezTo>
                  <a:pt x="14107" y="9276"/>
                  <a:pt x="14097" y="9273"/>
                  <a:pt x="14089" y="9267"/>
                </a:cubicBezTo>
                <a:cubicBezTo>
                  <a:pt x="13948" y="9175"/>
                  <a:pt x="13797" y="9083"/>
                  <a:pt x="13641" y="8992"/>
                </a:cubicBezTo>
                <a:cubicBezTo>
                  <a:pt x="13619" y="8980"/>
                  <a:pt x="13614" y="8956"/>
                  <a:pt x="13630" y="8939"/>
                </a:cubicBezTo>
                <a:cubicBezTo>
                  <a:pt x="13645" y="8921"/>
                  <a:pt x="13674" y="8917"/>
                  <a:pt x="13696" y="8930"/>
                </a:cubicBezTo>
                <a:cubicBezTo>
                  <a:pt x="13854" y="9021"/>
                  <a:pt x="14007" y="9114"/>
                  <a:pt x="14148" y="9206"/>
                </a:cubicBezTo>
                <a:cubicBezTo>
                  <a:pt x="14168" y="9220"/>
                  <a:pt x="14172" y="9244"/>
                  <a:pt x="14155" y="9261"/>
                </a:cubicBezTo>
                <a:close/>
                <a:moveTo>
                  <a:pt x="6160" y="20988"/>
                </a:moveTo>
                <a:cubicBezTo>
                  <a:pt x="5981" y="21068"/>
                  <a:pt x="5815" y="21142"/>
                  <a:pt x="5663" y="21209"/>
                </a:cubicBezTo>
                <a:cubicBezTo>
                  <a:pt x="5656" y="21211"/>
                  <a:pt x="5649" y="21213"/>
                  <a:pt x="5640" y="21213"/>
                </a:cubicBezTo>
                <a:cubicBezTo>
                  <a:pt x="5623" y="21213"/>
                  <a:pt x="5608" y="21207"/>
                  <a:pt x="5598" y="21193"/>
                </a:cubicBezTo>
                <a:cubicBezTo>
                  <a:pt x="5586" y="21174"/>
                  <a:pt x="5595" y="21151"/>
                  <a:pt x="5617" y="21141"/>
                </a:cubicBezTo>
                <a:cubicBezTo>
                  <a:pt x="5769" y="21075"/>
                  <a:pt x="5934" y="21002"/>
                  <a:pt x="6113" y="20921"/>
                </a:cubicBezTo>
                <a:cubicBezTo>
                  <a:pt x="6135" y="20911"/>
                  <a:pt x="6164" y="20917"/>
                  <a:pt x="6176" y="20935"/>
                </a:cubicBezTo>
                <a:cubicBezTo>
                  <a:pt x="6191" y="20955"/>
                  <a:pt x="6182" y="20978"/>
                  <a:pt x="6160" y="20988"/>
                </a:cubicBezTo>
                <a:close/>
                <a:moveTo>
                  <a:pt x="7141" y="20532"/>
                </a:moveTo>
                <a:cubicBezTo>
                  <a:pt x="6973" y="20613"/>
                  <a:pt x="6809" y="20689"/>
                  <a:pt x="6652" y="20762"/>
                </a:cubicBezTo>
                <a:cubicBezTo>
                  <a:pt x="6645" y="20766"/>
                  <a:pt x="6637" y="20767"/>
                  <a:pt x="6628" y="20767"/>
                </a:cubicBezTo>
                <a:cubicBezTo>
                  <a:pt x="6611" y="20767"/>
                  <a:pt x="6596" y="20760"/>
                  <a:pt x="6587" y="20748"/>
                </a:cubicBezTo>
                <a:cubicBezTo>
                  <a:pt x="6574" y="20729"/>
                  <a:pt x="6582" y="20706"/>
                  <a:pt x="6604" y="20695"/>
                </a:cubicBezTo>
                <a:cubicBezTo>
                  <a:pt x="6761" y="20623"/>
                  <a:pt x="6923" y="20546"/>
                  <a:pt x="7092" y="20466"/>
                </a:cubicBezTo>
                <a:cubicBezTo>
                  <a:pt x="7115" y="20455"/>
                  <a:pt x="7144" y="20461"/>
                  <a:pt x="7157" y="20479"/>
                </a:cubicBezTo>
                <a:cubicBezTo>
                  <a:pt x="7171" y="20498"/>
                  <a:pt x="7164" y="20521"/>
                  <a:pt x="7141" y="20532"/>
                </a:cubicBezTo>
                <a:close/>
                <a:moveTo>
                  <a:pt x="8109" y="20057"/>
                </a:moveTo>
                <a:cubicBezTo>
                  <a:pt x="7945" y="20140"/>
                  <a:pt x="7785" y="20220"/>
                  <a:pt x="7627" y="20297"/>
                </a:cubicBezTo>
                <a:cubicBezTo>
                  <a:pt x="7620" y="20301"/>
                  <a:pt x="7611" y="20303"/>
                  <a:pt x="7603" y="20303"/>
                </a:cubicBezTo>
                <a:cubicBezTo>
                  <a:pt x="7587" y="20303"/>
                  <a:pt x="7571" y="20296"/>
                  <a:pt x="7562" y="20284"/>
                </a:cubicBezTo>
                <a:cubicBezTo>
                  <a:pt x="7549" y="20265"/>
                  <a:pt x="7556" y="20242"/>
                  <a:pt x="7577" y="20231"/>
                </a:cubicBezTo>
                <a:cubicBezTo>
                  <a:pt x="7734" y="20154"/>
                  <a:pt x="7896" y="20074"/>
                  <a:pt x="8058" y="19992"/>
                </a:cubicBezTo>
                <a:cubicBezTo>
                  <a:pt x="8080" y="19981"/>
                  <a:pt x="8110" y="19986"/>
                  <a:pt x="8123" y="20005"/>
                </a:cubicBezTo>
                <a:cubicBezTo>
                  <a:pt x="8138" y="20022"/>
                  <a:pt x="8130" y="20047"/>
                  <a:pt x="8109" y="20057"/>
                </a:cubicBezTo>
                <a:close/>
                <a:moveTo>
                  <a:pt x="9060" y="19563"/>
                </a:moveTo>
                <a:cubicBezTo>
                  <a:pt x="8901" y="19648"/>
                  <a:pt x="8742" y="19732"/>
                  <a:pt x="8586" y="19813"/>
                </a:cubicBezTo>
                <a:cubicBezTo>
                  <a:pt x="8577" y="19817"/>
                  <a:pt x="8569" y="19819"/>
                  <a:pt x="8560" y="19819"/>
                </a:cubicBezTo>
                <a:cubicBezTo>
                  <a:pt x="8545" y="19819"/>
                  <a:pt x="8529" y="19813"/>
                  <a:pt x="8521" y="19802"/>
                </a:cubicBezTo>
                <a:cubicBezTo>
                  <a:pt x="8506" y="19784"/>
                  <a:pt x="8514" y="19760"/>
                  <a:pt x="8535" y="19749"/>
                </a:cubicBezTo>
                <a:cubicBezTo>
                  <a:pt x="8691" y="19668"/>
                  <a:pt x="8848" y="19585"/>
                  <a:pt x="9009" y="19500"/>
                </a:cubicBezTo>
                <a:cubicBezTo>
                  <a:pt x="9030" y="19488"/>
                  <a:pt x="9059" y="19493"/>
                  <a:pt x="9074" y="19511"/>
                </a:cubicBezTo>
                <a:cubicBezTo>
                  <a:pt x="9089" y="19528"/>
                  <a:pt x="9083" y="19552"/>
                  <a:pt x="9060" y="19563"/>
                </a:cubicBezTo>
                <a:close/>
                <a:moveTo>
                  <a:pt x="9996" y="19048"/>
                </a:moveTo>
                <a:cubicBezTo>
                  <a:pt x="9841" y="19137"/>
                  <a:pt x="9686" y="19224"/>
                  <a:pt x="9531" y="19309"/>
                </a:cubicBezTo>
                <a:cubicBezTo>
                  <a:pt x="9523" y="19314"/>
                  <a:pt x="9515" y="19316"/>
                  <a:pt x="9505" y="19316"/>
                </a:cubicBezTo>
                <a:cubicBezTo>
                  <a:pt x="9489" y="19316"/>
                  <a:pt x="9475" y="19310"/>
                  <a:pt x="9466" y="19299"/>
                </a:cubicBezTo>
                <a:cubicBezTo>
                  <a:pt x="9452" y="19281"/>
                  <a:pt x="9457" y="19258"/>
                  <a:pt x="9478" y="19246"/>
                </a:cubicBezTo>
                <a:cubicBezTo>
                  <a:pt x="9633" y="19161"/>
                  <a:pt x="9787" y="19074"/>
                  <a:pt x="9942" y="18987"/>
                </a:cubicBezTo>
                <a:cubicBezTo>
                  <a:pt x="9964" y="18975"/>
                  <a:pt x="9993" y="18979"/>
                  <a:pt x="10009" y="18996"/>
                </a:cubicBezTo>
                <a:cubicBezTo>
                  <a:pt x="10023" y="19012"/>
                  <a:pt x="10017" y="19036"/>
                  <a:pt x="9996" y="19048"/>
                </a:cubicBezTo>
                <a:close/>
                <a:moveTo>
                  <a:pt x="10911" y="18509"/>
                </a:moveTo>
                <a:cubicBezTo>
                  <a:pt x="10760" y="18601"/>
                  <a:pt x="10608" y="18693"/>
                  <a:pt x="10457" y="18782"/>
                </a:cubicBezTo>
                <a:cubicBezTo>
                  <a:pt x="10448" y="18786"/>
                  <a:pt x="10439" y="18789"/>
                  <a:pt x="10429" y="18789"/>
                </a:cubicBezTo>
                <a:cubicBezTo>
                  <a:pt x="10414" y="18789"/>
                  <a:pt x="10400" y="18783"/>
                  <a:pt x="10390" y="18774"/>
                </a:cubicBezTo>
                <a:cubicBezTo>
                  <a:pt x="10375" y="18756"/>
                  <a:pt x="10380" y="18733"/>
                  <a:pt x="10401" y="18720"/>
                </a:cubicBezTo>
                <a:cubicBezTo>
                  <a:pt x="10553" y="18631"/>
                  <a:pt x="10704" y="18540"/>
                  <a:pt x="10854" y="18449"/>
                </a:cubicBezTo>
                <a:cubicBezTo>
                  <a:pt x="10875" y="18436"/>
                  <a:pt x="10905" y="18439"/>
                  <a:pt x="10920" y="18456"/>
                </a:cubicBezTo>
                <a:cubicBezTo>
                  <a:pt x="10936" y="18473"/>
                  <a:pt x="10931" y="18496"/>
                  <a:pt x="10911" y="18509"/>
                </a:cubicBezTo>
                <a:close/>
                <a:moveTo>
                  <a:pt x="11801" y="17944"/>
                </a:moveTo>
                <a:cubicBezTo>
                  <a:pt x="11655" y="18041"/>
                  <a:pt x="11507" y="18136"/>
                  <a:pt x="11359" y="18231"/>
                </a:cubicBezTo>
                <a:cubicBezTo>
                  <a:pt x="11351" y="18237"/>
                  <a:pt x="11340" y="18239"/>
                  <a:pt x="11330" y="18239"/>
                </a:cubicBezTo>
                <a:cubicBezTo>
                  <a:pt x="11316" y="18239"/>
                  <a:pt x="11302" y="18234"/>
                  <a:pt x="11293" y="18224"/>
                </a:cubicBezTo>
                <a:cubicBezTo>
                  <a:pt x="11277" y="18207"/>
                  <a:pt x="11281" y="18183"/>
                  <a:pt x="11301" y="18170"/>
                </a:cubicBezTo>
                <a:cubicBezTo>
                  <a:pt x="11449" y="18077"/>
                  <a:pt x="11596" y="17981"/>
                  <a:pt x="11742" y="17884"/>
                </a:cubicBezTo>
                <a:cubicBezTo>
                  <a:pt x="11763" y="17871"/>
                  <a:pt x="11791" y="17874"/>
                  <a:pt x="11808" y="17890"/>
                </a:cubicBezTo>
                <a:cubicBezTo>
                  <a:pt x="11824" y="17906"/>
                  <a:pt x="11820" y="17930"/>
                  <a:pt x="11801" y="17944"/>
                </a:cubicBezTo>
                <a:close/>
                <a:moveTo>
                  <a:pt x="12659" y="17346"/>
                </a:moveTo>
                <a:cubicBezTo>
                  <a:pt x="12521" y="17447"/>
                  <a:pt x="12379" y="17548"/>
                  <a:pt x="12234" y="17649"/>
                </a:cubicBezTo>
                <a:cubicBezTo>
                  <a:pt x="12225" y="17655"/>
                  <a:pt x="12213" y="17658"/>
                  <a:pt x="12202" y="17658"/>
                </a:cubicBezTo>
                <a:cubicBezTo>
                  <a:pt x="12189" y="17658"/>
                  <a:pt x="12176" y="17653"/>
                  <a:pt x="12166" y="17644"/>
                </a:cubicBezTo>
                <a:cubicBezTo>
                  <a:pt x="12149" y="17629"/>
                  <a:pt x="12152" y="17604"/>
                  <a:pt x="12171" y="17590"/>
                </a:cubicBezTo>
                <a:cubicBezTo>
                  <a:pt x="12315" y="17490"/>
                  <a:pt x="12458" y="17388"/>
                  <a:pt x="12594" y="17289"/>
                </a:cubicBezTo>
                <a:cubicBezTo>
                  <a:pt x="12613" y="17275"/>
                  <a:pt x="12643" y="17276"/>
                  <a:pt x="12660" y="17292"/>
                </a:cubicBezTo>
                <a:cubicBezTo>
                  <a:pt x="12681" y="17308"/>
                  <a:pt x="12678" y="17333"/>
                  <a:pt x="12659" y="17346"/>
                </a:cubicBezTo>
                <a:close/>
                <a:moveTo>
                  <a:pt x="13476" y="16712"/>
                </a:moveTo>
                <a:cubicBezTo>
                  <a:pt x="13348" y="16818"/>
                  <a:pt x="13212" y="16927"/>
                  <a:pt x="13073" y="17034"/>
                </a:cubicBezTo>
                <a:cubicBezTo>
                  <a:pt x="13064" y="17041"/>
                  <a:pt x="13053" y="17045"/>
                  <a:pt x="13041" y="17045"/>
                </a:cubicBezTo>
                <a:cubicBezTo>
                  <a:pt x="13029" y="17045"/>
                  <a:pt x="13015" y="17041"/>
                  <a:pt x="13007" y="17033"/>
                </a:cubicBezTo>
                <a:cubicBezTo>
                  <a:pt x="12989" y="17017"/>
                  <a:pt x="12990" y="16994"/>
                  <a:pt x="13008" y="16979"/>
                </a:cubicBezTo>
                <a:cubicBezTo>
                  <a:pt x="13147" y="16872"/>
                  <a:pt x="13282" y="16765"/>
                  <a:pt x="13408" y="16659"/>
                </a:cubicBezTo>
                <a:cubicBezTo>
                  <a:pt x="13426" y="16644"/>
                  <a:pt x="13456" y="16643"/>
                  <a:pt x="13474" y="16658"/>
                </a:cubicBezTo>
                <a:cubicBezTo>
                  <a:pt x="13494" y="16673"/>
                  <a:pt x="13495" y="16697"/>
                  <a:pt x="13476" y="16712"/>
                </a:cubicBezTo>
                <a:close/>
                <a:moveTo>
                  <a:pt x="14236" y="16031"/>
                </a:moveTo>
                <a:cubicBezTo>
                  <a:pt x="14119" y="16146"/>
                  <a:pt x="13994" y="16262"/>
                  <a:pt x="13865" y="16378"/>
                </a:cubicBezTo>
                <a:cubicBezTo>
                  <a:pt x="13855" y="16387"/>
                  <a:pt x="13843" y="16391"/>
                  <a:pt x="13830" y="16391"/>
                </a:cubicBezTo>
                <a:cubicBezTo>
                  <a:pt x="13819" y="16391"/>
                  <a:pt x="13807" y="16388"/>
                  <a:pt x="13798" y="16381"/>
                </a:cubicBezTo>
                <a:cubicBezTo>
                  <a:pt x="13779" y="16366"/>
                  <a:pt x="13778" y="16343"/>
                  <a:pt x="13795" y="16327"/>
                </a:cubicBezTo>
                <a:cubicBezTo>
                  <a:pt x="13924" y="16212"/>
                  <a:pt x="14048" y="16097"/>
                  <a:pt x="14163" y="15984"/>
                </a:cubicBezTo>
                <a:cubicBezTo>
                  <a:pt x="14180" y="15967"/>
                  <a:pt x="14209" y="15965"/>
                  <a:pt x="14230" y="15979"/>
                </a:cubicBezTo>
                <a:cubicBezTo>
                  <a:pt x="14250" y="15991"/>
                  <a:pt x="14253" y="16016"/>
                  <a:pt x="14236" y="16031"/>
                </a:cubicBezTo>
                <a:close/>
                <a:moveTo>
                  <a:pt x="14916" y="15298"/>
                </a:moveTo>
                <a:cubicBezTo>
                  <a:pt x="14814" y="15420"/>
                  <a:pt x="14703" y="15545"/>
                  <a:pt x="14589" y="15669"/>
                </a:cubicBezTo>
                <a:lnTo>
                  <a:pt x="14549" y="15648"/>
                </a:lnTo>
                <a:lnTo>
                  <a:pt x="14513" y="15623"/>
                </a:lnTo>
                <a:cubicBezTo>
                  <a:pt x="14626" y="15500"/>
                  <a:pt x="14736" y="15376"/>
                  <a:pt x="14838" y="15254"/>
                </a:cubicBezTo>
                <a:cubicBezTo>
                  <a:pt x="14853" y="15237"/>
                  <a:pt x="14883" y="15233"/>
                  <a:pt x="14904" y="15244"/>
                </a:cubicBezTo>
                <a:cubicBezTo>
                  <a:pt x="14925" y="15257"/>
                  <a:pt x="14931" y="15281"/>
                  <a:pt x="14916" y="15298"/>
                </a:cubicBezTo>
                <a:close/>
                <a:moveTo>
                  <a:pt x="14978" y="9885"/>
                </a:moveTo>
                <a:cubicBezTo>
                  <a:pt x="14968" y="9892"/>
                  <a:pt x="14957" y="9895"/>
                  <a:pt x="14945" y="9895"/>
                </a:cubicBezTo>
                <a:cubicBezTo>
                  <a:pt x="14932" y="9895"/>
                  <a:pt x="14920" y="9891"/>
                  <a:pt x="14910" y="9882"/>
                </a:cubicBezTo>
                <a:cubicBezTo>
                  <a:pt x="14788" y="9774"/>
                  <a:pt x="14654" y="9667"/>
                  <a:pt x="14514" y="9562"/>
                </a:cubicBezTo>
                <a:cubicBezTo>
                  <a:pt x="14495" y="9547"/>
                  <a:pt x="14494" y="9524"/>
                  <a:pt x="14512" y="9508"/>
                </a:cubicBezTo>
                <a:cubicBezTo>
                  <a:pt x="14530" y="9492"/>
                  <a:pt x="14560" y="9491"/>
                  <a:pt x="14578" y="9506"/>
                </a:cubicBezTo>
                <a:cubicBezTo>
                  <a:pt x="14720" y="9612"/>
                  <a:pt x="14856" y="9722"/>
                  <a:pt x="14980" y="9830"/>
                </a:cubicBezTo>
                <a:cubicBezTo>
                  <a:pt x="14998" y="9846"/>
                  <a:pt x="14997" y="9870"/>
                  <a:pt x="14978" y="9885"/>
                </a:cubicBezTo>
                <a:close/>
                <a:moveTo>
                  <a:pt x="15504" y="14514"/>
                </a:moveTo>
                <a:cubicBezTo>
                  <a:pt x="15419" y="14645"/>
                  <a:pt x="15324" y="14780"/>
                  <a:pt x="15224" y="14913"/>
                </a:cubicBezTo>
                <a:cubicBezTo>
                  <a:pt x="15215" y="14924"/>
                  <a:pt x="15200" y="14931"/>
                  <a:pt x="15183" y="14931"/>
                </a:cubicBezTo>
                <a:cubicBezTo>
                  <a:pt x="15174" y="14931"/>
                  <a:pt x="15166" y="14929"/>
                  <a:pt x="15159" y="14925"/>
                </a:cubicBezTo>
                <a:cubicBezTo>
                  <a:pt x="15137" y="14914"/>
                  <a:pt x="15130" y="14891"/>
                  <a:pt x="15143" y="14873"/>
                </a:cubicBezTo>
                <a:cubicBezTo>
                  <a:pt x="15243" y="14741"/>
                  <a:pt x="15336" y="14608"/>
                  <a:pt x="15421" y="14478"/>
                </a:cubicBezTo>
                <a:cubicBezTo>
                  <a:pt x="15433" y="14460"/>
                  <a:pt x="15462" y="14453"/>
                  <a:pt x="15485" y="14462"/>
                </a:cubicBezTo>
                <a:cubicBezTo>
                  <a:pt x="15508" y="14472"/>
                  <a:pt x="15518" y="14496"/>
                  <a:pt x="15504" y="14514"/>
                </a:cubicBezTo>
                <a:close/>
                <a:moveTo>
                  <a:pt x="15626" y="10622"/>
                </a:moveTo>
                <a:cubicBezTo>
                  <a:pt x="15610" y="10622"/>
                  <a:pt x="15595" y="10615"/>
                  <a:pt x="15585" y="10603"/>
                </a:cubicBezTo>
                <a:cubicBezTo>
                  <a:pt x="15492" y="10477"/>
                  <a:pt x="15386" y="10351"/>
                  <a:pt x="15272" y="10229"/>
                </a:cubicBezTo>
                <a:cubicBezTo>
                  <a:pt x="15256" y="10213"/>
                  <a:pt x="15260" y="10188"/>
                  <a:pt x="15280" y="10176"/>
                </a:cubicBezTo>
                <a:cubicBezTo>
                  <a:pt x="15301" y="10163"/>
                  <a:pt x="15331" y="10166"/>
                  <a:pt x="15346" y="10183"/>
                </a:cubicBezTo>
                <a:cubicBezTo>
                  <a:pt x="15463" y="10307"/>
                  <a:pt x="15572" y="10435"/>
                  <a:pt x="15666" y="10564"/>
                </a:cubicBezTo>
                <a:cubicBezTo>
                  <a:pt x="15679" y="10583"/>
                  <a:pt x="15672" y="10606"/>
                  <a:pt x="15650" y="10617"/>
                </a:cubicBezTo>
                <a:cubicBezTo>
                  <a:pt x="15643" y="10620"/>
                  <a:pt x="15634" y="10622"/>
                  <a:pt x="15626" y="10622"/>
                </a:cubicBezTo>
                <a:close/>
                <a:moveTo>
                  <a:pt x="15964" y="13675"/>
                </a:moveTo>
                <a:cubicBezTo>
                  <a:pt x="15904" y="13814"/>
                  <a:pt x="15833" y="13958"/>
                  <a:pt x="15754" y="14101"/>
                </a:cubicBezTo>
                <a:cubicBezTo>
                  <a:pt x="15745" y="14116"/>
                  <a:pt x="15728" y="14124"/>
                  <a:pt x="15710" y="14124"/>
                </a:cubicBezTo>
                <a:cubicBezTo>
                  <a:pt x="15704" y="14124"/>
                  <a:pt x="15697" y="14123"/>
                  <a:pt x="15691" y="14121"/>
                </a:cubicBezTo>
                <a:cubicBezTo>
                  <a:pt x="15667" y="14112"/>
                  <a:pt x="15656" y="14090"/>
                  <a:pt x="15667" y="14070"/>
                </a:cubicBezTo>
                <a:cubicBezTo>
                  <a:pt x="15745" y="13928"/>
                  <a:pt x="15815" y="13787"/>
                  <a:pt x="15875" y="13649"/>
                </a:cubicBezTo>
                <a:cubicBezTo>
                  <a:pt x="15884" y="13630"/>
                  <a:pt x="15911" y="13619"/>
                  <a:pt x="15936" y="13626"/>
                </a:cubicBezTo>
                <a:cubicBezTo>
                  <a:pt x="15961" y="13633"/>
                  <a:pt x="15974" y="13655"/>
                  <a:pt x="15964" y="13675"/>
                </a:cubicBezTo>
                <a:close/>
                <a:moveTo>
                  <a:pt x="15842" y="11004"/>
                </a:moveTo>
                <a:cubicBezTo>
                  <a:pt x="15831" y="10984"/>
                  <a:pt x="15842" y="10962"/>
                  <a:pt x="15866" y="10953"/>
                </a:cubicBezTo>
                <a:cubicBezTo>
                  <a:pt x="15890" y="10944"/>
                  <a:pt x="15917" y="10953"/>
                  <a:pt x="15928" y="10972"/>
                </a:cubicBezTo>
                <a:cubicBezTo>
                  <a:pt x="16005" y="11114"/>
                  <a:pt x="16070" y="11260"/>
                  <a:pt x="16121" y="11407"/>
                </a:cubicBezTo>
                <a:cubicBezTo>
                  <a:pt x="16128" y="11427"/>
                  <a:pt x="16114" y="11449"/>
                  <a:pt x="16089" y="11455"/>
                </a:cubicBezTo>
                <a:cubicBezTo>
                  <a:pt x="16084" y="11456"/>
                  <a:pt x="16080" y="11456"/>
                  <a:pt x="16075" y="11456"/>
                </a:cubicBezTo>
                <a:cubicBezTo>
                  <a:pt x="16055" y="11456"/>
                  <a:pt x="16036" y="11445"/>
                  <a:pt x="16030" y="11427"/>
                </a:cubicBezTo>
                <a:cubicBezTo>
                  <a:pt x="15980" y="11286"/>
                  <a:pt x="15916" y="11142"/>
                  <a:pt x="15842" y="11004"/>
                </a:cubicBezTo>
                <a:close/>
                <a:moveTo>
                  <a:pt x="16128" y="13233"/>
                </a:moveTo>
                <a:cubicBezTo>
                  <a:pt x="16123" y="13251"/>
                  <a:pt x="16104" y="13263"/>
                  <a:pt x="16083" y="13263"/>
                </a:cubicBezTo>
                <a:cubicBezTo>
                  <a:pt x="16079" y="13263"/>
                  <a:pt x="16075" y="13263"/>
                  <a:pt x="16072" y="13262"/>
                </a:cubicBezTo>
                <a:cubicBezTo>
                  <a:pt x="16046" y="13257"/>
                  <a:pt x="16031" y="13236"/>
                  <a:pt x="16037" y="13215"/>
                </a:cubicBezTo>
                <a:cubicBezTo>
                  <a:pt x="16083" y="13065"/>
                  <a:pt x="16117" y="12916"/>
                  <a:pt x="16142" y="12771"/>
                </a:cubicBezTo>
                <a:cubicBezTo>
                  <a:pt x="16145" y="12750"/>
                  <a:pt x="16168" y="12734"/>
                  <a:pt x="16195" y="12737"/>
                </a:cubicBezTo>
                <a:cubicBezTo>
                  <a:pt x="16220" y="12740"/>
                  <a:pt x="16239" y="12760"/>
                  <a:pt x="16236" y="12780"/>
                </a:cubicBezTo>
                <a:cubicBezTo>
                  <a:pt x="16210" y="12929"/>
                  <a:pt x="16175" y="13081"/>
                  <a:pt x="16128" y="13233"/>
                </a:cubicBezTo>
                <a:close/>
                <a:moveTo>
                  <a:pt x="16273" y="12321"/>
                </a:moveTo>
                <a:cubicBezTo>
                  <a:pt x="16273" y="12342"/>
                  <a:pt x="16251" y="12359"/>
                  <a:pt x="16226" y="12359"/>
                </a:cubicBezTo>
                <a:cubicBezTo>
                  <a:pt x="16199" y="12359"/>
                  <a:pt x="16179" y="12341"/>
                  <a:pt x="16179" y="12321"/>
                </a:cubicBezTo>
                <a:lnTo>
                  <a:pt x="16179" y="12307"/>
                </a:lnTo>
                <a:cubicBezTo>
                  <a:pt x="16179" y="12160"/>
                  <a:pt x="16167" y="12013"/>
                  <a:pt x="16143" y="11870"/>
                </a:cubicBezTo>
                <a:cubicBezTo>
                  <a:pt x="16139" y="11850"/>
                  <a:pt x="16157" y="11830"/>
                  <a:pt x="16184" y="11828"/>
                </a:cubicBezTo>
                <a:cubicBezTo>
                  <a:pt x="16210" y="11824"/>
                  <a:pt x="16233" y="11839"/>
                  <a:pt x="16237" y="11861"/>
                </a:cubicBezTo>
                <a:cubicBezTo>
                  <a:pt x="16261" y="12007"/>
                  <a:pt x="16273" y="12158"/>
                  <a:pt x="16273" y="12308"/>
                </a:cubicBezTo>
                <a:lnTo>
                  <a:pt x="16273" y="12321"/>
                </a:lnTo>
                <a:close/>
              </a:path>
            </a:pathLst>
          </a:custGeom>
          <a:solidFill>
            <a:schemeClr val="tx2">
              <a:lumMod val="65000"/>
              <a:lumOff val="35000"/>
            </a:schemeClr>
          </a:solidFill>
          <a:ln w="12700">
            <a:miter lim="400000"/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</a:effectLst>
        </p:spPr>
        <p:txBody>
          <a:bodyPr lIns="38100" tIns="38100" rIns="38100" bIns="3810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dirty="0"/>
          </a:p>
        </p:txBody>
      </p:sp>
      <p:sp>
        <p:nvSpPr>
          <p:cNvPr id="2" name="Rectangle 1"/>
          <p:cNvSpPr/>
          <p:nvPr/>
        </p:nvSpPr>
        <p:spPr>
          <a:xfrm>
            <a:off x="2161976" y="2029082"/>
            <a:ext cx="74265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3200" b="1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  <a:ea typeface="Verdana" panose="020B0604030504040204" pitchFamily="34" charset="0"/>
              </a:rPr>
              <a:t>CEĻU SATIKSMES DROŠĪBAS STĀVOKLIS LATVIJĀ </a:t>
            </a:r>
          </a:p>
          <a:p>
            <a:pPr algn="ctr"/>
            <a:r>
              <a:rPr lang="lv-LV" sz="3200" b="1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  <a:ea typeface="Verdana" panose="020B0604030504040204" pitchFamily="34" charset="0"/>
              </a:rPr>
              <a:t>2022. GADĀ 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2668209" y="3667090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VALSTS POLICIJAS </a:t>
            </a: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GALVENĀS KĀRTĪBAS POLICIJAS PĀRVALDES</a:t>
            </a: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SATIKSMES DROŠĪBAS PĀRVALDES  </a:t>
            </a: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PRIEKŠNIEKS</a:t>
            </a:r>
          </a:p>
        </p:txBody>
      </p:sp>
      <p:sp>
        <p:nvSpPr>
          <p:cNvPr id="8" name="Rectangle 7"/>
          <p:cNvSpPr/>
          <p:nvPr/>
        </p:nvSpPr>
        <p:spPr>
          <a:xfrm>
            <a:off x="4671500" y="5305098"/>
            <a:ext cx="20894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Juris </a:t>
            </a:r>
            <a:r>
              <a:rPr lang="en-US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Jančevskis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262862" y="6321489"/>
            <a:ext cx="290669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8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4741376"/>
              </p:ext>
            </p:extLst>
          </p:nvPr>
        </p:nvGraphicFramePr>
        <p:xfrm>
          <a:off x="439944" y="2088888"/>
          <a:ext cx="10774017" cy="4769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1765925" y="690976"/>
            <a:ext cx="8930780" cy="10368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lv-LV" dirty="0" smtClean="0">
                <a:latin typeface="Georgia" panose="02040502050405020303" pitchFamily="18" charset="0"/>
              </a:rPr>
              <a:t>KONSTATĒTO PĀRKĀPUMU SKAITS</a:t>
            </a:r>
          </a:p>
          <a:p>
            <a:pPr algn="ctr"/>
            <a:r>
              <a:rPr lang="lv-LV" dirty="0" smtClean="0">
                <a:latin typeface="Georgia" panose="02040502050405020303" pitchFamily="18" charset="0"/>
              </a:rPr>
              <a:t>2020.- 2022. </a:t>
            </a:r>
            <a:r>
              <a:rPr lang="lv-LV" sz="2600" dirty="0" smtClean="0">
                <a:latin typeface="Georgia" panose="02040502050405020303" pitchFamily="18" charset="0"/>
              </a:rPr>
              <a:t>gadā</a:t>
            </a:r>
            <a:endParaRPr lang="en-US" sz="2600" dirty="0">
              <a:latin typeface="Georgia" panose="02040502050405020303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erb_kopa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4815" y="311994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68401"/>
              </p:ext>
            </p:extLst>
          </p:nvPr>
        </p:nvGraphicFramePr>
        <p:xfrm>
          <a:off x="6646953" y="1918216"/>
          <a:ext cx="5108272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7482"/>
                <a:gridCol w="850790"/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T/L VADĪŠANA </a:t>
                      </a:r>
                      <a:r>
                        <a:rPr kumimoji="0" lang="pt-BR" sz="18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ALKOHOLA</a:t>
                      </a:r>
                      <a:r>
                        <a:rPr kumimoji="0" lang="pt-B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REIBUMĀ </a:t>
                      </a:r>
                      <a:endParaRPr kumimoji="0" lang="lv-LV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kumimoji="0" lang="pt-B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KL</a:t>
                      </a:r>
                      <a:r>
                        <a:rPr kumimoji="0" lang="lv-LV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pt-B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262</a:t>
                      </a:r>
                      <a:r>
                        <a:rPr kumimoji="0" lang="lv-LV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.p. no 2022.g. 25.nov.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239</a:t>
                      </a:r>
                      <a:endParaRPr lang="en-US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T/L VADĪŠANA </a:t>
                      </a:r>
                      <a:r>
                        <a:rPr kumimoji="0" lang="en-US" sz="18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NARKOTISKO</a:t>
                      </a: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VIELU </a:t>
                      </a:r>
                      <a:r>
                        <a:rPr kumimoji="0" lang="lv-LV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IETEKMĒ</a:t>
                      </a:r>
                    </a:p>
                    <a:p>
                      <a:pPr algn="ctr"/>
                      <a:r>
                        <a:rPr kumimoji="0" lang="pt-B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KL</a:t>
                      </a:r>
                      <a:r>
                        <a:rPr kumimoji="0" lang="lv-LV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pt-B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262</a:t>
                      </a:r>
                      <a:r>
                        <a:rPr kumimoji="0" lang="lv-LV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.p. no 2022.g. 25.nov.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</a:t>
                      </a: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312578" y="6434725"/>
            <a:ext cx="290669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 Placeholder 5"/>
          <p:cNvSpPr txBox="1">
            <a:spLocks/>
          </p:cNvSpPr>
          <p:nvPr/>
        </p:nvSpPr>
        <p:spPr>
          <a:xfrm>
            <a:off x="10062659" y="6434725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3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06.03.2023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425288" y="6438357"/>
            <a:ext cx="424206" cy="27336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3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10</a:t>
            </a:r>
            <a:endParaRPr lang="en-US" altLang="lv-LV" sz="13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293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0289141"/>
              </p:ext>
            </p:extLst>
          </p:nvPr>
        </p:nvGraphicFramePr>
        <p:xfrm>
          <a:off x="414780" y="2177714"/>
          <a:ext cx="11287950" cy="43609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1619612" y="687247"/>
            <a:ext cx="8930780" cy="10368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lv-LV" dirty="0" smtClean="0">
                <a:latin typeface="Georgia" panose="02040502050405020303" pitchFamily="18" charset="0"/>
              </a:rPr>
              <a:t>KONSTATĒTO PĀRKĀPUMU SKAITS </a:t>
            </a:r>
          </a:p>
          <a:p>
            <a:pPr algn="ctr"/>
            <a:r>
              <a:rPr lang="lv-LV" dirty="0" smtClean="0">
                <a:latin typeface="Georgia" panose="02040502050405020303" pitchFamily="18" charset="0"/>
              </a:rPr>
              <a:t>2020.- 2022. </a:t>
            </a:r>
            <a:r>
              <a:rPr lang="lv-LV" sz="2400" dirty="0" smtClean="0">
                <a:latin typeface="Georgia" panose="02040502050405020303" pitchFamily="18" charset="0"/>
              </a:rPr>
              <a:t>gadā</a:t>
            </a:r>
            <a:endParaRPr lang="en-US" sz="2400" dirty="0">
              <a:latin typeface="Georgia" panose="02040502050405020303" pitchFamily="18" charset="0"/>
            </a:endParaRPr>
          </a:p>
        </p:txBody>
      </p:sp>
      <p:pic>
        <p:nvPicPr>
          <p:cNvPr id="8" name="Picture 7" descr="SaistÄ«ts attÄ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659" y="4789022"/>
            <a:ext cx="1324219" cy="1442704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erb_kopaa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8668" y="311994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246178" y="6503637"/>
            <a:ext cx="552002" cy="32764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3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11</a:t>
            </a:r>
            <a:endParaRPr lang="en-US" altLang="lv-LV" sz="13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9502" y="6410555"/>
            <a:ext cx="290669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 Placeholder 5"/>
          <p:cNvSpPr txBox="1">
            <a:spLocks/>
          </p:cNvSpPr>
          <p:nvPr/>
        </p:nvSpPr>
        <p:spPr>
          <a:xfrm>
            <a:off x="10011142" y="6526485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3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06.03.2023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775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479239" y="779445"/>
            <a:ext cx="72115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AUTOPĀRVADĀJUMU KONTROLE </a:t>
            </a:r>
          </a:p>
          <a:p>
            <a:pPr algn="ctr"/>
            <a:r>
              <a:rPr lang="lv-LV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2022.</a:t>
            </a:r>
            <a:r>
              <a:rPr lang="lv-LV" sz="2400" dirty="0" smtClean="0">
                <a:solidFill>
                  <a:schemeClr val="bg1"/>
                </a:solidFill>
                <a:latin typeface="Georgia" panose="02040502050405020303" pitchFamily="18" charset="0"/>
              </a:rPr>
              <a:t>GADĀ</a:t>
            </a:r>
          </a:p>
        </p:txBody>
      </p:sp>
      <p:graphicFrame>
        <p:nvGraphicFramePr>
          <p:cNvPr id="10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8339369"/>
              </p:ext>
            </p:extLst>
          </p:nvPr>
        </p:nvGraphicFramePr>
        <p:xfrm>
          <a:off x="283464" y="1956816"/>
          <a:ext cx="11324211" cy="45193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gerb_kopa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8668" y="311994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317534" y="6582131"/>
            <a:ext cx="580282" cy="30116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3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12</a:t>
            </a:r>
          </a:p>
          <a:p>
            <a:pPr>
              <a:defRPr/>
            </a:pPr>
            <a:endParaRPr lang="en-US" altLang="lv-LV" sz="13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3464" y="6434725"/>
            <a:ext cx="290669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 Placeholder 5"/>
          <p:cNvSpPr txBox="1">
            <a:spLocks/>
          </p:cNvSpPr>
          <p:nvPr/>
        </p:nvSpPr>
        <p:spPr>
          <a:xfrm>
            <a:off x="10011142" y="6476213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3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06.03.2023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5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407677" y="815033"/>
            <a:ext cx="72115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AUTOPĀRVADĀJUMU KONTROLE</a:t>
            </a:r>
          </a:p>
          <a:p>
            <a:pPr algn="ctr"/>
            <a:r>
              <a:rPr lang="lv-LV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2022.</a:t>
            </a:r>
            <a:r>
              <a:rPr lang="lv-LV" sz="2400" dirty="0" smtClean="0">
                <a:solidFill>
                  <a:schemeClr val="bg1"/>
                </a:solidFill>
                <a:latin typeface="Georgia" panose="02040502050405020303" pitchFamily="18" charset="0"/>
              </a:rPr>
              <a:t>GADĀ </a:t>
            </a:r>
          </a:p>
        </p:txBody>
      </p:sp>
      <p:graphicFrame>
        <p:nvGraphicFramePr>
          <p:cNvPr id="6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5483833"/>
              </p:ext>
            </p:extLst>
          </p:nvPr>
        </p:nvGraphicFramePr>
        <p:xfrm>
          <a:off x="393192" y="2490956"/>
          <a:ext cx="5479708" cy="39058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7344868"/>
              </p:ext>
            </p:extLst>
          </p:nvPr>
        </p:nvGraphicFramePr>
        <p:xfrm>
          <a:off x="6186864" y="2487553"/>
          <a:ext cx="5531149" cy="3905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 Placeholder 4"/>
          <p:cNvSpPr txBox="1">
            <a:spLocks/>
          </p:cNvSpPr>
          <p:nvPr/>
        </p:nvSpPr>
        <p:spPr>
          <a:xfrm>
            <a:off x="828618" y="2033301"/>
            <a:ext cx="4454367" cy="725186"/>
          </a:xfrm>
          <a:prstGeom prst="rect">
            <a:avLst/>
          </a:prstGeom>
        </p:spPr>
        <p:txBody>
          <a:bodyPr/>
          <a:lstStyle>
            <a:lvl1pPr marL="274320" indent="-27432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30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40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1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IZDARĪTIE ADMINISTRATĪVIE PĀRKĀPUMI </a:t>
            </a:r>
            <a:r>
              <a:rPr lang="lv-LV" sz="1800" b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LV</a:t>
            </a:r>
            <a:endParaRPr lang="en-US" sz="18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 Placeholder 4"/>
          <p:cNvSpPr txBox="1">
            <a:spLocks/>
          </p:cNvSpPr>
          <p:nvPr/>
        </p:nvSpPr>
        <p:spPr>
          <a:xfrm>
            <a:off x="6124706" y="2038611"/>
            <a:ext cx="5655464" cy="600432"/>
          </a:xfrm>
          <a:prstGeom prst="rect">
            <a:avLst/>
          </a:prstGeom>
        </p:spPr>
        <p:txBody>
          <a:bodyPr/>
          <a:lstStyle>
            <a:lvl1pPr marL="274320" indent="-27432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30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40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1800" b="1" u="sng" dirty="0">
                <a:latin typeface="Calibri" panose="020F0502020204030204" pitchFamily="34" charset="0"/>
                <a:cs typeface="Calibri" panose="020F0502020204030204" pitchFamily="34" charset="0"/>
              </a:rPr>
              <a:t>Ā</a:t>
            </a:r>
            <a:r>
              <a:rPr lang="lv-LV" sz="1800" b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RVALSTNIEKU</a:t>
            </a:r>
            <a:r>
              <a:rPr lang="lv-LV" sz="1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IZDARĪTIE ADMINISTRATĪVIE PĀRKĀPUMI</a:t>
            </a:r>
            <a:endParaRPr lang="en-US" sz="18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10" descr="AttÄlu rezultÄti vaicÄjumam âzemgales novada kartes robeÅ¾as ikonaâ"/>
          <p:cNvPicPr>
            <a:picLocks noChangeAspect="1" noChangeArrowheads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47" y="2624398"/>
            <a:ext cx="1608049" cy="993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2">
                <a:alpha val="65000"/>
              </a:scheme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chemeClr val="bg1">
                <a:lumMod val="85000"/>
              </a:schemeClr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0183" y="2548146"/>
            <a:ext cx="1247490" cy="124749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gerb_kopaa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4572" y="278885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255604" y="6576629"/>
            <a:ext cx="592205" cy="33222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3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13</a:t>
            </a:r>
          </a:p>
          <a:p>
            <a:pPr>
              <a:defRPr/>
            </a:pPr>
            <a:endParaRPr lang="en-US" altLang="lv-LV" sz="13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6353" y="6419042"/>
            <a:ext cx="290669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 Placeholder 5"/>
          <p:cNvSpPr txBox="1">
            <a:spLocks/>
          </p:cNvSpPr>
          <p:nvPr/>
        </p:nvSpPr>
        <p:spPr>
          <a:xfrm>
            <a:off x="10055972" y="6475844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3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06.03.2023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257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1205" y="656872"/>
            <a:ext cx="9628328" cy="1252554"/>
          </a:xfrm>
        </p:spPr>
        <p:txBody>
          <a:bodyPr>
            <a:noAutofit/>
          </a:bodyPr>
          <a:lstStyle/>
          <a:p>
            <a:pPr algn="ctr"/>
            <a:r>
              <a:rPr lang="lv-LV" dirty="0" smtClean="0">
                <a:latin typeface="Georgia" panose="02040502050405020303" pitchFamily="18" charset="0"/>
              </a:rPr>
              <a:t>ATĻAUTĀ BRAUKŠANAS ĀTRUMA PĀRKĀPUMI, KAS FIKSĒTI NEAPTUROT TRANSPORTLĪDZEKLI</a:t>
            </a:r>
            <a:br>
              <a:rPr lang="lv-LV" dirty="0" smtClean="0">
                <a:latin typeface="Georgia" panose="02040502050405020303" pitchFamily="18" charset="0"/>
              </a:rPr>
            </a:br>
            <a:r>
              <a:rPr lang="lv-LV" dirty="0" smtClean="0">
                <a:latin typeface="Georgia" panose="02040502050405020303" pitchFamily="18" charset="0"/>
              </a:rPr>
              <a:t>2022. </a:t>
            </a: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gadā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4671349"/>
              </p:ext>
            </p:extLst>
          </p:nvPr>
        </p:nvGraphicFramePr>
        <p:xfrm>
          <a:off x="1295400" y="2079584"/>
          <a:ext cx="9048226" cy="412695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561376"/>
                <a:gridCol w="2826625"/>
                <a:gridCol w="2660225"/>
              </a:tblGrid>
              <a:tr h="1196453">
                <a:tc>
                  <a:txBody>
                    <a:bodyPr/>
                    <a:lstStyle/>
                    <a:p>
                      <a:endParaRPr lang="lv-LV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sz="200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CSDD </a:t>
                      </a:r>
                    </a:p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FOTORADARI</a:t>
                      </a:r>
                      <a:endParaRPr kumimoji="0" lang="lv-LV" sz="2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sz="200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VP </a:t>
                      </a:r>
                    </a:p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FOTORADARI</a:t>
                      </a:r>
                    </a:p>
                    <a:p>
                      <a:endParaRPr lang="lv-LV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25718" marB="25718"/>
                </a:tc>
              </a:tr>
              <a:tr h="9599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lv-LV" sz="2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PIEŅEMTIE LĒMUMI</a:t>
                      </a:r>
                      <a:endParaRPr kumimoji="0" lang="lv-LV" sz="2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256 096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72 974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25718" marB="25718" anchor="ctr"/>
                </a:tc>
              </a:tr>
              <a:tr h="96491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lv-LV" sz="2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UZLIKTO SODU SUMMA</a:t>
                      </a:r>
                      <a:endParaRPr kumimoji="0" lang="lv-LV" sz="2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10 794 225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/>
                      <a:endParaRPr lang="lv-LV" sz="20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lv-LV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3 104 205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25718" marB="25718"/>
                </a:tc>
              </a:tr>
              <a:tr h="931467">
                <a:tc>
                  <a:txBody>
                    <a:bodyPr/>
                    <a:lstStyle/>
                    <a:p>
                      <a:endParaRPr lang="lv-LV" sz="20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lv-LV" sz="20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SAMAKSĀTO SODU SUMMA</a:t>
                      </a:r>
                      <a:endParaRPr lang="lv-LV" sz="20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9 166 980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25718" marB="25718" anchor="ctr"/>
                </a:tc>
                <a:tc>
                  <a:txBody>
                    <a:bodyPr/>
                    <a:lstStyle/>
                    <a:p>
                      <a:pPr algn="ctr"/>
                      <a:endParaRPr lang="lv-LV" sz="20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lv-LV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3 099 130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25718" marB="25718"/>
                </a:tc>
              </a:tr>
            </a:tbl>
          </a:graphicData>
        </a:graphic>
      </p:graphicFrame>
      <p:pic>
        <p:nvPicPr>
          <p:cNvPr id="5" name="Picture 4" descr="SaistÄ«ts attÄls"/>
          <p:cNvPicPr>
            <a:picLocks noChangeAspect="1" noChangeArrowheads="1"/>
          </p:cNvPicPr>
          <p:nvPr/>
        </p:nvPicPr>
        <p:blipFill>
          <a:blip r:embed="rId2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31" y="1532898"/>
            <a:ext cx="1938338" cy="193833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gerb_kopa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9375" y="342369"/>
            <a:ext cx="8286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247898" y="6524949"/>
            <a:ext cx="507327" cy="30116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3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14</a:t>
            </a:r>
          </a:p>
          <a:p>
            <a:pPr>
              <a:defRPr/>
            </a:pPr>
            <a:endParaRPr lang="en-US" altLang="lv-LV" sz="13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231" y="6382511"/>
            <a:ext cx="2908044" cy="329213"/>
          </a:xfrm>
          <a:prstGeom prst="rect">
            <a:avLst/>
          </a:prstGeom>
        </p:spPr>
      </p:pic>
      <p:sp>
        <p:nvSpPr>
          <p:cNvPr id="9" name="Text Placeholder 5"/>
          <p:cNvSpPr txBox="1">
            <a:spLocks/>
          </p:cNvSpPr>
          <p:nvPr/>
        </p:nvSpPr>
        <p:spPr>
          <a:xfrm>
            <a:off x="9954582" y="6435044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3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06.03.2023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726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4644" y="572398"/>
            <a:ext cx="9058275" cy="1036850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 smtClean="0">
                <a:latin typeface="Georgia" panose="02040502050405020303" pitchFamily="18" charset="0"/>
              </a:rPr>
              <a:t>NETRAFARĒTĀS POLICIJAS AUTOMAŠĪNAS AR 360 GRĀDU KAMERU FIKSĒTIE CSN </a:t>
            </a:r>
            <a:r>
              <a:rPr lang="lv-LV" dirty="0">
                <a:latin typeface="Georgia" panose="02040502050405020303" pitchFamily="18" charset="0"/>
              </a:rPr>
              <a:t>PĀRKĀPUMI </a:t>
            </a:r>
            <a:r>
              <a:rPr lang="lv-LV" sz="3100" dirty="0">
                <a:latin typeface="Georgia" panose="02040502050405020303" pitchFamily="18" charset="0"/>
              </a:rPr>
              <a:t>2022.</a:t>
            </a:r>
            <a:r>
              <a:rPr lang="lv-LV" dirty="0">
                <a:latin typeface="Georgia" panose="02040502050405020303" pitchFamily="18" charset="0"/>
              </a:rPr>
              <a:t> </a:t>
            </a:r>
            <a:r>
              <a:rPr lang="lv-LV" sz="2400" dirty="0">
                <a:latin typeface="Georgia" panose="02040502050405020303" pitchFamily="18" charset="0"/>
              </a:rPr>
              <a:t>gadā</a:t>
            </a:r>
            <a:endParaRPr lang="en-US" sz="2400" dirty="0">
              <a:latin typeface="Georgia" panose="02040502050405020303" pitchFamily="18" charset="0"/>
            </a:endParaRPr>
          </a:p>
        </p:txBody>
      </p:sp>
      <p:graphicFrame>
        <p:nvGraphicFramePr>
          <p:cNvPr id="4" name="Content Placeholder 9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520125602"/>
              </p:ext>
            </p:extLst>
          </p:nvPr>
        </p:nvGraphicFramePr>
        <p:xfrm>
          <a:off x="2363689" y="1922619"/>
          <a:ext cx="8521647" cy="4214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22222"/>
                <a:gridCol w="3099425"/>
              </a:tblGrid>
              <a:tr h="770090">
                <a:tc>
                  <a:txBody>
                    <a:bodyPr/>
                    <a:lstStyle/>
                    <a:p>
                      <a:r>
                        <a:rPr lang="lv-LV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BRAUKŠANA PA SABIEDRISKĀ</a:t>
                      </a:r>
                      <a:r>
                        <a:rPr lang="lv-LV" sz="18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r>
                        <a:rPr lang="lv-LV" sz="18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TRANSPORTA</a:t>
                      </a:r>
                      <a:r>
                        <a:rPr lang="lv-LV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JOSLU</a:t>
                      </a:r>
                    </a:p>
                    <a:p>
                      <a:endParaRPr lang="en-US" sz="18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2 710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770090">
                <a:tc>
                  <a:txBody>
                    <a:bodyPr/>
                    <a:lstStyle/>
                    <a:p>
                      <a:r>
                        <a:rPr lang="lv-LV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AIZLIEDZOŠĀ</a:t>
                      </a:r>
                      <a:r>
                        <a:rPr lang="lv-LV" sz="18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LUKSOFORA SIGNĀLA </a:t>
                      </a:r>
                    </a:p>
                    <a:p>
                      <a:r>
                        <a:rPr lang="lv-LV" sz="18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VAI PAPILDSEKCIJAS NEIEVĒROŠANA</a:t>
                      </a:r>
                    </a:p>
                    <a:p>
                      <a:endParaRPr lang="en-US" sz="18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8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lv-LV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190</a:t>
                      </a:r>
                    </a:p>
                    <a:p>
                      <a:pPr algn="ctr"/>
                      <a:endParaRPr lang="en-US" sz="18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0090">
                <a:tc>
                  <a:txBody>
                    <a:bodyPr/>
                    <a:lstStyle/>
                    <a:p>
                      <a:r>
                        <a:rPr lang="lv-LV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BRAUKŠANA BEZ TEHNISKĀS</a:t>
                      </a:r>
                      <a:r>
                        <a:rPr lang="lv-LV" sz="18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APSKATES VAI OCTA</a:t>
                      </a:r>
                    </a:p>
                    <a:p>
                      <a:endParaRPr lang="en-US" sz="18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9</a:t>
                      </a:r>
                      <a:r>
                        <a:rPr lang="lv-LV" sz="18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 649</a:t>
                      </a:r>
                      <a:endParaRPr lang="lv-LV" sz="18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770090">
                <a:tc>
                  <a:txBody>
                    <a:bodyPr/>
                    <a:lstStyle/>
                    <a:p>
                      <a:r>
                        <a:rPr lang="lv-LV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CITI PĀRKĀPUMI (VIRZIENRĀDĪTĀJA NERĀDĪŠANA, CEĻA ZĪMJU NEIEVĒROŠANA </a:t>
                      </a:r>
                      <a:r>
                        <a:rPr lang="lv-LV" sz="1800" baseline="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utml</a:t>
                      </a:r>
                      <a:r>
                        <a:rPr lang="lv-LV" sz="18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r>
                        <a:rPr lang="lv-LV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</a:p>
                    <a:p>
                      <a:endParaRPr lang="en-US" sz="18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1 749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70090">
                <a:tc>
                  <a:txBody>
                    <a:bodyPr/>
                    <a:lstStyle/>
                    <a:p>
                      <a:pPr algn="l"/>
                      <a:r>
                        <a:rPr lang="lv-LV" sz="18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                                       </a:t>
                      </a:r>
                    </a:p>
                    <a:p>
                      <a:pPr algn="l"/>
                      <a:r>
                        <a:rPr lang="lv-LV" sz="18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                                                    KOPĀ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8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lv-LV" sz="18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14 298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" name="Picture 4" descr="Attēlu rezultāti vaicājumam “bus lane icon”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80333" y="2012979"/>
            <a:ext cx="679898" cy="67989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Attēlu rezultāti vaicājumam “traffic light red icon”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5603" y="2941204"/>
            <a:ext cx="664628" cy="66462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Attēlu rezultāti vaicājumam “technical inspection icon”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903435" y="3744876"/>
            <a:ext cx="722922" cy="789716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Saistīts attēl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9828" y="4639956"/>
            <a:ext cx="664628" cy="66462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Attēlu rezultāti vaicājumam “Driving in the public lane icon”&quot;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270" y="4829573"/>
            <a:ext cx="2316419" cy="1876247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gerb_kopaa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3048" y="289755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351265" y="6540766"/>
            <a:ext cx="403960" cy="31723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3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15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81297" y="6450790"/>
            <a:ext cx="290669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 Placeholder 5"/>
          <p:cNvSpPr txBox="1">
            <a:spLocks/>
          </p:cNvSpPr>
          <p:nvPr/>
        </p:nvSpPr>
        <p:spPr>
          <a:xfrm>
            <a:off x="10011142" y="6526485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3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06.03.2023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966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050" y="597018"/>
            <a:ext cx="9628328" cy="1066588"/>
          </a:xfrm>
        </p:spPr>
        <p:txBody>
          <a:bodyPr>
            <a:noAutofit/>
          </a:bodyPr>
          <a:lstStyle/>
          <a:p>
            <a:pPr algn="ctr"/>
            <a:r>
              <a:rPr lang="lv-LV" dirty="0" smtClean="0">
                <a:latin typeface="Georgia" panose="02040502050405020303" pitchFamily="18" charset="0"/>
              </a:rPr>
              <a:t>Prioritātes</a:t>
            </a:r>
            <a:br>
              <a:rPr lang="lv-LV" dirty="0" smtClean="0">
                <a:latin typeface="Georgia" panose="02040502050405020303" pitchFamily="18" charset="0"/>
              </a:rPr>
            </a:br>
            <a:r>
              <a:rPr lang="lv-LV" dirty="0" smtClean="0">
                <a:latin typeface="Georgia" panose="02040502050405020303" pitchFamily="18" charset="0"/>
              </a:rPr>
              <a:t>2023. </a:t>
            </a: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gadā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gerb_kopa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9375" y="342369"/>
            <a:ext cx="8286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383070" y="6478348"/>
            <a:ext cx="372155" cy="30829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3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16</a:t>
            </a:r>
            <a:endParaRPr lang="en-US" altLang="lv-LV" sz="13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20189" y="2529308"/>
            <a:ext cx="81718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2000" dirty="0">
                <a:latin typeface="Calibri" panose="020F0502020204030204" pitchFamily="34" charset="0"/>
                <a:cs typeface="Calibri" panose="020F0502020204030204" pitchFamily="34" charset="0"/>
              </a:rPr>
              <a:t>Samazināt </a:t>
            </a:r>
            <a:r>
              <a:rPr lang="lv-LV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policijas izbraukumu uz </a:t>
            </a:r>
            <a:r>
              <a:rPr lang="lv-LV" sz="2000" dirty="0">
                <a:latin typeface="Calibri" panose="020F0502020204030204" pitchFamily="34" charset="0"/>
                <a:cs typeface="Calibri" panose="020F0502020204030204" pitchFamily="34" charset="0"/>
              </a:rPr>
              <a:t>CSNg </a:t>
            </a:r>
            <a:r>
              <a:rPr lang="lv-LV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vietām skaitu, </a:t>
            </a:r>
            <a:r>
              <a:rPr lang="lv-LV" sz="2000" dirty="0">
                <a:latin typeface="Calibri" panose="020F0502020204030204" pitchFamily="34" charset="0"/>
                <a:cs typeface="Calibri" panose="020F0502020204030204" pitchFamily="34" charset="0"/>
              </a:rPr>
              <a:t>saskaņoto paziņojumu sastādīšanas gadījumu </a:t>
            </a:r>
            <a:r>
              <a:rPr lang="lv-LV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palielināšana;</a:t>
            </a:r>
          </a:p>
          <a:p>
            <a:pPr algn="just"/>
            <a:endParaRPr lang="lv-LV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Turpināt uzsākto tehnisko līdzekļu izmantošanas projektu īstenošanu: vidējā kustības ātruma kontroles sistēmas ieviešana, pārrobežu sodu apmaiņa ar ES par ceļu infrastruktūras izmantošanu (autoceļu nodeva).</a:t>
            </a:r>
          </a:p>
          <a:p>
            <a:pPr algn="just"/>
            <a:endParaRPr lang="lv-LV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414779" y="3358601"/>
            <a:ext cx="1552946" cy="281367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1252" y="3168352"/>
            <a:ext cx="968682" cy="96868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571" y="6528787"/>
            <a:ext cx="2908044" cy="329213"/>
          </a:xfrm>
          <a:prstGeom prst="rect">
            <a:avLst/>
          </a:prstGeom>
        </p:spPr>
      </p:pic>
      <p:sp>
        <p:nvSpPr>
          <p:cNvPr id="10" name="Text Placeholder 5"/>
          <p:cNvSpPr txBox="1">
            <a:spLocks/>
          </p:cNvSpPr>
          <p:nvPr/>
        </p:nvSpPr>
        <p:spPr>
          <a:xfrm>
            <a:off x="9716943" y="6481845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3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06.03.2023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316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70569" y="3395163"/>
            <a:ext cx="59795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v-LV" sz="3600" dirty="0">
                <a:latin typeface="Georgia" panose="02040502050405020303" pitchFamily="18" charset="0"/>
              </a:rPr>
              <a:t>PALDIES PAR UZMANĪBU!</a:t>
            </a:r>
            <a:endParaRPr lang="en-US" sz="3600" dirty="0">
              <a:latin typeface="Georgia" panose="02040502050405020303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gerb_kopa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1192" y="28814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6794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2119950"/>
              </p:ext>
            </p:extLst>
          </p:nvPr>
        </p:nvGraphicFramePr>
        <p:xfrm>
          <a:off x="1776479" y="2114037"/>
          <a:ext cx="8243140" cy="40346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1142067" y="679297"/>
            <a:ext cx="98858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800" dirty="0">
                <a:solidFill>
                  <a:schemeClr val="bg1"/>
                </a:solidFill>
                <a:latin typeface="Georgia" panose="02040502050405020303" pitchFamily="18" charset="0"/>
              </a:rPr>
              <a:t>CEĻU SATIKSMES NEGADĪJUMU SKAITS</a:t>
            </a:r>
            <a:br>
              <a:rPr lang="lv-LV" sz="2800" dirty="0">
                <a:solidFill>
                  <a:schemeClr val="bg1"/>
                </a:solidFill>
                <a:latin typeface="Georgia" panose="02040502050405020303" pitchFamily="18" charset="0"/>
              </a:rPr>
            </a:br>
            <a:r>
              <a:rPr lang="lv-LV" sz="3200" dirty="0" smtClean="0">
                <a:solidFill>
                  <a:schemeClr val="bg1"/>
                </a:solidFill>
                <a:latin typeface="Georgia" panose="02040502050405020303" pitchFamily="18" charset="0"/>
              </a:rPr>
              <a:t>2020.-2022.</a:t>
            </a:r>
            <a:r>
              <a:rPr lang="lv-LV" sz="2400" dirty="0" smtClean="0">
                <a:solidFill>
                  <a:schemeClr val="bg1"/>
                </a:solidFill>
                <a:latin typeface="Georgia" panose="02040502050405020303" pitchFamily="18" charset="0"/>
              </a:rPr>
              <a:t>GADĀ</a:t>
            </a:r>
            <a:endParaRPr lang="en-US" sz="24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88" y="3678948"/>
            <a:ext cx="3078664" cy="3078664"/>
          </a:xfrm>
          <a:prstGeom prst="rect">
            <a:avLst/>
          </a:prstGeom>
          <a:effectLst>
            <a:outerShdw blurRad="50800" dist="50800" dir="5400000" algn="ctr" rotWithShape="0">
              <a:schemeClr val="bg2">
                <a:lumMod val="75000"/>
              </a:scheme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erb_kopaa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288" y="334481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538418" y="6410556"/>
            <a:ext cx="259761" cy="28053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3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</a:t>
            </a:r>
            <a:endParaRPr lang="en-US" altLang="lv-LV" sz="13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457" y="6361879"/>
            <a:ext cx="2908044" cy="329213"/>
          </a:xfrm>
          <a:prstGeom prst="rect">
            <a:avLst/>
          </a:prstGeom>
        </p:spPr>
      </p:pic>
      <p:sp>
        <p:nvSpPr>
          <p:cNvPr id="10" name="Text Placeholder 5"/>
          <p:cNvSpPr txBox="1">
            <a:spLocks/>
          </p:cNvSpPr>
          <p:nvPr/>
        </p:nvSpPr>
        <p:spPr>
          <a:xfrm>
            <a:off x="9748749" y="6386292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3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06.03.2023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739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142067" y="679297"/>
            <a:ext cx="98858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800" dirty="0">
                <a:solidFill>
                  <a:schemeClr val="bg1"/>
                </a:solidFill>
                <a:latin typeface="Georgia" panose="02040502050405020303" pitchFamily="18" charset="0"/>
              </a:rPr>
              <a:t>CEĻU SATIKSMES NEGADĪJUMU </a:t>
            </a:r>
            <a:r>
              <a:rPr lang="lv-LV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SADALĪJUMS </a:t>
            </a:r>
          </a:p>
          <a:p>
            <a:pPr algn="ctr"/>
            <a:r>
              <a:rPr lang="lv-LV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PA NEDĒĻAS DIENĀM</a:t>
            </a:r>
            <a:r>
              <a:rPr lang="lv-LV" sz="28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lv-LV" sz="3200" dirty="0" smtClean="0">
                <a:solidFill>
                  <a:schemeClr val="bg1"/>
                </a:solidFill>
                <a:latin typeface="Georgia" panose="02040502050405020303" pitchFamily="18" charset="0"/>
              </a:rPr>
              <a:t>2020.-2022.</a:t>
            </a:r>
            <a:r>
              <a:rPr lang="lv-LV" sz="2400" dirty="0" smtClean="0">
                <a:solidFill>
                  <a:schemeClr val="bg1"/>
                </a:solidFill>
                <a:latin typeface="Georgia" panose="02040502050405020303" pitchFamily="18" charset="0"/>
              </a:rPr>
              <a:t>GADĀ</a:t>
            </a:r>
            <a:endParaRPr lang="en-US" sz="24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erb_kopa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288" y="334481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538418" y="6410556"/>
            <a:ext cx="259761" cy="28053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3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3</a:t>
            </a:r>
            <a:endParaRPr lang="en-US" altLang="lv-LV" sz="13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457" y="6361879"/>
            <a:ext cx="2908044" cy="329213"/>
          </a:xfrm>
          <a:prstGeom prst="rect">
            <a:avLst/>
          </a:prstGeom>
        </p:spPr>
      </p:pic>
      <p:sp>
        <p:nvSpPr>
          <p:cNvPr id="10" name="Text Placeholder 5"/>
          <p:cNvSpPr txBox="1">
            <a:spLocks/>
          </p:cNvSpPr>
          <p:nvPr/>
        </p:nvSpPr>
        <p:spPr>
          <a:xfrm>
            <a:off x="9748749" y="6386292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3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06.03.2023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0019346"/>
              </p:ext>
            </p:extLst>
          </p:nvPr>
        </p:nvGraphicFramePr>
        <p:xfrm>
          <a:off x="542288" y="1986455"/>
          <a:ext cx="11212937" cy="4375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3032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142067" y="679297"/>
            <a:ext cx="98858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800" dirty="0">
                <a:solidFill>
                  <a:schemeClr val="bg1"/>
                </a:solidFill>
                <a:latin typeface="Georgia" panose="02040502050405020303" pitchFamily="18" charset="0"/>
              </a:rPr>
              <a:t>CEĻU SATIKSMES NEGADĪJUMU </a:t>
            </a:r>
            <a:r>
              <a:rPr lang="lv-LV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SADALĪJUMS </a:t>
            </a:r>
            <a:endParaRPr lang="lv-LV" sz="2800" dirty="0" smtClean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algn="ctr"/>
            <a:r>
              <a:rPr lang="lv-LV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PA </a:t>
            </a:r>
            <a:r>
              <a:rPr lang="lv-LV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DIENNAKTS STUNDĀM</a:t>
            </a:r>
            <a:r>
              <a:rPr lang="lv-LV" sz="28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lv-LV" sz="3200" dirty="0" smtClean="0">
                <a:solidFill>
                  <a:schemeClr val="bg1"/>
                </a:solidFill>
                <a:latin typeface="Georgia" panose="02040502050405020303" pitchFamily="18" charset="0"/>
              </a:rPr>
              <a:t>2020.-2022.</a:t>
            </a:r>
            <a:r>
              <a:rPr lang="lv-LV" sz="2400" dirty="0" smtClean="0">
                <a:solidFill>
                  <a:schemeClr val="bg1"/>
                </a:solidFill>
                <a:latin typeface="Georgia" panose="02040502050405020303" pitchFamily="18" charset="0"/>
              </a:rPr>
              <a:t>GADĀ</a:t>
            </a:r>
            <a:endParaRPr lang="en-US" sz="24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erb_kopa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288" y="334481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538418" y="6410556"/>
            <a:ext cx="259761" cy="28053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3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4</a:t>
            </a:r>
            <a:endParaRPr lang="en-US" altLang="lv-LV" sz="13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457" y="6361879"/>
            <a:ext cx="2908044" cy="329213"/>
          </a:xfrm>
          <a:prstGeom prst="rect">
            <a:avLst/>
          </a:prstGeom>
        </p:spPr>
      </p:pic>
      <p:sp>
        <p:nvSpPr>
          <p:cNvPr id="10" name="Text Placeholder 5"/>
          <p:cNvSpPr txBox="1">
            <a:spLocks/>
          </p:cNvSpPr>
          <p:nvPr/>
        </p:nvSpPr>
        <p:spPr>
          <a:xfrm>
            <a:off x="9748749" y="6386292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3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06.03.2023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0746505"/>
              </p:ext>
            </p:extLst>
          </p:nvPr>
        </p:nvGraphicFramePr>
        <p:xfrm>
          <a:off x="193784" y="1913640"/>
          <a:ext cx="11604395" cy="4876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515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8658701"/>
              </p:ext>
            </p:extLst>
          </p:nvPr>
        </p:nvGraphicFramePr>
        <p:xfrm>
          <a:off x="443060" y="1904214"/>
          <a:ext cx="11283884" cy="39785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1621704" y="733681"/>
            <a:ext cx="992328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CSNg IEVAINOTO</a:t>
            </a:r>
            <a:r>
              <a:rPr lang="lv-LV" sz="2800" dirty="0">
                <a:solidFill>
                  <a:schemeClr val="bg1"/>
                </a:solidFill>
                <a:latin typeface="Georgia" panose="02040502050405020303" pitchFamily="18" charset="0"/>
              </a:rPr>
              <a:t>, SMAGI IEVAINOTO UN BOJĀ GĀJUŠO  SKAITS </a:t>
            </a:r>
            <a:r>
              <a:rPr lang="lv-LV" sz="3200" dirty="0" smtClean="0">
                <a:solidFill>
                  <a:schemeClr val="bg1"/>
                </a:solidFill>
                <a:latin typeface="Georgia" panose="02040502050405020303" pitchFamily="18" charset="0"/>
              </a:rPr>
              <a:t>2020.-2022</a:t>
            </a:r>
            <a:r>
              <a:rPr lang="lv-LV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.</a:t>
            </a:r>
            <a:r>
              <a:rPr lang="lv-LV" sz="2400" dirty="0" smtClean="0">
                <a:solidFill>
                  <a:schemeClr val="bg1"/>
                </a:solidFill>
                <a:latin typeface="Georgia" panose="02040502050405020303" pitchFamily="18" charset="0"/>
              </a:rPr>
              <a:t>GADĀ</a:t>
            </a:r>
            <a:endParaRPr lang="en-US" sz="2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Picture 7" descr="SaistÄ«ts attÄls"/>
          <p:cNvPicPr>
            <a:picLocks noChangeAspect="1" noChangeArrowheads="1"/>
          </p:cNvPicPr>
          <p:nvPr/>
        </p:nvPicPr>
        <p:blipFill>
          <a:blip r:embed="rId3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798" y="5509562"/>
            <a:ext cx="814662" cy="844781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ttÄlu rezultÄti vaicÄjumam âcar injury iconâ"/>
          <p:cNvPicPr>
            <a:picLocks noGrp="1"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870" y="5532993"/>
            <a:ext cx="329705" cy="825491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AttÄlu rezultÄti vaicÄjumam âinjury in a traffic accident iconâ"/>
          <p:cNvPicPr>
            <a:picLocks noGrp="1"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7219" y="5773369"/>
            <a:ext cx="1008222" cy="604405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gerb_kopaa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8912" y="294037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544987" y="6550823"/>
            <a:ext cx="259761" cy="28053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3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5</a:t>
            </a:r>
            <a:endParaRPr lang="en-US" altLang="lv-LV" sz="13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682" y="6526485"/>
            <a:ext cx="2908044" cy="329213"/>
          </a:xfrm>
          <a:prstGeom prst="rect">
            <a:avLst/>
          </a:prstGeom>
        </p:spPr>
      </p:pic>
      <p:sp>
        <p:nvSpPr>
          <p:cNvPr id="11" name="Text Placeholder 5"/>
          <p:cNvSpPr txBox="1">
            <a:spLocks/>
          </p:cNvSpPr>
          <p:nvPr/>
        </p:nvSpPr>
        <p:spPr>
          <a:xfrm>
            <a:off x="10011142" y="6526485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3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06.03.2023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794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414779" y="1939064"/>
          <a:ext cx="11305444" cy="4589716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5746415"/>
                <a:gridCol w="5559029"/>
              </a:tblGrid>
              <a:tr h="1147429"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           </a:t>
                      </a:r>
                    </a:p>
                    <a:p>
                      <a:endParaRPr lang="lv-LV" sz="1400" b="1" dirty="0" smtClean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                  </a:t>
                      </a:r>
                    </a:p>
                    <a:p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</a:tr>
              <a:tr h="11474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           </a:t>
                      </a:r>
                    </a:p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</a:t>
                      </a:r>
                    </a:p>
                    <a:p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</a:t>
                      </a:r>
                    </a:p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     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</a:tr>
              <a:tr h="11474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    </a:t>
                      </a:r>
                    </a:p>
                    <a:p>
                      <a:endParaRPr lang="lv-LV" sz="1400" b="1" dirty="0" smtClean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</a:tr>
              <a:tr h="1147429"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</a:t>
                      </a:r>
                    </a:p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     </a:t>
                      </a:r>
                      <a:endParaRPr lang="lv-LV" sz="1800" b="1" dirty="0" smtClean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lv-LV" sz="1400" b="1" dirty="0" smtClean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200" b="1" dirty="0" smtClean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4" descr="Car station . Accident clipart banner down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37" y="2181912"/>
            <a:ext cx="1329904" cy="69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SaistÄ«ts attÄ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0150" y="2312911"/>
            <a:ext cx="872852" cy="613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SaistÄ«ts attÄls"/>
          <p:cNvPicPr>
            <a:picLocks noChangeAspect="1" noChangeArrowheads="1"/>
          </p:cNvPicPr>
          <p:nvPr/>
        </p:nvPicPr>
        <p:blipFill>
          <a:blip r:embed="rId4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8176" y="3359472"/>
            <a:ext cx="940681" cy="73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AttÄlu rezultÄti vaicÄjumam âtod car injuryiconâ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0718" y="3246919"/>
            <a:ext cx="1425838" cy="100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SaistÄ«ts attÄl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718" y="4633752"/>
            <a:ext cx="1231687" cy="571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Image result for car animal"/>
          <p:cNvPicPr>
            <a:picLocks noGrp="1"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Cutout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566" y="4695830"/>
            <a:ext cx="1223444" cy="54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1841768" y="820602"/>
            <a:ext cx="8746436" cy="75644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80010" tIns="80010" rIns="80010" bIns="80010" spcCol="1270" anchor="ctr"/>
          <a:lstStyle/>
          <a:p>
            <a:pPr algn="ctr" defTabSz="933450">
              <a:lnSpc>
                <a:spcPct val="90000"/>
              </a:lnSpc>
              <a:spcAft>
                <a:spcPct val="35000"/>
              </a:spcAft>
              <a:defRPr/>
            </a:pPr>
            <a:r>
              <a:rPr lang="lv-LV" sz="2800" dirty="0" smtClean="0">
                <a:solidFill>
                  <a:schemeClr val="bg1"/>
                </a:solidFill>
                <a:latin typeface="Georgia" panose="0204050205040502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BOJĀ GĀJUŠO CEĻU SATIKSMES DALĪBNIEKU SKAITS PĒC </a:t>
            </a:r>
            <a:r>
              <a:rPr lang="lv-LV" sz="2800" dirty="0" err="1" smtClean="0">
                <a:solidFill>
                  <a:schemeClr val="bg1"/>
                </a:solidFill>
                <a:latin typeface="Georgia" panose="0204050205040502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CSNg</a:t>
            </a:r>
            <a:r>
              <a:rPr lang="lv-LV" sz="2800" dirty="0" smtClean="0">
                <a:solidFill>
                  <a:schemeClr val="bg1"/>
                </a:solidFill>
                <a:latin typeface="Georgia" panose="0204050205040502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VEIDA </a:t>
            </a:r>
            <a:endParaRPr lang="lv-LV" sz="2800" dirty="0">
              <a:solidFill>
                <a:schemeClr val="bg1"/>
              </a:solidFill>
              <a:latin typeface="Georgia" panose="0204050205040502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Hexagon 26">
            <a:extLst>
              <a:ext uri="{FF2B5EF4-FFF2-40B4-BE49-F238E27FC236}">
                <a16:creationId xmlns:a16="http://schemas.microsoft.com/office/drawing/2014/main" xmlns="" id="{159F07AD-C822-4E07-9B46-46FEA9185AB8}"/>
              </a:ext>
            </a:extLst>
          </p:cNvPr>
          <p:cNvSpPr/>
          <p:nvPr/>
        </p:nvSpPr>
        <p:spPr>
          <a:xfrm>
            <a:off x="10913800" y="4472939"/>
            <a:ext cx="688256" cy="611599"/>
          </a:xfrm>
          <a:prstGeom prst="hexagon">
            <a:avLst/>
          </a:prstGeom>
          <a:solidFill>
            <a:schemeClr val="bg1">
              <a:lumMod val="7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en-US" sz="22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Hexagon 27">
            <a:extLst>
              <a:ext uri="{FF2B5EF4-FFF2-40B4-BE49-F238E27FC236}">
                <a16:creationId xmlns:a16="http://schemas.microsoft.com/office/drawing/2014/main" xmlns="" id="{159F07AD-C822-4E07-9B46-46FEA9185AB8}"/>
              </a:ext>
            </a:extLst>
          </p:cNvPr>
          <p:cNvSpPr/>
          <p:nvPr/>
        </p:nvSpPr>
        <p:spPr>
          <a:xfrm>
            <a:off x="5330355" y="4439209"/>
            <a:ext cx="688256" cy="611599"/>
          </a:xfrm>
          <a:prstGeom prst="hexagon">
            <a:avLst/>
          </a:prstGeom>
          <a:solidFill>
            <a:schemeClr val="bg1">
              <a:lumMod val="7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</a:t>
            </a:r>
            <a:endParaRPr lang="en-US" sz="22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Hexagon 28">
            <a:extLst>
              <a:ext uri="{FF2B5EF4-FFF2-40B4-BE49-F238E27FC236}">
                <a16:creationId xmlns:a16="http://schemas.microsoft.com/office/drawing/2014/main" xmlns="" id="{159F07AD-C822-4E07-9B46-46FEA9185AB8}"/>
              </a:ext>
            </a:extLst>
          </p:cNvPr>
          <p:cNvSpPr/>
          <p:nvPr/>
        </p:nvSpPr>
        <p:spPr>
          <a:xfrm>
            <a:off x="10895542" y="2236837"/>
            <a:ext cx="688256" cy="611599"/>
          </a:xfrm>
          <a:prstGeom prst="hexagon">
            <a:avLst/>
          </a:prstGeom>
          <a:solidFill>
            <a:schemeClr val="bg1">
              <a:lumMod val="7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</a:t>
            </a:r>
            <a:endParaRPr lang="en-US" sz="22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Hexagon 29">
            <a:extLst>
              <a:ext uri="{FF2B5EF4-FFF2-40B4-BE49-F238E27FC236}">
                <a16:creationId xmlns:a16="http://schemas.microsoft.com/office/drawing/2014/main" xmlns="" id="{159F07AD-C822-4E07-9B46-46FEA9185AB8}"/>
              </a:ext>
            </a:extLst>
          </p:cNvPr>
          <p:cNvSpPr/>
          <p:nvPr/>
        </p:nvSpPr>
        <p:spPr>
          <a:xfrm>
            <a:off x="10903952" y="3359472"/>
            <a:ext cx="688256" cy="611599"/>
          </a:xfrm>
          <a:prstGeom prst="hexagon">
            <a:avLst/>
          </a:prstGeom>
          <a:solidFill>
            <a:schemeClr val="bg1">
              <a:lumMod val="7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</a:t>
            </a:r>
            <a:endParaRPr lang="en-US" sz="22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Hexagon 30">
            <a:extLst>
              <a:ext uri="{FF2B5EF4-FFF2-40B4-BE49-F238E27FC236}">
                <a16:creationId xmlns:a16="http://schemas.microsoft.com/office/drawing/2014/main" xmlns="" id="{159F07AD-C822-4E07-9B46-46FEA9185AB8}"/>
              </a:ext>
            </a:extLst>
          </p:cNvPr>
          <p:cNvSpPr/>
          <p:nvPr/>
        </p:nvSpPr>
        <p:spPr>
          <a:xfrm>
            <a:off x="5316397" y="3359472"/>
            <a:ext cx="688256" cy="611599"/>
          </a:xfrm>
          <a:prstGeom prst="hexagon">
            <a:avLst/>
          </a:prstGeom>
          <a:solidFill>
            <a:schemeClr val="bg1">
              <a:lumMod val="7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28</a:t>
            </a:r>
            <a:endParaRPr lang="en-US" sz="22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Hexagon 31">
            <a:extLst>
              <a:ext uri="{FF2B5EF4-FFF2-40B4-BE49-F238E27FC236}">
                <a16:creationId xmlns:a16="http://schemas.microsoft.com/office/drawing/2014/main" xmlns="" id="{159F07AD-C822-4E07-9B46-46FEA9185AB8}"/>
              </a:ext>
            </a:extLst>
          </p:cNvPr>
          <p:cNvSpPr/>
          <p:nvPr/>
        </p:nvSpPr>
        <p:spPr>
          <a:xfrm>
            <a:off x="10913800" y="5641835"/>
            <a:ext cx="688256" cy="611599"/>
          </a:xfrm>
          <a:prstGeom prst="hexagon">
            <a:avLst/>
          </a:prstGeom>
          <a:solidFill>
            <a:schemeClr val="bg1">
              <a:lumMod val="7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endParaRPr lang="en-US" sz="22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Hexagon 32">
            <a:extLst>
              <a:ext uri="{FF2B5EF4-FFF2-40B4-BE49-F238E27FC236}">
                <a16:creationId xmlns:a16="http://schemas.microsoft.com/office/drawing/2014/main" xmlns="" id="{159F07AD-C822-4E07-9B46-46FEA9185AB8}"/>
              </a:ext>
            </a:extLst>
          </p:cNvPr>
          <p:cNvSpPr/>
          <p:nvPr/>
        </p:nvSpPr>
        <p:spPr>
          <a:xfrm>
            <a:off x="5316397" y="2251513"/>
            <a:ext cx="688256" cy="611599"/>
          </a:xfrm>
          <a:prstGeom prst="hexagon">
            <a:avLst/>
          </a:prstGeom>
          <a:solidFill>
            <a:schemeClr val="bg1">
              <a:lumMod val="7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37</a:t>
            </a:r>
            <a:endParaRPr lang="en-US" sz="22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07407" y="2001143"/>
            <a:ext cx="17421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v-LV" b="1" dirty="0" smtClean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lv-LV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SADURSME</a:t>
            </a:r>
            <a:endParaRPr lang="en-US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333830" y="3253569"/>
            <a:ext cx="3588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v-LV" b="1" dirty="0" smtClean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lv-LV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UZBRAUKŠANA GĀJĒJAM</a:t>
            </a:r>
            <a:endParaRPr lang="en-US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780384" y="4589682"/>
            <a:ext cx="3069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UZBRAUKŠANA DZĪVNIEKAM</a:t>
            </a:r>
            <a:endParaRPr lang="en-US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139794" y="2295991"/>
            <a:ext cx="2078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APGĀŠANĀS</a:t>
            </a:r>
            <a:endParaRPr lang="en-US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732979" y="3395966"/>
            <a:ext cx="304295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UZBRAUKŠANA ŠĶĒRSLIM</a:t>
            </a:r>
          </a:p>
          <a:p>
            <a:pPr lvl="0" algn="ctr"/>
            <a:r>
              <a:rPr lang="lv-LV" sz="1100" b="1" dirty="0">
                <a:solidFill>
                  <a:srgbClr val="3D3D3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(no tiem 1 velo vad</a:t>
            </a:r>
            <a:r>
              <a:rPr lang="lv-LV" sz="1100" b="1" dirty="0" smtClean="0">
                <a:solidFill>
                  <a:srgbClr val="3D3D3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.)</a:t>
            </a:r>
            <a:endParaRPr lang="lv-LV" sz="1100" b="1" dirty="0">
              <a:solidFill>
                <a:srgbClr val="3D3D3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869460" y="4379735"/>
            <a:ext cx="34608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v-LV" b="1" dirty="0" smtClean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lv-LV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UZBRAUKŠANA  VELOSIPĒDISTAM</a:t>
            </a:r>
            <a:endParaRPr lang="en-US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294122" y="5606984"/>
            <a:ext cx="3400127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>
                <a:solidFill>
                  <a:schemeClr val="tx2"/>
                </a:solidFill>
              </a:rPr>
              <a:t>        		</a:t>
            </a:r>
            <a:r>
              <a:rPr lang="lv-LV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CITS </a:t>
            </a:r>
          </a:p>
          <a:p>
            <a:pPr algn="ctr"/>
            <a:r>
              <a:rPr lang="lv-LV" sz="11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(1 pasažiera krišana,  nav zināmi precīzi negad.apstākļi)</a:t>
            </a:r>
          </a:p>
          <a:p>
            <a:pPr algn="ctr"/>
            <a:endParaRPr lang="lv-LV" sz="900" dirty="0" smtClean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900" dirty="0">
              <a:solidFill>
                <a:schemeClr val="tx2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4" descr="gerb_kopaa.jp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85816" y="333885"/>
            <a:ext cx="8286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Hexagon 34">
            <a:extLst>
              <a:ext uri="{FF2B5EF4-FFF2-40B4-BE49-F238E27FC236}">
                <a16:creationId xmlns:a16="http://schemas.microsoft.com/office/drawing/2014/main" xmlns="" id="{159F07AD-C822-4E07-9B46-46FEA9185AB8}"/>
              </a:ext>
            </a:extLst>
          </p:cNvPr>
          <p:cNvSpPr/>
          <p:nvPr/>
        </p:nvSpPr>
        <p:spPr>
          <a:xfrm>
            <a:off x="5299510" y="5621820"/>
            <a:ext cx="688256" cy="611599"/>
          </a:xfrm>
          <a:prstGeom prst="hexagon">
            <a:avLst/>
          </a:prstGeom>
          <a:solidFill>
            <a:schemeClr val="bg1">
              <a:lumMod val="7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endParaRPr lang="en-US" sz="22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027960" y="5762618"/>
            <a:ext cx="4039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UZBRAUKŠANA  STĀVOŠAM T/L</a:t>
            </a:r>
            <a:endParaRPr lang="lv-LV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lv-LV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0645" y="5381799"/>
            <a:ext cx="1446002" cy="1434544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>
            <a:off x="1276589" y="6391814"/>
            <a:ext cx="60005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 Placeholder 4"/>
          <p:cNvSpPr txBox="1">
            <a:spLocks/>
          </p:cNvSpPr>
          <p:nvPr/>
        </p:nvSpPr>
        <p:spPr>
          <a:xfrm>
            <a:off x="238540" y="6620584"/>
            <a:ext cx="2986285" cy="2739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495464" y="6559040"/>
            <a:ext cx="259761" cy="28053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3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6</a:t>
            </a:r>
            <a:endParaRPr lang="en-US" altLang="lv-LV" sz="13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 Placeholder 5"/>
          <p:cNvSpPr txBox="1">
            <a:spLocks/>
          </p:cNvSpPr>
          <p:nvPr/>
        </p:nvSpPr>
        <p:spPr>
          <a:xfrm>
            <a:off x="10011142" y="6526485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3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06.03.2023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009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9910762"/>
              </p:ext>
            </p:extLst>
          </p:nvPr>
        </p:nvGraphicFramePr>
        <p:xfrm>
          <a:off x="581193" y="2459413"/>
          <a:ext cx="10957215" cy="3054031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065424"/>
                <a:gridCol w="1222415"/>
                <a:gridCol w="1151152"/>
                <a:gridCol w="1222415"/>
                <a:gridCol w="1271750"/>
                <a:gridCol w="981220"/>
                <a:gridCol w="1233378"/>
                <a:gridCol w="1162117"/>
                <a:gridCol w="628339"/>
                <a:gridCol w="1019005"/>
              </a:tblGrid>
              <a:tr h="2088424"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VADĪTĀJS</a:t>
                      </a:r>
                    </a:p>
                    <a:p>
                      <a:pPr algn="ctr"/>
                      <a:endParaRPr lang="lv-LV" sz="1400" b="1" dirty="0" smtClean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US" sz="14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PASAŽIERIS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GĀJĒJS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VELOSIP.</a:t>
                      </a:r>
                      <a:r>
                        <a:rPr lang="lv-LV" sz="1400" b="1" baseline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 VAD.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MOTOCIKLA</a:t>
                      </a:r>
                      <a:r>
                        <a:rPr lang="lv-LV" sz="1400" b="1" baseline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 VAD.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MOPĒDA VAD.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KVADRAC.</a:t>
                      </a:r>
                    </a:p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VAD.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ELEKTRO-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SKREJR.VAD.</a:t>
                      </a:r>
                    </a:p>
                    <a:p>
                      <a:pPr algn="just"/>
                      <a:endParaRPr lang="lv-LV" sz="1400" b="1" dirty="0" smtClean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lv-LV" sz="1400" b="1" dirty="0" smtClean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lv-LV" sz="1400" b="1" dirty="0" smtClean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US" sz="14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CITS</a:t>
                      </a:r>
                    </a:p>
                    <a:p>
                      <a:pPr algn="ctr"/>
                      <a:endParaRPr lang="en-US" sz="14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KOPĀ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965607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115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6" name="Rectangle 15"/>
          <p:cNvSpPr/>
          <p:nvPr/>
        </p:nvSpPr>
        <p:spPr>
          <a:xfrm>
            <a:off x="2076669" y="923056"/>
            <a:ext cx="8016666" cy="50597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80010" tIns="80010" rIns="80010" bIns="80010" spcCol="1270" anchor="ctr"/>
          <a:lstStyle/>
          <a:p>
            <a:pPr algn="ctr" defTabSz="933450">
              <a:lnSpc>
                <a:spcPct val="90000"/>
              </a:lnSpc>
              <a:spcAft>
                <a:spcPct val="35000"/>
              </a:spcAft>
              <a:defRPr/>
            </a:pPr>
            <a:r>
              <a:rPr lang="lv-LV" sz="2800" u="sng" dirty="0" smtClean="0">
                <a:solidFill>
                  <a:schemeClr val="bg1"/>
                </a:solidFill>
                <a:latin typeface="Georgia" panose="0204050205040502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BOJĀ GĀJUŠO</a:t>
            </a:r>
            <a:r>
              <a:rPr lang="lv-LV" sz="2800" dirty="0" smtClean="0">
                <a:solidFill>
                  <a:schemeClr val="bg1"/>
                </a:solidFill>
                <a:latin typeface="Georgia" panose="0204050205040502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CEĻU SATIKSMES DALĪBNIEKU SKAITS </a:t>
            </a:r>
            <a:r>
              <a:rPr lang="lv-LV" sz="2800" u="sng" dirty="0" smtClean="0">
                <a:solidFill>
                  <a:schemeClr val="bg1"/>
                </a:solidFill>
                <a:latin typeface="Georgia" panose="0204050205040502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PĒC STATUSA</a:t>
            </a:r>
            <a:endParaRPr lang="lv-LV" sz="2800" u="sng" dirty="0">
              <a:solidFill>
                <a:schemeClr val="bg1"/>
              </a:solidFill>
              <a:latin typeface="Georgia" panose="0204050205040502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41" y="3227044"/>
            <a:ext cx="634332" cy="6343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102" y="3336404"/>
            <a:ext cx="625062" cy="5095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179" y="3245120"/>
            <a:ext cx="600456" cy="62467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42485" y="3270634"/>
            <a:ext cx="617756" cy="57446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40368" y="3204634"/>
            <a:ext cx="777946" cy="64046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4704" y="3190705"/>
            <a:ext cx="707010" cy="70701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0667999" y="4769964"/>
            <a:ext cx="691299" cy="53204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600" b="1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en-US" sz="16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931" y="3302640"/>
            <a:ext cx="591996" cy="542461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4" descr="gerb_kopaa.jp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81192" y="28814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" descr="Saistīts attēl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4224" y="3375259"/>
            <a:ext cx="450332" cy="450332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 Placeholder 4"/>
          <p:cNvSpPr txBox="1">
            <a:spLocks/>
          </p:cNvSpPr>
          <p:nvPr/>
        </p:nvSpPr>
        <p:spPr>
          <a:xfrm>
            <a:off x="858741" y="6386292"/>
            <a:ext cx="2986285" cy="2739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625344" y="6419484"/>
            <a:ext cx="259761" cy="28053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3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7</a:t>
            </a:r>
            <a:endParaRPr lang="en-US" altLang="lv-LV" sz="13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99778" y="3203247"/>
            <a:ext cx="774124" cy="658129"/>
          </a:xfrm>
          <a:prstGeom prst="rect">
            <a:avLst/>
          </a:prstGeom>
        </p:spPr>
      </p:pic>
      <p:sp>
        <p:nvSpPr>
          <p:cNvPr id="23" name="Text Placeholder 5"/>
          <p:cNvSpPr txBox="1">
            <a:spLocks/>
          </p:cNvSpPr>
          <p:nvPr/>
        </p:nvSpPr>
        <p:spPr>
          <a:xfrm>
            <a:off x="10009732" y="6419484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3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06.03.2023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3587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3834" y="806578"/>
            <a:ext cx="8422335" cy="1013800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>
                <a:latin typeface="Georgia" panose="02040502050405020303" pitchFamily="18" charset="0"/>
              </a:rPr>
              <a:t>CEĻU SATIKSMES NEGADĪJUMOS </a:t>
            </a:r>
            <a:r>
              <a:rPr lang="lv-LV" dirty="0" smtClean="0">
                <a:latin typeface="Georgia" panose="02040502050405020303" pitchFamily="18" charset="0"/>
              </a:rPr>
              <a:t/>
            </a:r>
            <a:br>
              <a:rPr lang="lv-LV" dirty="0" smtClean="0">
                <a:latin typeface="Georgia" panose="02040502050405020303" pitchFamily="18" charset="0"/>
              </a:rPr>
            </a:br>
            <a:r>
              <a:rPr lang="lv-LV" dirty="0" smtClean="0">
                <a:latin typeface="Georgia" panose="02040502050405020303" pitchFamily="18" charset="0"/>
              </a:rPr>
              <a:t>IESAISTĪTI </a:t>
            </a:r>
            <a:r>
              <a:rPr lang="lv-LV" dirty="0">
                <a:latin typeface="Georgia" panose="02040502050405020303" pitchFamily="18" charset="0"/>
              </a:rPr>
              <a:t>VADĪTĀJI </a:t>
            </a:r>
            <a:r>
              <a:rPr lang="lv-LV" dirty="0" smtClean="0">
                <a:latin typeface="Georgia" panose="02040502050405020303" pitchFamily="18" charset="0"/>
              </a:rPr>
              <a:t>REIBUMĀ</a:t>
            </a:r>
            <a:br>
              <a:rPr lang="lv-LV" dirty="0" smtClean="0">
                <a:latin typeface="Georgia" panose="02040502050405020303" pitchFamily="18" charset="0"/>
              </a:rPr>
            </a:br>
            <a:r>
              <a:rPr lang="lv-LV" dirty="0" smtClean="0">
                <a:latin typeface="Georgia" panose="02040502050405020303" pitchFamily="18" charset="0"/>
              </a:rPr>
              <a:t>2020.-2022. </a:t>
            </a:r>
            <a:r>
              <a:rPr lang="lv-LV" sz="2400" dirty="0" smtClean="0">
                <a:latin typeface="Georgia" panose="02040502050405020303" pitchFamily="18" charset="0"/>
              </a:rPr>
              <a:t>gadā</a:t>
            </a:r>
            <a:endParaRPr lang="en-US" sz="2400" dirty="0">
              <a:latin typeface="Georgia" panose="02040502050405020303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gerb_kopa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1192" y="353881"/>
            <a:ext cx="8286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005" y="6483556"/>
            <a:ext cx="2908044" cy="329213"/>
          </a:xfrm>
          <a:prstGeom prst="rect">
            <a:avLst/>
          </a:prstGeom>
        </p:spPr>
      </p:pic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7607539"/>
              </p:ext>
            </p:extLst>
          </p:nvPr>
        </p:nvGraphicFramePr>
        <p:xfrm>
          <a:off x="414777" y="2286149"/>
          <a:ext cx="11340447" cy="3869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0776"/>
                <a:gridCol w="2412601"/>
                <a:gridCol w="2311610"/>
                <a:gridCol w="2015460"/>
              </a:tblGrid>
              <a:tr h="772129"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2021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2022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507710">
                <a:tc>
                  <a:txBody>
                    <a:bodyPr/>
                    <a:lstStyle/>
                    <a:p>
                      <a:r>
                        <a:rPr lang="lv-LV" sz="20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T/L vadītājs </a:t>
                      </a:r>
                    </a:p>
                    <a:p>
                      <a:r>
                        <a:rPr lang="lv-LV" b="1" dirty="0" smtClean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alkohola reibumā</a:t>
                      </a:r>
                      <a:endParaRPr lang="en-US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733</a:t>
                      </a:r>
                      <a:endParaRPr lang="en-US" sz="24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808</a:t>
                      </a:r>
                      <a:endParaRPr lang="en-US" sz="24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949</a:t>
                      </a:r>
                      <a:endParaRPr lang="en-US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8947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b="1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Elektroskrejriteņa</a:t>
                      </a:r>
                      <a:r>
                        <a:rPr lang="lv-LV" sz="20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vadītājs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b="1" dirty="0" smtClean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alkohola reibumā</a:t>
                      </a:r>
                      <a:endParaRPr lang="en-US" b="1" dirty="0" smtClean="0">
                        <a:solidFill>
                          <a:srgbClr val="C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</a:t>
                      </a:r>
                      <a:endParaRPr lang="en-US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71</a:t>
                      </a:r>
                      <a:endParaRPr lang="en-US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  <a:endParaRPr lang="en-US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9541" y="4818136"/>
            <a:ext cx="930257" cy="79086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3719798" y="5091366"/>
            <a:ext cx="905169" cy="790867"/>
          </a:xfrm>
          <a:prstGeom prst="rect">
            <a:avLst/>
          </a:prstGeom>
        </p:spPr>
      </p:pic>
      <p:pic>
        <p:nvPicPr>
          <p:cNvPr id="20" name="Picture 19" descr="Car station . Accident clipart banner downloa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446" y="3364520"/>
            <a:ext cx="1801340" cy="944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Explosion 1 20"/>
          <p:cNvSpPr/>
          <p:nvPr/>
        </p:nvSpPr>
        <p:spPr>
          <a:xfrm>
            <a:off x="3478491" y="5387478"/>
            <a:ext cx="496435" cy="419033"/>
          </a:xfrm>
          <a:prstGeom prst="irregularSeal1">
            <a:avLst/>
          </a:prstGeom>
          <a:solidFill>
            <a:schemeClr val="bg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52545" y="675213"/>
            <a:ext cx="1243624" cy="1013800"/>
          </a:xfrm>
          <a:prstGeom prst="rect">
            <a:avLst/>
          </a:prstGeom>
          <a:effectLst>
            <a:outerShdw blurRad="50800" dist="50800" dir="5400000" algn="ctr" rotWithShape="0">
              <a:srgbClr val="C00000"/>
            </a:outerShdw>
          </a:effectLst>
        </p:spPr>
      </p:pic>
      <p:sp>
        <p:nvSpPr>
          <p:cNvPr id="22" name="Text Placeholder 5"/>
          <p:cNvSpPr txBox="1">
            <a:spLocks/>
          </p:cNvSpPr>
          <p:nvPr/>
        </p:nvSpPr>
        <p:spPr>
          <a:xfrm>
            <a:off x="9674357" y="6479407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3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06.03.2023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406924" y="6479407"/>
            <a:ext cx="348301" cy="30116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3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8</a:t>
            </a:r>
            <a:endParaRPr lang="en-US" altLang="lv-LV" sz="13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666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4452124"/>
              </p:ext>
            </p:extLst>
          </p:nvPr>
        </p:nvGraphicFramePr>
        <p:xfrm>
          <a:off x="1057524" y="1884459"/>
          <a:ext cx="9827812" cy="4635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807644" y="775297"/>
            <a:ext cx="8674992" cy="1036850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 smtClean="0">
                <a:latin typeface="Georgia" panose="02040502050405020303" pitchFamily="18" charset="0"/>
              </a:rPr>
              <a:t>KOPĒJAIS ADMINISTRATĪVO </a:t>
            </a:r>
            <a:br>
              <a:rPr lang="lv-LV" dirty="0" smtClean="0">
                <a:latin typeface="Georgia" panose="02040502050405020303" pitchFamily="18" charset="0"/>
              </a:rPr>
            </a:br>
            <a:r>
              <a:rPr lang="lv-LV" dirty="0" smtClean="0">
                <a:latin typeface="Georgia" panose="02040502050405020303" pitchFamily="18" charset="0"/>
              </a:rPr>
              <a:t>PĀRKĀPUMU </a:t>
            </a:r>
            <a:r>
              <a:rPr lang="lv-LV" dirty="0">
                <a:latin typeface="Georgia" panose="02040502050405020303" pitchFamily="18" charset="0"/>
              </a:rPr>
              <a:t>SKAITS </a:t>
            </a:r>
            <a:br>
              <a:rPr lang="lv-LV" dirty="0">
                <a:latin typeface="Georgia" panose="02040502050405020303" pitchFamily="18" charset="0"/>
              </a:rPr>
            </a:br>
            <a:r>
              <a:rPr lang="lv-LV" dirty="0">
                <a:latin typeface="Georgia" panose="02040502050405020303" pitchFamily="18" charset="0"/>
              </a:rPr>
              <a:t>2020.-2022</a:t>
            </a:r>
            <a:r>
              <a:rPr lang="lv-LV" dirty="0" smtClean="0">
                <a:latin typeface="Georgia" panose="02040502050405020303" pitchFamily="18" charset="0"/>
              </a:rPr>
              <a:t>. </a:t>
            </a:r>
            <a:r>
              <a:rPr lang="lv-LV" sz="2200" dirty="0" smtClean="0">
                <a:latin typeface="Georgia" panose="02040502050405020303" pitchFamily="18" charset="0"/>
              </a:rPr>
              <a:t>GADĀ</a:t>
            </a:r>
            <a:endParaRPr lang="en-US" sz="2200" dirty="0">
              <a:latin typeface="Georgia" panose="02040502050405020303" pitchFamily="18" charset="0"/>
            </a:endParaRPr>
          </a:p>
        </p:txBody>
      </p:sp>
      <p:pic>
        <p:nvPicPr>
          <p:cNvPr id="8" name="Picture 7" descr="SaistÄ«ts attÄ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8961" y="2029084"/>
            <a:ext cx="1324219" cy="1442704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erb_kopaa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1025" y="334481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480823" y="6467229"/>
            <a:ext cx="348301" cy="30116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3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9</a:t>
            </a:r>
            <a:endParaRPr lang="en-US" altLang="lv-LV" sz="13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711" y="6382511"/>
            <a:ext cx="2908044" cy="329213"/>
          </a:xfrm>
          <a:prstGeom prst="rect">
            <a:avLst/>
          </a:prstGeom>
        </p:spPr>
      </p:pic>
      <p:sp>
        <p:nvSpPr>
          <p:cNvPr id="10" name="Text Placeholder 5"/>
          <p:cNvSpPr txBox="1">
            <a:spLocks/>
          </p:cNvSpPr>
          <p:nvPr/>
        </p:nvSpPr>
        <p:spPr>
          <a:xfrm>
            <a:off x="9937380" y="6463598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3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06.03.2023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417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TM03457464[[fn=Dividend]]</Template>
  <TotalTime>5270</TotalTime>
  <Words>446</Words>
  <Application>Microsoft Office PowerPoint</Application>
  <PresentationFormat>Widescreen</PresentationFormat>
  <Paragraphs>197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Georgia</vt:lpstr>
      <vt:lpstr>Gill Sans MT</vt:lpstr>
      <vt:lpstr>Times New Roman</vt:lpstr>
      <vt:lpstr>Verdana</vt:lpstr>
      <vt:lpstr>Wingdings 2</vt:lpstr>
      <vt:lpstr>Dividend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CEĻU SATIKSMES NEGADĪJUMOS  IESAISTĪTI VADĪTĀJI REIBUMĀ 2020.-2022. gadā</vt:lpstr>
      <vt:lpstr>KOPĒJAIS ADMINISTRATĪVO  PĀRKĀPUMU SKAITS  2020.-2022. GADĀ</vt:lpstr>
      <vt:lpstr>PowerPoint Presentation</vt:lpstr>
      <vt:lpstr>PowerPoint Presentation</vt:lpstr>
      <vt:lpstr>PowerPoint Presentation</vt:lpstr>
      <vt:lpstr>PowerPoint Presentation</vt:lpstr>
      <vt:lpstr>ATĻAUTĀ BRAUKŠANAS ĀTRUMA PĀRKĀPUMI, KAS FIKSĒTI NEAPTUROT TRANSPORTLĪDZEKLI 2022. gadā</vt:lpstr>
      <vt:lpstr>NETRAFARĒTĀS POLICIJAS AUTOMAŠĪNAS AR 360 GRĀDU KAMERU FIKSĒTIE CSN PĀRKĀPUMI 2022. gadā</vt:lpstr>
      <vt:lpstr>Prioritātes 2023. gadā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Dana Fedulova</dc:creator>
  <cp:lastModifiedBy>Dana Fedulova</cp:lastModifiedBy>
  <cp:revision>676</cp:revision>
  <cp:lastPrinted>2023-03-02T10:40:58Z</cp:lastPrinted>
  <dcterms:created xsi:type="dcterms:W3CDTF">2021-10-12T08:01:26Z</dcterms:created>
  <dcterms:modified xsi:type="dcterms:W3CDTF">2023-03-03T08:56:47Z</dcterms:modified>
</cp:coreProperties>
</file>