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4" r:id="rId3"/>
    <p:sldId id="287" r:id="rId4"/>
    <p:sldId id="278" r:id="rId5"/>
    <p:sldId id="277" r:id="rId6"/>
    <p:sldId id="291" r:id="rId7"/>
    <p:sldId id="295" r:id="rId8"/>
    <p:sldId id="294" r:id="rId9"/>
    <p:sldId id="307" r:id="rId10"/>
    <p:sldId id="308" r:id="rId11"/>
    <p:sldId id="299" r:id="rId12"/>
    <p:sldId id="297" r:id="rId13"/>
    <p:sldId id="300" r:id="rId14"/>
    <p:sldId id="301" r:id="rId15"/>
    <p:sldId id="303" r:id="rId16"/>
    <p:sldId id="304" r:id="rId17"/>
    <p:sldId id="302" r:id="rId18"/>
    <p:sldId id="293" r:id="rId19"/>
    <p:sldId id="305" r:id="rId20"/>
    <p:sldId id="306" r:id="rId21"/>
    <p:sldId id="286" r:id="rId22"/>
    <p:sldId id="288" r:id="rId23"/>
    <p:sldId id="289" r:id="rId24"/>
    <p:sldId id="265" r:id="rId25"/>
    <p:sldId id="290" r:id="rId26"/>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79" autoAdjust="0"/>
    <p:restoredTop sz="94660"/>
  </p:normalViewPr>
  <p:slideViewPr>
    <p:cSldViewPr snapToGrid="0">
      <p:cViewPr varScale="1">
        <p:scale>
          <a:sx n="43" d="100"/>
          <a:sy n="43" d="100"/>
        </p:scale>
        <p:origin x="60" y="5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742D1-C766-4D14-89FB-D7D12F610090}" type="datetimeFigureOut">
              <a:rPr lang="lv-LV" smtClean="0"/>
              <a:t>22.10.2020</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DD5A3-B27B-4975-9F03-6D2F4A3FD62B}" type="slidenum">
              <a:rPr lang="lv-LV" smtClean="0"/>
              <a:t>‹#›</a:t>
            </a:fld>
            <a:endParaRPr lang="lv-LV"/>
          </a:p>
        </p:txBody>
      </p:sp>
    </p:spTree>
    <p:extLst>
      <p:ext uri="{BB962C8B-B14F-4D97-AF65-F5344CB8AC3E}">
        <p14:creationId xmlns:p14="http://schemas.microsoft.com/office/powerpoint/2010/main" val="3362465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D3DD5A3-B27B-4975-9F03-6D2F4A3FD62B}" type="slidenum">
              <a:rPr lang="lv-LV" smtClean="0"/>
              <a:t>5</a:t>
            </a:fld>
            <a:endParaRPr lang="lv-LV"/>
          </a:p>
        </p:txBody>
      </p:sp>
    </p:spTree>
    <p:extLst>
      <p:ext uri="{BB962C8B-B14F-4D97-AF65-F5344CB8AC3E}">
        <p14:creationId xmlns:p14="http://schemas.microsoft.com/office/powerpoint/2010/main" val="252804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AA225-8CEE-419A-8AF5-ABE3B0CDA3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289334BE-9F95-4779-AF10-AFEF907EC1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D9F00F5F-F577-4F49-BBEB-CEFD6A999D85}"/>
              </a:ext>
            </a:extLst>
          </p:cNvPr>
          <p:cNvSpPr>
            <a:spLocks noGrp="1"/>
          </p:cNvSpPr>
          <p:nvPr>
            <p:ph type="dt" sz="half" idx="10"/>
          </p:nvPr>
        </p:nvSpPr>
        <p:spPr/>
        <p:txBody>
          <a:bodyPr/>
          <a:lstStyle/>
          <a:p>
            <a:fld id="{9BE6BF74-2CE2-4838-91D6-0BF54D96636A}" type="datetimeFigureOut">
              <a:rPr lang="lv-LV" smtClean="0"/>
              <a:t>22.10.2020</a:t>
            </a:fld>
            <a:endParaRPr lang="lv-LV"/>
          </a:p>
        </p:txBody>
      </p:sp>
      <p:sp>
        <p:nvSpPr>
          <p:cNvPr id="5" name="Footer Placeholder 4">
            <a:extLst>
              <a:ext uri="{FF2B5EF4-FFF2-40B4-BE49-F238E27FC236}">
                <a16:creationId xmlns:a16="http://schemas.microsoft.com/office/drawing/2014/main" id="{54602F8A-5E5A-4463-BBD0-BCCF769A31D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7EAB77A1-6B43-4378-A8D4-03680D0E3104}"/>
              </a:ext>
            </a:extLst>
          </p:cNvPr>
          <p:cNvSpPr>
            <a:spLocks noGrp="1"/>
          </p:cNvSpPr>
          <p:nvPr>
            <p:ph type="sldNum" sz="quarter" idx="12"/>
          </p:nvPr>
        </p:nvSpPr>
        <p:spPr/>
        <p:txBody>
          <a:bodyPr/>
          <a:lstStyle/>
          <a:p>
            <a:fld id="{03B4E22D-28DA-4225-80E9-79B398D5835A}" type="slidenum">
              <a:rPr lang="lv-LV" smtClean="0"/>
              <a:t>‹#›</a:t>
            </a:fld>
            <a:endParaRPr lang="lv-LV"/>
          </a:p>
        </p:txBody>
      </p:sp>
    </p:spTree>
    <p:extLst>
      <p:ext uri="{BB962C8B-B14F-4D97-AF65-F5344CB8AC3E}">
        <p14:creationId xmlns:p14="http://schemas.microsoft.com/office/powerpoint/2010/main" val="2088473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35B71-A303-48B6-8A38-0CA855E6160B}"/>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8E1851BD-65DF-4178-B7CB-726ED1F234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91370F6-1B0E-4700-96ED-4FD94477866C}"/>
              </a:ext>
            </a:extLst>
          </p:cNvPr>
          <p:cNvSpPr>
            <a:spLocks noGrp="1"/>
          </p:cNvSpPr>
          <p:nvPr>
            <p:ph type="dt" sz="half" idx="10"/>
          </p:nvPr>
        </p:nvSpPr>
        <p:spPr/>
        <p:txBody>
          <a:bodyPr/>
          <a:lstStyle/>
          <a:p>
            <a:fld id="{9BE6BF74-2CE2-4838-91D6-0BF54D96636A}" type="datetimeFigureOut">
              <a:rPr lang="lv-LV" smtClean="0"/>
              <a:t>22.10.2020</a:t>
            </a:fld>
            <a:endParaRPr lang="lv-LV"/>
          </a:p>
        </p:txBody>
      </p:sp>
      <p:sp>
        <p:nvSpPr>
          <p:cNvPr id="5" name="Footer Placeholder 4">
            <a:extLst>
              <a:ext uri="{FF2B5EF4-FFF2-40B4-BE49-F238E27FC236}">
                <a16:creationId xmlns:a16="http://schemas.microsoft.com/office/drawing/2014/main" id="{44B1F6C4-4DC3-49DE-A9CA-2FF3F61DBC4D}"/>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7947EC20-3040-4828-984F-79B5B52092C2}"/>
              </a:ext>
            </a:extLst>
          </p:cNvPr>
          <p:cNvSpPr>
            <a:spLocks noGrp="1"/>
          </p:cNvSpPr>
          <p:nvPr>
            <p:ph type="sldNum" sz="quarter" idx="12"/>
          </p:nvPr>
        </p:nvSpPr>
        <p:spPr/>
        <p:txBody>
          <a:bodyPr/>
          <a:lstStyle/>
          <a:p>
            <a:fld id="{03B4E22D-28DA-4225-80E9-79B398D5835A}" type="slidenum">
              <a:rPr lang="lv-LV" smtClean="0"/>
              <a:t>‹#›</a:t>
            </a:fld>
            <a:endParaRPr lang="lv-LV"/>
          </a:p>
        </p:txBody>
      </p:sp>
    </p:spTree>
    <p:extLst>
      <p:ext uri="{BB962C8B-B14F-4D97-AF65-F5344CB8AC3E}">
        <p14:creationId xmlns:p14="http://schemas.microsoft.com/office/powerpoint/2010/main" val="1148672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9F17B8-84C5-4CA5-A3C4-8B3FDBFDEC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F18FB435-2CA6-45B8-99B0-77F10D71A9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8F240F87-97EC-46E7-BF9A-C7132621A693}"/>
              </a:ext>
            </a:extLst>
          </p:cNvPr>
          <p:cNvSpPr>
            <a:spLocks noGrp="1"/>
          </p:cNvSpPr>
          <p:nvPr>
            <p:ph type="dt" sz="half" idx="10"/>
          </p:nvPr>
        </p:nvSpPr>
        <p:spPr/>
        <p:txBody>
          <a:bodyPr/>
          <a:lstStyle/>
          <a:p>
            <a:fld id="{9BE6BF74-2CE2-4838-91D6-0BF54D96636A}" type="datetimeFigureOut">
              <a:rPr lang="lv-LV" smtClean="0"/>
              <a:t>22.10.2020</a:t>
            </a:fld>
            <a:endParaRPr lang="lv-LV"/>
          </a:p>
        </p:txBody>
      </p:sp>
      <p:sp>
        <p:nvSpPr>
          <p:cNvPr id="5" name="Footer Placeholder 4">
            <a:extLst>
              <a:ext uri="{FF2B5EF4-FFF2-40B4-BE49-F238E27FC236}">
                <a16:creationId xmlns:a16="http://schemas.microsoft.com/office/drawing/2014/main" id="{6A534E22-0D99-43B1-923B-10921787904A}"/>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0C6A108F-A707-42FD-98C4-765910502C29}"/>
              </a:ext>
            </a:extLst>
          </p:cNvPr>
          <p:cNvSpPr>
            <a:spLocks noGrp="1"/>
          </p:cNvSpPr>
          <p:nvPr>
            <p:ph type="sldNum" sz="quarter" idx="12"/>
          </p:nvPr>
        </p:nvSpPr>
        <p:spPr/>
        <p:txBody>
          <a:bodyPr/>
          <a:lstStyle/>
          <a:p>
            <a:fld id="{03B4E22D-28DA-4225-80E9-79B398D5835A}" type="slidenum">
              <a:rPr lang="lv-LV" smtClean="0"/>
              <a:t>‹#›</a:t>
            </a:fld>
            <a:endParaRPr lang="lv-LV"/>
          </a:p>
        </p:txBody>
      </p:sp>
    </p:spTree>
    <p:extLst>
      <p:ext uri="{BB962C8B-B14F-4D97-AF65-F5344CB8AC3E}">
        <p14:creationId xmlns:p14="http://schemas.microsoft.com/office/powerpoint/2010/main" val="3816142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B8629-2C01-4238-AC6B-CD0BCD342BA3}"/>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8C566F04-8546-4716-A466-8D0E918E82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D6C49BFA-370B-45CF-A44B-68FDF4CF2F12}"/>
              </a:ext>
            </a:extLst>
          </p:cNvPr>
          <p:cNvSpPr>
            <a:spLocks noGrp="1"/>
          </p:cNvSpPr>
          <p:nvPr>
            <p:ph type="dt" sz="half" idx="10"/>
          </p:nvPr>
        </p:nvSpPr>
        <p:spPr/>
        <p:txBody>
          <a:bodyPr/>
          <a:lstStyle/>
          <a:p>
            <a:fld id="{9BE6BF74-2CE2-4838-91D6-0BF54D96636A}" type="datetimeFigureOut">
              <a:rPr lang="lv-LV" smtClean="0"/>
              <a:t>22.10.2020</a:t>
            </a:fld>
            <a:endParaRPr lang="lv-LV"/>
          </a:p>
        </p:txBody>
      </p:sp>
      <p:sp>
        <p:nvSpPr>
          <p:cNvPr id="5" name="Footer Placeholder 4">
            <a:extLst>
              <a:ext uri="{FF2B5EF4-FFF2-40B4-BE49-F238E27FC236}">
                <a16:creationId xmlns:a16="http://schemas.microsoft.com/office/drawing/2014/main" id="{3645CF88-479A-4CB1-A02C-7CC522946FF8}"/>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4C66C42-A831-4FD7-BDF0-98C31F4C9D0F}"/>
              </a:ext>
            </a:extLst>
          </p:cNvPr>
          <p:cNvSpPr>
            <a:spLocks noGrp="1"/>
          </p:cNvSpPr>
          <p:nvPr>
            <p:ph type="sldNum" sz="quarter" idx="12"/>
          </p:nvPr>
        </p:nvSpPr>
        <p:spPr/>
        <p:txBody>
          <a:bodyPr/>
          <a:lstStyle/>
          <a:p>
            <a:fld id="{03B4E22D-28DA-4225-80E9-79B398D5835A}" type="slidenum">
              <a:rPr lang="lv-LV" smtClean="0"/>
              <a:t>‹#›</a:t>
            </a:fld>
            <a:endParaRPr lang="lv-LV"/>
          </a:p>
        </p:txBody>
      </p:sp>
    </p:spTree>
    <p:extLst>
      <p:ext uri="{BB962C8B-B14F-4D97-AF65-F5344CB8AC3E}">
        <p14:creationId xmlns:p14="http://schemas.microsoft.com/office/powerpoint/2010/main" val="192237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45E9-8CBF-4532-B0DC-622CDD579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809AFB23-2B31-4861-BC6F-ACB99A707B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E79B92B-1AE5-485E-A168-884E8638D98B}"/>
              </a:ext>
            </a:extLst>
          </p:cNvPr>
          <p:cNvSpPr>
            <a:spLocks noGrp="1"/>
          </p:cNvSpPr>
          <p:nvPr>
            <p:ph type="dt" sz="half" idx="10"/>
          </p:nvPr>
        </p:nvSpPr>
        <p:spPr/>
        <p:txBody>
          <a:bodyPr/>
          <a:lstStyle/>
          <a:p>
            <a:fld id="{9BE6BF74-2CE2-4838-91D6-0BF54D96636A}" type="datetimeFigureOut">
              <a:rPr lang="lv-LV" smtClean="0"/>
              <a:t>22.10.2020</a:t>
            </a:fld>
            <a:endParaRPr lang="lv-LV"/>
          </a:p>
        </p:txBody>
      </p:sp>
      <p:sp>
        <p:nvSpPr>
          <p:cNvPr id="5" name="Footer Placeholder 4">
            <a:extLst>
              <a:ext uri="{FF2B5EF4-FFF2-40B4-BE49-F238E27FC236}">
                <a16:creationId xmlns:a16="http://schemas.microsoft.com/office/drawing/2014/main" id="{1EA4A5DC-724C-4CCD-9749-10EF5B3D59BD}"/>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A57A7789-9F4E-4AFE-BBF0-77D82EA4906C}"/>
              </a:ext>
            </a:extLst>
          </p:cNvPr>
          <p:cNvSpPr>
            <a:spLocks noGrp="1"/>
          </p:cNvSpPr>
          <p:nvPr>
            <p:ph type="sldNum" sz="quarter" idx="12"/>
          </p:nvPr>
        </p:nvSpPr>
        <p:spPr/>
        <p:txBody>
          <a:bodyPr/>
          <a:lstStyle/>
          <a:p>
            <a:fld id="{03B4E22D-28DA-4225-80E9-79B398D5835A}" type="slidenum">
              <a:rPr lang="lv-LV" smtClean="0"/>
              <a:t>‹#›</a:t>
            </a:fld>
            <a:endParaRPr lang="lv-LV"/>
          </a:p>
        </p:txBody>
      </p:sp>
    </p:spTree>
    <p:extLst>
      <p:ext uri="{BB962C8B-B14F-4D97-AF65-F5344CB8AC3E}">
        <p14:creationId xmlns:p14="http://schemas.microsoft.com/office/powerpoint/2010/main" val="2608346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48E21-EBEA-437E-AB0F-E3693A32DA0E}"/>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7784ED7C-4F7F-4B96-A3AB-01851A2A2D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BAB4B086-AB40-490F-9CA0-EC2366F859F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6470C78C-7529-4A2F-A333-D36B23826B80}"/>
              </a:ext>
            </a:extLst>
          </p:cNvPr>
          <p:cNvSpPr>
            <a:spLocks noGrp="1"/>
          </p:cNvSpPr>
          <p:nvPr>
            <p:ph type="dt" sz="half" idx="10"/>
          </p:nvPr>
        </p:nvSpPr>
        <p:spPr/>
        <p:txBody>
          <a:bodyPr/>
          <a:lstStyle/>
          <a:p>
            <a:fld id="{9BE6BF74-2CE2-4838-91D6-0BF54D96636A}" type="datetimeFigureOut">
              <a:rPr lang="lv-LV" smtClean="0"/>
              <a:t>22.10.2020</a:t>
            </a:fld>
            <a:endParaRPr lang="lv-LV"/>
          </a:p>
        </p:txBody>
      </p:sp>
      <p:sp>
        <p:nvSpPr>
          <p:cNvPr id="6" name="Footer Placeholder 5">
            <a:extLst>
              <a:ext uri="{FF2B5EF4-FFF2-40B4-BE49-F238E27FC236}">
                <a16:creationId xmlns:a16="http://schemas.microsoft.com/office/drawing/2014/main" id="{C2EFD492-BB60-463E-B10D-F5838671CDFC}"/>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F829E09A-4CAB-498D-9045-C3110259F1FA}"/>
              </a:ext>
            </a:extLst>
          </p:cNvPr>
          <p:cNvSpPr>
            <a:spLocks noGrp="1"/>
          </p:cNvSpPr>
          <p:nvPr>
            <p:ph type="sldNum" sz="quarter" idx="12"/>
          </p:nvPr>
        </p:nvSpPr>
        <p:spPr/>
        <p:txBody>
          <a:bodyPr/>
          <a:lstStyle/>
          <a:p>
            <a:fld id="{03B4E22D-28DA-4225-80E9-79B398D5835A}" type="slidenum">
              <a:rPr lang="lv-LV" smtClean="0"/>
              <a:t>‹#›</a:t>
            </a:fld>
            <a:endParaRPr lang="lv-LV"/>
          </a:p>
        </p:txBody>
      </p:sp>
    </p:spTree>
    <p:extLst>
      <p:ext uri="{BB962C8B-B14F-4D97-AF65-F5344CB8AC3E}">
        <p14:creationId xmlns:p14="http://schemas.microsoft.com/office/powerpoint/2010/main" val="3630446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28939-958A-4713-86E4-8E3A1A0AEE60}"/>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B15750B9-66E4-4DEB-A6B6-586E0C3715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5525D99-B8B1-4F34-B174-DEAC77DC9EB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C23FFD74-34B1-42B0-8D73-018EB39A9F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D3732C5-E51D-47E0-9E4D-A5BE360719F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DC150DD2-BEF6-492B-874A-AF52E673C37F}"/>
              </a:ext>
            </a:extLst>
          </p:cNvPr>
          <p:cNvSpPr>
            <a:spLocks noGrp="1"/>
          </p:cNvSpPr>
          <p:nvPr>
            <p:ph type="dt" sz="half" idx="10"/>
          </p:nvPr>
        </p:nvSpPr>
        <p:spPr/>
        <p:txBody>
          <a:bodyPr/>
          <a:lstStyle/>
          <a:p>
            <a:fld id="{9BE6BF74-2CE2-4838-91D6-0BF54D96636A}" type="datetimeFigureOut">
              <a:rPr lang="lv-LV" smtClean="0"/>
              <a:t>22.10.2020</a:t>
            </a:fld>
            <a:endParaRPr lang="lv-LV"/>
          </a:p>
        </p:txBody>
      </p:sp>
      <p:sp>
        <p:nvSpPr>
          <p:cNvPr id="8" name="Footer Placeholder 7">
            <a:extLst>
              <a:ext uri="{FF2B5EF4-FFF2-40B4-BE49-F238E27FC236}">
                <a16:creationId xmlns:a16="http://schemas.microsoft.com/office/drawing/2014/main" id="{5D75562C-2E6E-44C7-AB61-D72E0AAB96E4}"/>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103972B7-3FB0-4D7B-A296-3DBA26CD46F8}"/>
              </a:ext>
            </a:extLst>
          </p:cNvPr>
          <p:cNvSpPr>
            <a:spLocks noGrp="1"/>
          </p:cNvSpPr>
          <p:nvPr>
            <p:ph type="sldNum" sz="quarter" idx="12"/>
          </p:nvPr>
        </p:nvSpPr>
        <p:spPr/>
        <p:txBody>
          <a:bodyPr/>
          <a:lstStyle/>
          <a:p>
            <a:fld id="{03B4E22D-28DA-4225-80E9-79B398D5835A}" type="slidenum">
              <a:rPr lang="lv-LV" smtClean="0"/>
              <a:t>‹#›</a:t>
            </a:fld>
            <a:endParaRPr lang="lv-LV"/>
          </a:p>
        </p:txBody>
      </p:sp>
    </p:spTree>
    <p:extLst>
      <p:ext uri="{BB962C8B-B14F-4D97-AF65-F5344CB8AC3E}">
        <p14:creationId xmlns:p14="http://schemas.microsoft.com/office/powerpoint/2010/main" val="673466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6D73E-F71E-4C79-AF99-E3D4C41B9643}"/>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B5191F5B-5161-4085-A13D-105B7FBE8E1B}"/>
              </a:ext>
            </a:extLst>
          </p:cNvPr>
          <p:cNvSpPr>
            <a:spLocks noGrp="1"/>
          </p:cNvSpPr>
          <p:nvPr>
            <p:ph type="dt" sz="half" idx="10"/>
          </p:nvPr>
        </p:nvSpPr>
        <p:spPr/>
        <p:txBody>
          <a:bodyPr/>
          <a:lstStyle/>
          <a:p>
            <a:fld id="{9BE6BF74-2CE2-4838-91D6-0BF54D96636A}" type="datetimeFigureOut">
              <a:rPr lang="lv-LV" smtClean="0"/>
              <a:t>22.10.2020</a:t>
            </a:fld>
            <a:endParaRPr lang="lv-LV"/>
          </a:p>
        </p:txBody>
      </p:sp>
      <p:sp>
        <p:nvSpPr>
          <p:cNvPr id="4" name="Footer Placeholder 3">
            <a:extLst>
              <a:ext uri="{FF2B5EF4-FFF2-40B4-BE49-F238E27FC236}">
                <a16:creationId xmlns:a16="http://schemas.microsoft.com/office/drawing/2014/main" id="{D4C2B5C6-52A9-4D5A-A132-45FAC66B8495}"/>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2EB6DF04-E077-4E80-8394-973EC6E14BD5}"/>
              </a:ext>
            </a:extLst>
          </p:cNvPr>
          <p:cNvSpPr>
            <a:spLocks noGrp="1"/>
          </p:cNvSpPr>
          <p:nvPr>
            <p:ph type="sldNum" sz="quarter" idx="12"/>
          </p:nvPr>
        </p:nvSpPr>
        <p:spPr/>
        <p:txBody>
          <a:bodyPr/>
          <a:lstStyle/>
          <a:p>
            <a:fld id="{03B4E22D-28DA-4225-80E9-79B398D5835A}" type="slidenum">
              <a:rPr lang="lv-LV" smtClean="0"/>
              <a:t>‹#›</a:t>
            </a:fld>
            <a:endParaRPr lang="lv-LV"/>
          </a:p>
        </p:txBody>
      </p:sp>
    </p:spTree>
    <p:extLst>
      <p:ext uri="{BB962C8B-B14F-4D97-AF65-F5344CB8AC3E}">
        <p14:creationId xmlns:p14="http://schemas.microsoft.com/office/powerpoint/2010/main" val="4160824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BDD954-C86D-41EA-8669-61AC06704720}"/>
              </a:ext>
            </a:extLst>
          </p:cNvPr>
          <p:cNvSpPr>
            <a:spLocks noGrp="1"/>
          </p:cNvSpPr>
          <p:nvPr>
            <p:ph type="dt" sz="half" idx="10"/>
          </p:nvPr>
        </p:nvSpPr>
        <p:spPr/>
        <p:txBody>
          <a:bodyPr/>
          <a:lstStyle/>
          <a:p>
            <a:fld id="{9BE6BF74-2CE2-4838-91D6-0BF54D96636A}" type="datetimeFigureOut">
              <a:rPr lang="lv-LV" smtClean="0"/>
              <a:t>22.10.2020</a:t>
            </a:fld>
            <a:endParaRPr lang="lv-LV"/>
          </a:p>
        </p:txBody>
      </p:sp>
      <p:sp>
        <p:nvSpPr>
          <p:cNvPr id="3" name="Footer Placeholder 2">
            <a:extLst>
              <a:ext uri="{FF2B5EF4-FFF2-40B4-BE49-F238E27FC236}">
                <a16:creationId xmlns:a16="http://schemas.microsoft.com/office/drawing/2014/main" id="{803BDB39-7F6A-4CC8-97D5-902AD152CC1E}"/>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5677DBC1-D787-4577-A282-E5D52C8A21F4}"/>
              </a:ext>
            </a:extLst>
          </p:cNvPr>
          <p:cNvSpPr>
            <a:spLocks noGrp="1"/>
          </p:cNvSpPr>
          <p:nvPr>
            <p:ph type="sldNum" sz="quarter" idx="12"/>
          </p:nvPr>
        </p:nvSpPr>
        <p:spPr/>
        <p:txBody>
          <a:bodyPr/>
          <a:lstStyle/>
          <a:p>
            <a:fld id="{03B4E22D-28DA-4225-80E9-79B398D5835A}" type="slidenum">
              <a:rPr lang="lv-LV" smtClean="0"/>
              <a:t>‹#›</a:t>
            </a:fld>
            <a:endParaRPr lang="lv-LV"/>
          </a:p>
        </p:txBody>
      </p:sp>
    </p:spTree>
    <p:extLst>
      <p:ext uri="{BB962C8B-B14F-4D97-AF65-F5344CB8AC3E}">
        <p14:creationId xmlns:p14="http://schemas.microsoft.com/office/powerpoint/2010/main" val="1538056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1A3EA-3CAB-4942-BC64-A9AE83FACE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4527D261-BF2F-4C18-8390-99C07B7B9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6B159F51-351F-4D8D-9308-3EE8F30F9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946C33-8D6D-49BD-88D0-580A9A0325B8}"/>
              </a:ext>
            </a:extLst>
          </p:cNvPr>
          <p:cNvSpPr>
            <a:spLocks noGrp="1"/>
          </p:cNvSpPr>
          <p:nvPr>
            <p:ph type="dt" sz="half" idx="10"/>
          </p:nvPr>
        </p:nvSpPr>
        <p:spPr/>
        <p:txBody>
          <a:bodyPr/>
          <a:lstStyle/>
          <a:p>
            <a:fld id="{9BE6BF74-2CE2-4838-91D6-0BF54D96636A}" type="datetimeFigureOut">
              <a:rPr lang="lv-LV" smtClean="0"/>
              <a:t>22.10.2020</a:t>
            </a:fld>
            <a:endParaRPr lang="lv-LV"/>
          </a:p>
        </p:txBody>
      </p:sp>
      <p:sp>
        <p:nvSpPr>
          <p:cNvPr id="6" name="Footer Placeholder 5">
            <a:extLst>
              <a:ext uri="{FF2B5EF4-FFF2-40B4-BE49-F238E27FC236}">
                <a16:creationId xmlns:a16="http://schemas.microsoft.com/office/drawing/2014/main" id="{E5961645-09C6-4153-80DF-1A95D5BEE4CA}"/>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3390E36C-2F01-4135-B672-BF989F1A9F13}"/>
              </a:ext>
            </a:extLst>
          </p:cNvPr>
          <p:cNvSpPr>
            <a:spLocks noGrp="1"/>
          </p:cNvSpPr>
          <p:nvPr>
            <p:ph type="sldNum" sz="quarter" idx="12"/>
          </p:nvPr>
        </p:nvSpPr>
        <p:spPr/>
        <p:txBody>
          <a:bodyPr/>
          <a:lstStyle/>
          <a:p>
            <a:fld id="{03B4E22D-28DA-4225-80E9-79B398D5835A}" type="slidenum">
              <a:rPr lang="lv-LV" smtClean="0"/>
              <a:t>‹#›</a:t>
            </a:fld>
            <a:endParaRPr lang="lv-LV"/>
          </a:p>
        </p:txBody>
      </p:sp>
    </p:spTree>
    <p:extLst>
      <p:ext uri="{BB962C8B-B14F-4D97-AF65-F5344CB8AC3E}">
        <p14:creationId xmlns:p14="http://schemas.microsoft.com/office/powerpoint/2010/main" val="36675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38AA1-DA4E-4618-8981-3D83B92AEC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04A34F7D-91FD-4B1E-BA2D-23C2A4122F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B7FD3E47-1CB0-4E2B-9A6B-11BC12F1F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C7688C-1604-4FDA-8AA0-65464E3CF36A}"/>
              </a:ext>
            </a:extLst>
          </p:cNvPr>
          <p:cNvSpPr>
            <a:spLocks noGrp="1"/>
          </p:cNvSpPr>
          <p:nvPr>
            <p:ph type="dt" sz="half" idx="10"/>
          </p:nvPr>
        </p:nvSpPr>
        <p:spPr/>
        <p:txBody>
          <a:bodyPr/>
          <a:lstStyle/>
          <a:p>
            <a:fld id="{9BE6BF74-2CE2-4838-91D6-0BF54D96636A}" type="datetimeFigureOut">
              <a:rPr lang="lv-LV" smtClean="0"/>
              <a:t>22.10.2020</a:t>
            </a:fld>
            <a:endParaRPr lang="lv-LV"/>
          </a:p>
        </p:txBody>
      </p:sp>
      <p:sp>
        <p:nvSpPr>
          <p:cNvPr id="6" name="Footer Placeholder 5">
            <a:extLst>
              <a:ext uri="{FF2B5EF4-FFF2-40B4-BE49-F238E27FC236}">
                <a16:creationId xmlns:a16="http://schemas.microsoft.com/office/drawing/2014/main" id="{98C88F85-2175-4C12-AE77-82EC9B253424}"/>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E410CA0D-DBC6-4F8C-9A1D-7A85AD732B7D}"/>
              </a:ext>
            </a:extLst>
          </p:cNvPr>
          <p:cNvSpPr>
            <a:spLocks noGrp="1"/>
          </p:cNvSpPr>
          <p:nvPr>
            <p:ph type="sldNum" sz="quarter" idx="12"/>
          </p:nvPr>
        </p:nvSpPr>
        <p:spPr/>
        <p:txBody>
          <a:bodyPr/>
          <a:lstStyle/>
          <a:p>
            <a:fld id="{03B4E22D-28DA-4225-80E9-79B398D5835A}" type="slidenum">
              <a:rPr lang="lv-LV" smtClean="0"/>
              <a:t>‹#›</a:t>
            </a:fld>
            <a:endParaRPr lang="lv-LV"/>
          </a:p>
        </p:txBody>
      </p:sp>
    </p:spTree>
    <p:extLst>
      <p:ext uri="{BB962C8B-B14F-4D97-AF65-F5344CB8AC3E}">
        <p14:creationId xmlns:p14="http://schemas.microsoft.com/office/powerpoint/2010/main" val="142448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93C577-2ADA-4DC3-8773-17CF157E19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CE28A603-447D-4FE5-BA1D-8232EE1EA1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6F0053EB-4F41-4D91-BA24-B684875193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6BF74-2CE2-4838-91D6-0BF54D96636A}" type="datetimeFigureOut">
              <a:rPr lang="lv-LV" smtClean="0"/>
              <a:t>22.10.2020</a:t>
            </a:fld>
            <a:endParaRPr lang="lv-LV"/>
          </a:p>
        </p:txBody>
      </p:sp>
      <p:sp>
        <p:nvSpPr>
          <p:cNvPr id="5" name="Footer Placeholder 4">
            <a:extLst>
              <a:ext uri="{FF2B5EF4-FFF2-40B4-BE49-F238E27FC236}">
                <a16:creationId xmlns:a16="http://schemas.microsoft.com/office/drawing/2014/main" id="{ACF698BB-CD82-4D70-AB3E-BEF153F87C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6AADB439-E583-4969-9C35-61A677705F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4E22D-28DA-4225-80E9-79B398D5835A}" type="slidenum">
              <a:rPr lang="lv-LV" smtClean="0"/>
              <a:t>‹#›</a:t>
            </a:fld>
            <a:endParaRPr lang="lv-LV"/>
          </a:p>
        </p:txBody>
      </p:sp>
    </p:spTree>
    <p:extLst>
      <p:ext uri="{BB962C8B-B14F-4D97-AF65-F5344CB8AC3E}">
        <p14:creationId xmlns:p14="http://schemas.microsoft.com/office/powerpoint/2010/main" val="2055174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DFD13-02B5-4325-A31D-2B743D66B920}"/>
              </a:ext>
            </a:extLst>
          </p:cNvPr>
          <p:cNvSpPr>
            <a:spLocks noGrp="1"/>
          </p:cNvSpPr>
          <p:nvPr>
            <p:ph type="ctrTitle"/>
          </p:nvPr>
        </p:nvSpPr>
        <p:spPr>
          <a:xfrm>
            <a:off x="1524000" y="733647"/>
            <a:ext cx="9144000" cy="3906085"/>
          </a:xfrm>
        </p:spPr>
        <p:txBody>
          <a:bodyPr>
            <a:normAutofit fontScale="90000"/>
          </a:bodyPr>
          <a:lstStyle/>
          <a:p>
            <a:br>
              <a:rPr lang="lv-LV" sz="4000" dirty="0"/>
            </a:br>
            <a:br>
              <a:rPr lang="lv-LV" sz="4000" dirty="0"/>
            </a:br>
            <a:br>
              <a:rPr lang="lv-LV" sz="4000" dirty="0"/>
            </a:br>
            <a:br>
              <a:rPr lang="lv-LV" sz="4000" dirty="0"/>
            </a:br>
            <a:r>
              <a:rPr lang="lv-LV" sz="4900" b="1" dirty="0"/>
              <a:t>Teodors Hermanovskis</a:t>
            </a:r>
            <a:br>
              <a:rPr lang="lv-LV" sz="4900" b="1"/>
            </a:br>
            <a:r>
              <a:rPr lang="lv-LV" sz="4900" b="1"/>
              <a:t>Ceļš </a:t>
            </a:r>
            <a:r>
              <a:rPr lang="lv-LV" sz="4900" b="1" dirty="0"/>
              <a:t>uz mājām</a:t>
            </a:r>
            <a:br>
              <a:rPr lang="lv-LV" sz="4900" b="1" dirty="0"/>
            </a:br>
            <a:br>
              <a:rPr lang="lv-LV" sz="3100" b="1" dirty="0"/>
            </a:br>
            <a:br>
              <a:rPr lang="lv-LV" sz="3100" b="1" dirty="0"/>
            </a:br>
            <a:br>
              <a:rPr lang="lv-LV" sz="3100" b="1" dirty="0"/>
            </a:br>
            <a:endParaRPr lang="lv-LV" dirty="0"/>
          </a:p>
        </p:txBody>
      </p:sp>
      <p:sp>
        <p:nvSpPr>
          <p:cNvPr id="3" name="Subtitle 2">
            <a:extLst>
              <a:ext uri="{FF2B5EF4-FFF2-40B4-BE49-F238E27FC236}">
                <a16:creationId xmlns:a16="http://schemas.microsoft.com/office/drawing/2014/main" id="{9C0B7452-4763-429B-ACC7-1563C709CD4F}"/>
              </a:ext>
            </a:extLst>
          </p:cNvPr>
          <p:cNvSpPr>
            <a:spLocks noGrp="1"/>
          </p:cNvSpPr>
          <p:nvPr>
            <p:ph type="subTitle" idx="1"/>
          </p:nvPr>
        </p:nvSpPr>
        <p:spPr>
          <a:xfrm>
            <a:off x="1524000" y="4348716"/>
            <a:ext cx="9144000" cy="1640922"/>
          </a:xfrm>
        </p:spPr>
        <p:txBody>
          <a:bodyPr>
            <a:normAutofit/>
          </a:bodyPr>
          <a:lstStyle/>
          <a:p>
            <a:pPr algn="r"/>
            <a:r>
              <a:rPr lang="en-US" dirty="0"/>
              <a:t>Vaira </a:t>
            </a:r>
            <a:r>
              <a:rPr lang="en-US" dirty="0" err="1"/>
              <a:t>Lejniece</a:t>
            </a:r>
            <a:endParaRPr lang="lv-LV" dirty="0"/>
          </a:p>
          <a:p>
            <a:pPr algn="r"/>
            <a:r>
              <a:rPr lang="lv-LV" dirty="0"/>
              <a:t>Jaunjelgavas «Kultūras veicināšanas biedrība»</a:t>
            </a:r>
          </a:p>
          <a:p>
            <a:pPr algn="r"/>
            <a:r>
              <a:rPr lang="en-US" dirty="0"/>
              <a:t>23</a:t>
            </a:r>
            <a:r>
              <a:rPr lang="lv-LV" dirty="0"/>
              <a:t>.</a:t>
            </a:r>
            <a:r>
              <a:rPr lang="en-US" dirty="0"/>
              <a:t>10</a:t>
            </a:r>
            <a:r>
              <a:rPr lang="lv-LV" dirty="0"/>
              <a:t>.20</a:t>
            </a:r>
            <a:r>
              <a:rPr lang="en-US" dirty="0"/>
              <a:t>20</a:t>
            </a:r>
            <a:r>
              <a:rPr lang="lv-LV" dirty="0"/>
              <a:t>.</a:t>
            </a:r>
          </a:p>
        </p:txBody>
      </p:sp>
    </p:spTree>
    <p:extLst>
      <p:ext uri="{BB962C8B-B14F-4D97-AF65-F5344CB8AC3E}">
        <p14:creationId xmlns:p14="http://schemas.microsoft.com/office/powerpoint/2010/main" val="839565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4EACE6-019F-4442-A6FD-AA811C4C28CC}"/>
              </a:ext>
            </a:extLst>
          </p:cNvPr>
          <p:cNvPicPr>
            <a:picLocks noChangeAspect="1"/>
          </p:cNvPicPr>
          <p:nvPr/>
        </p:nvPicPr>
        <p:blipFill>
          <a:blip r:embed="rId2"/>
          <a:stretch>
            <a:fillRect/>
          </a:stretch>
        </p:blipFill>
        <p:spPr>
          <a:xfrm>
            <a:off x="1952977" y="1306191"/>
            <a:ext cx="8624712" cy="5407460"/>
          </a:xfrm>
          <a:prstGeom prst="rect">
            <a:avLst/>
          </a:prstGeom>
        </p:spPr>
      </p:pic>
      <p:sp>
        <p:nvSpPr>
          <p:cNvPr id="4" name="Title 3">
            <a:extLst>
              <a:ext uri="{FF2B5EF4-FFF2-40B4-BE49-F238E27FC236}">
                <a16:creationId xmlns:a16="http://schemas.microsoft.com/office/drawing/2014/main" id="{7415BACE-797D-47ED-883C-87B8A22B7A70}"/>
              </a:ext>
            </a:extLst>
          </p:cNvPr>
          <p:cNvSpPr>
            <a:spLocks noGrp="1"/>
          </p:cNvSpPr>
          <p:nvPr>
            <p:ph type="title"/>
          </p:nvPr>
        </p:nvSpPr>
        <p:spPr>
          <a:xfrm>
            <a:off x="838200" y="365125"/>
            <a:ext cx="10515600" cy="941066"/>
          </a:xfrm>
        </p:spPr>
        <p:txBody>
          <a:bodyPr>
            <a:normAutofit fontScale="90000"/>
          </a:bodyPr>
          <a:lstStyle/>
          <a:p>
            <a:pPr algn="ctr"/>
            <a:r>
              <a:rPr lang="lv-LV" dirty="0"/>
              <a:t>Jaunjelgavas </a:t>
            </a:r>
            <a:r>
              <a:rPr lang="lv-LV" dirty="0" err="1"/>
              <a:t>Sadraudzīga</a:t>
            </a:r>
            <a:r>
              <a:rPr lang="lv-LV" dirty="0"/>
              <a:t> biedrība </a:t>
            </a:r>
            <a:br>
              <a:rPr lang="lv-LV" dirty="0"/>
            </a:br>
            <a:r>
              <a:rPr lang="lv-LV" dirty="0"/>
              <a:t>dibināta 1895.gadā</a:t>
            </a:r>
          </a:p>
        </p:txBody>
      </p:sp>
    </p:spTree>
    <p:extLst>
      <p:ext uri="{BB962C8B-B14F-4D97-AF65-F5344CB8AC3E}">
        <p14:creationId xmlns:p14="http://schemas.microsoft.com/office/powerpoint/2010/main" val="3807421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28-181C-4A56-ADDC-F1B32E4F627E}"/>
              </a:ext>
            </a:extLst>
          </p:cNvPr>
          <p:cNvSpPr>
            <a:spLocks noGrp="1"/>
          </p:cNvSpPr>
          <p:nvPr>
            <p:ph type="title"/>
          </p:nvPr>
        </p:nvSpPr>
        <p:spPr>
          <a:xfrm>
            <a:off x="839788" y="457199"/>
            <a:ext cx="3932237" cy="1145823"/>
          </a:xfrm>
        </p:spPr>
        <p:txBody>
          <a:bodyPr/>
          <a:lstStyle/>
          <a:p>
            <a:pPr algn="ctr"/>
            <a:r>
              <a:rPr lang="lv-LV" dirty="0"/>
              <a:t>Māsa </a:t>
            </a:r>
            <a:br>
              <a:rPr lang="lv-LV" dirty="0"/>
            </a:br>
            <a:r>
              <a:rPr lang="lv-LV" dirty="0" err="1"/>
              <a:t>Otilija</a:t>
            </a:r>
            <a:r>
              <a:rPr lang="lv-LV" dirty="0"/>
              <a:t> Hermanovska</a:t>
            </a:r>
          </a:p>
        </p:txBody>
      </p:sp>
      <p:pic>
        <p:nvPicPr>
          <p:cNvPr id="5" name="Content Placeholder 4">
            <a:extLst>
              <a:ext uri="{FF2B5EF4-FFF2-40B4-BE49-F238E27FC236}">
                <a16:creationId xmlns:a16="http://schemas.microsoft.com/office/drawing/2014/main" id="{7091B17C-652C-4248-BFB4-FF37FAAB2C17}"/>
              </a:ext>
            </a:extLst>
          </p:cNvPr>
          <p:cNvPicPr>
            <a:picLocks noGrp="1" noChangeAspect="1"/>
          </p:cNvPicPr>
          <p:nvPr>
            <p:ph idx="1"/>
          </p:nvPr>
        </p:nvPicPr>
        <p:blipFill>
          <a:blip r:embed="rId2"/>
          <a:stretch>
            <a:fillRect/>
          </a:stretch>
        </p:blipFill>
        <p:spPr>
          <a:xfrm>
            <a:off x="4557018" y="1709583"/>
            <a:ext cx="7362149" cy="4159405"/>
          </a:xfrm>
          <a:prstGeom prst="rect">
            <a:avLst/>
          </a:prstGeom>
        </p:spPr>
      </p:pic>
      <p:sp>
        <p:nvSpPr>
          <p:cNvPr id="4" name="Text Placeholder 3">
            <a:extLst>
              <a:ext uri="{FF2B5EF4-FFF2-40B4-BE49-F238E27FC236}">
                <a16:creationId xmlns:a16="http://schemas.microsoft.com/office/drawing/2014/main" id="{8503BB37-1421-408F-A12A-D7C33425E103}"/>
              </a:ext>
            </a:extLst>
          </p:cNvPr>
          <p:cNvSpPr>
            <a:spLocks noGrp="1"/>
          </p:cNvSpPr>
          <p:nvPr>
            <p:ph type="body" sz="half" idx="2"/>
          </p:nvPr>
        </p:nvSpPr>
        <p:spPr>
          <a:xfrm>
            <a:off x="839788" y="2057400"/>
            <a:ext cx="3743501" cy="3811588"/>
          </a:xfrm>
        </p:spPr>
        <p:txBody>
          <a:bodyPr/>
          <a:lstStyle/>
          <a:p>
            <a:endParaRPr lang="lv-LV" dirty="0"/>
          </a:p>
          <a:p>
            <a:r>
              <a:rPr lang="lv-LV" dirty="0"/>
              <a:t>Izglītību ieguvusi Jaunjelgavas meiteņu skolā</a:t>
            </a:r>
          </a:p>
          <a:p>
            <a:r>
              <a:rPr lang="lv-LV" dirty="0"/>
              <a:t>Aizsardze</a:t>
            </a:r>
          </a:p>
          <a:p>
            <a:r>
              <a:rPr lang="lv-LV" dirty="0"/>
              <a:t>Jēkabpils policijas priekšnieka kancelejas vadītāja - darbvede</a:t>
            </a:r>
          </a:p>
          <a:p>
            <a:r>
              <a:rPr lang="lv-LV" dirty="0"/>
              <a:t>Apbalvota ar Triju Zvaigžņu ordeņa I. pakāpes zelta goda zīmi 1929.gadā.</a:t>
            </a:r>
          </a:p>
          <a:p>
            <a:r>
              <a:rPr lang="lv-LV" dirty="0"/>
              <a:t>Mūžībā aiziet trimdās zemē Vācijā, 1959.gadā. </a:t>
            </a:r>
          </a:p>
        </p:txBody>
      </p:sp>
    </p:spTree>
    <p:extLst>
      <p:ext uri="{BB962C8B-B14F-4D97-AF65-F5344CB8AC3E}">
        <p14:creationId xmlns:p14="http://schemas.microsoft.com/office/powerpoint/2010/main" val="3587627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4A367-925B-4AF5-B892-78A5159A498F}"/>
              </a:ext>
            </a:extLst>
          </p:cNvPr>
          <p:cNvSpPr>
            <a:spLocks noGrp="1"/>
          </p:cNvSpPr>
          <p:nvPr>
            <p:ph type="title"/>
          </p:nvPr>
        </p:nvSpPr>
        <p:spPr/>
        <p:txBody>
          <a:bodyPr/>
          <a:lstStyle/>
          <a:p>
            <a:pPr algn="ctr"/>
            <a:r>
              <a:rPr lang="lv-LV" dirty="0"/>
              <a:t>Jaunjelgavas Luterāņu baznīca</a:t>
            </a:r>
          </a:p>
        </p:txBody>
      </p:sp>
      <p:pic>
        <p:nvPicPr>
          <p:cNvPr id="6" name="Content Placeholder 5">
            <a:extLst>
              <a:ext uri="{FF2B5EF4-FFF2-40B4-BE49-F238E27FC236}">
                <a16:creationId xmlns:a16="http://schemas.microsoft.com/office/drawing/2014/main" id="{4D96BE22-0831-47EC-B8B6-C378235A09B7}"/>
              </a:ext>
            </a:extLst>
          </p:cNvPr>
          <p:cNvPicPr>
            <a:picLocks noGrp="1" noChangeAspect="1"/>
          </p:cNvPicPr>
          <p:nvPr>
            <p:ph idx="1"/>
          </p:nvPr>
        </p:nvPicPr>
        <p:blipFill>
          <a:blip r:embed="rId2"/>
          <a:stretch>
            <a:fillRect/>
          </a:stretch>
        </p:blipFill>
        <p:spPr>
          <a:xfrm>
            <a:off x="5111977" y="301083"/>
            <a:ext cx="3932237" cy="6255833"/>
          </a:xfrm>
        </p:spPr>
      </p:pic>
      <p:sp>
        <p:nvSpPr>
          <p:cNvPr id="4" name="Text Placeholder 3">
            <a:extLst>
              <a:ext uri="{FF2B5EF4-FFF2-40B4-BE49-F238E27FC236}">
                <a16:creationId xmlns:a16="http://schemas.microsoft.com/office/drawing/2014/main" id="{7E6099F2-DCB7-45F0-8C82-A09137FB0F2D}"/>
              </a:ext>
            </a:extLst>
          </p:cNvPr>
          <p:cNvSpPr>
            <a:spLocks noGrp="1"/>
          </p:cNvSpPr>
          <p:nvPr>
            <p:ph type="body" sz="half" idx="2"/>
          </p:nvPr>
        </p:nvSpPr>
        <p:spPr/>
        <p:txBody>
          <a:bodyPr/>
          <a:lstStyle/>
          <a:p>
            <a:r>
              <a:rPr lang="lv-LV" dirty="0"/>
              <a:t>Jaunjelgavas luterāņu baznīca celta 1652.gadā.</a:t>
            </a:r>
          </a:p>
          <a:p>
            <a:r>
              <a:rPr lang="lv-LV" dirty="0"/>
              <a:t>Hermanovsku ģimene bija dievticīgi un piederēja Jaunjelgavas </a:t>
            </a:r>
            <a:r>
              <a:rPr lang="lv-LV" dirty="0" err="1"/>
              <a:t>ev</a:t>
            </a:r>
            <a:r>
              <a:rPr lang="lv-LV" dirty="0"/>
              <a:t>. lut. draudzei. </a:t>
            </a:r>
          </a:p>
          <a:p>
            <a:endParaRPr lang="lv-LV" dirty="0"/>
          </a:p>
          <a:p>
            <a:endParaRPr lang="lv-LV" dirty="0"/>
          </a:p>
          <a:p>
            <a:endParaRPr lang="lv-LV" dirty="0"/>
          </a:p>
        </p:txBody>
      </p:sp>
    </p:spTree>
    <p:extLst>
      <p:ext uri="{BB962C8B-B14F-4D97-AF65-F5344CB8AC3E}">
        <p14:creationId xmlns:p14="http://schemas.microsoft.com/office/powerpoint/2010/main" val="3454895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6681A-2C71-45EB-9B81-446BFF2C09C7}"/>
              </a:ext>
            </a:extLst>
          </p:cNvPr>
          <p:cNvSpPr>
            <a:spLocks noGrp="1"/>
          </p:cNvSpPr>
          <p:nvPr>
            <p:ph type="title"/>
          </p:nvPr>
        </p:nvSpPr>
        <p:spPr>
          <a:xfrm>
            <a:off x="839788" y="457200"/>
            <a:ext cx="10866789" cy="1010356"/>
          </a:xfrm>
        </p:spPr>
        <p:txBody>
          <a:bodyPr>
            <a:normAutofit/>
          </a:bodyPr>
          <a:lstStyle/>
          <a:p>
            <a:pPr algn="ctr"/>
            <a:r>
              <a:rPr lang="lv-LV" dirty="0"/>
              <a:t>Jaunjelgavas krastmala pirms 1910.gada</a:t>
            </a:r>
            <a:br>
              <a:rPr lang="lv-LV" dirty="0"/>
            </a:br>
            <a:r>
              <a:rPr lang="lv-LV" sz="2000" dirty="0"/>
              <a:t>Foto no V. Lindes kolekcijas</a:t>
            </a:r>
          </a:p>
        </p:txBody>
      </p:sp>
      <p:pic>
        <p:nvPicPr>
          <p:cNvPr id="6" name="Content Placeholder 5">
            <a:extLst>
              <a:ext uri="{FF2B5EF4-FFF2-40B4-BE49-F238E27FC236}">
                <a16:creationId xmlns:a16="http://schemas.microsoft.com/office/drawing/2014/main" id="{4941BC27-66CF-4174-927C-249EB061EA08}"/>
              </a:ext>
            </a:extLst>
          </p:cNvPr>
          <p:cNvPicPr>
            <a:picLocks noGrp="1" noChangeAspect="1"/>
          </p:cNvPicPr>
          <p:nvPr>
            <p:ph idx="1"/>
          </p:nvPr>
        </p:nvPicPr>
        <p:blipFill>
          <a:blip r:embed="rId2"/>
          <a:stretch>
            <a:fillRect/>
          </a:stretch>
        </p:blipFill>
        <p:spPr>
          <a:xfrm>
            <a:off x="2033587" y="1467556"/>
            <a:ext cx="8566680" cy="4974199"/>
          </a:xfrm>
        </p:spPr>
      </p:pic>
    </p:spTree>
    <p:extLst>
      <p:ext uri="{BB962C8B-B14F-4D97-AF65-F5344CB8AC3E}">
        <p14:creationId xmlns:p14="http://schemas.microsoft.com/office/powerpoint/2010/main" val="4154801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F192C3-AAC5-4896-B1BA-850ADBC8E06F}"/>
              </a:ext>
            </a:extLst>
          </p:cNvPr>
          <p:cNvSpPr>
            <a:spLocks noGrp="1"/>
          </p:cNvSpPr>
          <p:nvPr>
            <p:ph type="title"/>
          </p:nvPr>
        </p:nvSpPr>
        <p:spPr>
          <a:xfrm>
            <a:off x="838200" y="365125"/>
            <a:ext cx="10515600" cy="646331"/>
          </a:xfrm>
        </p:spPr>
        <p:txBody>
          <a:bodyPr>
            <a:normAutofit fontScale="90000"/>
          </a:bodyPr>
          <a:lstStyle/>
          <a:p>
            <a:pPr algn="ctr"/>
            <a:r>
              <a:rPr lang="lv-LV" dirty="0"/>
              <a:t>Jaunjelgavas krastmala ap 1910. gadu </a:t>
            </a:r>
          </a:p>
        </p:txBody>
      </p:sp>
      <p:pic>
        <p:nvPicPr>
          <p:cNvPr id="8" name="Content Placeholder 7">
            <a:extLst>
              <a:ext uri="{FF2B5EF4-FFF2-40B4-BE49-F238E27FC236}">
                <a16:creationId xmlns:a16="http://schemas.microsoft.com/office/drawing/2014/main" id="{98C1C247-0B8F-46CE-A095-AD6E5662F698}"/>
              </a:ext>
            </a:extLst>
          </p:cNvPr>
          <p:cNvPicPr>
            <a:picLocks noGrp="1" noChangeAspect="1"/>
          </p:cNvPicPr>
          <p:nvPr>
            <p:ph idx="1"/>
          </p:nvPr>
        </p:nvPicPr>
        <p:blipFill>
          <a:blip r:embed="rId2"/>
          <a:stretch>
            <a:fillRect/>
          </a:stretch>
        </p:blipFill>
        <p:spPr>
          <a:xfrm>
            <a:off x="2671285" y="1225862"/>
            <a:ext cx="7793515" cy="4951101"/>
          </a:xfrm>
        </p:spPr>
      </p:pic>
      <p:sp>
        <p:nvSpPr>
          <p:cNvPr id="10" name="TextBox 9">
            <a:extLst>
              <a:ext uri="{FF2B5EF4-FFF2-40B4-BE49-F238E27FC236}">
                <a16:creationId xmlns:a16="http://schemas.microsoft.com/office/drawing/2014/main" id="{F400D3BF-346F-4A5A-A6E5-8D80BE761ADB}"/>
              </a:ext>
            </a:extLst>
          </p:cNvPr>
          <p:cNvSpPr txBox="1"/>
          <p:nvPr/>
        </p:nvSpPr>
        <p:spPr>
          <a:xfrm rot="10800000" flipV="1">
            <a:off x="338668" y="5530632"/>
            <a:ext cx="2332617" cy="646331"/>
          </a:xfrm>
          <a:prstGeom prst="rect">
            <a:avLst/>
          </a:prstGeom>
          <a:noFill/>
        </p:spPr>
        <p:txBody>
          <a:bodyPr wrap="square">
            <a:spAutoFit/>
          </a:bodyPr>
          <a:lstStyle/>
          <a:p>
            <a:r>
              <a:rPr lang="lv-LV" dirty="0"/>
              <a:t>Foto no </a:t>
            </a:r>
          </a:p>
          <a:p>
            <a:r>
              <a:rPr lang="lv-LV" dirty="0"/>
              <a:t>Valta Lindes kolekcijas </a:t>
            </a:r>
          </a:p>
        </p:txBody>
      </p:sp>
    </p:spTree>
    <p:extLst>
      <p:ext uri="{BB962C8B-B14F-4D97-AF65-F5344CB8AC3E}">
        <p14:creationId xmlns:p14="http://schemas.microsoft.com/office/powerpoint/2010/main" val="2881262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EB232-C162-4F3C-B056-B0B4731AC05F}"/>
              </a:ext>
            </a:extLst>
          </p:cNvPr>
          <p:cNvPicPr>
            <a:picLocks noChangeAspect="1"/>
          </p:cNvPicPr>
          <p:nvPr/>
        </p:nvPicPr>
        <p:blipFill>
          <a:blip r:embed="rId2"/>
          <a:stretch>
            <a:fillRect/>
          </a:stretch>
        </p:blipFill>
        <p:spPr>
          <a:xfrm>
            <a:off x="1975555" y="152400"/>
            <a:ext cx="8737600" cy="6553200"/>
          </a:xfrm>
          <a:prstGeom prst="rect">
            <a:avLst/>
          </a:prstGeom>
        </p:spPr>
      </p:pic>
    </p:spTree>
    <p:extLst>
      <p:ext uri="{BB962C8B-B14F-4D97-AF65-F5344CB8AC3E}">
        <p14:creationId xmlns:p14="http://schemas.microsoft.com/office/powerpoint/2010/main" val="652734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99252-A728-418A-B5D0-999CAC6FC83A}"/>
              </a:ext>
            </a:extLst>
          </p:cNvPr>
          <p:cNvPicPr>
            <a:picLocks noChangeAspect="1"/>
          </p:cNvPicPr>
          <p:nvPr/>
        </p:nvPicPr>
        <p:blipFill>
          <a:blip r:embed="rId2"/>
          <a:stretch>
            <a:fillRect/>
          </a:stretch>
        </p:blipFill>
        <p:spPr>
          <a:xfrm>
            <a:off x="1501423" y="113205"/>
            <a:ext cx="8997245" cy="6631589"/>
          </a:xfrm>
          <a:prstGeom prst="rect">
            <a:avLst/>
          </a:prstGeom>
        </p:spPr>
      </p:pic>
    </p:spTree>
    <p:extLst>
      <p:ext uri="{BB962C8B-B14F-4D97-AF65-F5344CB8AC3E}">
        <p14:creationId xmlns:p14="http://schemas.microsoft.com/office/powerpoint/2010/main" val="561219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DA1263-2048-44E9-A71E-BAB58DE6C4AE}"/>
              </a:ext>
            </a:extLst>
          </p:cNvPr>
          <p:cNvSpPr>
            <a:spLocks noGrp="1"/>
          </p:cNvSpPr>
          <p:nvPr>
            <p:ph type="title"/>
          </p:nvPr>
        </p:nvSpPr>
        <p:spPr>
          <a:xfrm>
            <a:off x="838200" y="365125"/>
            <a:ext cx="10515600" cy="729897"/>
          </a:xfrm>
        </p:spPr>
        <p:txBody>
          <a:bodyPr/>
          <a:lstStyle/>
          <a:p>
            <a:pPr algn="ctr"/>
            <a:r>
              <a:rPr lang="lv-LV" dirty="0"/>
              <a:t>Pilsētas krastmala pirms 1915.gada</a:t>
            </a:r>
          </a:p>
        </p:txBody>
      </p:sp>
      <p:pic>
        <p:nvPicPr>
          <p:cNvPr id="8" name="Content Placeholder 7">
            <a:extLst>
              <a:ext uri="{FF2B5EF4-FFF2-40B4-BE49-F238E27FC236}">
                <a16:creationId xmlns:a16="http://schemas.microsoft.com/office/drawing/2014/main" id="{0003B499-631B-4EA2-AD38-C7455FBCA709}"/>
              </a:ext>
            </a:extLst>
          </p:cNvPr>
          <p:cNvPicPr>
            <a:picLocks noGrp="1" noChangeAspect="1"/>
          </p:cNvPicPr>
          <p:nvPr>
            <p:ph idx="1"/>
          </p:nvPr>
        </p:nvPicPr>
        <p:blipFill>
          <a:blip r:embed="rId2"/>
          <a:stretch>
            <a:fillRect/>
          </a:stretch>
        </p:blipFill>
        <p:spPr>
          <a:xfrm>
            <a:off x="2099733" y="1095022"/>
            <a:ext cx="8303637" cy="5169724"/>
          </a:xfrm>
        </p:spPr>
      </p:pic>
      <p:sp>
        <p:nvSpPr>
          <p:cNvPr id="10" name="TextBox 9">
            <a:extLst>
              <a:ext uri="{FF2B5EF4-FFF2-40B4-BE49-F238E27FC236}">
                <a16:creationId xmlns:a16="http://schemas.microsoft.com/office/drawing/2014/main" id="{F9CB3B82-3648-448D-BF67-7DFB75A0D2D9}"/>
              </a:ext>
            </a:extLst>
          </p:cNvPr>
          <p:cNvSpPr txBox="1"/>
          <p:nvPr/>
        </p:nvSpPr>
        <p:spPr>
          <a:xfrm rot="10800000" flipV="1">
            <a:off x="248356" y="5259574"/>
            <a:ext cx="1851376" cy="923330"/>
          </a:xfrm>
          <a:prstGeom prst="rect">
            <a:avLst/>
          </a:prstGeom>
          <a:noFill/>
        </p:spPr>
        <p:txBody>
          <a:bodyPr wrap="square">
            <a:spAutoFit/>
          </a:bodyPr>
          <a:lstStyle/>
          <a:p>
            <a:r>
              <a:rPr lang="lv-LV" dirty="0"/>
              <a:t>Foto no </a:t>
            </a:r>
          </a:p>
          <a:p>
            <a:r>
              <a:rPr lang="lv-LV" dirty="0"/>
              <a:t>Valta Lindes kolekcijas </a:t>
            </a:r>
          </a:p>
        </p:txBody>
      </p:sp>
    </p:spTree>
    <p:extLst>
      <p:ext uri="{BB962C8B-B14F-4D97-AF65-F5344CB8AC3E}">
        <p14:creationId xmlns:p14="http://schemas.microsoft.com/office/powerpoint/2010/main" val="103136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94A34D6-24B9-48BC-BEEA-94A414C8A58C}"/>
              </a:ext>
            </a:extLst>
          </p:cNvPr>
          <p:cNvPicPr>
            <a:picLocks noGrp="1" noChangeAspect="1"/>
          </p:cNvPicPr>
          <p:nvPr>
            <p:ph idx="1"/>
          </p:nvPr>
        </p:nvPicPr>
        <p:blipFill>
          <a:blip r:embed="rId2"/>
          <a:stretch>
            <a:fillRect/>
          </a:stretch>
        </p:blipFill>
        <p:spPr>
          <a:xfrm>
            <a:off x="2532647" y="178742"/>
            <a:ext cx="7974217" cy="5089926"/>
          </a:xfrm>
          <a:prstGeom prst="rect">
            <a:avLst/>
          </a:prstGeom>
        </p:spPr>
      </p:pic>
      <p:sp>
        <p:nvSpPr>
          <p:cNvPr id="6" name="Rectangle 5">
            <a:extLst>
              <a:ext uri="{FF2B5EF4-FFF2-40B4-BE49-F238E27FC236}">
                <a16:creationId xmlns:a16="http://schemas.microsoft.com/office/drawing/2014/main" id="{B37B0BE3-2215-42D5-9B4C-0B10E8F794D8}"/>
              </a:ext>
            </a:extLst>
          </p:cNvPr>
          <p:cNvSpPr/>
          <p:nvPr/>
        </p:nvSpPr>
        <p:spPr>
          <a:xfrm>
            <a:off x="1299411" y="5390146"/>
            <a:ext cx="10440690" cy="104674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v-LV" dirty="0"/>
              <a:t>Pie Jaunjelgavas latviešu kapsētas ieeja</a:t>
            </a:r>
          </a:p>
          <a:p>
            <a:pPr algn="ctr"/>
            <a:r>
              <a:rPr lang="lv-LV" dirty="0"/>
              <a:t> Pirmā pasaules kara cīņu laikā. </a:t>
            </a:r>
          </a:p>
        </p:txBody>
      </p:sp>
    </p:spTree>
    <p:extLst>
      <p:ext uri="{BB962C8B-B14F-4D97-AF65-F5344CB8AC3E}">
        <p14:creationId xmlns:p14="http://schemas.microsoft.com/office/powerpoint/2010/main" val="861240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7EAD6-2EF2-4F29-A22E-E8774790C8ED}"/>
              </a:ext>
            </a:extLst>
          </p:cNvPr>
          <p:cNvPicPr>
            <a:picLocks noChangeAspect="1"/>
          </p:cNvPicPr>
          <p:nvPr/>
        </p:nvPicPr>
        <p:blipFill>
          <a:blip r:embed="rId2"/>
          <a:stretch>
            <a:fillRect/>
          </a:stretch>
        </p:blipFill>
        <p:spPr>
          <a:xfrm>
            <a:off x="1715912" y="234876"/>
            <a:ext cx="8517664" cy="6388248"/>
          </a:xfrm>
          <a:prstGeom prst="rect">
            <a:avLst/>
          </a:prstGeom>
        </p:spPr>
      </p:pic>
    </p:spTree>
    <p:extLst>
      <p:ext uri="{BB962C8B-B14F-4D97-AF65-F5344CB8AC3E}">
        <p14:creationId xmlns:p14="http://schemas.microsoft.com/office/powerpoint/2010/main" val="3767005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BF83E-1086-4928-9ED1-D82963DA7F7F}"/>
              </a:ext>
            </a:extLst>
          </p:cNvPr>
          <p:cNvSpPr>
            <a:spLocks noGrp="1"/>
          </p:cNvSpPr>
          <p:nvPr>
            <p:ph type="title"/>
          </p:nvPr>
        </p:nvSpPr>
        <p:spPr>
          <a:xfrm>
            <a:off x="838200" y="365125"/>
            <a:ext cx="10515600" cy="1678164"/>
          </a:xfrm>
        </p:spPr>
        <p:txBody>
          <a:bodyPr>
            <a:normAutofit fontScale="90000"/>
          </a:bodyPr>
          <a:lstStyle/>
          <a:p>
            <a:pPr algn="ctr"/>
            <a:r>
              <a:rPr lang="lv-LV" dirty="0"/>
              <a:t>Jaunjelgava </a:t>
            </a:r>
            <a:br>
              <a:rPr lang="lv-LV" dirty="0"/>
            </a:br>
            <a:r>
              <a:rPr lang="lv-LV" dirty="0"/>
              <a:t>Pilsēta pie Daugavas</a:t>
            </a:r>
            <a:br>
              <a:rPr lang="lv-LV" dirty="0"/>
            </a:br>
            <a:r>
              <a:rPr lang="lv-LV" dirty="0"/>
              <a:t> Sēlija</a:t>
            </a:r>
          </a:p>
        </p:txBody>
      </p:sp>
      <p:pic>
        <p:nvPicPr>
          <p:cNvPr id="4" name="Content Placeholder 3">
            <a:extLst>
              <a:ext uri="{FF2B5EF4-FFF2-40B4-BE49-F238E27FC236}">
                <a16:creationId xmlns:a16="http://schemas.microsoft.com/office/drawing/2014/main" id="{A812B99E-DCAA-4AC8-B93A-0C67AE44DEE2}"/>
              </a:ext>
            </a:extLst>
          </p:cNvPr>
          <p:cNvPicPr>
            <a:picLocks noGrp="1" noChangeAspect="1"/>
          </p:cNvPicPr>
          <p:nvPr>
            <p:ph idx="1"/>
          </p:nvPr>
        </p:nvPicPr>
        <p:blipFill rotWithShape="1">
          <a:blip r:embed="rId2"/>
          <a:srcRect t="6552" r="1905" b="7139"/>
          <a:stretch/>
        </p:blipFill>
        <p:spPr>
          <a:xfrm>
            <a:off x="2001851" y="2043289"/>
            <a:ext cx="8500885" cy="4715153"/>
          </a:xfrm>
          <a:prstGeom prst="rect">
            <a:avLst/>
          </a:prstGeom>
        </p:spPr>
      </p:pic>
    </p:spTree>
    <p:extLst>
      <p:ext uri="{BB962C8B-B14F-4D97-AF65-F5344CB8AC3E}">
        <p14:creationId xmlns:p14="http://schemas.microsoft.com/office/powerpoint/2010/main" val="211984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141552-E5D9-4EF4-B379-2F16A0DE9B6C}"/>
              </a:ext>
            </a:extLst>
          </p:cNvPr>
          <p:cNvPicPr>
            <a:picLocks noChangeAspect="1"/>
          </p:cNvPicPr>
          <p:nvPr/>
        </p:nvPicPr>
        <p:blipFill>
          <a:blip r:embed="rId2"/>
          <a:stretch>
            <a:fillRect/>
          </a:stretch>
        </p:blipFill>
        <p:spPr>
          <a:xfrm>
            <a:off x="1828800" y="110065"/>
            <a:ext cx="8782756" cy="6587068"/>
          </a:xfrm>
          <a:prstGeom prst="rect">
            <a:avLst/>
          </a:prstGeom>
        </p:spPr>
      </p:pic>
    </p:spTree>
    <p:extLst>
      <p:ext uri="{BB962C8B-B14F-4D97-AF65-F5344CB8AC3E}">
        <p14:creationId xmlns:p14="http://schemas.microsoft.com/office/powerpoint/2010/main" val="3330864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FCB9A-29A2-4490-B891-0BF45C9C29FB}"/>
              </a:ext>
            </a:extLst>
          </p:cNvPr>
          <p:cNvSpPr>
            <a:spLocks noGrp="1"/>
          </p:cNvSpPr>
          <p:nvPr>
            <p:ph type="title"/>
          </p:nvPr>
        </p:nvSpPr>
        <p:spPr>
          <a:xfrm>
            <a:off x="839788" y="457200"/>
            <a:ext cx="3932237" cy="1936044"/>
          </a:xfrm>
        </p:spPr>
        <p:txBody>
          <a:bodyPr>
            <a:normAutofit/>
          </a:bodyPr>
          <a:lstStyle/>
          <a:p>
            <a:pPr algn="ctr"/>
            <a:r>
              <a:rPr lang="lv-LV" dirty="0"/>
              <a:t>Pilsētas arhīvs </a:t>
            </a:r>
            <a:br>
              <a:rPr lang="lv-LV" dirty="0"/>
            </a:br>
            <a:r>
              <a:rPr lang="lv-LV" dirty="0"/>
              <a:t>I pasaules kara gados izpostīts</a:t>
            </a:r>
          </a:p>
        </p:txBody>
      </p:sp>
      <p:pic>
        <p:nvPicPr>
          <p:cNvPr id="6" name="Content Placeholder 5">
            <a:extLst>
              <a:ext uri="{FF2B5EF4-FFF2-40B4-BE49-F238E27FC236}">
                <a16:creationId xmlns:a16="http://schemas.microsoft.com/office/drawing/2014/main" id="{37909C22-DDF6-447E-9FA4-45061F8AAC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5634" y="457199"/>
            <a:ext cx="6877319" cy="5157989"/>
          </a:xfrm>
        </p:spPr>
      </p:pic>
      <p:sp>
        <p:nvSpPr>
          <p:cNvPr id="4" name="Text Placeholder 3">
            <a:extLst>
              <a:ext uri="{FF2B5EF4-FFF2-40B4-BE49-F238E27FC236}">
                <a16:creationId xmlns:a16="http://schemas.microsoft.com/office/drawing/2014/main" id="{DE270EA2-5816-43BF-949B-AEA7F5757638}"/>
              </a:ext>
            </a:extLst>
          </p:cNvPr>
          <p:cNvSpPr>
            <a:spLocks noGrp="1"/>
          </p:cNvSpPr>
          <p:nvPr>
            <p:ph type="body" sz="half" idx="2"/>
          </p:nvPr>
        </p:nvSpPr>
        <p:spPr>
          <a:xfrm>
            <a:off x="839788" y="2528710"/>
            <a:ext cx="3932237" cy="3340277"/>
          </a:xfrm>
        </p:spPr>
        <p:txBody>
          <a:bodyPr/>
          <a:lstStyle/>
          <a:p>
            <a:endParaRPr lang="lv-LV" dirty="0"/>
          </a:p>
        </p:txBody>
      </p:sp>
    </p:spTree>
    <p:extLst>
      <p:ext uri="{BB962C8B-B14F-4D97-AF65-F5344CB8AC3E}">
        <p14:creationId xmlns:p14="http://schemas.microsoft.com/office/powerpoint/2010/main" val="2329880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6C1D-20FB-4F01-ABCB-9533949F6029}"/>
              </a:ext>
            </a:extLst>
          </p:cNvPr>
          <p:cNvSpPr>
            <a:spLocks noGrp="1"/>
          </p:cNvSpPr>
          <p:nvPr>
            <p:ph type="title"/>
          </p:nvPr>
        </p:nvSpPr>
        <p:spPr>
          <a:xfrm>
            <a:off x="839788" y="342900"/>
            <a:ext cx="5840273" cy="1485900"/>
          </a:xfrm>
        </p:spPr>
        <p:txBody>
          <a:bodyPr>
            <a:normAutofit/>
          </a:bodyPr>
          <a:lstStyle/>
          <a:p>
            <a:pPr algn="ctr"/>
            <a:r>
              <a:rPr lang="lv-LV" dirty="0"/>
              <a:t>Pirmā pasaules kara gados Hermanovsku mājas</a:t>
            </a:r>
            <a:br>
              <a:rPr lang="lv-LV" dirty="0"/>
            </a:br>
            <a:r>
              <a:rPr lang="lv-LV" dirty="0"/>
              <a:t> tika pilnībā nopostītas</a:t>
            </a:r>
          </a:p>
        </p:txBody>
      </p:sp>
      <p:pic>
        <p:nvPicPr>
          <p:cNvPr id="10" name="Content Placeholder 9">
            <a:extLst>
              <a:ext uri="{FF2B5EF4-FFF2-40B4-BE49-F238E27FC236}">
                <a16:creationId xmlns:a16="http://schemas.microsoft.com/office/drawing/2014/main" id="{8AA86223-1AF3-4D9D-BF80-71A0BFAFE0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243776" y="1114425"/>
            <a:ext cx="6172200" cy="4629150"/>
          </a:xfrm>
        </p:spPr>
      </p:pic>
      <p:pic>
        <p:nvPicPr>
          <p:cNvPr id="12" name="Picture 11">
            <a:extLst>
              <a:ext uri="{FF2B5EF4-FFF2-40B4-BE49-F238E27FC236}">
                <a16:creationId xmlns:a16="http://schemas.microsoft.com/office/drawing/2014/main" id="{CB4DF639-B348-469F-9712-DE481F3F1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67" y="2479813"/>
            <a:ext cx="6175513" cy="4035287"/>
          </a:xfrm>
          <a:prstGeom prst="rect">
            <a:avLst/>
          </a:prstGeom>
        </p:spPr>
      </p:pic>
    </p:spTree>
    <p:extLst>
      <p:ext uri="{BB962C8B-B14F-4D97-AF65-F5344CB8AC3E}">
        <p14:creationId xmlns:p14="http://schemas.microsoft.com/office/powerpoint/2010/main" val="4230807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3DC0-D934-4651-86E8-352D6883333C}"/>
              </a:ext>
            </a:extLst>
          </p:cNvPr>
          <p:cNvSpPr>
            <a:spLocks noGrp="1"/>
          </p:cNvSpPr>
          <p:nvPr>
            <p:ph type="title"/>
          </p:nvPr>
        </p:nvSpPr>
        <p:spPr>
          <a:xfrm>
            <a:off x="839788" y="457200"/>
            <a:ext cx="3596745" cy="1600200"/>
          </a:xfrm>
        </p:spPr>
        <p:txBody>
          <a:bodyPr/>
          <a:lstStyle/>
          <a:p>
            <a:pPr algn="ctr"/>
            <a:r>
              <a:rPr lang="lv-LV" dirty="0"/>
              <a:t>Mājas </a:t>
            </a:r>
            <a:br>
              <a:rPr lang="lv-LV" dirty="0"/>
            </a:br>
            <a:r>
              <a:rPr lang="lv-LV" dirty="0"/>
              <a:t>atjaunotas 1922.gadā</a:t>
            </a:r>
          </a:p>
        </p:txBody>
      </p:sp>
      <p:pic>
        <p:nvPicPr>
          <p:cNvPr id="5" name="Content Placeholder 4">
            <a:extLst>
              <a:ext uri="{FF2B5EF4-FFF2-40B4-BE49-F238E27FC236}">
                <a16:creationId xmlns:a16="http://schemas.microsoft.com/office/drawing/2014/main" id="{136BF6A1-F4EA-4F95-9E1C-3043B477A3E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888" b="8547"/>
          <a:stretch/>
        </p:blipFill>
        <p:spPr>
          <a:xfrm>
            <a:off x="4143022" y="370541"/>
            <a:ext cx="6770513" cy="2627490"/>
          </a:xfrm>
        </p:spPr>
      </p:pic>
      <p:pic>
        <p:nvPicPr>
          <p:cNvPr id="7" name="Picture 6">
            <a:extLst>
              <a:ext uri="{FF2B5EF4-FFF2-40B4-BE49-F238E27FC236}">
                <a16:creationId xmlns:a16="http://schemas.microsoft.com/office/drawing/2014/main" id="{C7EDDCC3-0EA8-4277-854B-2BD2300D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022" y="3095335"/>
            <a:ext cx="6770512" cy="3352067"/>
          </a:xfrm>
          <a:prstGeom prst="rect">
            <a:avLst/>
          </a:prstGeom>
        </p:spPr>
      </p:pic>
      <p:pic>
        <p:nvPicPr>
          <p:cNvPr id="9" name="Picture 8">
            <a:extLst>
              <a:ext uri="{FF2B5EF4-FFF2-40B4-BE49-F238E27FC236}">
                <a16:creationId xmlns:a16="http://schemas.microsoft.com/office/drawing/2014/main" id="{D4B44B38-0445-42EA-A599-6570866C9EAE}"/>
              </a:ext>
            </a:extLst>
          </p:cNvPr>
          <p:cNvPicPr>
            <a:picLocks noChangeAspect="1"/>
          </p:cNvPicPr>
          <p:nvPr/>
        </p:nvPicPr>
        <p:blipFill rotWithShape="1">
          <a:blip r:embed="rId4">
            <a:extLst>
              <a:ext uri="{28A0092B-C50C-407E-A947-70E740481C1C}">
                <a14:useLocalDpi xmlns:a14="http://schemas.microsoft.com/office/drawing/2010/main" val="0"/>
              </a:ext>
            </a:extLst>
          </a:blip>
          <a:srcRect t="2140" b="14422"/>
          <a:stretch/>
        </p:blipFill>
        <p:spPr>
          <a:xfrm>
            <a:off x="1278465" y="2168912"/>
            <a:ext cx="2538713" cy="4278490"/>
          </a:xfrm>
          <a:prstGeom prst="rect">
            <a:avLst/>
          </a:prstGeom>
        </p:spPr>
      </p:pic>
    </p:spTree>
    <p:extLst>
      <p:ext uri="{BB962C8B-B14F-4D97-AF65-F5344CB8AC3E}">
        <p14:creationId xmlns:p14="http://schemas.microsoft.com/office/powerpoint/2010/main" val="3084694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C1D6C3-5E4B-4A58-859D-62413DA38DE9}"/>
              </a:ext>
            </a:extLst>
          </p:cNvPr>
          <p:cNvSpPr>
            <a:spLocks noGrp="1"/>
          </p:cNvSpPr>
          <p:nvPr>
            <p:ph type="title"/>
          </p:nvPr>
        </p:nvSpPr>
        <p:spPr/>
        <p:txBody>
          <a:bodyPr/>
          <a:lstStyle/>
          <a:p>
            <a:pPr algn="ctr"/>
            <a:r>
              <a:rPr lang="lv-LV" dirty="0"/>
              <a:t>Teodors Hermanovskis</a:t>
            </a:r>
          </a:p>
        </p:txBody>
      </p:sp>
      <p:pic>
        <p:nvPicPr>
          <p:cNvPr id="7" name="Content Placeholder 6">
            <a:extLst>
              <a:ext uri="{FF2B5EF4-FFF2-40B4-BE49-F238E27FC236}">
                <a16:creationId xmlns:a16="http://schemas.microsoft.com/office/drawing/2014/main" id="{DCAFF1B2-C348-4570-AD1F-84EAC56C2EAF}"/>
              </a:ext>
            </a:extLst>
          </p:cNvPr>
          <p:cNvPicPr>
            <a:picLocks noGrp="1" noChangeAspect="1"/>
          </p:cNvPicPr>
          <p:nvPr>
            <p:ph idx="1"/>
          </p:nvPr>
        </p:nvPicPr>
        <p:blipFill>
          <a:blip r:embed="rId2"/>
          <a:stretch>
            <a:fillRect/>
          </a:stretch>
        </p:blipFill>
        <p:spPr>
          <a:xfrm>
            <a:off x="2402958" y="1690688"/>
            <a:ext cx="7155712" cy="4802187"/>
          </a:xfrm>
          <a:prstGeom prst="rect">
            <a:avLst/>
          </a:prstGeom>
        </p:spPr>
      </p:pic>
    </p:spTree>
    <p:extLst>
      <p:ext uri="{BB962C8B-B14F-4D97-AF65-F5344CB8AC3E}">
        <p14:creationId xmlns:p14="http://schemas.microsoft.com/office/powerpoint/2010/main" val="1388332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D3B773-633C-49A3-B2AC-E967D987A015}"/>
              </a:ext>
            </a:extLst>
          </p:cNvPr>
          <p:cNvSpPr>
            <a:spLocks noGrp="1"/>
          </p:cNvSpPr>
          <p:nvPr>
            <p:ph type="title"/>
          </p:nvPr>
        </p:nvSpPr>
        <p:spPr/>
        <p:txBody>
          <a:bodyPr/>
          <a:lstStyle/>
          <a:p>
            <a:r>
              <a:rPr lang="lv-LV" dirty="0"/>
              <a:t>Paldies! </a:t>
            </a:r>
          </a:p>
        </p:txBody>
      </p:sp>
      <p:pic>
        <p:nvPicPr>
          <p:cNvPr id="8" name="Content Placeholder 7">
            <a:extLst>
              <a:ext uri="{FF2B5EF4-FFF2-40B4-BE49-F238E27FC236}">
                <a16:creationId xmlns:a16="http://schemas.microsoft.com/office/drawing/2014/main" id="{098CD120-2DBD-475D-84EC-37547F32CB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1579" y="1825625"/>
            <a:ext cx="9136897" cy="4523660"/>
          </a:xfrm>
        </p:spPr>
      </p:pic>
    </p:spTree>
    <p:extLst>
      <p:ext uri="{BB962C8B-B14F-4D97-AF65-F5344CB8AC3E}">
        <p14:creationId xmlns:p14="http://schemas.microsoft.com/office/powerpoint/2010/main" val="48170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2F387B-BDC5-427F-A222-12477D0046C0}"/>
              </a:ext>
            </a:extLst>
          </p:cNvPr>
          <p:cNvSpPr>
            <a:spLocks noGrp="1"/>
          </p:cNvSpPr>
          <p:nvPr>
            <p:ph type="title"/>
          </p:nvPr>
        </p:nvSpPr>
        <p:spPr>
          <a:xfrm>
            <a:off x="839788" y="238540"/>
            <a:ext cx="6395899" cy="798920"/>
          </a:xfrm>
        </p:spPr>
        <p:txBody>
          <a:bodyPr/>
          <a:lstStyle/>
          <a:p>
            <a:pPr algn="ctr"/>
            <a:r>
              <a:rPr lang="en-US" dirty="0" err="1"/>
              <a:t>Hermanovsku</a:t>
            </a:r>
            <a:r>
              <a:rPr lang="en-US" dirty="0"/>
              <a:t> m</a:t>
            </a:r>
            <a:r>
              <a:rPr lang="lv-LV" dirty="0" err="1"/>
              <a:t>ājas</a:t>
            </a:r>
            <a:r>
              <a:rPr lang="lv-LV" dirty="0"/>
              <a:t> </a:t>
            </a:r>
          </a:p>
        </p:txBody>
      </p:sp>
      <p:sp>
        <p:nvSpPr>
          <p:cNvPr id="6" name="Text Placeholder 5">
            <a:extLst>
              <a:ext uri="{FF2B5EF4-FFF2-40B4-BE49-F238E27FC236}">
                <a16:creationId xmlns:a16="http://schemas.microsoft.com/office/drawing/2014/main" id="{0FA41818-381C-4B15-9B2B-8A83C7B91612}"/>
              </a:ext>
            </a:extLst>
          </p:cNvPr>
          <p:cNvSpPr>
            <a:spLocks noGrp="1"/>
          </p:cNvSpPr>
          <p:nvPr>
            <p:ph type="body" sz="half" idx="2"/>
          </p:nvPr>
        </p:nvSpPr>
        <p:spPr>
          <a:xfrm>
            <a:off x="230270" y="1037461"/>
            <a:ext cx="3890647" cy="4831528"/>
          </a:xfrm>
        </p:spPr>
        <p:txBody>
          <a:bodyPr>
            <a:normAutofit/>
          </a:bodyPr>
          <a:lstStyle/>
          <a:p>
            <a:pPr algn="ctr"/>
            <a:r>
              <a:rPr lang="lv-LV" sz="2800" dirty="0"/>
              <a:t>Arhīvos atrodamas ziņas par </a:t>
            </a:r>
            <a:r>
              <a:rPr lang="lv-LV" sz="2800" b="1" dirty="0"/>
              <a:t>1885.</a:t>
            </a:r>
            <a:r>
              <a:rPr lang="lv-LV" sz="2800" dirty="0"/>
              <a:t>gadā noslēgto zemes gabala Jaunjelgavas 4. kvartālā  gruntsgabala Nr. 98 iznomāšanu uz dzimtu. </a:t>
            </a:r>
          </a:p>
          <a:p>
            <a:pPr algn="ctr"/>
            <a:r>
              <a:rPr lang="lv-LV" sz="2800" dirty="0"/>
              <a:t>Līgums noslēgts starp</a:t>
            </a:r>
          </a:p>
          <a:p>
            <a:pPr algn="ctr"/>
            <a:r>
              <a:rPr lang="lv-LV" sz="2800" dirty="0"/>
              <a:t>Jāni Jura d. Hermanovski</a:t>
            </a:r>
          </a:p>
          <a:p>
            <a:pPr algn="ctr"/>
            <a:r>
              <a:rPr lang="lv-LV" sz="2800" dirty="0"/>
              <a:t> un </a:t>
            </a:r>
          </a:p>
          <a:p>
            <a:pPr algn="ctr"/>
            <a:r>
              <a:rPr lang="lv-LV" sz="2800" dirty="0"/>
              <a:t>pilsētas valdi.</a:t>
            </a:r>
          </a:p>
        </p:txBody>
      </p:sp>
      <p:pic>
        <p:nvPicPr>
          <p:cNvPr id="12" name="Content Placeholder 11">
            <a:extLst>
              <a:ext uri="{FF2B5EF4-FFF2-40B4-BE49-F238E27FC236}">
                <a16:creationId xmlns:a16="http://schemas.microsoft.com/office/drawing/2014/main" id="{C4179AFE-D9F1-4B6A-95FA-702D355A32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13313" y="238539"/>
            <a:ext cx="4596917" cy="3447688"/>
          </a:xfrm>
        </p:spPr>
      </p:pic>
      <p:pic>
        <p:nvPicPr>
          <p:cNvPr id="18" name="Picture 17">
            <a:extLst>
              <a:ext uri="{FF2B5EF4-FFF2-40B4-BE49-F238E27FC236}">
                <a16:creationId xmlns:a16="http://schemas.microsoft.com/office/drawing/2014/main" id="{07021340-EE44-4A6F-ABD0-5DDF8D0878D6}"/>
              </a:ext>
            </a:extLst>
          </p:cNvPr>
          <p:cNvPicPr>
            <a:picLocks noChangeAspect="1"/>
          </p:cNvPicPr>
          <p:nvPr/>
        </p:nvPicPr>
        <p:blipFill rotWithShape="1">
          <a:blip r:embed="rId3">
            <a:extLst>
              <a:ext uri="{28A0092B-C50C-407E-A947-70E740481C1C}">
                <a14:useLocalDpi xmlns:a14="http://schemas.microsoft.com/office/drawing/2010/main" val="0"/>
              </a:ext>
            </a:extLst>
          </a:blip>
          <a:srcRect l="1812" t="9276"/>
          <a:stretch/>
        </p:blipFill>
        <p:spPr>
          <a:xfrm rot="16200000">
            <a:off x="3491483" y="2168988"/>
            <a:ext cx="5257533" cy="3643412"/>
          </a:xfrm>
          <a:prstGeom prst="rect">
            <a:avLst/>
          </a:prstGeom>
        </p:spPr>
      </p:pic>
    </p:spTree>
    <p:extLst>
      <p:ext uri="{BB962C8B-B14F-4D97-AF65-F5344CB8AC3E}">
        <p14:creationId xmlns:p14="http://schemas.microsoft.com/office/powerpoint/2010/main" val="4258333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DFD2C-AF1D-49F9-9826-DB3CAFE1A55F}"/>
              </a:ext>
            </a:extLst>
          </p:cNvPr>
          <p:cNvSpPr>
            <a:spLocks noGrp="1"/>
          </p:cNvSpPr>
          <p:nvPr>
            <p:ph type="title"/>
          </p:nvPr>
        </p:nvSpPr>
        <p:spPr>
          <a:xfrm>
            <a:off x="839788" y="457200"/>
            <a:ext cx="3932237" cy="2015067"/>
          </a:xfrm>
        </p:spPr>
        <p:txBody>
          <a:bodyPr/>
          <a:lstStyle/>
          <a:p>
            <a:pPr algn="ctr"/>
            <a:r>
              <a:rPr lang="lv-LV" dirty="0"/>
              <a:t>Vecāki </a:t>
            </a:r>
            <a:br>
              <a:rPr lang="lv-LV" dirty="0"/>
            </a:br>
            <a:r>
              <a:rPr lang="lv-LV" dirty="0"/>
              <a:t>Jānis un Vilhelmīne                      </a:t>
            </a:r>
            <a:r>
              <a:rPr lang="lv-LV" sz="1800" dirty="0"/>
              <a:t>(</a:t>
            </a:r>
            <a:r>
              <a:rPr lang="lv-LV" sz="1800" dirty="0" err="1"/>
              <a:t>dz.Gīslere</a:t>
            </a:r>
            <a:r>
              <a:rPr lang="lv-LV" sz="1800" dirty="0"/>
              <a:t>)</a:t>
            </a:r>
            <a:br>
              <a:rPr lang="lv-LV" dirty="0"/>
            </a:br>
            <a:endParaRPr lang="lv-LV" dirty="0"/>
          </a:p>
        </p:txBody>
      </p:sp>
      <p:pic>
        <p:nvPicPr>
          <p:cNvPr id="6" name="Content Placeholder 5">
            <a:extLst>
              <a:ext uri="{FF2B5EF4-FFF2-40B4-BE49-F238E27FC236}">
                <a16:creationId xmlns:a16="http://schemas.microsoft.com/office/drawing/2014/main" id="{DCF60020-9EA2-41A9-9E9B-CE2487D0B4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942" t="41437" r="4074" b="9811"/>
          <a:stretch/>
        </p:blipFill>
        <p:spPr>
          <a:xfrm rot="10800000">
            <a:off x="6096000" y="371440"/>
            <a:ext cx="4662310" cy="6290240"/>
          </a:xfrm>
        </p:spPr>
      </p:pic>
      <p:sp>
        <p:nvSpPr>
          <p:cNvPr id="4" name="Text Placeholder 3">
            <a:extLst>
              <a:ext uri="{FF2B5EF4-FFF2-40B4-BE49-F238E27FC236}">
                <a16:creationId xmlns:a16="http://schemas.microsoft.com/office/drawing/2014/main" id="{BDDEED5B-8C81-4B62-BBF6-81D5C58C638E}"/>
              </a:ext>
            </a:extLst>
          </p:cNvPr>
          <p:cNvSpPr>
            <a:spLocks noGrp="1"/>
          </p:cNvSpPr>
          <p:nvPr>
            <p:ph type="body" sz="half" idx="2"/>
          </p:nvPr>
        </p:nvSpPr>
        <p:spPr>
          <a:xfrm>
            <a:off x="835378" y="2314223"/>
            <a:ext cx="4876799" cy="3770488"/>
          </a:xfrm>
        </p:spPr>
        <p:txBody>
          <a:bodyPr>
            <a:normAutofit lnSpcReduction="10000"/>
          </a:bodyPr>
          <a:lstStyle/>
          <a:p>
            <a:r>
              <a:rPr lang="en-US" sz="2400" dirty="0"/>
              <a:t>J</a:t>
            </a:r>
            <a:r>
              <a:rPr lang="lv-LV" sz="2400" dirty="0" err="1"/>
              <a:t>ānis</a:t>
            </a:r>
            <a:r>
              <a:rPr lang="lv-LV" sz="2400" dirty="0"/>
              <a:t> Hermanovskis strādājis pie vācu mācītāja par kučieri, zinājis krievu un vācu valodas, palīdzējis rakstīt lūgumrakstus apkārtnes iedzīvotājiem.</a:t>
            </a:r>
          </a:p>
          <a:p>
            <a:r>
              <a:rPr lang="lv-LV" sz="2400" dirty="0"/>
              <a:t>Vēlāk strādājis Pilsētas valdē par tiesu kalpotāju jeb </a:t>
            </a:r>
            <a:r>
              <a:rPr lang="lv-LV" sz="2400" dirty="0" err="1"/>
              <a:t>ministeriālu</a:t>
            </a:r>
            <a:r>
              <a:rPr lang="lv-LV" sz="2400" dirty="0"/>
              <a:t>.</a:t>
            </a:r>
          </a:p>
          <a:p>
            <a:r>
              <a:rPr lang="lv-LV" sz="2400" dirty="0"/>
              <a:t>Vilhelmīne turēja rūpi par bērniem un saimniecību.</a:t>
            </a:r>
          </a:p>
          <a:p>
            <a:r>
              <a:rPr lang="lv-LV" sz="2400" dirty="0"/>
              <a:t>Teodora tēvs nodzīvojis 94 un māte 92 gadus garu un ražīgu darba mūžu. </a:t>
            </a:r>
          </a:p>
          <a:p>
            <a:endParaRPr lang="lv-LV" dirty="0"/>
          </a:p>
        </p:txBody>
      </p:sp>
    </p:spTree>
    <p:extLst>
      <p:ext uri="{BB962C8B-B14F-4D97-AF65-F5344CB8AC3E}">
        <p14:creationId xmlns:p14="http://schemas.microsoft.com/office/powerpoint/2010/main" val="2500440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AA9FE8-9631-4DA2-ACCE-B83E601093F7}"/>
              </a:ext>
            </a:extLst>
          </p:cNvPr>
          <p:cNvSpPr>
            <a:spLocks noGrp="1"/>
          </p:cNvSpPr>
          <p:nvPr>
            <p:ph type="body" sz="half" idx="2"/>
          </p:nvPr>
        </p:nvSpPr>
        <p:spPr>
          <a:xfrm>
            <a:off x="839788" y="428978"/>
            <a:ext cx="3932237" cy="5971822"/>
          </a:xfrm>
        </p:spPr>
        <p:txBody>
          <a:bodyPr>
            <a:noAutofit/>
          </a:bodyPr>
          <a:lstStyle/>
          <a:p>
            <a:pPr algn="ctr"/>
            <a:endParaRPr lang="lv-LV" sz="2800" dirty="0"/>
          </a:p>
          <a:p>
            <a:pPr algn="ctr"/>
            <a:r>
              <a:rPr lang="lv-LV" sz="2800" dirty="0"/>
              <a:t>Teodors Hermanovskis dzimis </a:t>
            </a:r>
          </a:p>
          <a:p>
            <a:pPr algn="ctr"/>
            <a:r>
              <a:rPr lang="lv-LV" sz="2800" dirty="0"/>
              <a:t>1883. gada 14. februārī </a:t>
            </a:r>
          </a:p>
          <a:p>
            <a:pPr algn="ctr"/>
            <a:endParaRPr lang="lv-LV" sz="2800" dirty="0"/>
          </a:p>
          <a:p>
            <a:pPr algn="ctr"/>
            <a:r>
              <a:rPr lang="lv-LV" sz="2800" dirty="0"/>
              <a:t>Māsa </a:t>
            </a:r>
            <a:r>
              <a:rPr lang="lv-LV" sz="2800" dirty="0" err="1"/>
              <a:t>Otilija</a:t>
            </a:r>
            <a:r>
              <a:rPr lang="lv-LV" sz="2800" dirty="0"/>
              <a:t> </a:t>
            </a:r>
          </a:p>
          <a:p>
            <a:pPr algn="ctr"/>
            <a:r>
              <a:rPr lang="lv-LV" sz="2800" dirty="0"/>
              <a:t>dzimusi </a:t>
            </a:r>
          </a:p>
          <a:p>
            <a:pPr algn="ctr"/>
            <a:r>
              <a:rPr lang="lv-LV" sz="2800" dirty="0"/>
              <a:t>1889. g. 4. novembrī.</a:t>
            </a:r>
          </a:p>
        </p:txBody>
      </p:sp>
      <p:pic>
        <p:nvPicPr>
          <p:cNvPr id="4" name="Content Placeholder 3">
            <a:extLst>
              <a:ext uri="{FF2B5EF4-FFF2-40B4-BE49-F238E27FC236}">
                <a16:creationId xmlns:a16="http://schemas.microsoft.com/office/drawing/2014/main" id="{5C6155F7-89D0-40AC-990B-8549B7B8798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006" b="21027"/>
          <a:stretch/>
        </p:blipFill>
        <p:spPr>
          <a:xfrm>
            <a:off x="5121454" y="2714625"/>
            <a:ext cx="2298523" cy="3900664"/>
          </a:xfrm>
        </p:spPr>
      </p:pic>
      <p:pic>
        <p:nvPicPr>
          <p:cNvPr id="7" name="Picture 6">
            <a:extLst>
              <a:ext uri="{FF2B5EF4-FFF2-40B4-BE49-F238E27FC236}">
                <a16:creationId xmlns:a16="http://schemas.microsoft.com/office/drawing/2014/main" id="{6DA58B4D-AE6D-42B5-949B-FFA461EE07CB}"/>
              </a:ext>
            </a:extLst>
          </p:cNvPr>
          <p:cNvPicPr>
            <a:picLocks noChangeAspect="1"/>
          </p:cNvPicPr>
          <p:nvPr/>
        </p:nvPicPr>
        <p:blipFill rotWithShape="1">
          <a:blip r:embed="rId4">
            <a:extLst>
              <a:ext uri="{28A0092B-C50C-407E-A947-70E740481C1C}">
                <a14:useLocalDpi xmlns:a14="http://schemas.microsoft.com/office/drawing/2010/main" val="0"/>
              </a:ext>
            </a:extLst>
          </a:blip>
          <a:srcRect l="-1" r="-1534" b="20659"/>
          <a:stretch/>
        </p:blipFill>
        <p:spPr>
          <a:xfrm>
            <a:off x="7611888" y="237067"/>
            <a:ext cx="3447469" cy="5441244"/>
          </a:xfrm>
          <a:prstGeom prst="rect">
            <a:avLst/>
          </a:prstGeom>
        </p:spPr>
      </p:pic>
      <p:sp>
        <p:nvSpPr>
          <p:cNvPr id="9" name="Rectangle 8">
            <a:extLst>
              <a:ext uri="{FF2B5EF4-FFF2-40B4-BE49-F238E27FC236}">
                <a16:creationId xmlns:a16="http://schemas.microsoft.com/office/drawing/2014/main" id="{51DE3D3F-83A4-4EE2-AFF6-ADDD910DD26D}"/>
              </a:ext>
            </a:extLst>
          </p:cNvPr>
          <p:cNvSpPr/>
          <p:nvPr/>
        </p:nvSpPr>
        <p:spPr>
          <a:xfrm>
            <a:off x="7611888" y="5926667"/>
            <a:ext cx="3447469" cy="68862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lv-LV" dirty="0"/>
              <a:t>Dzirnakmens pie </a:t>
            </a:r>
          </a:p>
          <a:p>
            <a:pPr algn="ctr"/>
            <a:r>
              <a:rPr lang="lv-LV" dirty="0"/>
              <a:t>Hermanovsku mājas akas.</a:t>
            </a:r>
          </a:p>
        </p:txBody>
      </p:sp>
    </p:spTree>
    <p:extLst>
      <p:ext uri="{BB962C8B-B14F-4D97-AF65-F5344CB8AC3E}">
        <p14:creationId xmlns:p14="http://schemas.microsoft.com/office/powerpoint/2010/main" val="3015101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0EA2D-83A2-4343-90FE-7E64D46BFFD6}"/>
              </a:ext>
            </a:extLst>
          </p:cNvPr>
          <p:cNvSpPr>
            <a:spLocks noGrp="1"/>
          </p:cNvSpPr>
          <p:nvPr>
            <p:ph type="title"/>
          </p:nvPr>
        </p:nvSpPr>
        <p:spPr/>
        <p:txBody>
          <a:bodyPr/>
          <a:lstStyle/>
          <a:p>
            <a:r>
              <a:rPr lang="lv-LV" dirty="0"/>
              <a:t>Elementārskola</a:t>
            </a:r>
          </a:p>
        </p:txBody>
      </p:sp>
      <p:sp>
        <p:nvSpPr>
          <p:cNvPr id="3" name="Content Placeholder 2">
            <a:extLst>
              <a:ext uri="{FF2B5EF4-FFF2-40B4-BE49-F238E27FC236}">
                <a16:creationId xmlns:a16="http://schemas.microsoft.com/office/drawing/2014/main" id="{694AA968-198F-42B4-B1BA-5CF6F57EE183}"/>
              </a:ext>
            </a:extLst>
          </p:cNvPr>
          <p:cNvSpPr>
            <a:spLocks noGrp="1"/>
          </p:cNvSpPr>
          <p:nvPr>
            <p:ph idx="1"/>
          </p:nvPr>
        </p:nvSpPr>
        <p:spPr>
          <a:xfrm>
            <a:off x="3826933" y="457200"/>
            <a:ext cx="7755467" cy="5943599"/>
          </a:xfrm>
        </p:spPr>
        <p:txBody>
          <a:bodyPr>
            <a:normAutofit lnSpcReduction="10000"/>
          </a:bodyPr>
          <a:lstStyle/>
          <a:p>
            <a:r>
              <a:rPr lang="lv-LV" dirty="0"/>
              <a:t>Skolā bija jātiek agri — rudeņos jāaiziet priekš gaismas. Tēvs ar aizdedzinātiem skaliem pavadīja dēlēnu pa sliktāko ceļa gabalu gandrīz līdz pusceļam.</a:t>
            </a:r>
          </a:p>
          <a:p>
            <a:r>
              <a:rPr lang="lv-LV" dirty="0"/>
              <a:t>Tas bija izbraukts, </a:t>
            </a:r>
            <a:r>
              <a:rPr lang="lv-LV" dirty="0" err="1"/>
              <a:t>dūkstains</a:t>
            </a:r>
            <a:r>
              <a:rPr lang="lv-LV" dirty="0"/>
              <a:t> lauku ceļš, kurā riteņi dažkārt griezās iekšā līdz rumbām.</a:t>
            </a:r>
          </a:p>
          <a:p>
            <a:r>
              <a:rPr lang="lv-LV" dirty="0"/>
              <a:t>Grāvju vietām trūka, tā ka lietus laikā ceļš pārplūda. </a:t>
            </a:r>
          </a:p>
          <a:p>
            <a:r>
              <a:rPr lang="lv-LV" dirty="0"/>
              <a:t>Apģērbs nebija diezin cik pietiekams, ziemā sala pamatīgi. Vajadzēja stipras veselības, lai visu to pārvarētu. To pašu grūto izglītības ceļu soļoja Teodora 2 gadus vecākā māsa, kurai neklājās vieglāk.</a:t>
            </a:r>
          </a:p>
        </p:txBody>
      </p:sp>
      <p:sp>
        <p:nvSpPr>
          <p:cNvPr id="4" name="Text Placeholder 3">
            <a:extLst>
              <a:ext uri="{FF2B5EF4-FFF2-40B4-BE49-F238E27FC236}">
                <a16:creationId xmlns:a16="http://schemas.microsoft.com/office/drawing/2014/main" id="{7B312C41-3A6F-4FB5-A173-EC25ED3C20DD}"/>
              </a:ext>
            </a:extLst>
          </p:cNvPr>
          <p:cNvSpPr>
            <a:spLocks noGrp="1"/>
          </p:cNvSpPr>
          <p:nvPr>
            <p:ph type="body" sz="half" idx="2"/>
          </p:nvPr>
        </p:nvSpPr>
        <p:spPr>
          <a:xfrm>
            <a:off x="839788" y="2057400"/>
            <a:ext cx="2783945" cy="3811588"/>
          </a:xfrm>
        </p:spPr>
        <p:txBody>
          <a:bodyPr/>
          <a:lstStyle/>
          <a:p>
            <a:r>
              <a:rPr lang="lv-LV" dirty="0"/>
              <a:t>Teodors sāk iet skolā no 6 gadu vecuma. </a:t>
            </a:r>
          </a:p>
          <a:p>
            <a:r>
              <a:rPr lang="lv-LV" dirty="0"/>
              <a:t>Skolas direktors jeb kā tolaik sauca inspektors bija vācietis </a:t>
            </a:r>
            <a:r>
              <a:rPr lang="lv-LV" dirty="0" err="1"/>
              <a:t>Utendorfs</a:t>
            </a:r>
            <a:r>
              <a:rPr lang="lv-LV" dirty="0"/>
              <a:t>, kura māsai Madonā bija meiteņu skola</a:t>
            </a:r>
          </a:p>
        </p:txBody>
      </p:sp>
      <p:sp>
        <p:nvSpPr>
          <p:cNvPr id="6" name="Rectangle 5">
            <a:extLst>
              <a:ext uri="{FF2B5EF4-FFF2-40B4-BE49-F238E27FC236}">
                <a16:creationId xmlns:a16="http://schemas.microsoft.com/office/drawing/2014/main" id="{6D2EC233-B436-4D1F-B5E3-788640E64D29}"/>
              </a:ext>
            </a:extLst>
          </p:cNvPr>
          <p:cNvSpPr/>
          <p:nvPr/>
        </p:nvSpPr>
        <p:spPr>
          <a:xfrm>
            <a:off x="756357" y="5238045"/>
            <a:ext cx="299155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Teodora Hermanovska atmiņas</a:t>
            </a:r>
          </a:p>
        </p:txBody>
      </p:sp>
    </p:spTree>
    <p:extLst>
      <p:ext uri="{BB962C8B-B14F-4D97-AF65-F5344CB8AC3E}">
        <p14:creationId xmlns:p14="http://schemas.microsoft.com/office/powerpoint/2010/main" val="1063906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E1E18C-E3AF-4D67-B707-09A7BD337E4C}"/>
              </a:ext>
            </a:extLst>
          </p:cNvPr>
          <p:cNvSpPr>
            <a:spLocks noGrp="1"/>
          </p:cNvSpPr>
          <p:nvPr>
            <p:ph idx="4294967295"/>
          </p:nvPr>
        </p:nvSpPr>
        <p:spPr>
          <a:xfrm>
            <a:off x="7250806" y="1107583"/>
            <a:ext cx="4456090" cy="4005330"/>
          </a:xfrm>
          <a:solidFill>
            <a:schemeClr val="bg2"/>
          </a:solidFill>
        </p:spPr>
        <p:txBody>
          <a:bodyPr>
            <a:normAutofit fontScale="92500" lnSpcReduction="10000"/>
          </a:bodyPr>
          <a:lstStyle/>
          <a:p>
            <a:r>
              <a:rPr lang="lv-LV" dirty="0"/>
              <a:t>Drīz pēc pārnākšanas uz jaunajām mājām tēvs atstāja pilsētas dienestu. Bija iznācis rīkojums, ka viņiem jādzīvo pilsētas valdes ēkā, un tā nu viņš pēc darbiem bija spiests iet uz Jaunjelgavu, lai ik naktis pārgulētu savā istabā. Tas beidzot sanāca par grūtu, un tēvs dienestu uzteica.</a:t>
            </a:r>
          </a:p>
          <a:p>
            <a:r>
              <a:rPr lang="lv-LV" dirty="0"/>
              <a:t>Pēc tam pārtikt nebija viegli.</a:t>
            </a:r>
          </a:p>
        </p:txBody>
      </p:sp>
      <p:sp>
        <p:nvSpPr>
          <p:cNvPr id="6" name="TextBox 5">
            <a:extLst>
              <a:ext uri="{FF2B5EF4-FFF2-40B4-BE49-F238E27FC236}">
                <a16:creationId xmlns:a16="http://schemas.microsoft.com/office/drawing/2014/main" id="{6C29452B-79E7-4704-BCCE-A2ABA200B01C}"/>
              </a:ext>
            </a:extLst>
          </p:cNvPr>
          <p:cNvSpPr txBox="1"/>
          <p:nvPr/>
        </p:nvSpPr>
        <p:spPr>
          <a:xfrm>
            <a:off x="357851" y="354437"/>
            <a:ext cx="5738149" cy="2246769"/>
          </a:xfrm>
          <a:prstGeom prst="rect">
            <a:avLst/>
          </a:prstGeom>
          <a:noFill/>
        </p:spPr>
        <p:txBody>
          <a:bodyPr wrap="square">
            <a:spAutoFit/>
          </a:bodyPr>
          <a:lstStyle/>
          <a:p>
            <a:r>
              <a:rPr lang="lv-LV" sz="2000" dirty="0"/>
              <a:t>Nelielajā, smilšainajā zemes gabalā Hermanovskis</a:t>
            </a:r>
          </a:p>
          <a:p>
            <a:r>
              <a:rPr lang="lv-LV" sz="2000" dirty="0"/>
              <a:t>turēja zirgu, divas govis, pāris, trīs cūkas,</a:t>
            </a:r>
          </a:p>
          <a:p>
            <a:r>
              <a:rPr lang="lv-LV" sz="2000" dirty="0"/>
              <a:t>dažas aitas un vistas. </a:t>
            </a:r>
          </a:p>
          <a:p>
            <a:r>
              <a:rPr lang="lv-LV" sz="2000" dirty="0"/>
              <a:t>Tik daudz rudzu neizauga, lai maizes iznāktu visam gadam, milti bija jāpiepērk.</a:t>
            </a:r>
          </a:p>
          <a:p>
            <a:r>
              <a:rPr lang="lv-LV" sz="2000" dirty="0"/>
              <a:t>Kartupeļu ,sviesta un piena gan pietika, bet no bodes bija jānes pilsētas mantas kā visiem zemniekiem.</a:t>
            </a:r>
          </a:p>
        </p:txBody>
      </p:sp>
      <p:pic>
        <p:nvPicPr>
          <p:cNvPr id="16" name="Picture 15">
            <a:extLst>
              <a:ext uri="{FF2B5EF4-FFF2-40B4-BE49-F238E27FC236}">
                <a16:creationId xmlns:a16="http://schemas.microsoft.com/office/drawing/2014/main" id="{C51F7FE8-2502-46CA-B5AD-539439E06921}"/>
              </a:ext>
            </a:extLst>
          </p:cNvPr>
          <p:cNvPicPr>
            <a:picLocks noChangeAspect="1"/>
          </p:cNvPicPr>
          <p:nvPr/>
        </p:nvPicPr>
        <p:blipFill>
          <a:blip r:embed="rId2">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tretch>
            <a:fillRect/>
          </a:stretch>
        </p:blipFill>
        <p:spPr>
          <a:xfrm>
            <a:off x="357851" y="3181082"/>
            <a:ext cx="6596742" cy="3266034"/>
          </a:xfrm>
          <a:prstGeom prst="rect">
            <a:avLst/>
          </a:prstGeom>
          <a:solidFill>
            <a:schemeClr val="accent1">
              <a:alpha val="56000"/>
            </a:schemeClr>
          </a:solidFill>
        </p:spPr>
      </p:pic>
    </p:spTree>
    <p:extLst>
      <p:ext uri="{BB962C8B-B14F-4D97-AF65-F5344CB8AC3E}">
        <p14:creationId xmlns:p14="http://schemas.microsoft.com/office/powerpoint/2010/main" val="3584790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06B2-71F0-4D9A-ABD3-EE3F2CE44A1D}"/>
              </a:ext>
            </a:extLst>
          </p:cNvPr>
          <p:cNvSpPr>
            <a:spLocks noGrp="1"/>
          </p:cNvSpPr>
          <p:nvPr>
            <p:ph type="title"/>
          </p:nvPr>
        </p:nvSpPr>
        <p:spPr>
          <a:xfrm>
            <a:off x="839788" y="181858"/>
            <a:ext cx="6441544" cy="653520"/>
          </a:xfrm>
        </p:spPr>
        <p:txBody>
          <a:bodyPr>
            <a:normAutofit/>
          </a:bodyPr>
          <a:lstStyle/>
          <a:p>
            <a:r>
              <a:rPr lang="lv-LV" dirty="0"/>
              <a:t>Pilsētas skola </a:t>
            </a:r>
          </a:p>
        </p:txBody>
      </p:sp>
      <p:sp>
        <p:nvSpPr>
          <p:cNvPr id="3" name="Content Placeholder 2">
            <a:extLst>
              <a:ext uri="{FF2B5EF4-FFF2-40B4-BE49-F238E27FC236}">
                <a16:creationId xmlns:a16="http://schemas.microsoft.com/office/drawing/2014/main" id="{76ED3531-5CFD-47CE-ABA2-C851F20E9373}"/>
              </a:ext>
            </a:extLst>
          </p:cNvPr>
          <p:cNvSpPr>
            <a:spLocks noGrp="1"/>
          </p:cNvSpPr>
          <p:nvPr>
            <p:ph idx="1"/>
          </p:nvPr>
        </p:nvSpPr>
        <p:spPr>
          <a:xfrm>
            <a:off x="6908800" y="522531"/>
            <a:ext cx="4820355" cy="5338519"/>
          </a:xfrm>
        </p:spPr>
        <p:txBody>
          <a:bodyPr>
            <a:normAutofit/>
          </a:bodyPr>
          <a:lstStyle/>
          <a:p>
            <a:r>
              <a:rPr lang="lv-LV" sz="3000" dirty="0"/>
              <a:t>Pēc elementārskolas beigšanas </a:t>
            </a:r>
            <a:r>
              <a:rPr lang="lv-LV" sz="3000" dirty="0" err="1"/>
              <a:t>T.Hermanovskis</a:t>
            </a:r>
            <a:r>
              <a:rPr lang="lv-LV" sz="3000" dirty="0"/>
              <a:t> pārgāja uz četru klašu pilsētas skolu (</a:t>
            </a:r>
            <a:r>
              <a:rPr lang="lv-LV" sz="3000" dirty="0" err="1"/>
              <a:t>Kreisschule</a:t>
            </a:r>
            <a:r>
              <a:rPr lang="lv-LV" sz="3000" dirty="0"/>
              <a:t>).</a:t>
            </a:r>
          </a:p>
          <a:p>
            <a:r>
              <a:rPr lang="lv-LV" sz="3000" dirty="0"/>
              <a:t> Arī te inspektors bija vācietis </a:t>
            </a:r>
            <a:r>
              <a:rPr lang="lv-LV" sz="3000" dirty="0" err="1"/>
              <a:t>Hartmans</a:t>
            </a:r>
            <a:r>
              <a:rPr lang="lv-LV" sz="3000" dirty="0"/>
              <a:t>. Mācības deva krievu valodā, latviski, saprotams, nemācīja. </a:t>
            </a:r>
          </a:p>
        </p:txBody>
      </p:sp>
      <p:pic>
        <p:nvPicPr>
          <p:cNvPr id="5" name="Picture 4">
            <a:extLst>
              <a:ext uri="{FF2B5EF4-FFF2-40B4-BE49-F238E27FC236}">
                <a16:creationId xmlns:a16="http://schemas.microsoft.com/office/drawing/2014/main" id="{1EA47457-8744-47F7-800F-D9C4C47AE74D}"/>
              </a:ext>
            </a:extLst>
          </p:cNvPr>
          <p:cNvPicPr>
            <a:picLocks noChangeAspect="1"/>
          </p:cNvPicPr>
          <p:nvPr/>
        </p:nvPicPr>
        <p:blipFill>
          <a:blip r:embed="rId2"/>
          <a:stretch>
            <a:fillRect/>
          </a:stretch>
        </p:blipFill>
        <p:spPr>
          <a:xfrm>
            <a:off x="598312" y="911124"/>
            <a:ext cx="6310488" cy="4224015"/>
          </a:xfrm>
          <a:prstGeom prst="rect">
            <a:avLst/>
          </a:prstGeom>
        </p:spPr>
      </p:pic>
      <p:sp>
        <p:nvSpPr>
          <p:cNvPr id="4" name="Text Placeholder 3">
            <a:extLst>
              <a:ext uri="{FF2B5EF4-FFF2-40B4-BE49-F238E27FC236}">
                <a16:creationId xmlns:a16="http://schemas.microsoft.com/office/drawing/2014/main" id="{EECDEE47-9C05-42DF-BEBC-B8EB84718B07}"/>
              </a:ext>
            </a:extLst>
          </p:cNvPr>
          <p:cNvSpPr>
            <a:spLocks noGrp="1"/>
          </p:cNvSpPr>
          <p:nvPr>
            <p:ph type="body" sz="half" idx="2"/>
          </p:nvPr>
        </p:nvSpPr>
        <p:spPr>
          <a:xfrm>
            <a:off x="970845" y="5215466"/>
            <a:ext cx="3801180" cy="731409"/>
          </a:xfrm>
          <a:solidFill>
            <a:schemeClr val="tx2">
              <a:lumMod val="20000"/>
              <a:lumOff val="80000"/>
            </a:schemeClr>
          </a:solidFill>
        </p:spPr>
        <p:txBody>
          <a:bodyPr>
            <a:normAutofit/>
          </a:bodyPr>
          <a:lstStyle/>
          <a:p>
            <a:pPr algn="ctr"/>
            <a:r>
              <a:rPr lang="de-DE" dirty="0"/>
              <a:t> JAUNJELGAVA Lettland </a:t>
            </a:r>
            <a:endParaRPr lang="lv-LV" dirty="0"/>
          </a:p>
          <a:p>
            <a:r>
              <a:rPr lang="de-DE" dirty="0"/>
              <a:t>Friedrichstadt Kreisschule 1916 Feldpost </a:t>
            </a:r>
            <a:endParaRPr lang="lv-LV" dirty="0"/>
          </a:p>
        </p:txBody>
      </p:sp>
      <p:sp>
        <p:nvSpPr>
          <p:cNvPr id="7" name="TextBox 6">
            <a:extLst>
              <a:ext uri="{FF2B5EF4-FFF2-40B4-BE49-F238E27FC236}">
                <a16:creationId xmlns:a16="http://schemas.microsoft.com/office/drawing/2014/main" id="{B8525766-DA28-4013-A414-5184B58465C2}"/>
              </a:ext>
            </a:extLst>
          </p:cNvPr>
          <p:cNvSpPr txBox="1"/>
          <p:nvPr/>
        </p:nvSpPr>
        <p:spPr>
          <a:xfrm rot="10800000" flipV="1">
            <a:off x="6716889" y="5135139"/>
            <a:ext cx="5012266" cy="1200329"/>
          </a:xfrm>
          <a:prstGeom prst="rect">
            <a:avLst/>
          </a:prstGeom>
          <a:noFill/>
        </p:spPr>
        <p:txBody>
          <a:bodyPr wrap="square">
            <a:spAutoFit/>
          </a:bodyPr>
          <a:lstStyle/>
          <a:p>
            <a:r>
              <a:rPr lang="lv-LV" dirty="0"/>
              <a:t>Pilsētas skola jeb </a:t>
            </a:r>
            <a:r>
              <a:rPr lang="lv-LV" dirty="0" err="1"/>
              <a:t>apriņķa</a:t>
            </a:r>
            <a:r>
              <a:rPr lang="lv-LV" dirty="0"/>
              <a:t> skola bija izglītības iestāde starp elementārskolu un ģimnāziju.</a:t>
            </a:r>
          </a:p>
          <a:p>
            <a:r>
              <a:rPr lang="lv-LV" dirty="0"/>
              <a:t>Tajās labs izglītības līmenis, jo no </a:t>
            </a:r>
            <a:r>
              <a:rPr lang="lv-LV" dirty="0" err="1"/>
              <a:t>apriņķu</a:t>
            </a:r>
            <a:r>
              <a:rPr lang="lv-LV" dirty="0"/>
              <a:t> skolām varēja iestāties ģimnāziju apakšējas klasēs. </a:t>
            </a:r>
          </a:p>
        </p:txBody>
      </p:sp>
    </p:spTree>
    <p:extLst>
      <p:ext uri="{BB962C8B-B14F-4D97-AF65-F5344CB8AC3E}">
        <p14:creationId xmlns:p14="http://schemas.microsoft.com/office/powerpoint/2010/main" val="2120643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C3EC6C-0013-400B-ACF5-E4BBBA362146}"/>
              </a:ext>
            </a:extLst>
          </p:cNvPr>
          <p:cNvPicPr>
            <a:picLocks noChangeAspect="1"/>
          </p:cNvPicPr>
          <p:nvPr/>
        </p:nvPicPr>
        <p:blipFill>
          <a:blip r:embed="rId2"/>
          <a:stretch>
            <a:fillRect/>
          </a:stretch>
        </p:blipFill>
        <p:spPr>
          <a:xfrm>
            <a:off x="1676400" y="228599"/>
            <a:ext cx="8839200" cy="6629401"/>
          </a:xfrm>
          <a:prstGeom prst="rect">
            <a:avLst/>
          </a:prstGeom>
        </p:spPr>
      </p:pic>
    </p:spTree>
    <p:extLst>
      <p:ext uri="{BB962C8B-B14F-4D97-AF65-F5344CB8AC3E}">
        <p14:creationId xmlns:p14="http://schemas.microsoft.com/office/powerpoint/2010/main" val="1837145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1900</TotalTime>
  <Words>617</Words>
  <Application>Microsoft Office PowerPoint</Application>
  <PresentationFormat>Widescreen</PresentationFormat>
  <Paragraphs>74</Paragraphs>
  <Slides>25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    Teodors Hermanovskis Ceļš uz mājām    </vt:lpstr>
      <vt:lpstr>Jaunjelgava  Pilsēta pie Daugavas  Sēlija</vt:lpstr>
      <vt:lpstr>Hermanovsku mājas </vt:lpstr>
      <vt:lpstr>Vecāki  Jānis un Vilhelmīne                      (dz.Gīslere) </vt:lpstr>
      <vt:lpstr>PowerPoint Presentation</vt:lpstr>
      <vt:lpstr>Elementārskola</vt:lpstr>
      <vt:lpstr>PowerPoint Presentation</vt:lpstr>
      <vt:lpstr>Pilsētas skola </vt:lpstr>
      <vt:lpstr>PowerPoint Presentation</vt:lpstr>
      <vt:lpstr>Jaunjelgavas Sadraudzīga biedrība  dibināta 1895.gadā</vt:lpstr>
      <vt:lpstr>Māsa  Otilija Hermanovska</vt:lpstr>
      <vt:lpstr>Jaunjelgavas Luterāņu baznīca</vt:lpstr>
      <vt:lpstr>Jaunjelgavas krastmala pirms 1910.gada Foto no V. Lindes kolekcijas</vt:lpstr>
      <vt:lpstr>Jaunjelgavas krastmala ap 1910. gadu </vt:lpstr>
      <vt:lpstr>PowerPoint Presentation</vt:lpstr>
      <vt:lpstr>PowerPoint Presentation</vt:lpstr>
      <vt:lpstr>Pilsētas krastmala pirms 1915.gada</vt:lpstr>
      <vt:lpstr>PowerPoint Presentation</vt:lpstr>
      <vt:lpstr>PowerPoint Presentation</vt:lpstr>
      <vt:lpstr>PowerPoint Presentation</vt:lpstr>
      <vt:lpstr>Pilsētas arhīvs  I pasaules kara gados izpostīts</vt:lpstr>
      <vt:lpstr>Pirmā pasaules kara gados Hermanovsku mājas  tika pilnībā nopostītas</vt:lpstr>
      <vt:lpstr>Mājas  atjaunotas 1922.gadā</vt:lpstr>
      <vt:lpstr>Teodors Hermanovskis</vt:lpstr>
      <vt:lpstr>Paldies!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teo</dc:title>
  <dc:creator>User</dc:creator>
  <cp:lastModifiedBy>User</cp:lastModifiedBy>
  <cp:revision>79</cp:revision>
  <dcterms:created xsi:type="dcterms:W3CDTF">2018-11-01T12:02:55Z</dcterms:created>
  <dcterms:modified xsi:type="dcterms:W3CDTF">2020-10-22T17:54:36Z</dcterms:modified>
</cp:coreProperties>
</file>