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76" r:id="rId4"/>
    <p:sldId id="275" r:id="rId5"/>
    <p:sldId id="277" r:id="rId6"/>
    <p:sldId id="278" r:id="rId7"/>
    <p:sldId id="280" r:id="rId8"/>
    <p:sldId id="281" r:id="rId9"/>
    <p:sldId id="282" r:id="rId10"/>
    <p:sldId id="283" r:id="rId11"/>
    <p:sldId id="279" r:id="rId12"/>
    <p:sldId id="285" r:id="rId13"/>
    <p:sldId id="284" r:id="rId14"/>
    <p:sldId id="265"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D"/>
    <a:srgbClr val="FFB600"/>
    <a:srgbClr val="D79C07"/>
    <a:srgbClr val="F7B513"/>
    <a:srgbClr val="545454"/>
    <a:srgbClr val="424242"/>
    <a:srgbClr val="BF00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81891" autoAdjust="0"/>
  </p:normalViewPr>
  <p:slideViewPr>
    <p:cSldViewPr snapToGrid="0">
      <p:cViewPr varScale="1">
        <p:scale>
          <a:sx n="104" d="100"/>
          <a:sy n="104" d="100"/>
        </p:scale>
        <p:origin x="774"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04"/>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īna Pankovska" userId="d90e39ba-a5d8-4034-a774-491e6b02137e" providerId="ADAL" clId="{13F3C9BD-4F01-4CCA-823B-FDC3457E564F}"/>
    <pc:docChg chg="undo custSel modSld">
      <pc:chgData name="Elīna Pankovska" userId="d90e39ba-a5d8-4034-a774-491e6b02137e" providerId="ADAL" clId="{13F3C9BD-4F01-4CCA-823B-FDC3457E564F}" dt="2022-12-07T14:10:19.992" v="30" actId="20577"/>
      <pc:docMkLst>
        <pc:docMk/>
      </pc:docMkLst>
      <pc:sldChg chg="modSp mod">
        <pc:chgData name="Elīna Pankovska" userId="d90e39ba-a5d8-4034-a774-491e6b02137e" providerId="ADAL" clId="{13F3C9BD-4F01-4CCA-823B-FDC3457E564F}" dt="2022-12-06T11:56:45.272" v="20" actId="207"/>
        <pc:sldMkLst>
          <pc:docMk/>
          <pc:sldMk cId="999350550" sldId="279"/>
        </pc:sldMkLst>
        <pc:spChg chg="mod">
          <ac:chgData name="Elīna Pankovska" userId="d90e39ba-a5d8-4034-a774-491e6b02137e" providerId="ADAL" clId="{13F3C9BD-4F01-4CCA-823B-FDC3457E564F}" dt="2022-12-06T11:56:45.272" v="20" actId="207"/>
          <ac:spMkLst>
            <pc:docMk/>
            <pc:sldMk cId="999350550" sldId="279"/>
            <ac:spMk id="4" creationId="{48752F7C-058F-C423-E89F-33671CE7788C}"/>
          </ac:spMkLst>
        </pc:spChg>
      </pc:sldChg>
      <pc:sldChg chg="modSp mod">
        <pc:chgData name="Elīna Pankovska" userId="d90e39ba-a5d8-4034-a774-491e6b02137e" providerId="ADAL" clId="{13F3C9BD-4F01-4CCA-823B-FDC3457E564F}" dt="2022-12-07T14:10:19.992" v="30" actId="20577"/>
        <pc:sldMkLst>
          <pc:docMk/>
          <pc:sldMk cId="2170629716" sldId="281"/>
        </pc:sldMkLst>
        <pc:spChg chg="mod">
          <ac:chgData name="Elīna Pankovska" userId="d90e39ba-a5d8-4034-a774-491e6b02137e" providerId="ADAL" clId="{13F3C9BD-4F01-4CCA-823B-FDC3457E564F}" dt="2022-12-07T14:10:19.992" v="30" actId="20577"/>
          <ac:spMkLst>
            <pc:docMk/>
            <pc:sldMk cId="2170629716" sldId="281"/>
            <ac:spMk id="4" creationId="{48752F7C-058F-C423-E89F-33671CE7788C}"/>
          </ac:spMkLst>
        </pc:spChg>
      </pc:sldChg>
      <pc:sldChg chg="modSp mod">
        <pc:chgData name="Elīna Pankovska" userId="d90e39ba-a5d8-4034-a774-491e6b02137e" providerId="ADAL" clId="{13F3C9BD-4F01-4CCA-823B-FDC3457E564F}" dt="2022-12-05T10:18:28.601" v="6" actId="20577"/>
        <pc:sldMkLst>
          <pc:docMk/>
          <pc:sldMk cId="308012917" sldId="283"/>
        </pc:sldMkLst>
        <pc:spChg chg="mod">
          <ac:chgData name="Elīna Pankovska" userId="d90e39ba-a5d8-4034-a774-491e6b02137e" providerId="ADAL" clId="{13F3C9BD-4F01-4CCA-823B-FDC3457E564F}" dt="2022-12-05T10:18:28.601" v="6" actId="20577"/>
          <ac:spMkLst>
            <pc:docMk/>
            <pc:sldMk cId="308012917" sldId="283"/>
            <ac:spMk id="5" creationId="{2ED001E0-23D1-C58E-42D5-BD5423A334FE}"/>
          </ac:spMkLst>
        </pc:spChg>
      </pc:sldChg>
      <pc:sldChg chg="modSp mod">
        <pc:chgData name="Elīna Pankovska" userId="d90e39ba-a5d8-4034-a774-491e6b02137e" providerId="ADAL" clId="{13F3C9BD-4F01-4CCA-823B-FDC3457E564F}" dt="2022-12-07T14:08:34.480" v="22" actId="20577"/>
        <pc:sldMkLst>
          <pc:docMk/>
          <pc:sldMk cId="1386126009" sldId="285"/>
        </pc:sldMkLst>
        <pc:spChg chg="mod">
          <ac:chgData name="Elīna Pankovska" userId="d90e39ba-a5d8-4034-a774-491e6b02137e" providerId="ADAL" clId="{13F3C9BD-4F01-4CCA-823B-FDC3457E564F}" dt="2022-12-07T14:08:34.480" v="22" actId="20577"/>
          <ac:spMkLst>
            <pc:docMk/>
            <pc:sldMk cId="1386126009" sldId="285"/>
            <ac:spMk id="2" creationId="{6CC388EA-3607-C098-50F6-F092337EEC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BF2B9-007F-4161-BA92-F968181FF2F1}" type="datetimeFigureOut">
              <a:rPr lang="lv-LV" smtClean="0"/>
              <a:t>07.12.2022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8BC76-9AC0-4AB4-959D-184BBBA8D1C1}" type="slidenum">
              <a:rPr lang="lv-LV" smtClean="0"/>
              <a:t>‹#›</a:t>
            </a:fld>
            <a:endParaRPr lang="lv-LV"/>
          </a:p>
        </p:txBody>
      </p:sp>
    </p:spTree>
    <p:extLst>
      <p:ext uri="{BB962C8B-B14F-4D97-AF65-F5344CB8AC3E}">
        <p14:creationId xmlns:p14="http://schemas.microsoft.com/office/powerpoint/2010/main" val="283256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D9E8BC76-9AC0-4AB4-959D-184BBBA8D1C1}" type="slidenum">
              <a:rPr lang="lv-LV" smtClean="0"/>
              <a:t>1</a:t>
            </a:fld>
            <a:endParaRPr lang="lv-LV"/>
          </a:p>
        </p:txBody>
      </p:sp>
    </p:spTree>
    <p:extLst>
      <p:ext uri="{BB962C8B-B14F-4D97-AF65-F5344CB8AC3E}">
        <p14:creationId xmlns:p14="http://schemas.microsoft.com/office/powerpoint/2010/main" val="159825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10</a:t>
            </a:fld>
            <a:endParaRPr lang="lv-LV"/>
          </a:p>
        </p:txBody>
      </p:sp>
    </p:spTree>
    <p:extLst>
      <p:ext uri="{BB962C8B-B14F-4D97-AF65-F5344CB8AC3E}">
        <p14:creationId xmlns:p14="http://schemas.microsoft.com/office/powerpoint/2010/main" val="97700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11</a:t>
            </a:fld>
            <a:endParaRPr lang="lv-LV"/>
          </a:p>
        </p:txBody>
      </p:sp>
    </p:spTree>
    <p:extLst>
      <p:ext uri="{BB962C8B-B14F-4D97-AF65-F5344CB8AC3E}">
        <p14:creationId xmlns:p14="http://schemas.microsoft.com/office/powerpoint/2010/main" val="275109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12</a:t>
            </a:fld>
            <a:endParaRPr lang="lv-LV"/>
          </a:p>
        </p:txBody>
      </p:sp>
    </p:spTree>
    <p:extLst>
      <p:ext uri="{BB962C8B-B14F-4D97-AF65-F5344CB8AC3E}">
        <p14:creationId xmlns:p14="http://schemas.microsoft.com/office/powerpoint/2010/main" val="36932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13</a:t>
            </a:fld>
            <a:endParaRPr lang="lv-LV"/>
          </a:p>
        </p:txBody>
      </p:sp>
    </p:spTree>
    <p:extLst>
      <p:ext uri="{BB962C8B-B14F-4D97-AF65-F5344CB8AC3E}">
        <p14:creationId xmlns:p14="http://schemas.microsoft.com/office/powerpoint/2010/main" val="322781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D9E8BC76-9AC0-4AB4-959D-184BBBA8D1C1}" type="slidenum">
              <a:rPr lang="lv-LV" smtClean="0"/>
              <a:t>14</a:t>
            </a:fld>
            <a:endParaRPr lang="lv-LV"/>
          </a:p>
        </p:txBody>
      </p:sp>
    </p:spTree>
    <p:extLst>
      <p:ext uri="{BB962C8B-B14F-4D97-AF65-F5344CB8AC3E}">
        <p14:creationId xmlns:p14="http://schemas.microsoft.com/office/powerpoint/2010/main" val="280634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2</a:t>
            </a:fld>
            <a:endParaRPr lang="lv-LV"/>
          </a:p>
        </p:txBody>
      </p:sp>
    </p:spTree>
    <p:extLst>
      <p:ext uri="{BB962C8B-B14F-4D97-AF65-F5344CB8AC3E}">
        <p14:creationId xmlns:p14="http://schemas.microsoft.com/office/powerpoint/2010/main" val="103233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3</a:t>
            </a:fld>
            <a:endParaRPr lang="lv-LV"/>
          </a:p>
        </p:txBody>
      </p:sp>
    </p:spTree>
    <p:extLst>
      <p:ext uri="{BB962C8B-B14F-4D97-AF65-F5344CB8AC3E}">
        <p14:creationId xmlns:p14="http://schemas.microsoft.com/office/powerpoint/2010/main" val="410831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4</a:t>
            </a:fld>
            <a:endParaRPr lang="lv-LV"/>
          </a:p>
        </p:txBody>
      </p:sp>
    </p:spTree>
    <p:extLst>
      <p:ext uri="{BB962C8B-B14F-4D97-AF65-F5344CB8AC3E}">
        <p14:creationId xmlns:p14="http://schemas.microsoft.com/office/powerpoint/2010/main" val="16564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5</a:t>
            </a:fld>
            <a:endParaRPr lang="lv-LV"/>
          </a:p>
        </p:txBody>
      </p:sp>
    </p:spTree>
    <p:extLst>
      <p:ext uri="{BB962C8B-B14F-4D97-AF65-F5344CB8AC3E}">
        <p14:creationId xmlns:p14="http://schemas.microsoft.com/office/powerpoint/2010/main" val="21814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6</a:t>
            </a:fld>
            <a:endParaRPr lang="lv-LV"/>
          </a:p>
        </p:txBody>
      </p:sp>
    </p:spTree>
    <p:extLst>
      <p:ext uri="{BB962C8B-B14F-4D97-AF65-F5344CB8AC3E}">
        <p14:creationId xmlns:p14="http://schemas.microsoft.com/office/powerpoint/2010/main" val="68611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7</a:t>
            </a:fld>
            <a:endParaRPr lang="lv-LV"/>
          </a:p>
        </p:txBody>
      </p:sp>
    </p:spTree>
    <p:extLst>
      <p:ext uri="{BB962C8B-B14F-4D97-AF65-F5344CB8AC3E}">
        <p14:creationId xmlns:p14="http://schemas.microsoft.com/office/powerpoint/2010/main" val="138274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8</a:t>
            </a:fld>
            <a:endParaRPr lang="lv-LV"/>
          </a:p>
        </p:txBody>
      </p:sp>
    </p:spTree>
    <p:extLst>
      <p:ext uri="{BB962C8B-B14F-4D97-AF65-F5344CB8AC3E}">
        <p14:creationId xmlns:p14="http://schemas.microsoft.com/office/powerpoint/2010/main" val="169629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85750" indent="-285750">
              <a:buFont typeface="Arial" panose="020B0604020202020204" pitchFamily="34" charset="0"/>
              <a:buChar char="•"/>
            </a:pPr>
            <a:endParaRPr lang="lv-LV" sz="1800" dirty="0">
              <a:effectLst/>
              <a:latin typeface="Arial" panose="020B060402020202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D9E8BC76-9AC0-4AB4-959D-184BBBA8D1C1}" type="slidenum">
              <a:rPr lang="lv-LV" smtClean="0"/>
              <a:t>9</a:t>
            </a:fld>
            <a:endParaRPr lang="lv-LV"/>
          </a:p>
        </p:txBody>
      </p:sp>
    </p:spTree>
    <p:extLst>
      <p:ext uri="{BB962C8B-B14F-4D97-AF65-F5344CB8AC3E}">
        <p14:creationId xmlns:p14="http://schemas.microsoft.com/office/powerpoint/2010/main" val="769050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rgbClr val="3D3D3D"/>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dirty="0"/>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FFB60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pic>
        <p:nvPicPr>
          <p:cNvPr id="9" name="Attēls 8">
            <a:extLst>
              <a:ext uri="{FF2B5EF4-FFF2-40B4-BE49-F238E27FC236}">
                <a16:creationId xmlns:a16="http://schemas.microsoft.com/office/drawing/2014/main" id="{E9880E97-307E-4027-8005-F5A16DAFD2DC}"/>
              </a:ext>
            </a:extLst>
          </p:cNvPr>
          <p:cNvPicPr>
            <a:picLocks noChangeAspect="1"/>
          </p:cNvPicPr>
          <p:nvPr userDrawn="1"/>
        </p:nvPicPr>
        <p:blipFill>
          <a:blip r:embed="rId2"/>
          <a:stretch>
            <a:fillRect/>
          </a:stretch>
        </p:blipFill>
        <p:spPr>
          <a:xfrm>
            <a:off x="716280" y="6145059"/>
            <a:ext cx="1974669" cy="381617"/>
          </a:xfrm>
          <a:prstGeom prst="rect">
            <a:avLst/>
          </a:prstGeom>
        </p:spPr>
      </p:pic>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61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 ar parakstu">
    <p:bg>
      <p:bgPr>
        <a:solidFill>
          <a:srgbClr val="3D3D3D"/>
        </a:solidFill>
        <a:effectLst/>
      </p:bgPr>
    </p:bg>
    <p:spTree>
      <p:nvGrpSpPr>
        <p:cNvPr id="1" name=""/>
        <p:cNvGrpSpPr/>
        <p:nvPr/>
      </p:nvGrpSpPr>
      <p:grpSpPr>
        <a:xfrm>
          <a:off x="0" y="0"/>
          <a:ext cx="0" cy="0"/>
          <a:chOff x="0" y="0"/>
          <a:chExt cx="0" cy="0"/>
        </a:xfrm>
      </p:grpSpPr>
      <p:cxnSp>
        <p:nvCxnSpPr>
          <p:cNvPr id="9" name="Taisns savienotājs 8">
            <a:extLst>
              <a:ext uri="{FF2B5EF4-FFF2-40B4-BE49-F238E27FC236}">
                <a16:creationId xmlns:a16="http://schemas.microsoft.com/office/drawing/2014/main" id="{EF915974-1A63-4A88-82B3-D6E956E97D6A}"/>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
        <p:nvSpPr>
          <p:cNvPr id="6" name="Virsraksts 1">
            <a:extLst>
              <a:ext uri="{FF2B5EF4-FFF2-40B4-BE49-F238E27FC236}">
                <a16:creationId xmlns:a16="http://schemas.microsoft.com/office/drawing/2014/main" id="{22C064BA-C36D-48A7-B5D1-BA0C0C1B6A16}"/>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dirty="0"/>
              <a:t>Rediģēt šablona virsraksta stilu</a:t>
            </a:r>
          </a:p>
        </p:txBody>
      </p:sp>
      <p:pic>
        <p:nvPicPr>
          <p:cNvPr id="7" name="Attēls 6">
            <a:extLst>
              <a:ext uri="{FF2B5EF4-FFF2-40B4-BE49-F238E27FC236}">
                <a16:creationId xmlns:a16="http://schemas.microsoft.com/office/drawing/2014/main" id="{39A3B60E-FF82-4DE3-9726-C0422332D0C4}"/>
              </a:ext>
            </a:extLst>
          </p:cNvPr>
          <p:cNvPicPr>
            <a:picLocks noChangeAspect="1"/>
          </p:cNvPicPr>
          <p:nvPr userDrawn="1"/>
        </p:nvPicPr>
        <p:blipFill>
          <a:blip r:embed="rId2"/>
          <a:stretch>
            <a:fillRect/>
          </a:stretch>
        </p:blipFill>
        <p:spPr>
          <a:xfrm>
            <a:off x="716280" y="6145059"/>
            <a:ext cx="1974669" cy="381617"/>
          </a:xfrm>
          <a:prstGeom prst="rect">
            <a:avLst/>
          </a:prstGeom>
        </p:spPr>
      </p:pic>
      <p:cxnSp>
        <p:nvCxnSpPr>
          <p:cNvPr id="12" name="Taisns savienotājs 11">
            <a:extLst>
              <a:ext uri="{FF2B5EF4-FFF2-40B4-BE49-F238E27FC236}">
                <a16:creationId xmlns:a16="http://schemas.microsoft.com/office/drawing/2014/main" id="{089206ED-2352-4603-830F-57639D36C9AB}"/>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3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3ED59629-7FF2-490E-9D50-21371B5060C3}"/>
              </a:ext>
            </a:extLst>
          </p:cNvPr>
          <p:cNvSpPr>
            <a:spLocks noGrp="1"/>
          </p:cNvSpPr>
          <p:nvPr>
            <p:ph type="pic" idx="1"/>
          </p:nvPr>
        </p:nvSpPr>
        <p:spPr>
          <a:xfrm>
            <a:off x="684000" y="987425"/>
            <a:ext cx="1096671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8" name="Virsraksts 1">
            <a:extLst>
              <a:ext uri="{FF2B5EF4-FFF2-40B4-BE49-F238E27FC236}">
                <a16:creationId xmlns:a16="http://schemas.microsoft.com/office/drawing/2014/main" id="{DD7FE0F1-AD32-4563-8E2A-CFD8F4BB33DE}"/>
              </a:ext>
            </a:extLst>
          </p:cNvPr>
          <p:cNvSpPr>
            <a:spLocks noGrp="1"/>
          </p:cNvSpPr>
          <p:nvPr>
            <p:ph type="title"/>
          </p:nvPr>
        </p:nvSpPr>
        <p:spPr>
          <a:xfrm>
            <a:off x="716400" y="242930"/>
            <a:ext cx="10515600" cy="1005840"/>
          </a:xfrm>
        </p:spPr>
        <p:txBody>
          <a:bodyPr>
            <a:normAutofit/>
          </a:bodyPr>
          <a:lstStyle>
            <a:lvl1pPr>
              <a:defRPr sz="2400">
                <a:solidFill>
                  <a:srgbClr val="3D3D3D"/>
                </a:solidFill>
                <a:latin typeface="Montserrat Medium" panose="00000600000000000000" pitchFamily="2" charset="0"/>
              </a:defRPr>
            </a:lvl1pPr>
          </a:lstStyle>
          <a:p>
            <a:r>
              <a:rPr lang="lv-LV" dirty="0"/>
              <a:t>Rediģēt šablona virsraksta stilu</a:t>
            </a:r>
          </a:p>
        </p:txBody>
      </p:sp>
      <p:pic>
        <p:nvPicPr>
          <p:cNvPr id="6" name="Attēls 5">
            <a:extLst>
              <a:ext uri="{FF2B5EF4-FFF2-40B4-BE49-F238E27FC236}">
                <a16:creationId xmlns:a16="http://schemas.microsoft.com/office/drawing/2014/main" id="{A31D4581-3F2E-4A0A-86F8-CE08CC1C0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extLst>
      <p:ext uri="{BB962C8B-B14F-4D97-AF65-F5344CB8AC3E}">
        <p14:creationId xmlns:p14="http://schemas.microsoft.com/office/powerpoint/2010/main" val="156193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dirty="0"/>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838199" y="4051313"/>
            <a:ext cx="2209799" cy="1188085"/>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cxnSp>
        <p:nvCxnSpPr>
          <p:cNvPr id="12" name="Taisns savienotājs 11">
            <a:extLst>
              <a:ext uri="{FF2B5EF4-FFF2-40B4-BE49-F238E27FC236}">
                <a16:creationId xmlns:a16="http://schemas.microsoft.com/office/drawing/2014/main" id="{3D97E04A-7DB9-405D-AC2E-8154C5768653}"/>
              </a:ext>
            </a:extLst>
          </p:cNvPr>
          <p:cNvCxnSpPr>
            <a:cxnSpLocks/>
          </p:cNvCxnSpPr>
          <p:nvPr userDrawn="1"/>
        </p:nvCxnSpPr>
        <p:spPr>
          <a:xfrm>
            <a:off x="838199" y="3747464"/>
            <a:ext cx="4312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9156A035-B5D6-4AA4-9FCD-F6A0B2DA969D}"/>
              </a:ext>
            </a:extLst>
          </p:cNvPr>
          <p:cNvSpPr>
            <a:spLocks noGrp="1"/>
          </p:cNvSpPr>
          <p:nvPr>
            <p:ph idx="11"/>
          </p:nvPr>
        </p:nvSpPr>
        <p:spPr>
          <a:xfrm>
            <a:off x="3215639" y="4057822"/>
            <a:ext cx="2209799" cy="1181571"/>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pic>
        <p:nvPicPr>
          <p:cNvPr id="13" name="Attēls 12">
            <a:extLst>
              <a:ext uri="{FF2B5EF4-FFF2-40B4-BE49-F238E27FC236}">
                <a16:creationId xmlns:a16="http://schemas.microsoft.com/office/drawing/2014/main" id="{F8E1A3FA-F1D6-4BCC-A5EA-C4FB805776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extLst>
      <p:ext uri="{BB962C8B-B14F-4D97-AF65-F5344CB8AC3E}">
        <p14:creationId xmlns:p14="http://schemas.microsoft.com/office/powerpoint/2010/main" val="109390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dirty="0"/>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1278401"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p:txBody>
      </p:sp>
      <p:pic>
        <p:nvPicPr>
          <p:cNvPr id="13" name="Attēls 12">
            <a:extLst>
              <a:ext uri="{FF2B5EF4-FFF2-40B4-BE49-F238E27FC236}">
                <a16:creationId xmlns:a16="http://schemas.microsoft.com/office/drawing/2014/main" id="{F8E1A3FA-F1D6-4BCC-A5EA-C4FB805776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
        <p:nvSpPr>
          <p:cNvPr id="2" name="Ovāls 1">
            <a:extLst>
              <a:ext uri="{FF2B5EF4-FFF2-40B4-BE49-F238E27FC236}">
                <a16:creationId xmlns:a16="http://schemas.microsoft.com/office/drawing/2014/main" id="{63FE6A8D-52C0-49D4-A466-09C98F977A32}"/>
              </a:ext>
            </a:extLst>
          </p:cNvPr>
          <p:cNvSpPr/>
          <p:nvPr userDrawn="1"/>
        </p:nvSpPr>
        <p:spPr>
          <a:xfrm>
            <a:off x="716400" y="2932386"/>
            <a:ext cx="318019" cy="318019"/>
          </a:xfrm>
          <a:prstGeom prst="ellipse">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A4025FCF-3B43-4B75-A446-BE1200F32345}"/>
              </a:ext>
            </a:extLst>
          </p:cNvPr>
          <p:cNvSpPr/>
          <p:nvPr userDrawn="1"/>
        </p:nvSpPr>
        <p:spPr>
          <a:xfrm>
            <a:off x="716400" y="3429000"/>
            <a:ext cx="318019" cy="318019"/>
          </a:xfrm>
          <a:prstGeom prst="ellipse">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Satura vietturis 2">
            <a:extLst>
              <a:ext uri="{FF2B5EF4-FFF2-40B4-BE49-F238E27FC236}">
                <a16:creationId xmlns:a16="http://schemas.microsoft.com/office/drawing/2014/main" id="{D740782B-B019-480F-9280-7AA01C8BAB91}"/>
              </a:ext>
            </a:extLst>
          </p:cNvPr>
          <p:cNvSpPr>
            <a:spLocks noGrp="1"/>
          </p:cNvSpPr>
          <p:nvPr>
            <p:ph idx="12"/>
          </p:nvPr>
        </p:nvSpPr>
        <p:spPr>
          <a:xfrm>
            <a:off x="1278401"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p:txBody>
      </p:sp>
      <p:sp>
        <p:nvSpPr>
          <p:cNvPr id="17" name="Ovāls 16">
            <a:extLst>
              <a:ext uri="{FF2B5EF4-FFF2-40B4-BE49-F238E27FC236}">
                <a16:creationId xmlns:a16="http://schemas.microsoft.com/office/drawing/2014/main" id="{4B0306A1-4536-40A9-873A-6E4BEB90A29A}"/>
              </a:ext>
            </a:extLst>
          </p:cNvPr>
          <p:cNvSpPr/>
          <p:nvPr userDrawn="1"/>
        </p:nvSpPr>
        <p:spPr>
          <a:xfrm>
            <a:off x="3269606" y="2932386"/>
            <a:ext cx="318019" cy="318019"/>
          </a:xfrm>
          <a:prstGeom prst="ellipse">
            <a:avLst/>
          </a:prstGeom>
          <a:solidFill>
            <a:srgbClr val="F7B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āls 17">
            <a:extLst>
              <a:ext uri="{FF2B5EF4-FFF2-40B4-BE49-F238E27FC236}">
                <a16:creationId xmlns:a16="http://schemas.microsoft.com/office/drawing/2014/main" id="{1B6BE106-FE38-456B-914E-801CDC745E2A}"/>
              </a:ext>
            </a:extLst>
          </p:cNvPr>
          <p:cNvSpPr/>
          <p:nvPr userDrawn="1"/>
        </p:nvSpPr>
        <p:spPr>
          <a:xfrm>
            <a:off x="3269606" y="3429000"/>
            <a:ext cx="318019" cy="318019"/>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Satura vietturis 2">
            <a:extLst>
              <a:ext uri="{FF2B5EF4-FFF2-40B4-BE49-F238E27FC236}">
                <a16:creationId xmlns:a16="http://schemas.microsoft.com/office/drawing/2014/main" id="{52009BD3-6B11-4F26-AD67-36B176895549}"/>
              </a:ext>
            </a:extLst>
          </p:cNvPr>
          <p:cNvSpPr>
            <a:spLocks noGrp="1"/>
          </p:cNvSpPr>
          <p:nvPr>
            <p:ph idx="13"/>
          </p:nvPr>
        </p:nvSpPr>
        <p:spPr>
          <a:xfrm>
            <a:off x="3786776"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p:txBody>
      </p:sp>
      <p:sp>
        <p:nvSpPr>
          <p:cNvPr id="20" name="Satura vietturis 2">
            <a:extLst>
              <a:ext uri="{FF2B5EF4-FFF2-40B4-BE49-F238E27FC236}">
                <a16:creationId xmlns:a16="http://schemas.microsoft.com/office/drawing/2014/main" id="{A0B6A8A8-E9AB-454C-98D1-F56DDC88629A}"/>
              </a:ext>
            </a:extLst>
          </p:cNvPr>
          <p:cNvSpPr>
            <a:spLocks noGrp="1"/>
          </p:cNvSpPr>
          <p:nvPr>
            <p:ph idx="14"/>
          </p:nvPr>
        </p:nvSpPr>
        <p:spPr>
          <a:xfrm>
            <a:off x="3786776"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p:txBody>
      </p:sp>
    </p:spTree>
    <p:extLst>
      <p:ext uri="{BB962C8B-B14F-4D97-AF65-F5344CB8AC3E}">
        <p14:creationId xmlns:p14="http://schemas.microsoft.com/office/powerpoint/2010/main" val="6838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kāls virsraksts un teksts">
    <p:bg>
      <p:bgPr>
        <a:solidFill>
          <a:srgbClr val="FFB600"/>
        </a:solidFill>
        <a:effectLst/>
      </p:bgPr>
    </p:bg>
    <p:spTree>
      <p:nvGrpSpPr>
        <p:cNvPr id="1" name=""/>
        <p:cNvGrpSpPr/>
        <p:nvPr/>
      </p:nvGrpSpPr>
      <p:grpSpPr>
        <a:xfrm>
          <a:off x="0" y="0"/>
          <a:ext cx="0" cy="0"/>
          <a:chOff x="0" y="0"/>
          <a:chExt cx="0" cy="0"/>
        </a:xfrm>
      </p:grpSpPr>
      <p:sp>
        <p:nvSpPr>
          <p:cNvPr id="10" name="Virsraksts 1">
            <a:extLst>
              <a:ext uri="{FF2B5EF4-FFF2-40B4-BE49-F238E27FC236}">
                <a16:creationId xmlns:a16="http://schemas.microsoft.com/office/drawing/2014/main" id="{F908333D-4328-401A-9BD3-327C4AE017DD}"/>
              </a:ext>
            </a:extLst>
          </p:cNvPr>
          <p:cNvSpPr txBox="1">
            <a:spLocks/>
          </p:cNvSpPr>
          <p:nvPr userDrawn="1"/>
        </p:nvSpPr>
        <p:spPr>
          <a:xfrm>
            <a:off x="838198" y="2346009"/>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dirty="0"/>
              <a:t>Rediģēt šablona virsraksta stilu</a:t>
            </a:r>
          </a:p>
        </p:txBody>
      </p:sp>
      <p:cxnSp>
        <p:nvCxnSpPr>
          <p:cNvPr id="11" name="Taisns savienotājs 10">
            <a:extLst>
              <a:ext uri="{FF2B5EF4-FFF2-40B4-BE49-F238E27FC236}">
                <a16:creationId xmlns:a16="http://schemas.microsoft.com/office/drawing/2014/main" id="{DBE7D3E3-F090-42BF-97DD-C3F889D7C2D7}"/>
              </a:ext>
            </a:extLst>
          </p:cNvPr>
          <p:cNvCxnSpPr>
            <a:cxnSpLocks/>
          </p:cNvCxnSpPr>
          <p:nvPr userDrawn="1"/>
        </p:nvCxnSpPr>
        <p:spPr>
          <a:xfrm>
            <a:off x="22860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id="{FD1619CD-1B40-43C7-AFB7-2CDDC07121EF}"/>
              </a:ext>
            </a:extLst>
          </p:cNvPr>
          <p:cNvCxnSpPr>
            <a:cxnSpLocks/>
          </p:cNvCxnSpPr>
          <p:nvPr userDrawn="1"/>
        </p:nvCxnSpPr>
        <p:spPr>
          <a:xfrm>
            <a:off x="765048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4" name="Virsraksts 1">
            <a:extLst>
              <a:ext uri="{FF2B5EF4-FFF2-40B4-BE49-F238E27FC236}">
                <a16:creationId xmlns:a16="http://schemas.microsoft.com/office/drawing/2014/main" id="{E082407C-6553-4F0A-B53D-E6496323B1D0}"/>
              </a:ext>
            </a:extLst>
          </p:cNvPr>
          <p:cNvSpPr txBox="1">
            <a:spLocks/>
          </p:cNvSpPr>
          <p:nvPr userDrawn="1"/>
        </p:nvSpPr>
        <p:spPr>
          <a:xfrm>
            <a:off x="4541518" y="3222784"/>
            <a:ext cx="3108962"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000" dirty="0"/>
              <a:t>Rediģēt šablona virsraksta stilu</a:t>
            </a:r>
          </a:p>
        </p:txBody>
      </p:sp>
      <p:sp>
        <p:nvSpPr>
          <p:cNvPr id="15" name="Virsraksts 1">
            <a:extLst>
              <a:ext uri="{FF2B5EF4-FFF2-40B4-BE49-F238E27FC236}">
                <a16:creationId xmlns:a16="http://schemas.microsoft.com/office/drawing/2014/main" id="{66CBB3C3-AE50-4A87-8FE3-A2AD282D078A}"/>
              </a:ext>
            </a:extLst>
          </p:cNvPr>
          <p:cNvSpPr txBox="1">
            <a:spLocks/>
          </p:cNvSpPr>
          <p:nvPr userDrawn="1"/>
        </p:nvSpPr>
        <p:spPr>
          <a:xfrm>
            <a:off x="990599" y="1172845"/>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dirty="0"/>
              <a:t>Rediģēt šablona virsraksta stilu</a:t>
            </a:r>
          </a:p>
        </p:txBody>
      </p:sp>
      <p:sp>
        <p:nvSpPr>
          <p:cNvPr id="17" name="Virsraksts 1">
            <a:extLst>
              <a:ext uri="{FF2B5EF4-FFF2-40B4-BE49-F238E27FC236}">
                <a16:creationId xmlns:a16="http://schemas.microsoft.com/office/drawing/2014/main" id="{82C9CFDB-B312-42B0-BD49-ED436EC4605E}"/>
              </a:ext>
            </a:extLst>
          </p:cNvPr>
          <p:cNvSpPr txBox="1">
            <a:spLocks/>
          </p:cNvSpPr>
          <p:nvPr userDrawn="1"/>
        </p:nvSpPr>
        <p:spPr>
          <a:xfrm>
            <a:off x="838198" y="5431000"/>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dirty="0"/>
              <a:t>Rediģēt šablona virsraksta stilu</a:t>
            </a:r>
          </a:p>
        </p:txBody>
      </p:sp>
      <p:sp>
        <p:nvSpPr>
          <p:cNvPr id="18" name="Virsraksts 1">
            <a:extLst>
              <a:ext uri="{FF2B5EF4-FFF2-40B4-BE49-F238E27FC236}">
                <a16:creationId xmlns:a16="http://schemas.microsoft.com/office/drawing/2014/main" id="{E66907CA-4430-4392-87C4-D2B696C6B2FD}"/>
              </a:ext>
            </a:extLst>
          </p:cNvPr>
          <p:cNvSpPr txBox="1">
            <a:spLocks/>
          </p:cNvSpPr>
          <p:nvPr userDrawn="1"/>
        </p:nvSpPr>
        <p:spPr>
          <a:xfrm>
            <a:off x="990599" y="4257836"/>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dirty="0"/>
              <a:t>Rediģēt šablona virsraksta stilu</a:t>
            </a:r>
          </a:p>
        </p:txBody>
      </p:sp>
      <p:pic>
        <p:nvPicPr>
          <p:cNvPr id="12" name="Attēls 11">
            <a:extLst>
              <a:ext uri="{FF2B5EF4-FFF2-40B4-BE49-F238E27FC236}">
                <a16:creationId xmlns:a16="http://schemas.microsoft.com/office/drawing/2014/main" id="{A31A3BA4-3137-4E9F-9B98-8046F733F0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2000" y="6257109"/>
            <a:ext cx="1573357" cy="318019"/>
          </a:xfrm>
          <a:prstGeom prst="rect">
            <a:avLst/>
          </a:prstGeom>
        </p:spPr>
      </p:pic>
    </p:spTree>
    <p:extLst>
      <p:ext uri="{BB962C8B-B14F-4D97-AF65-F5344CB8AC3E}">
        <p14:creationId xmlns:p14="http://schemas.microsoft.com/office/powerpoint/2010/main" val="358205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Virsraksta slaids">
    <p:bg>
      <p:bgPr>
        <a:solidFill>
          <a:srgbClr val="F7B513"/>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dirty="0"/>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pic>
        <p:nvPicPr>
          <p:cNvPr id="9" name="Attēls 8">
            <a:extLst>
              <a:ext uri="{FF2B5EF4-FFF2-40B4-BE49-F238E27FC236}">
                <a16:creationId xmlns:a16="http://schemas.microsoft.com/office/drawing/2014/main" id="{E9880E97-307E-4027-8005-F5A16DAFD2DC}"/>
              </a:ext>
            </a:extLst>
          </p:cNvPr>
          <p:cNvPicPr>
            <a:picLocks noChangeAspect="1"/>
          </p:cNvPicPr>
          <p:nvPr userDrawn="1"/>
        </p:nvPicPr>
        <p:blipFill>
          <a:blip r:embed="rId2"/>
          <a:stretch>
            <a:fillRect/>
          </a:stretch>
        </p:blipFill>
        <p:spPr>
          <a:xfrm>
            <a:off x="716280" y="6145059"/>
            <a:ext cx="1974669" cy="381617"/>
          </a:xfrm>
          <a:prstGeom prst="rect">
            <a:avLst/>
          </a:prstGeom>
        </p:spPr>
      </p:pic>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pic>
        <p:nvPicPr>
          <p:cNvPr id="7" name="Attēls 6">
            <a:extLst>
              <a:ext uri="{FF2B5EF4-FFF2-40B4-BE49-F238E27FC236}">
                <a16:creationId xmlns:a16="http://schemas.microsoft.com/office/drawing/2014/main" id="{41CD6399-CFA4-4478-8F23-F12F9A20AE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400" y="6128719"/>
            <a:ext cx="1974549" cy="399111"/>
          </a:xfrm>
          <a:prstGeom prst="rect">
            <a:avLst/>
          </a:prstGeom>
        </p:spPr>
      </p:pic>
    </p:spTree>
    <p:extLst>
      <p:ext uri="{BB962C8B-B14F-4D97-AF65-F5344CB8AC3E}">
        <p14:creationId xmlns:p14="http://schemas.microsoft.com/office/powerpoint/2010/main" val="313569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Virsraksta slaids">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dirty="0"/>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pic>
        <p:nvPicPr>
          <p:cNvPr id="11" name="Attēls 10">
            <a:extLst>
              <a:ext uri="{FF2B5EF4-FFF2-40B4-BE49-F238E27FC236}">
                <a16:creationId xmlns:a16="http://schemas.microsoft.com/office/drawing/2014/main" id="{8DC890F8-D819-40AF-96C8-A0B66D47F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6400" y="6128719"/>
            <a:ext cx="1974549" cy="399111"/>
          </a:xfrm>
          <a:prstGeom prst="rect">
            <a:avLst/>
          </a:prstGeom>
        </p:spPr>
      </p:pic>
    </p:spTree>
    <p:extLst>
      <p:ext uri="{BB962C8B-B14F-4D97-AF65-F5344CB8AC3E}">
        <p14:creationId xmlns:p14="http://schemas.microsoft.com/office/powerpoint/2010/main" val="2853785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14A06A-A2A0-4F4F-A413-7CE97FA28C65}"/>
              </a:ext>
            </a:extLst>
          </p:cNvPr>
          <p:cNvSpPr>
            <a:spLocks noGrp="1"/>
          </p:cNvSpPr>
          <p:nvPr>
            <p:ph type="title"/>
          </p:nvPr>
        </p:nvSpPr>
        <p:spPr>
          <a:xfrm>
            <a:off x="716400" y="560293"/>
            <a:ext cx="4937760" cy="1325563"/>
          </a:xfrm>
        </p:spPr>
        <p:txBody>
          <a:bodyPr/>
          <a:lstStyle>
            <a:lvl1pPr>
              <a:defRPr>
                <a:solidFill>
                  <a:srgbClr val="3D3D3D"/>
                </a:solidFill>
                <a:latin typeface="Montserrat" panose="00000500000000000000" pitchFamily="2" charset="0"/>
              </a:defRPr>
            </a:lvl1pPr>
          </a:lstStyle>
          <a:p>
            <a:r>
              <a:rPr lang="lv-LV" dirty="0"/>
              <a:t>Rediģēt šablona virsraksta stilu</a:t>
            </a:r>
          </a:p>
        </p:txBody>
      </p:sp>
      <p:sp>
        <p:nvSpPr>
          <p:cNvPr id="3" name="Satura vietturis 2">
            <a:extLst>
              <a:ext uri="{FF2B5EF4-FFF2-40B4-BE49-F238E27FC236}">
                <a16:creationId xmlns:a16="http://schemas.microsoft.com/office/drawing/2014/main" id="{0DDD205D-31D1-42F7-84FB-D223350DD56E}"/>
              </a:ext>
            </a:extLst>
          </p:cNvPr>
          <p:cNvSpPr>
            <a:spLocks noGrp="1"/>
          </p:cNvSpPr>
          <p:nvPr>
            <p:ph idx="1"/>
          </p:nvPr>
        </p:nvSpPr>
        <p:spPr>
          <a:xfrm>
            <a:off x="6112150" y="99465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a:p>
            <a:pPr lvl="1"/>
            <a:r>
              <a:rPr lang="lv-LV" dirty="0"/>
              <a:t>Otrais</a:t>
            </a:r>
          </a:p>
        </p:txBody>
      </p:sp>
      <p:cxnSp>
        <p:nvCxnSpPr>
          <p:cNvPr id="10" name="Taisns savienotājs 9">
            <a:extLst>
              <a:ext uri="{FF2B5EF4-FFF2-40B4-BE49-F238E27FC236}">
                <a16:creationId xmlns:a16="http://schemas.microsoft.com/office/drawing/2014/main" id="{79429EA1-B773-478F-9AC1-A16BD7AB208D}"/>
              </a:ext>
            </a:extLst>
          </p:cNvPr>
          <p:cNvCxnSpPr/>
          <p:nvPr userDrawn="1"/>
        </p:nvCxnSpPr>
        <p:spPr>
          <a:xfrm>
            <a:off x="6112150" y="69080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1" name="Taisns savienotājs 10">
            <a:extLst>
              <a:ext uri="{FF2B5EF4-FFF2-40B4-BE49-F238E27FC236}">
                <a16:creationId xmlns:a16="http://schemas.microsoft.com/office/drawing/2014/main" id="{C61E95A4-0614-43CD-9001-52CA2E242CF0}"/>
              </a:ext>
            </a:extLst>
          </p:cNvPr>
          <p:cNvCxnSpPr/>
          <p:nvPr userDrawn="1"/>
        </p:nvCxnSpPr>
        <p:spPr>
          <a:xfrm>
            <a:off x="6112150" y="323588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Satura vietturis 2">
            <a:extLst>
              <a:ext uri="{FF2B5EF4-FFF2-40B4-BE49-F238E27FC236}">
                <a16:creationId xmlns:a16="http://schemas.microsoft.com/office/drawing/2014/main" id="{72E219BE-6AA8-4A77-94F3-847E554B2079}"/>
              </a:ext>
            </a:extLst>
          </p:cNvPr>
          <p:cNvSpPr>
            <a:spLocks noGrp="1"/>
          </p:cNvSpPr>
          <p:nvPr>
            <p:ph idx="13"/>
          </p:nvPr>
        </p:nvSpPr>
        <p:spPr>
          <a:xfrm>
            <a:off x="6112150" y="363228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pic>
        <p:nvPicPr>
          <p:cNvPr id="9" name="Attēls 8">
            <a:extLst>
              <a:ext uri="{FF2B5EF4-FFF2-40B4-BE49-F238E27FC236}">
                <a16:creationId xmlns:a16="http://schemas.microsoft.com/office/drawing/2014/main" id="{9A9F0AD2-5F1B-4FD7-869F-6EF9DD7E19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2000" y="6257109"/>
            <a:ext cx="1573357" cy="318019"/>
          </a:xfrm>
          <a:prstGeom prst="rect">
            <a:avLst/>
          </a:prstGeom>
        </p:spPr>
      </p:pic>
    </p:spTree>
    <p:extLst>
      <p:ext uri="{BB962C8B-B14F-4D97-AF65-F5344CB8AC3E}">
        <p14:creationId xmlns:p14="http://schemas.microsoft.com/office/powerpoint/2010/main" val="210085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daļas galvene">
    <p:bg>
      <p:bgPr>
        <a:solidFill>
          <a:srgbClr val="FFB600"/>
        </a:solidFill>
        <a:effectLst/>
      </p:bgPr>
    </p:bg>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1CFD5011-583D-4ABF-A9D8-461C2202E854}"/>
              </a:ext>
            </a:extLst>
          </p:cNvPr>
          <p:cNvSpPr>
            <a:spLocks noGrp="1"/>
          </p:cNvSpPr>
          <p:nvPr>
            <p:ph type="title"/>
          </p:nvPr>
        </p:nvSpPr>
        <p:spPr>
          <a:xfrm>
            <a:off x="716400" y="560287"/>
            <a:ext cx="4937760" cy="1325563"/>
          </a:xfrm>
        </p:spPr>
        <p:txBody>
          <a:bodyPr/>
          <a:lstStyle>
            <a:lvl1pPr>
              <a:defRPr>
                <a:solidFill>
                  <a:srgbClr val="3D3D3D"/>
                </a:solidFill>
                <a:latin typeface="Montserrat" panose="00000500000000000000" pitchFamily="2" charset="0"/>
              </a:defRPr>
            </a:lvl1pPr>
          </a:lstStyle>
          <a:p>
            <a:r>
              <a:rPr lang="lv-LV" dirty="0"/>
              <a:t>Rediģēt šablona virsraksta stilu</a:t>
            </a:r>
          </a:p>
        </p:txBody>
      </p:sp>
      <p:sp>
        <p:nvSpPr>
          <p:cNvPr id="10" name="Satura vietturis 2">
            <a:extLst>
              <a:ext uri="{FF2B5EF4-FFF2-40B4-BE49-F238E27FC236}">
                <a16:creationId xmlns:a16="http://schemas.microsoft.com/office/drawing/2014/main" id="{BD642CC4-52B3-4F3E-821F-EB5DC2830688}"/>
              </a:ext>
            </a:extLst>
          </p:cNvPr>
          <p:cNvSpPr>
            <a:spLocks noGrp="1"/>
          </p:cNvSpPr>
          <p:nvPr>
            <p:ph idx="1"/>
          </p:nvPr>
        </p:nvSpPr>
        <p:spPr>
          <a:xfrm>
            <a:off x="6098498" y="99464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a:p>
            <a:pPr lvl="1"/>
            <a:r>
              <a:rPr lang="lv-LV" dirty="0"/>
              <a:t>Otrais</a:t>
            </a:r>
          </a:p>
          <a:p>
            <a:pPr lvl="1"/>
            <a:endParaRPr lang="lv-LV" dirty="0"/>
          </a:p>
        </p:txBody>
      </p:sp>
      <p:cxnSp>
        <p:nvCxnSpPr>
          <p:cNvPr id="11" name="Taisns savienotājs 10">
            <a:extLst>
              <a:ext uri="{FF2B5EF4-FFF2-40B4-BE49-F238E27FC236}">
                <a16:creationId xmlns:a16="http://schemas.microsoft.com/office/drawing/2014/main" id="{3969A5FA-8917-4A86-AAA9-DDF8F363C6C7}"/>
              </a:ext>
            </a:extLst>
          </p:cNvPr>
          <p:cNvCxnSpPr/>
          <p:nvPr userDrawn="1"/>
        </p:nvCxnSpPr>
        <p:spPr>
          <a:xfrm>
            <a:off x="6098498" y="69079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5D67151C-9BEF-4EE0-BF0D-4CA7482433CD}"/>
              </a:ext>
            </a:extLst>
          </p:cNvPr>
          <p:cNvCxnSpPr/>
          <p:nvPr userDrawn="1"/>
        </p:nvCxnSpPr>
        <p:spPr>
          <a:xfrm>
            <a:off x="6098498" y="323587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B4A00E77-9705-4853-9B25-817A0D66892F}"/>
              </a:ext>
            </a:extLst>
          </p:cNvPr>
          <p:cNvSpPr>
            <a:spLocks noGrp="1"/>
          </p:cNvSpPr>
          <p:nvPr>
            <p:ph idx="13"/>
          </p:nvPr>
        </p:nvSpPr>
        <p:spPr>
          <a:xfrm>
            <a:off x="6098498" y="363227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pic>
        <p:nvPicPr>
          <p:cNvPr id="14" name="Attēls 13">
            <a:extLst>
              <a:ext uri="{FF2B5EF4-FFF2-40B4-BE49-F238E27FC236}">
                <a16:creationId xmlns:a16="http://schemas.microsoft.com/office/drawing/2014/main" id="{D9797F99-BFD5-4C35-810F-8A0A8635A7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2000" y="6257109"/>
            <a:ext cx="1573357" cy="318019"/>
          </a:xfrm>
          <a:prstGeom prst="rect">
            <a:avLst/>
          </a:prstGeom>
        </p:spPr>
      </p:pic>
    </p:spTree>
    <p:extLst>
      <p:ext uri="{BB962C8B-B14F-4D97-AF65-F5344CB8AC3E}">
        <p14:creationId xmlns:p14="http://schemas.microsoft.com/office/powerpoint/2010/main" val="112533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sp>
        <p:nvSpPr>
          <p:cNvPr id="8" name="Satura vietturis 2">
            <a:extLst>
              <a:ext uri="{FF2B5EF4-FFF2-40B4-BE49-F238E27FC236}">
                <a16:creationId xmlns:a16="http://schemas.microsoft.com/office/drawing/2014/main" id="{44DBE54C-A5FC-41E4-A27E-6CC18CBE1A3E}"/>
              </a:ext>
            </a:extLst>
          </p:cNvPr>
          <p:cNvSpPr>
            <a:spLocks noGrp="1"/>
          </p:cNvSpPr>
          <p:nvPr>
            <p:ph idx="1"/>
          </p:nvPr>
        </p:nvSpPr>
        <p:spPr>
          <a:xfrm>
            <a:off x="716400" y="84452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cxnSp>
        <p:nvCxnSpPr>
          <p:cNvPr id="11" name="Taisns savienotājs 10">
            <a:extLst>
              <a:ext uri="{FF2B5EF4-FFF2-40B4-BE49-F238E27FC236}">
                <a16:creationId xmlns:a16="http://schemas.microsoft.com/office/drawing/2014/main" id="{3C02D773-B698-44FF-B3D3-A038600FBC92}"/>
              </a:ext>
            </a:extLst>
          </p:cNvPr>
          <p:cNvCxnSpPr/>
          <p:nvPr userDrawn="1"/>
        </p:nvCxnSpPr>
        <p:spPr>
          <a:xfrm>
            <a:off x="716400" y="54067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D6EE2800-B7BA-4716-AC33-D3748F7AC0D7}"/>
              </a:ext>
            </a:extLst>
          </p:cNvPr>
          <p:cNvCxnSpPr/>
          <p:nvPr userDrawn="1"/>
        </p:nvCxnSpPr>
        <p:spPr>
          <a:xfrm>
            <a:off x="716400" y="308575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2979512A-E7E3-4633-915E-DC25B2631701}"/>
              </a:ext>
            </a:extLst>
          </p:cNvPr>
          <p:cNvSpPr>
            <a:spLocks noGrp="1"/>
          </p:cNvSpPr>
          <p:nvPr>
            <p:ph idx="13"/>
          </p:nvPr>
        </p:nvSpPr>
        <p:spPr>
          <a:xfrm>
            <a:off x="716400" y="348215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dirty="0"/>
              <a:t>Noklikšķiniet, lai rediģētu šablona teksta stilus</a:t>
            </a:r>
          </a:p>
          <a:p>
            <a:pPr lvl="1"/>
            <a:r>
              <a:rPr lang="lv-LV" dirty="0"/>
              <a:t>Otrais līmenis</a:t>
            </a:r>
          </a:p>
        </p:txBody>
      </p:sp>
      <p:sp>
        <p:nvSpPr>
          <p:cNvPr id="16" name="Attēla vietturis 15">
            <a:extLst>
              <a:ext uri="{FF2B5EF4-FFF2-40B4-BE49-F238E27FC236}">
                <a16:creationId xmlns:a16="http://schemas.microsoft.com/office/drawing/2014/main" id="{2419FC4D-8B34-4470-8FB9-8D49923FE355}"/>
              </a:ext>
            </a:extLst>
          </p:cNvPr>
          <p:cNvSpPr>
            <a:spLocks noGrp="1"/>
          </p:cNvSpPr>
          <p:nvPr>
            <p:ph type="pic" sz="quarter" idx="14"/>
          </p:nvPr>
        </p:nvSpPr>
        <p:spPr>
          <a:xfrm>
            <a:off x="6400800" y="0"/>
            <a:ext cx="5791200" cy="6858000"/>
          </a:xfrm>
        </p:spPr>
        <p:txBody>
          <a:bodyPr/>
          <a:lstStyle/>
          <a:p>
            <a:endParaRPr lang="lv-LV"/>
          </a:p>
        </p:txBody>
      </p:sp>
      <p:pic>
        <p:nvPicPr>
          <p:cNvPr id="14" name="Attēls 13">
            <a:extLst>
              <a:ext uri="{FF2B5EF4-FFF2-40B4-BE49-F238E27FC236}">
                <a16:creationId xmlns:a16="http://schemas.microsoft.com/office/drawing/2014/main" id="{96627859-0DEF-45CC-B045-B6BBD45B3C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400" y="6257109"/>
            <a:ext cx="1573357" cy="318019"/>
          </a:xfrm>
          <a:prstGeom prst="rect">
            <a:avLst/>
          </a:prstGeom>
        </p:spPr>
      </p:pic>
    </p:spTree>
    <p:extLst>
      <p:ext uri="{BB962C8B-B14F-4D97-AF65-F5344CB8AC3E}">
        <p14:creationId xmlns:p14="http://schemas.microsoft.com/office/powerpoint/2010/main" val="64934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9A129B-8A3E-484C-B671-DFBEA4C8A4BC}"/>
              </a:ext>
            </a:extLst>
          </p:cNvPr>
          <p:cNvSpPr>
            <a:spLocks noGrp="1"/>
          </p:cNvSpPr>
          <p:nvPr>
            <p:ph type="title"/>
          </p:nvPr>
        </p:nvSpPr>
        <p:spPr>
          <a:xfrm>
            <a:off x="5349922" y="5852160"/>
            <a:ext cx="5746386" cy="1005840"/>
          </a:xfrm>
        </p:spPr>
        <p:txBody>
          <a:bodyPr>
            <a:normAutofit/>
          </a:bodyPr>
          <a:lstStyle>
            <a:lvl1pPr>
              <a:defRPr sz="2400">
                <a:solidFill>
                  <a:srgbClr val="3D3D3D"/>
                </a:solidFill>
                <a:latin typeface="Montserrat Medium" panose="00000600000000000000" pitchFamily="2" charset="0"/>
              </a:defRPr>
            </a:lvl1pPr>
          </a:lstStyle>
          <a:p>
            <a:r>
              <a:rPr lang="lv-LV" dirty="0"/>
              <a:t>Rediģēt šablona virsraksta stilu</a:t>
            </a:r>
          </a:p>
        </p:txBody>
      </p:sp>
      <p:sp>
        <p:nvSpPr>
          <p:cNvPr id="11" name="Attēla vietturis 10">
            <a:extLst>
              <a:ext uri="{FF2B5EF4-FFF2-40B4-BE49-F238E27FC236}">
                <a16:creationId xmlns:a16="http://schemas.microsoft.com/office/drawing/2014/main" id="{8DF8F777-AFC4-4027-994F-48C3E929DAA2}"/>
              </a:ext>
            </a:extLst>
          </p:cNvPr>
          <p:cNvSpPr>
            <a:spLocks noGrp="1"/>
          </p:cNvSpPr>
          <p:nvPr>
            <p:ph type="pic" sz="quarter" idx="10"/>
          </p:nvPr>
        </p:nvSpPr>
        <p:spPr>
          <a:xfrm>
            <a:off x="0" y="0"/>
            <a:ext cx="12192000" cy="5851525"/>
          </a:xfrm>
        </p:spPr>
        <p:txBody>
          <a:bodyPr/>
          <a:lstStyle/>
          <a:p>
            <a:endParaRPr lang="lv-LV"/>
          </a:p>
        </p:txBody>
      </p:sp>
      <p:pic>
        <p:nvPicPr>
          <p:cNvPr id="6" name="Attēls 5">
            <a:extLst>
              <a:ext uri="{FF2B5EF4-FFF2-40B4-BE49-F238E27FC236}">
                <a16:creationId xmlns:a16="http://schemas.microsoft.com/office/drawing/2014/main" id="{0BCB9D0A-5003-4ED4-A0D0-489BB3A6AC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2000" y="6257109"/>
            <a:ext cx="1573357" cy="318019"/>
          </a:xfrm>
          <a:prstGeom prst="rect">
            <a:avLst/>
          </a:prstGeom>
        </p:spPr>
      </p:pic>
    </p:spTree>
    <p:extLst>
      <p:ext uri="{BB962C8B-B14F-4D97-AF65-F5344CB8AC3E}">
        <p14:creationId xmlns:p14="http://schemas.microsoft.com/office/powerpoint/2010/main" val="299748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sp>
        <p:nvSpPr>
          <p:cNvPr id="8" name="Attēla vietturis 7">
            <a:extLst>
              <a:ext uri="{FF2B5EF4-FFF2-40B4-BE49-F238E27FC236}">
                <a16:creationId xmlns:a16="http://schemas.microsoft.com/office/drawing/2014/main" id="{72A4FF97-D9DD-4D0F-ACA4-0DEE8787139E}"/>
              </a:ext>
            </a:extLst>
          </p:cNvPr>
          <p:cNvSpPr>
            <a:spLocks noGrp="1"/>
          </p:cNvSpPr>
          <p:nvPr>
            <p:ph type="pic" sz="quarter" idx="10"/>
          </p:nvPr>
        </p:nvSpPr>
        <p:spPr>
          <a:xfrm>
            <a:off x="0" y="0"/>
            <a:ext cx="12192000" cy="6858000"/>
          </a:xfrm>
        </p:spPr>
        <p:txBody>
          <a:bodyPr/>
          <a:lstStyle/>
          <a:p>
            <a:endParaRPr lang="lv-LV" dirty="0"/>
          </a:p>
        </p:txBody>
      </p:sp>
      <p:pic>
        <p:nvPicPr>
          <p:cNvPr id="12" name="Grafika 11">
            <a:extLst>
              <a:ext uri="{FF2B5EF4-FFF2-40B4-BE49-F238E27FC236}">
                <a16:creationId xmlns:a16="http://schemas.microsoft.com/office/drawing/2014/main" id="{A34EE93A-6FE2-48FA-874F-E0F58FDC1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477000"/>
          </a:xfrm>
          <a:prstGeom prst="rect">
            <a:avLst/>
          </a:prstGeom>
        </p:spPr>
      </p:pic>
      <p:sp>
        <p:nvSpPr>
          <p:cNvPr id="6" name="Virsraksts 1">
            <a:extLst>
              <a:ext uri="{FF2B5EF4-FFF2-40B4-BE49-F238E27FC236}">
                <a16:creationId xmlns:a16="http://schemas.microsoft.com/office/drawing/2014/main" id="{CDEAAA8A-462C-4B9D-8930-D4996434F5DA}"/>
              </a:ext>
            </a:extLst>
          </p:cNvPr>
          <p:cNvSpPr>
            <a:spLocks noGrp="1"/>
          </p:cNvSpPr>
          <p:nvPr>
            <p:ph type="title"/>
          </p:nvPr>
        </p:nvSpPr>
        <p:spPr>
          <a:xfrm>
            <a:off x="702000" y="0"/>
            <a:ext cx="9803435" cy="1005840"/>
          </a:xfrm>
        </p:spPr>
        <p:txBody>
          <a:bodyPr>
            <a:normAutofit/>
          </a:bodyPr>
          <a:lstStyle>
            <a:lvl1pPr>
              <a:defRPr sz="1800">
                <a:solidFill>
                  <a:srgbClr val="3D3D3D"/>
                </a:solidFill>
                <a:latin typeface="Montserrat Medium" panose="00000600000000000000" pitchFamily="2" charset="0"/>
              </a:defRPr>
            </a:lvl1pPr>
          </a:lstStyle>
          <a:p>
            <a:r>
              <a:rPr lang="lv-LV" dirty="0"/>
              <a:t>Rediģēt šablona virsraksta stilu</a:t>
            </a:r>
          </a:p>
        </p:txBody>
      </p:sp>
      <p:pic>
        <p:nvPicPr>
          <p:cNvPr id="7" name="Attēls 6">
            <a:extLst>
              <a:ext uri="{FF2B5EF4-FFF2-40B4-BE49-F238E27FC236}">
                <a16:creationId xmlns:a16="http://schemas.microsoft.com/office/drawing/2014/main" id="{E0362B07-F6EC-489E-BA12-E2D07874DB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16400" y="6257109"/>
            <a:ext cx="1573357" cy="318019"/>
          </a:xfrm>
          <a:prstGeom prst="rect">
            <a:avLst/>
          </a:prstGeom>
        </p:spPr>
      </p:pic>
    </p:spTree>
    <p:extLst>
      <p:ext uri="{BB962C8B-B14F-4D97-AF65-F5344CB8AC3E}">
        <p14:creationId xmlns:p14="http://schemas.microsoft.com/office/powerpoint/2010/main" val="8949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10FFED79-362D-4A87-9A27-C5EA8118DF47}"/>
              </a:ext>
            </a:extLst>
          </p:cNvPr>
          <p:cNvSpPr>
            <a:spLocks noGrp="1"/>
          </p:cNvSpPr>
          <p:nvPr>
            <p:ph type="title"/>
          </p:nvPr>
        </p:nvSpPr>
        <p:spPr>
          <a:xfrm>
            <a:off x="716400" y="559573"/>
            <a:ext cx="4312920" cy="1899484"/>
          </a:xfrm>
        </p:spPr>
        <p:txBody>
          <a:bodyPr>
            <a:noAutofit/>
          </a:bodyPr>
          <a:lstStyle>
            <a:lvl1pPr>
              <a:defRPr sz="4400">
                <a:solidFill>
                  <a:srgbClr val="3D3D3D"/>
                </a:solidFill>
                <a:latin typeface="Montserrat" panose="00000500000000000000" pitchFamily="2" charset="0"/>
              </a:defRPr>
            </a:lvl1pPr>
          </a:lstStyle>
          <a:p>
            <a:r>
              <a:rPr lang="lv-LV" dirty="0"/>
              <a:t>Rediģēt šablona virsraksta stilu</a:t>
            </a:r>
          </a:p>
        </p:txBody>
      </p:sp>
      <p:sp>
        <p:nvSpPr>
          <p:cNvPr id="8" name="Satura vietturis 2">
            <a:extLst>
              <a:ext uri="{FF2B5EF4-FFF2-40B4-BE49-F238E27FC236}">
                <a16:creationId xmlns:a16="http://schemas.microsoft.com/office/drawing/2014/main" id="{9C5EBC9E-E49A-4FAB-98C4-1158FD72637D}"/>
              </a:ext>
            </a:extLst>
          </p:cNvPr>
          <p:cNvSpPr>
            <a:spLocks noGrp="1"/>
          </p:cNvSpPr>
          <p:nvPr>
            <p:ph idx="1"/>
          </p:nvPr>
        </p:nvSpPr>
        <p:spPr>
          <a:xfrm>
            <a:off x="5516880" y="1309689"/>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cxnSp>
        <p:nvCxnSpPr>
          <p:cNvPr id="9" name="Taisns savienotājs 8">
            <a:extLst>
              <a:ext uri="{FF2B5EF4-FFF2-40B4-BE49-F238E27FC236}">
                <a16:creationId xmlns:a16="http://schemas.microsoft.com/office/drawing/2014/main" id="{4141473C-10A6-4AB3-82E0-1809B0D8AA03}"/>
              </a:ext>
            </a:extLst>
          </p:cNvPr>
          <p:cNvCxnSpPr>
            <a:cxnSpLocks/>
          </p:cNvCxnSpPr>
          <p:nvPr userDrawn="1"/>
        </p:nvCxnSpPr>
        <p:spPr>
          <a:xfrm>
            <a:off x="5516880" y="1188720"/>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1" name="Satura vietturis 2">
            <a:extLst>
              <a:ext uri="{FF2B5EF4-FFF2-40B4-BE49-F238E27FC236}">
                <a16:creationId xmlns:a16="http://schemas.microsoft.com/office/drawing/2014/main" id="{32F55199-75DC-4FCF-95AD-BD780DF371FE}"/>
              </a:ext>
            </a:extLst>
          </p:cNvPr>
          <p:cNvSpPr>
            <a:spLocks noGrp="1"/>
          </p:cNvSpPr>
          <p:nvPr>
            <p:ph idx="10"/>
          </p:nvPr>
        </p:nvSpPr>
        <p:spPr>
          <a:xfrm>
            <a:off x="5516880" y="1904044"/>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sp>
        <p:nvSpPr>
          <p:cNvPr id="12" name="Satura vietturis 2">
            <a:extLst>
              <a:ext uri="{FF2B5EF4-FFF2-40B4-BE49-F238E27FC236}">
                <a16:creationId xmlns:a16="http://schemas.microsoft.com/office/drawing/2014/main" id="{414DB83E-C99B-40B4-9CA0-4323CC727BA8}"/>
              </a:ext>
            </a:extLst>
          </p:cNvPr>
          <p:cNvSpPr>
            <a:spLocks noGrp="1"/>
          </p:cNvSpPr>
          <p:nvPr>
            <p:ph idx="11"/>
          </p:nvPr>
        </p:nvSpPr>
        <p:spPr>
          <a:xfrm>
            <a:off x="5516880" y="262128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cxnSp>
        <p:nvCxnSpPr>
          <p:cNvPr id="13" name="Taisns savienotājs 12">
            <a:extLst>
              <a:ext uri="{FF2B5EF4-FFF2-40B4-BE49-F238E27FC236}">
                <a16:creationId xmlns:a16="http://schemas.microsoft.com/office/drawing/2014/main" id="{5EDE2B9F-6557-45BE-9852-2F86F748D675}"/>
              </a:ext>
            </a:extLst>
          </p:cNvPr>
          <p:cNvCxnSpPr>
            <a:cxnSpLocks/>
          </p:cNvCxnSpPr>
          <p:nvPr userDrawn="1"/>
        </p:nvCxnSpPr>
        <p:spPr>
          <a:xfrm>
            <a:off x="5516880" y="2515552"/>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3E09C60E-CBEF-4E75-80F5-97F4209E5C8B}"/>
              </a:ext>
            </a:extLst>
          </p:cNvPr>
          <p:cNvSpPr>
            <a:spLocks noGrp="1"/>
          </p:cNvSpPr>
          <p:nvPr>
            <p:ph idx="12"/>
          </p:nvPr>
        </p:nvSpPr>
        <p:spPr>
          <a:xfrm>
            <a:off x="5516880" y="321563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cxnSp>
        <p:nvCxnSpPr>
          <p:cNvPr id="17" name="Taisns savienotājs 16">
            <a:extLst>
              <a:ext uri="{FF2B5EF4-FFF2-40B4-BE49-F238E27FC236}">
                <a16:creationId xmlns:a16="http://schemas.microsoft.com/office/drawing/2014/main" id="{1D7F3BF2-B531-4B28-864E-934FEF7BE0E2}"/>
              </a:ext>
            </a:extLst>
          </p:cNvPr>
          <p:cNvCxnSpPr>
            <a:cxnSpLocks/>
          </p:cNvCxnSpPr>
          <p:nvPr userDrawn="1"/>
        </p:nvCxnSpPr>
        <p:spPr>
          <a:xfrm>
            <a:off x="5516880" y="315562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7AD9ACAC-520A-4361-85DE-47EA2BFD1331}"/>
              </a:ext>
            </a:extLst>
          </p:cNvPr>
          <p:cNvCxnSpPr>
            <a:cxnSpLocks/>
          </p:cNvCxnSpPr>
          <p:nvPr userDrawn="1"/>
        </p:nvCxnSpPr>
        <p:spPr>
          <a:xfrm>
            <a:off x="5516880" y="3749031"/>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9" name="Satura vietturis 2">
            <a:extLst>
              <a:ext uri="{FF2B5EF4-FFF2-40B4-BE49-F238E27FC236}">
                <a16:creationId xmlns:a16="http://schemas.microsoft.com/office/drawing/2014/main" id="{D4780422-72E4-42A0-9299-58A349CB4A85}"/>
              </a:ext>
            </a:extLst>
          </p:cNvPr>
          <p:cNvSpPr>
            <a:spLocks noGrp="1"/>
          </p:cNvSpPr>
          <p:nvPr>
            <p:ph idx="13"/>
          </p:nvPr>
        </p:nvSpPr>
        <p:spPr>
          <a:xfrm>
            <a:off x="5516880" y="388430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sp>
        <p:nvSpPr>
          <p:cNvPr id="20" name="Satura vietturis 2">
            <a:extLst>
              <a:ext uri="{FF2B5EF4-FFF2-40B4-BE49-F238E27FC236}">
                <a16:creationId xmlns:a16="http://schemas.microsoft.com/office/drawing/2014/main" id="{471F0D1B-9B51-4A1D-8F28-067CB08EC952}"/>
              </a:ext>
            </a:extLst>
          </p:cNvPr>
          <p:cNvSpPr>
            <a:spLocks noGrp="1"/>
          </p:cNvSpPr>
          <p:nvPr>
            <p:ph idx="14"/>
          </p:nvPr>
        </p:nvSpPr>
        <p:spPr>
          <a:xfrm>
            <a:off x="5516880" y="447865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cxnSp>
        <p:nvCxnSpPr>
          <p:cNvPr id="21" name="Taisns savienotājs 20">
            <a:extLst>
              <a:ext uri="{FF2B5EF4-FFF2-40B4-BE49-F238E27FC236}">
                <a16:creationId xmlns:a16="http://schemas.microsoft.com/office/drawing/2014/main" id="{CD1B4351-334B-4A67-83CF-F2C080B338B0}"/>
              </a:ext>
            </a:extLst>
          </p:cNvPr>
          <p:cNvCxnSpPr>
            <a:cxnSpLocks/>
          </p:cNvCxnSpPr>
          <p:nvPr userDrawn="1"/>
        </p:nvCxnSpPr>
        <p:spPr>
          <a:xfrm>
            <a:off x="5516880" y="441864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22" name="Satura vietturis 2">
            <a:extLst>
              <a:ext uri="{FF2B5EF4-FFF2-40B4-BE49-F238E27FC236}">
                <a16:creationId xmlns:a16="http://schemas.microsoft.com/office/drawing/2014/main" id="{9A5F1B21-722F-400B-A54F-F35DB07CCD4D}"/>
              </a:ext>
            </a:extLst>
          </p:cNvPr>
          <p:cNvSpPr>
            <a:spLocks noGrp="1"/>
          </p:cNvSpPr>
          <p:nvPr>
            <p:ph idx="15"/>
          </p:nvPr>
        </p:nvSpPr>
        <p:spPr>
          <a:xfrm>
            <a:off x="5516880" y="5319237"/>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cxnSp>
        <p:nvCxnSpPr>
          <p:cNvPr id="23" name="Taisns savienotājs 22">
            <a:extLst>
              <a:ext uri="{FF2B5EF4-FFF2-40B4-BE49-F238E27FC236}">
                <a16:creationId xmlns:a16="http://schemas.microsoft.com/office/drawing/2014/main" id="{91CB8CF8-9512-443E-A4D8-1D3E1CFAE446}"/>
              </a:ext>
            </a:extLst>
          </p:cNvPr>
          <p:cNvCxnSpPr>
            <a:cxnSpLocks/>
          </p:cNvCxnSpPr>
          <p:nvPr userDrawn="1"/>
        </p:nvCxnSpPr>
        <p:spPr>
          <a:xfrm>
            <a:off x="5516880" y="5198268"/>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24" name="Satura vietturis 2">
            <a:extLst>
              <a:ext uri="{FF2B5EF4-FFF2-40B4-BE49-F238E27FC236}">
                <a16:creationId xmlns:a16="http://schemas.microsoft.com/office/drawing/2014/main" id="{6A4C8F11-57D1-43F3-A94B-D5DA572FF149}"/>
              </a:ext>
            </a:extLst>
          </p:cNvPr>
          <p:cNvSpPr>
            <a:spLocks noGrp="1"/>
          </p:cNvSpPr>
          <p:nvPr>
            <p:ph idx="16"/>
          </p:nvPr>
        </p:nvSpPr>
        <p:spPr>
          <a:xfrm>
            <a:off x="5516880" y="5913592"/>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dirty="0"/>
              <a:t>Noklikšķiniet, lai rediģētu šablona teksta stilus</a:t>
            </a:r>
          </a:p>
        </p:txBody>
      </p:sp>
      <p:pic>
        <p:nvPicPr>
          <p:cNvPr id="25" name="Attēls 24">
            <a:extLst>
              <a:ext uri="{FF2B5EF4-FFF2-40B4-BE49-F238E27FC236}">
                <a16:creationId xmlns:a16="http://schemas.microsoft.com/office/drawing/2014/main" id="{34BBC68A-F749-4454-892C-25FF38E507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6400" y="6257109"/>
            <a:ext cx="1573357" cy="318019"/>
          </a:xfrm>
          <a:prstGeom prst="rect">
            <a:avLst/>
          </a:prstGeom>
        </p:spPr>
      </p:pic>
    </p:spTree>
    <p:extLst>
      <p:ext uri="{BB962C8B-B14F-4D97-AF65-F5344CB8AC3E}">
        <p14:creationId xmlns:p14="http://schemas.microsoft.com/office/powerpoint/2010/main" val="407947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F5DEC2D-8058-4EAA-B1C8-3044F3E84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41231892-7542-47B0-94F1-1CC33CC0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396AA183-F074-4210-BA43-83E43358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66B2C-1A67-443C-B0AC-94FB8350082E}" type="datetimeFigureOut">
              <a:rPr lang="lv-LV" smtClean="0"/>
              <a:t>07.12.2022</a:t>
            </a:fld>
            <a:endParaRPr lang="lv-LV"/>
          </a:p>
        </p:txBody>
      </p:sp>
      <p:sp>
        <p:nvSpPr>
          <p:cNvPr id="5" name="Kājenes vietturis 4">
            <a:extLst>
              <a:ext uri="{FF2B5EF4-FFF2-40B4-BE49-F238E27FC236}">
                <a16:creationId xmlns:a16="http://schemas.microsoft.com/office/drawing/2014/main" id="{DE9EA86F-525D-47E9-8BBE-FB82446F9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C86FBB18-8EAD-4470-8F47-4B0B8AA5F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D31B9-87A0-4212-9477-64BAD644A6C7}" type="slidenum">
              <a:rPr lang="lv-LV" smtClean="0"/>
              <a:t>‹#›</a:t>
            </a:fld>
            <a:endParaRPr lang="lv-LV"/>
          </a:p>
        </p:txBody>
      </p:sp>
    </p:spTree>
    <p:extLst>
      <p:ext uri="{BB962C8B-B14F-4D97-AF65-F5344CB8AC3E}">
        <p14:creationId xmlns:p14="http://schemas.microsoft.com/office/powerpoint/2010/main" val="349323881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0"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11D207-E33A-4EC3-809A-177C51DC31CA}"/>
              </a:ext>
            </a:extLst>
          </p:cNvPr>
          <p:cNvSpPr>
            <a:spLocks noGrp="1"/>
          </p:cNvSpPr>
          <p:nvPr>
            <p:ph type="ctrTitle"/>
          </p:nvPr>
        </p:nvSpPr>
        <p:spPr>
          <a:xfrm>
            <a:off x="732623" y="1299410"/>
            <a:ext cx="10726754" cy="1714500"/>
          </a:xfrm>
        </p:spPr>
        <p:txBody>
          <a:bodyPr>
            <a:noAutofit/>
          </a:bodyPr>
          <a:lstStyle/>
          <a:p>
            <a:r>
              <a:rPr lang="lv-LV" sz="4400" b="1" u="none" strike="noStrike" dirty="0">
                <a:effectLst/>
                <a:latin typeface="Montserrat" pitchFamily="2" charset="77"/>
              </a:rPr>
              <a:t>Satiksmes drošība valsts ceļu tīklā 2022. gadā</a:t>
            </a:r>
            <a:endParaRPr lang="en-LV" sz="13800" b="1" dirty="0">
              <a:latin typeface="Montserrat" pitchFamily="2" charset="77"/>
            </a:endParaRPr>
          </a:p>
        </p:txBody>
      </p:sp>
      <p:sp>
        <p:nvSpPr>
          <p:cNvPr id="3" name="Apakšvirsraksts 2">
            <a:extLst>
              <a:ext uri="{FF2B5EF4-FFF2-40B4-BE49-F238E27FC236}">
                <a16:creationId xmlns:a16="http://schemas.microsoft.com/office/drawing/2014/main" id="{C9D1DE0B-128B-4B04-9B4D-E7B1A09FFEE9}"/>
              </a:ext>
            </a:extLst>
          </p:cNvPr>
          <p:cNvSpPr>
            <a:spLocks noGrp="1"/>
          </p:cNvSpPr>
          <p:nvPr>
            <p:ph type="subTitle" idx="1"/>
          </p:nvPr>
        </p:nvSpPr>
        <p:spPr>
          <a:xfrm>
            <a:off x="582930" y="4583430"/>
            <a:ext cx="10726754" cy="975160"/>
          </a:xfrm>
        </p:spPr>
        <p:txBody>
          <a:bodyPr>
            <a:normAutofit/>
          </a:bodyPr>
          <a:lstStyle/>
          <a:p>
            <a:pPr algn="r"/>
            <a:r>
              <a:rPr lang="lv-LV" sz="2800" b="1" dirty="0"/>
              <a:t>Verners </a:t>
            </a:r>
            <a:r>
              <a:rPr lang="lv-LV" sz="2800" b="1" dirty="0" err="1"/>
              <a:t>Akimovs</a:t>
            </a:r>
            <a:endParaRPr lang="lv-LV" sz="2800" b="1" dirty="0"/>
          </a:p>
          <a:p>
            <a:pPr marL="270510" indent="-228600" algn="r">
              <a:lnSpc>
                <a:spcPct val="107000"/>
              </a:lnSpc>
              <a:spcAft>
                <a:spcPts val="800"/>
              </a:spcAft>
            </a:pPr>
            <a:r>
              <a:rPr lang="lv-LV" i="1" u="none" strike="noStrike" dirty="0">
                <a:effectLst/>
                <a:latin typeface="Montserrat" pitchFamily="2" charset="77"/>
              </a:rPr>
              <a:t>VSIA Latvijas Valsts ceļi </a:t>
            </a:r>
            <a:r>
              <a:rPr lang="lv-LV" u="none" strike="noStrike" dirty="0">
                <a:effectLst/>
                <a:latin typeface="Montserrat" pitchFamily="2" charset="77"/>
              </a:rPr>
              <a:t>valdes loceklis </a:t>
            </a:r>
            <a:endParaRPr lang="lv-LV" sz="4000" dirty="0">
              <a:latin typeface="Montserrat" pitchFamily="2" charset="77"/>
            </a:endParaRPr>
          </a:p>
        </p:txBody>
      </p:sp>
    </p:spTree>
    <p:extLst>
      <p:ext uri="{BB962C8B-B14F-4D97-AF65-F5344CB8AC3E}">
        <p14:creationId xmlns:p14="http://schemas.microsoft.com/office/powerpoint/2010/main" val="113958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2926254" y="1720358"/>
            <a:ext cx="8727572" cy="4401205"/>
          </a:xfrm>
          <a:prstGeom prst="rect">
            <a:avLst/>
          </a:prstGeom>
          <a:noFill/>
        </p:spPr>
        <p:txBody>
          <a:bodyPr wrap="square">
            <a:spAutoFit/>
          </a:bodyPr>
          <a:lstStyle/>
          <a:p>
            <a:pPr marL="342900" indent="-342900">
              <a:buFont typeface="Arial" panose="020B0604020202020204" pitchFamily="34" charset="0"/>
              <a:buChar char="•"/>
            </a:pPr>
            <a:r>
              <a:rPr lang="lv-LV" sz="2000" dirty="0">
                <a:solidFill>
                  <a:srgbClr val="3D3D3D"/>
                </a:solidFill>
                <a:latin typeface="Montserrat Medium" pitchFamily="2" charset="77"/>
                <a:cs typeface="Calibri"/>
              </a:rPr>
              <a:t>Iesniegts pieteikums Latvijas tipa apstiprinājuma saņemšanai</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Apsekoti objekti un izvēlētas vietas vidējā ātruma kontroles kamerām</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Veikti topogrāfiskie uzmērījumi 18 punktiem</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Saskaņota topogrāfija pilota projektam</a:t>
            </a:r>
          </a:p>
          <a:p>
            <a:pPr marL="342900" indent="-342900">
              <a:buFont typeface="Arial" panose="020B0604020202020204" pitchFamily="34" charset="0"/>
              <a:buChar char="•"/>
            </a:pPr>
            <a:r>
              <a:rPr lang="lv-LV" sz="2000" dirty="0">
                <a:solidFill>
                  <a:srgbClr val="3D3D3D"/>
                </a:solidFill>
                <a:latin typeface="Montserrat Medium" panose="00000600000000000000" pitchFamily="50" charset="-70"/>
                <a:cs typeface="Calibri"/>
              </a:rPr>
              <a:t>Izstrādāts un PVG saskaņots pilotprojekts uz autoceļa A5 23.km</a:t>
            </a:r>
            <a:r>
              <a:rPr lang="lv-LV" altLang="lv-LV" sz="2000" b="1" dirty="0">
                <a:solidFill>
                  <a:srgbClr val="3D3D3D"/>
                </a:solidFill>
                <a:latin typeface="Montserrat Medium" panose="00000600000000000000" pitchFamily="50" charset="-70"/>
                <a:ea typeface="Verdana" panose="020B0604030504040204" pitchFamily="34" charset="0"/>
                <a:cs typeface="Verdana" panose="020B0604030504040204" pitchFamily="34" charset="0"/>
              </a:rPr>
              <a:t>–</a:t>
            </a:r>
            <a:r>
              <a:rPr lang="lv-LV" sz="2000" dirty="0">
                <a:solidFill>
                  <a:srgbClr val="3D3D3D"/>
                </a:solidFill>
                <a:latin typeface="Montserrat Medium" panose="00000600000000000000" pitchFamily="50" charset="-70"/>
                <a:cs typeface="Calibri"/>
              </a:rPr>
              <a:t>28,7.km </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Tiek gatavoti 15 projekti </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Veikta izpēte un ieviešanas plānošana programmnodrošinājuma izstrādei un ieviešanai, veikti programmēšanas darbi sistēmas pielāgošanai</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Saņemtas kameras pilotprojektam un tiek veikti testēšanas darbi</a:t>
            </a:r>
          </a:p>
          <a:p>
            <a:pPr marL="342900" indent="-342900">
              <a:buFont typeface="Arial" panose="020B0604020202020204" pitchFamily="34" charset="0"/>
              <a:buChar char="•"/>
            </a:pPr>
            <a:r>
              <a:rPr lang="lv-LV" sz="2000" dirty="0">
                <a:solidFill>
                  <a:srgbClr val="3D3D3D"/>
                </a:solidFill>
                <a:latin typeface="Montserrat Medium" pitchFamily="2" charset="77"/>
                <a:cs typeface="Calibri"/>
              </a:rPr>
              <a:t>Pasūtīti materiāli pilotprojekta ieviešanai</a:t>
            </a:r>
          </a:p>
        </p:txBody>
      </p:sp>
      <p:sp>
        <p:nvSpPr>
          <p:cNvPr id="5" name="TextBox 4">
            <a:extLst>
              <a:ext uri="{FF2B5EF4-FFF2-40B4-BE49-F238E27FC236}">
                <a16:creationId xmlns:a16="http://schemas.microsoft.com/office/drawing/2014/main" id="{2ED001E0-23D1-C58E-42D5-BD5423A334FE}"/>
              </a:ext>
            </a:extLst>
          </p:cNvPr>
          <p:cNvSpPr txBox="1"/>
          <p:nvPr/>
        </p:nvSpPr>
        <p:spPr>
          <a:xfrm>
            <a:off x="2712118" y="529714"/>
            <a:ext cx="7439191" cy="954107"/>
          </a:xfrm>
          <a:prstGeom prst="rect">
            <a:avLst/>
          </a:prstGeom>
          <a:noFill/>
        </p:spPr>
        <p:txBody>
          <a:bodyPr wrap="square">
            <a:spAutoFit/>
          </a:bodyPr>
          <a:lstStyle/>
          <a:p>
            <a:pPr marL="131445" algn="ctr"/>
            <a:r>
              <a:rPr lang="lv-LV" altLang="lv-LV" sz="2800" b="1" dirty="0">
                <a:solidFill>
                  <a:srgbClr val="3D3D3D"/>
                </a:solidFill>
                <a:latin typeface="Montserrat" panose="00000500000000000000" pitchFamily="50" charset="-70"/>
                <a:ea typeface="Verdana" panose="020B0604030504040204" pitchFamily="34" charset="0"/>
                <a:cs typeface="Verdana" panose="020B0604030504040204" pitchFamily="34" charset="0"/>
              </a:rPr>
              <a:t>Vidējā braukšanas ātruma kontrole –paveiktais līdz 2022. </a:t>
            </a:r>
            <a:r>
              <a:rPr lang="lv-LV" altLang="lv-LV" sz="2800" b="1">
                <a:solidFill>
                  <a:srgbClr val="3D3D3D"/>
                </a:solidFill>
                <a:latin typeface="Montserrat" panose="00000500000000000000" pitchFamily="50" charset="-70"/>
                <a:ea typeface="Verdana" panose="020B0604030504040204" pitchFamily="34" charset="0"/>
                <a:cs typeface="Verdana" panose="020B0604030504040204" pitchFamily="34" charset="0"/>
              </a:rPr>
              <a:t>gada decembrim</a:t>
            </a:r>
            <a:endParaRPr lang="en-GB" sz="2800" b="1" u="none" strike="noStrike" dirty="0">
              <a:solidFill>
                <a:srgbClr val="3D3D3D"/>
              </a:solidFill>
              <a:effectLst/>
              <a:latin typeface="Montserrat" pitchFamily="2" charset="77"/>
            </a:endParaRPr>
          </a:p>
        </p:txBody>
      </p:sp>
      <p:cxnSp>
        <p:nvCxnSpPr>
          <p:cNvPr id="9" name="Straight Connector 8">
            <a:extLst>
              <a:ext uri="{FF2B5EF4-FFF2-40B4-BE49-F238E27FC236}">
                <a16:creationId xmlns:a16="http://schemas.microsoft.com/office/drawing/2014/main" id="{1C638FE3-C44F-F518-8FAE-60B02702CE7C}"/>
              </a:ext>
            </a:extLst>
          </p:cNvPr>
          <p:cNvCxnSpPr>
            <a:cxnSpLocks/>
          </p:cNvCxnSpPr>
          <p:nvPr/>
        </p:nvCxnSpPr>
        <p:spPr>
          <a:xfrm>
            <a:off x="2562727" y="1720358"/>
            <a:ext cx="0" cy="4510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D74DF00-3D61-6517-7AB0-1BD902EF531C}"/>
              </a:ext>
            </a:extLst>
          </p:cNvPr>
          <p:cNvPicPr>
            <a:picLocks noChangeAspect="1"/>
          </p:cNvPicPr>
          <p:nvPr/>
        </p:nvPicPr>
        <p:blipFill>
          <a:blip r:embed="rId3"/>
          <a:stretch>
            <a:fillRect/>
          </a:stretch>
        </p:blipFill>
        <p:spPr>
          <a:xfrm>
            <a:off x="749968" y="1914709"/>
            <a:ext cx="1473295" cy="1254292"/>
          </a:xfrm>
          <a:prstGeom prst="rect">
            <a:avLst/>
          </a:prstGeom>
        </p:spPr>
      </p:pic>
    </p:spTree>
    <p:extLst>
      <p:ext uri="{BB962C8B-B14F-4D97-AF65-F5344CB8AC3E}">
        <p14:creationId xmlns:p14="http://schemas.microsoft.com/office/powerpoint/2010/main" val="30801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569497" y="1598444"/>
            <a:ext cx="6541165" cy="3693319"/>
          </a:xfrm>
          <a:prstGeom prst="rect">
            <a:avLst/>
          </a:prstGeom>
          <a:noFill/>
        </p:spPr>
        <p:txBody>
          <a:bodyPr wrap="square">
            <a:spAutoFit/>
          </a:bodyPr>
          <a:lstStyle/>
          <a:p>
            <a:pPr marL="285750" indent="-285750">
              <a:buFont typeface="Arial" panose="020B0604020202020204" pitchFamily="34" charset="0"/>
              <a:buChar char="•"/>
            </a:pPr>
            <a:r>
              <a:rPr lang="lv-LV" sz="1800" u="none" strike="noStrike" dirty="0">
                <a:solidFill>
                  <a:srgbClr val="3D3D3D"/>
                </a:solidFill>
                <a:effectLst/>
                <a:latin typeface="Montserrat Medium" pitchFamily="2" charset="77"/>
              </a:rPr>
              <a:t>Sākot ar 2019. gadu, signālstabiņu uzstādīšana uz reģionālajiem autoceļiem ar asfaltbetona segumu un diennakts satiksmes intensitāti lielāku par 1000 transportlīdzekļiem diennaktī. </a:t>
            </a:r>
          </a:p>
          <a:p>
            <a:endParaRPr lang="lv-LV" sz="1800" u="none" strike="noStrike" dirty="0">
              <a:solidFill>
                <a:srgbClr val="3D3D3D"/>
              </a:solidFill>
              <a:effectLst/>
              <a:latin typeface="Montserrat Medium" pitchFamily="2" charset="77"/>
            </a:endParaRPr>
          </a:p>
          <a:p>
            <a:pPr marL="285750" indent="-285750">
              <a:buFont typeface="Arial" panose="020B0604020202020204" pitchFamily="34" charset="0"/>
              <a:buChar char="•"/>
            </a:pPr>
            <a:r>
              <a:rPr lang="lv-LV" dirty="0">
                <a:solidFill>
                  <a:srgbClr val="3D3D3D"/>
                </a:solidFill>
                <a:latin typeface="Montserrat Medium" pitchFamily="2" charset="77"/>
              </a:rPr>
              <a:t>Mērķis ir  palielināt satiksmes drošību, nodrošinot ceļa trases redzamību, it īpaši tumšajā diennakts laikā.</a:t>
            </a:r>
          </a:p>
          <a:p>
            <a:endParaRPr lang="lv-LV" sz="1800" u="none" strike="noStrike" dirty="0">
              <a:solidFill>
                <a:srgbClr val="3D3D3D"/>
              </a:solidFill>
              <a:effectLst/>
              <a:latin typeface="Montserrat Medium" pitchFamily="2" charset="77"/>
            </a:endParaRPr>
          </a:p>
          <a:p>
            <a:pPr marL="285750" indent="-285750">
              <a:spcAft>
                <a:spcPts val="500"/>
              </a:spcAft>
              <a:buFont typeface="Arial" panose="020B0604020202020204" pitchFamily="34" charset="0"/>
              <a:buChar char="•"/>
            </a:pPr>
            <a:r>
              <a:rPr lang="lv-LV" sz="1800" u="none" strike="noStrike" dirty="0">
                <a:solidFill>
                  <a:srgbClr val="3D3D3D"/>
                </a:solidFill>
                <a:effectLst/>
                <a:latin typeface="Montserrat Medium" pitchFamily="2" charset="77"/>
              </a:rPr>
              <a:t>4 gadu laikā visi reģionālie autoceļi ar asfaltbetona segumu un satiksmes intensitāti lielāku par 1000 a/24h</a:t>
            </a:r>
            <a:r>
              <a:rPr lang="lv-LV" dirty="0">
                <a:solidFill>
                  <a:srgbClr val="3D3D3D"/>
                </a:solidFill>
                <a:latin typeface="Montserrat Medium" pitchFamily="2" charset="77"/>
              </a:rPr>
              <a:t> </a:t>
            </a:r>
            <a:r>
              <a:rPr lang="lv-LV" sz="1800" u="none" strike="noStrike" dirty="0">
                <a:solidFill>
                  <a:srgbClr val="3D3D3D"/>
                </a:solidFill>
                <a:effectLst/>
                <a:latin typeface="Montserrat Medium" pitchFamily="2" charset="77"/>
              </a:rPr>
              <a:t>ir aprīkoti ar signālstabiņiem. </a:t>
            </a:r>
            <a:r>
              <a:rPr lang="lv-LV" sz="1800" u="none" strike="noStrike" dirty="0">
                <a:solidFill>
                  <a:srgbClr val="3D3D3D"/>
                </a:solidFill>
                <a:effectLst/>
                <a:latin typeface="Montserrat Medium" panose="00000600000000000000" pitchFamily="50" charset="-70"/>
              </a:rPr>
              <a:t>Kopumā 1984,25</a:t>
            </a:r>
            <a:r>
              <a:rPr lang="lv-LV" sz="1800" dirty="0">
                <a:solidFill>
                  <a:srgbClr val="3D3D3D"/>
                </a:solidFill>
                <a:effectLst/>
                <a:latin typeface="Montserrat Medium" panose="00000600000000000000" pitchFamily="50" charset="-70"/>
                <a:ea typeface="Calibri" panose="020F0502020204030204" pitchFamily="34" charset="0"/>
              </a:rPr>
              <a:t> </a:t>
            </a:r>
            <a:r>
              <a:rPr lang="lv-LV" sz="1800" u="none" strike="noStrike" dirty="0">
                <a:solidFill>
                  <a:srgbClr val="3D3D3D"/>
                </a:solidFill>
                <a:effectLst/>
                <a:latin typeface="Montserrat Medium" panose="00000600000000000000" pitchFamily="50" charset="-70"/>
              </a:rPr>
              <a:t>km. </a:t>
            </a:r>
            <a:r>
              <a:rPr lang="lv-LV" sz="1800" u="none" strike="noStrike" dirty="0">
                <a:solidFill>
                  <a:srgbClr val="3D3D3D"/>
                </a:solidFill>
                <a:effectLst/>
                <a:latin typeface="Montserrat Medium" pitchFamily="2" charset="77"/>
              </a:rPr>
              <a:t>Pēdējie 50 km tiks aprīkoti 2023. gada pavasarī.</a:t>
            </a:r>
            <a:r>
              <a:rPr lang="lv-LV" sz="1800" b="0" i="0" u="none" strike="noStrike" dirty="0">
                <a:solidFill>
                  <a:srgbClr val="333333"/>
                </a:solidFill>
                <a:effectLst/>
                <a:latin typeface="ProximaNova"/>
              </a:rPr>
              <a:t> </a:t>
            </a:r>
          </a:p>
        </p:txBody>
      </p:sp>
      <p:sp>
        <p:nvSpPr>
          <p:cNvPr id="5" name="TextBox 4">
            <a:extLst>
              <a:ext uri="{FF2B5EF4-FFF2-40B4-BE49-F238E27FC236}">
                <a16:creationId xmlns:a16="http://schemas.microsoft.com/office/drawing/2014/main" id="{2ED001E0-23D1-C58E-42D5-BD5423A334FE}"/>
              </a:ext>
            </a:extLst>
          </p:cNvPr>
          <p:cNvSpPr txBox="1"/>
          <p:nvPr/>
        </p:nvSpPr>
        <p:spPr>
          <a:xfrm>
            <a:off x="1690256" y="686125"/>
            <a:ext cx="8589818" cy="523220"/>
          </a:xfrm>
          <a:prstGeom prst="rect">
            <a:avLst/>
          </a:prstGeom>
          <a:noFill/>
        </p:spPr>
        <p:txBody>
          <a:bodyPr wrap="square">
            <a:spAutoFit/>
          </a:bodyPr>
          <a:lstStyle/>
          <a:p>
            <a:pPr marL="131445" algn="ctr"/>
            <a:r>
              <a:rPr lang="lv-LV" sz="2800" b="1" u="none" strike="noStrike" dirty="0">
                <a:solidFill>
                  <a:srgbClr val="3D3D3D"/>
                </a:solidFill>
                <a:effectLst/>
                <a:latin typeface="Montserrat" pitchFamily="2" charset="77"/>
              </a:rPr>
              <a:t>Signālstabiņi gar reģionālajiem autoceļiem</a:t>
            </a:r>
          </a:p>
        </p:txBody>
      </p:sp>
      <p:pic>
        <p:nvPicPr>
          <p:cNvPr id="7" name="Picture 6">
            <a:extLst>
              <a:ext uri="{FF2B5EF4-FFF2-40B4-BE49-F238E27FC236}">
                <a16:creationId xmlns:a16="http://schemas.microsoft.com/office/drawing/2014/main" id="{D0AC652C-C83A-D3C1-C104-28D958FEB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937" y="2457507"/>
            <a:ext cx="4735879" cy="2462657"/>
          </a:xfrm>
          <a:prstGeom prst="rect">
            <a:avLst/>
          </a:prstGeom>
        </p:spPr>
      </p:pic>
      <p:sp>
        <p:nvSpPr>
          <p:cNvPr id="8" name="TextBox 7">
            <a:extLst>
              <a:ext uri="{FF2B5EF4-FFF2-40B4-BE49-F238E27FC236}">
                <a16:creationId xmlns:a16="http://schemas.microsoft.com/office/drawing/2014/main" id="{66E67432-040A-E75A-6A66-E8795DB4C886}"/>
              </a:ext>
            </a:extLst>
          </p:cNvPr>
          <p:cNvSpPr txBox="1"/>
          <p:nvPr/>
        </p:nvSpPr>
        <p:spPr>
          <a:xfrm>
            <a:off x="7237046" y="1598444"/>
            <a:ext cx="4481712" cy="646331"/>
          </a:xfrm>
          <a:prstGeom prst="rect">
            <a:avLst/>
          </a:prstGeom>
          <a:noFill/>
        </p:spPr>
        <p:txBody>
          <a:bodyPr wrap="square">
            <a:spAutoFit/>
          </a:bodyPr>
          <a:lstStyle/>
          <a:p>
            <a:pPr algn="ctr"/>
            <a:r>
              <a:rPr lang="lv-LV" b="1" u="none" strike="noStrike" dirty="0">
                <a:solidFill>
                  <a:srgbClr val="3D3D3D"/>
                </a:solidFill>
                <a:effectLst/>
                <a:latin typeface="Montserrat" pitchFamily="2" charset="77"/>
              </a:rPr>
              <a:t> Piešķirtie līdzekļi</a:t>
            </a:r>
            <a:r>
              <a:rPr lang="lv-LV" sz="1800" b="1" u="none" strike="noStrike" dirty="0">
                <a:solidFill>
                  <a:srgbClr val="3D3D3D"/>
                </a:solidFill>
                <a:effectLst/>
                <a:latin typeface="Montserrat" pitchFamily="2" charset="77"/>
              </a:rPr>
              <a:t> signālstabiņiem (tūkst. EUR)</a:t>
            </a:r>
          </a:p>
        </p:txBody>
      </p:sp>
      <p:cxnSp>
        <p:nvCxnSpPr>
          <p:cNvPr id="10" name="Straight Connector 9">
            <a:extLst>
              <a:ext uri="{FF2B5EF4-FFF2-40B4-BE49-F238E27FC236}">
                <a16:creationId xmlns:a16="http://schemas.microsoft.com/office/drawing/2014/main" id="{0A4FCE17-AF1C-E12F-B939-A8AB9C8F17FF}"/>
              </a:ext>
            </a:extLst>
          </p:cNvPr>
          <p:cNvCxnSpPr/>
          <p:nvPr/>
        </p:nvCxnSpPr>
        <p:spPr>
          <a:xfrm>
            <a:off x="7110663" y="1521131"/>
            <a:ext cx="0" cy="49285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35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9EE86-746D-1922-CC02-73E0CFFD3CB5}"/>
              </a:ext>
            </a:extLst>
          </p:cNvPr>
          <p:cNvSpPr/>
          <p:nvPr/>
        </p:nvSpPr>
        <p:spPr>
          <a:xfrm>
            <a:off x="577516" y="1625262"/>
            <a:ext cx="2707105" cy="1394664"/>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2ED001E0-23D1-C58E-42D5-BD5423A334FE}"/>
              </a:ext>
            </a:extLst>
          </p:cNvPr>
          <p:cNvSpPr txBox="1"/>
          <p:nvPr/>
        </p:nvSpPr>
        <p:spPr>
          <a:xfrm>
            <a:off x="103909" y="240267"/>
            <a:ext cx="11984181" cy="1384995"/>
          </a:xfrm>
          <a:prstGeom prst="rect">
            <a:avLst/>
          </a:prstGeom>
          <a:noFill/>
        </p:spPr>
        <p:txBody>
          <a:bodyPr wrap="square">
            <a:spAutoFit/>
          </a:bodyPr>
          <a:lstStyle/>
          <a:p>
            <a:pPr marL="131445" algn="ctr"/>
            <a:r>
              <a:rPr lang="lv-LV" sz="2800" b="1" dirty="0">
                <a:solidFill>
                  <a:srgbClr val="3D3D3D"/>
                </a:solidFill>
                <a:latin typeface="Montserrat" pitchFamily="2" charset="77"/>
              </a:rPr>
              <a:t>Gājēju un velosipēdistu infrastruktūra autoceļu </a:t>
            </a:r>
          </a:p>
          <a:p>
            <a:pPr marL="131445" algn="ctr"/>
            <a:r>
              <a:rPr lang="lv-LV" sz="2800" b="1" dirty="0">
                <a:solidFill>
                  <a:srgbClr val="3D3D3D"/>
                </a:solidFill>
                <a:latin typeface="Montserrat" pitchFamily="2" charset="77"/>
              </a:rPr>
              <a:t>pārbūves projektos </a:t>
            </a:r>
          </a:p>
          <a:p>
            <a:pPr marL="131445" algn="ctr"/>
            <a:endParaRPr lang="en-GB" sz="2800" b="1" u="none" strike="noStrike" dirty="0">
              <a:solidFill>
                <a:srgbClr val="3D3D3D"/>
              </a:solidFill>
              <a:effectLst/>
              <a:latin typeface="Montserrat" pitchFamily="2" charset="77"/>
            </a:endParaRPr>
          </a:p>
        </p:txBody>
      </p:sp>
      <p:sp>
        <p:nvSpPr>
          <p:cNvPr id="2" name="TextBox 1">
            <a:extLst>
              <a:ext uri="{FF2B5EF4-FFF2-40B4-BE49-F238E27FC236}">
                <a16:creationId xmlns:a16="http://schemas.microsoft.com/office/drawing/2014/main" id="{6CC388EA-3607-C098-50F6-F092337EECB7}"/>
              </a:ext>
            </a:extLst>
          </p:cNvPr>
          <p:cNvSpPr txBox="1"/>
          <p:nvPr/>
        </p:nvSpPr>
        <p:spPr>
          <a:xfrm>
            <a:off x="3669632" y="1225689"/>
            <a:ext cx="7730836" cy="5878532"/>
          </a:xfrm>
          <a:prstGeom prst="rect">
            <a:avLst/>
          </a:prstGeom>
          <a:noFill/>
        </p:spPr>
        <p:txBody>
          <a:bodyPr wrap="square" rtlCol="0">
            <a:spAutoFit/>
          </a:bodyPr>
          <a:lstStyle/>
          <a:p>
            <a:pPr algn="l"/>
            <a:endParaRPr lang="lv-LV" sz="1800" b="0" i="0" u="none" strike="noStrike"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P108 Ventspils–Kuldīga (Kuldīgas apvedceļš) –  442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P8 Turaida–Sigulda – 3,5 km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P27 Smiltene–Gulbene – 260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A9 Liepājas šoseja (apdzīvota vieta Kaķenieki) – 280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P61 Krāslava–Dagda (apdzīvota vieta Ozoliņi) – 1,2 km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V35 Šķirotava–Saurieši (apdzīvota vieta Rumbula) – 700m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V58  Sigulda–Allaži–</a:t>
            </a:r>
            <a:r>
              <a:rPr lang="lv-LV" sz="2000" dirty="0">
                <a:solidFill>
                  <a:srgbClr val="3D3D3D"/>
                </a:solidFill>
                <a:latin typeface="Montserrat Medium" pitchFamily="2" charset="77"/>
              </a:rPr>
              <a:t>A</a:t>
            </a:r>
            <a:r>
              <a:rPr lang="lv-LV" sz="2000" u="none" strike="noStrike" dirty="0">
                <a:solidFill>
                  <a:srgbClr val="3D3D3D"/>
                </a:solidFill>
                <a:effectLst/>
                <a:latin typeface="Montserrat Medium" pitchFamily="2" charset="77"/>
              </a:rPr>
              <a:t>usmas (no Ventas ielas līdz </a:t>
            </a:r>
            <a:r>
              <a:rPr lang="lv-LV" sz="2000" u="none" strike="noStrike" dirty="0" err="1">
                <a:solidFill>
                  <a:srgbClr val="3D3D3D"/>
                </a:solidFill>
                <a:effectLst/>
                <a:latin typeface="Montserrat Medium" pitchFamily="2" charset="77"/>
              </a:rPr>
              <a:t>Saltavotu</a:t>
            </a:r>
            <a:r>
              <a:rPr lang="lv-LV" sz="2000" u="none" strike="noStrike" dirty="0">
                <a:solidFill>
                  <a:srgbClr val="3D3D3D"/>
                </a:solidFill>
                <a:effectLst/>
                <a:latin typeface="Montserrat Medium" pitchFamily="2" charset="77"/>
              </a:rPr>
              <a:t> ielai Siguldas novadā) – 1,15 km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V455 Viļaka–Žīguri–Liepna (apdzīvota vieta Liepna) – 620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A7 Bauskas šoseja (krustojumā ar Ziemeļu ielu) Ķekavā – 199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P59 Viļāni–Ružina–Malta(apdzīvota vieta </a:t>
            </a:r>
            <a:r>
              <a:rPr lang="lv-LV" sz="2000" u="none" strike="noStrike" dirty="0" err="1">
                <a:solidFill>
                  <a:srgbClr val="3D3D3D"/>
                </a:solidFill>
                <a:effectLst/>
                <a:latin typeface="Montserrat Medium" pitchFamily="2" charset="77"/>
              </a:rPr>
              <a:t>Gorņica</a:t>
            </a:r>
            <a:r>
              <a:rPr lang="lv-LV" sz="2000" u="none" strike="noStrike" dirty="0">
                <a:solidFill>
                  <a:srgbClr val="3D3D3D"/>
                </a:solidFill>
                <a:effectLst/>
                <a:latin typeface="Montserrat Medium" pitchFamily="2" charset="77"/>
              </a:rPr>
              <a:t>) – 860 m</a:t>
            </a:r>
          </a:p>
          <a:p>
            <a:pPr marL="285750" indent="-285750" algn="l">
              <a:buFont typeface="Arial" panose="020B0604020202020204" pitchFamily="34" charset="0"/>
              <a:buChar char="•"/>
            </a:pPr>
            <a:r>
              <a:rPr lang="lv-LV" sz="2000" u="none" strike="noStrike" dirty="0">
                <a:solidFill>
                  <a:srgbClr val="3D3D3D"/>
                </a:solidFill>
                <a:effectLst/>
                <a:latin typeface="Montserrat Medium" pitchFamily="2" charset="77"/>
              </a:rPr>
              <a:t>A2 Vidzemes šoseja (Sigulda) – 900m</a:t>
            </a:r>
          </a:p>
          <a:p>
            <a:pPr algn="l"/>
            <a:r>
              <a:rPr lang="lv-LV" sz="2000" u="none" strike="noStrike" dirty="0">
                <a:solidFill>
                  <a:srgbClr val="3D3D3D"/>
                </a:solidFill>
                <a:effectLst/>
                <a:latin typeface="Montserrat Medium" pitchFamily="2" charset="77"/>
              </a:rPr>
              <a:t> </a:t>
            </a:r>
          </a:p>
          <a:p>
            <a:endParaRPr lang="en-LV" dirty="0"/>
          </a:p>
        </p:txBody>
      </p:sp>
      <p:sp>
        <p:nvSpPr>
          <p:cNvPr id="3" name="TextBox 2">
            <a:extLst>
              <a:ext uri="{FF2B5EF4-FFF2-40B4-BE49-F238E27FC236}">
                <a16:creationId xmlns:a16="http://schemas.microsoft.com/office/drawing/2014/main" id="{C49D3DD7-0F66-5FF5-A040-D1C76AAC4E27}"/>
              </a:ext>
            </a:extLst>
          </p:cNvPr>
          <p:cNvSpPr txBox="1"/>
          <p:nvPr/>
        </p:nvSpPr>
        <p:spPr>
          <a:xfrm>
            <a:off x="791532" y="1625262"/>
            <a:ext cx="2190478" cy="1815882"/>
          </a:xfrm>
          <a:prstGeom prst="rect">
            <a:avLst/>
          </a:prstGeom>
          <a:noFill/>
        </p:spPr>
        <p:txBody>
          <a:bodyPr wrap="square">
            <a:spAutoFit/>
          </a:bodyPr>
          <a:lstStyle/>
          <a:p>
            <a:pPr algn="l"/>
            <a:r>
              <a:rPr lang="lv-LV" sz="2800" u="none" strike="noStrike" dirty="0">
                <a:solidFill>
                  <a:srgbClr val="3D3D3D"/>
                </a:solidFill>
                <a:effectLst/>
                <a:latin typeface="Montserrat" pitchFamily="2" charset="77"/>
              </a:rPr>
              <a:t>2022. gadā izbūvēti </a:t>
            </a:r>
            <a:r>
              <a:rPr lang="lv-LV" sz="2800" b="1" u="none" strike="noStrike" dirty="0">
                <a:solidFill>
                  <a:srgbClr val="3D3D3D"/>
                </a:solidFill>
                <a:effectLst/>
                <a:latin typeface="Montserrat" pitchFamily="2" charset="77"/>
              </a:rPr>
              <a:t>10,1 km</a:t>
            </a:r>
            <a:r>
              <a:rPr lang="lv-LV" sz="2800" b="0" i="0" u="none" strike="noStrike" dirty="0">
                <a:solidFill>
                  <a:srgbClr val="000000"/>
                </a:solidFill>
                <a:effectLst/>
                <a:latin typeface="Calibri" panose="020F0502020204030204" pitchFamily="34" charset="0"/>
              </a:rPr>
              <a:t>.</a:t>
            </a:r>
          </a:p>
          <a:p>
            <a:pPr marL="131445" algn="ctr"/>
            <a:endParaRPr lang="en-GB" sz="2800" b="1" u="none" strike="noStrike" dirty="0">
              <a:solidFill>
                <a:srgbClr val="3D3D3D"/>
              </a:solidFill>
              <a:effectLst/>
              <a:latin typeface="Montserrat" pitchFamily="2" charset="77"/>
            </a:endParaRPr>
          </a:p>
        </p:txBody>
      </p:sp>
    </p:spTree>
    <p:extLst>
      <p:ext uri="{BB962C8B-B14F-4D97-AF65-F5344CB8AC3E}">
        <p14:creationId xmlns:p14="http://schemas.microsoft.com/office/powerpoint/2010/main" val="138612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6147149" y="1848466"/>
            <a:ext cx="5678902" cy="4031873"/>
          </a:xfrm>
          <a:prstGeom prst="rect">
            <a:avLst/>
          </a:prstGeom>
          <a:noFill/>
        </p:spPr>
        <p:txBody>
          <a:bodyPr wrap="square">
            <a:spAutoFit/>
          </a:bodyPr>
          <a:lstStyle/>
          <a:p>
            <a:pPr marL="285750" indent="-285750" algn="l">
              <a:buFont typeface="Arial" panose="020B0604020202020204" pitchFamily="34" charset="0"/>
              <a:buChar char="•"/>
            </a:pPr>
            <a:r>
              <a:rPr lang="lv-LV" sz="1600" b="1" u="none" strike="noStrike" dirty="0">
                <a:solidFill>
                  <a:srgbClr val="3D3D3D"/>
                </a:solidFill>
                <a:effectLst/>
                <a:highlight>
                  <a:srgbClr val="FFB600"/>
                </a:highlight>
                <a:latin typeface="Montserrat Medium" pitchFamily="2" charset="77"/>
              </a:rPr>
              <a:t>LVC pasūtīja izpētes projektu, kuru izstrādāja 2020. gadā.</a:t>
            </a:r>
          </a:p>
          <a:p>
            <a:pPr algn="l"/>
            <a:r>
              <a:rPr lang="lv-LV" sz="1600" u="none" strike="noStrike" dirty="0">
                <a:solidFill>
                  <a:srgbClr val="3D3D3D"/>
                </a:solidFill>
                <a:effectLst/>
                <a:latin typeface="Montserrat Medium" pitchFamily="2" charset="77"/>
              </a:rPr>
              <a:t> </a:t>
            </a:r>
          </a:p>
          <a:p>
            <a:pPr marL="285750" indent="-285750" algn="l">
              <a:buFont typeface="Arial" panose="020B0604020202020204" pitchFamily="34" charset="0"/>
              <a:buChar char="•"/>
            </a:pPr>
            <a:r>
              <a:rPr lang="lv-LV" sz="1600" u="none" strike="noStrike" dirty="0">
                <a:solidFill>
                  <a:srgbClr val="3D3D3D"/>
                </a:solidFill>
                <a:effectLst/>
                <a:latin typeface="Montserrat Medium" pitchFamily="2" charset="77"/>
              </a:rPr>
              <a:t>Kā krustojuma pārbūves gala variants tika akceptēts risinājums, kas paredz krustojumu aprīkot ar luksoforiem un visiem virzieniem papildus ierīkot kreiso nobraukšanas joslu.</a:t>
            </a:r>
          </a:p>
          <a:p>
            <a:pPr algn="l"/>
            <a:r>
              <a:rPr lang="lv-LV" sz="1600" u="none" strike="noStrike" dirty="0">
                <a:solidFill>
                  <a:srgbClr val="3D3D3D"/>
                </a:solidFill>
                <a:effectLst/>
                <a:latin typeface="Montserrat Medium" pitchFamily="2" charset="77"/>
              </a:rPr>
              <a:t> </a:t>
            </a:r>
          </a:p>
          <a:p>
            <a:pPr marL="285750" indent="-285750" algn="l">
              <a:buFont typeface="Arial" panose="020B0604020202020204" pitchFamily="34" charset="0"/>
              <a:buChar char="•"/>
            </a:pPr>
            <a:r>
              <a:rPr lang="lv-LV" sz="1600" u="none" strike="noStrike" dirty="0">
                <a:solidFill>
                  <a:srgbClr val="3D3D3D"/>
                </a:solidFill>
                <a:effectLst/>
                <a:latin typeface="Montserrat Medium" pitchFamily="2" charset="77"/>
              </a:rPr>
              <a:t>Ar pašvaldību ir noslēgts sadarbības līgums, kas paredz, ka LVC un Mārupes novada dome, proporcionāli nepieciešamajiem darbiem un atbilstoši zemes īpašumam veic ieguldījumus. </a:t>
            </a:r>
            <a:r>
              <a:rPr lang="lv-LV" sz="1600" dirty="0">
                <a:solidFill>
                  <a:srgbClr val="3D3D3D"/>
                </a:solidFill>
                <a:latin typeface="Montserrat Medium" pitchFamily="2" charset="77"/>
              </a:rPr>
              <a:t>Z</a:t>
            </a:r>
            <a:r>
              <a:rPr lang="lv-LV" sz="1600" u="none" strike="noStrike" dirty="0">
                <a:solidFill>
                  <a:srgbClr val="3D3D3D"/>
                </a:solidFill>
                <a:effectLst/>
                <a:latin typeface="Montserrat Medium" pitchFamily="2" charset="77"/>
              </a:rPr>
              <a:t>emju atsavināšanu risina pašvaldība.</a:t>
            </a:r>
          </a:p>
          <a:p>
            <a:pPr algn="l"/>
            <a:r>
              <a:rPr lang="lv-LV" sz="1600" u="none" strike="noStrike" dirty="0">
                <a:solidFill>
                  <a:srgbClr val="3D3D3D"/>
                </a:solidFill>
                <a:effectLst/>
                <a:latin typeface="Montserrat Medium" pitchFamily="2" charset="77"/>
              </a:rPr>
              <a:t> </a:t>
            </a:r>
          </a:p>
          <a:p>
            <a:pPr marL="285750" indent="-285750" algn="l">
              <a:buFont typeface="Arial" panose="020B0604020202020204" pitchFamily="34" charset="0"/>
              <a:buChar char="•"/>
            </a:pPr>
            <a:r>
              <a:rPr lang="lv-LV" sz="1600" u="none" strike="noStrike" dirty="0">
                <a:solidFill>
                  <a:srgbClr val="3D3D3D"/>
                </a:solidFill>
                <a:effectLst/>
                <a:latin typeface="Montserrat Medium" pitchFamily="2" charset="77"/>
              </a:rPr>
              <a:t>Patlaban ir pabeigta iepirkuma procedūra un uzsākti projektēšanas darbi.</a:t>
            </a:r>
          </a:p>
        </p:txBody>
      </p:sp>
      <p:sp>
        <p:nvSpPr>
          <p:cNvPr id="5" name="TextBox 4">
            <a:extLst>
              <a:ext uri="{FF2B5EF4-FFF2-40B4-BE49-F238E27FC236}">
                <a16:creationId xmlns:a16="http://schemas.microsoft.com/office/drawing/2014/main" id="{2ED001E0-23D1-C58E-42D5-BD5423A334FE}"/>
              </a:ext>
            </a:extLst>
          </p:cNvPr>
          <p:cNvSpPr txBox="1"/>
          <p:nvPr/>
        </p:nvSpPr>
        <p:spPr>
          <a:xfrm>
            <a:off x="1352549" y="746588"/>
            <a:ext cx="9836819" cy="1200329"/>
          </a:xfrm>
          <a:prstGeom prst="rect">
            <a:avLst/>
          </a:prstGeom>
          <a:noFill/>
        </p:spPr>
        <p:txBody>
          <a:bodyPr wrap="square">
            <a:spAutoFit/>
          </a:bodyPr>
          <a:lstStyle/>
          <a:p>
            <a:pPr marL="131445" algn="ctr"/>
            <a:r>
              <a:rPr lang="lv-LV" sz="2400" b="1" u="none" strike="noStrike" dirty="0">
                <a:solidFill>
                  <a:srgbClr val="3D3D3D"/>
                </a:solidFill>
                <a:effectLst/>
                <a:latin typeface="Montserrat" pitchFamily="2" charset="77"/>
              </a:rPr>
              <a:t>Sadarbība ar pašvaldībām – Mārupes novada domi – par Kantora ielas un Lielās ielas krustojuma sakārtošanu</a:t>
            </a:r>
            <a:br>
              <a:rPr lang="lv-LV" altLang="lv-LV" sz="3600" b="1" u="sng" dirty="0">
                <a:solidFill>
                  <a:schemeClr val="tx1"/>
                </a:solidFill>
                <a:latin typeface="Montserrat" pitchFamily="2" charset="77"/>
                <a:ea typeface="Verdana" panose="020B0604030504040204" pitchFamily="34" charset="0"/>
                <a:cs typeface="Verdana" panose="020B0604030504040204" pitchFamily="34" charset="0"/>
              </a:rPr>
            </a:br>
            <a:endParaRPr lang="lv-LV" sz="2400" b="1" u="none" strike="noStrike" dirty="0">
              <a:solidFill>
                <a:srgbClr val="3D3D3D"/>
              </a:solidFill>
              <a:effectLst/>
              <a:latin typeface="Montserrat" pitchFamily="2" charset="77"/>
            </a:endParaRPr>
          </a:p>
        </p:txBody>
      </p:sp>
      <p:pic>
        <p:nvPicPr>
          <p:cNvPr id="7" name="Picture 6">
            <a:extLst>
              <a:ext uri="{FF2B5EF4-FFF2-40B4-BE49-F238E27FC236}">
                <a16:creationId xmlns:a16="http://schemas.microsoft.com/office/drawing/2014/main" id="{2C4716D8-0A81-A2CD-2E19-161BC38D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49" y="1946917"/>
            <a:ext cx="5557597" cy="3219075"/>
          </a:xfrm>
          <a:prstGeom prst="rect">
            <a:avLst/>
          </a:prstGeom>
        </p:spPr>
      </p:pic>
    </p:spTree>
    <p:extLst>
      <p:ext uri="{BB962C8B-B14F-4D97-AF65-F5344CB8AC3E}">
        <p14:creationId xmlns:p14="http://schemas.microsoft.com/office/powerpoint/2010/main" val="388581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11D207-E33A-4EC3-809A-177C51DC31CA}"/>
              </a:ext>
            </a:extLst>
          </p:cNvPr>
          <p:cNvSpPr>
            <a:spLocks noGrp="1"/>
          </p:cNvSpPr>
          <p:nvPr>
            <p:ph type="ctrTitle"/>
          </p:nvPr>
        </p:nvSpPr>
        <p:spPr>
          <a:xfrm>
            <a:off x="215767" y="2409741"/>
            <a:ext cx="9096675" cy="2571331"/>
          </a:xfrm>
        </p:spPr>
        <p:txBody>
          <a:bodyPr>
            <a:normAutofit/>
          </a:bodyPr>
          <a:lstStyle/>
          <a:p>
            <a:pPr algn="ctr"/>
            <a:r>
              <a:rPr lang="lv-LV" sz="4800" dirty="0">
                <a:effectLst/>
                <a:latin typeface="Montserrat" panose="00000500000000000000" pitchFamily="50" charset="-70"/>
                <a:ea typeface="Calibri" panose="020F0502020204030204" pitchFamily="34" charset="0"/>
              </a:rPr>
              <a:t>Paldies par uzmanību!</a:t>
            </a:r>
            <a:endParaRPr lang="lv-LV" sz="16600" dirty="0">
              <a:latin typeface="Montserrat" panose="00000500000000000000" pitchFamily="50" charset="-70"/>
            </a:endParaRPr>
          </a:p>
        </p:txBody>
      </p:sp>
    </p:spTree>
    <p:extLst>
      <p:ext uri="{BB962C8B-B14F-4D97-AF65-F5344CB8AC3E}">
        <p14:creationId xmlns:p14="http://schemas.microsoft.com/office/powerpoint/2010/main" val="209736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A1D92-EAE3-7FC2-9AD6-DFF7D290F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379" y="446326"/>
            <a:ext cx="11141241" cy="5626325"/>
          </a:xfrm>
          <a:prstGeom prst="rect">
            <a:avLst/>
          </a:prstGeom>
        </p:spPr>
      </p:pic>
    </p:spTree>
    <p:extLst>
      <p:ext uri="{BB962C8B-B14F-4D97-AF65-F5344CB8AC3E}">
        <p14:creationId xmlns:p14="http://schemas.microsoft.com/office/powerpoint/2010/main" val="389217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A1D92-EAE3-7FC2-9AD6-DFF7D290F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381" y="446326"/>
            <a:ext cx="11141237" cy="5626325"/>
          </a:xfrm>
          <a:prstGeom prst="rect">
            <a:avLst/>
          </a:prstGeom>
        </p:spPr>
      </p:pic>
    </p:spTree>
    <p:extLst>
      <p:ext uri="{BB962C8B-B14F-4D97-AF65-F5344CB8AC3E}">
        <p14:creationId xmlns:p14="http://schemas.microsoft.com/office/powerpoint/2010/main" val="31634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A1D92-EAE3-7FC2-9AD6-DFF7D290F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6100" y="406066"/>
            <a:ext cx="10908884" cy="5708982"/>
          </a:xfrm>
          <a:prstGeom prst="rect">
            <a:avLst/>
          </a:prstGeom>
        </p:spPr>
      </p:pic>
    </p:spTree>
    <p:extLst>
      <p:ext uri="{BB962C8B-B14F-4D97-AF65-F5344CB8AC3E}">
        <p14:creationId xmlns:p14="http://schemas.microsoft.com/office/powerpoint/2010/main" val="40451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3434012" y="1600523"/>
            <a:ext cx="7899735" cy="4093428"/>
          </a:xfrm>
          <a:prstGeom prst="rect">
            <a:avLst/>
          </a:prstGeom>
          <a:noFill/>
        </p:spPr>
        <p:txBody>
          <a:bodyPr wrap="square">
            <a:spAutoFit/>
          </a:bodyPr>
          <a:lstStyle/>
          <a:p>
            <a:pPr algn="l"/>
            <a:r>
              <a:rPr lang="lv-LV" sz="2000" u="none" strike="noStrike" dirty="0">
                <a:solidFill>
                  <a:srgbClr val="3D3D3D"/>
                </a:solidFill>
                <a:effectLst/>
                <a:latin typeface="Montserrat Medium" pitchFamily="2" charset="77"/>
              </a:rPr>
              <a:t>Salīdzinot ar 2021. gadu, samazinājies bojāgājušo skaits. Šogad novembrī notika divi smagi ceļu satiksmes negadījumi, kuros gāja bojā četri cilvēki. Vienā no tiem iemesls bija plīsusi riepa, otra iemesli vēl tiek skaidroti. </a:t>
            </a:r>
          </a:p>
          <a:p>
            <a:pPr algn="l"/>
            <a:endParaRPr lang="lv-LV" sz="2000" u="none" strike="noStrike" dirty="0">
              <a:solidFill>
                <a:srgbClr val="3D3D3D"/>
              </a:solidFill>
              <a:effectLst/>
              <a:latin typeface="Montserrat Medium" pitchFamily="2" charset="77"/>
            </a:endParaRPr>
          </a:p>
          <a:p>
            <a:pPr algn="l"/>
            <a:r>
              <a:rPr lang="lv-LV" sz="2000" u="none" strike="noStrike" dirty="0">
                <a:solidFill>
                  <a:srgbClr val="3D3D3D"/>
                </a:solidFill>
                <a:effectLst/>
                <a:latin typeface="Montserrat Medium" pitchFamily="2" charset="77"/>
              </a:rPr>
              <a:t>Samazinās bojāgājušo mazāk aizsargāto satiksmes dalībnieku skaits.  </a:t>
            </a:r>
          </a:p>
          <a:p>
            <a:pPr algn="l"/>
            <a:endParaRPr lang="lv-LV" sz="2000" u="none" strike="noStrike" dirty="0">
              <a:solidFill>
                <a:srgbClr val="3D3D3D"/>
              </a:solidFill>
              <a:effectLst/>
              <a:latin typeface="Montserrat Medium" pitchFamily="2" charset="77"/>
            </a:endParaRPr>
          </a:p>
          <a:p>
            <a:pPr algn="l"/>
            <a:r>
              <a:rPr lang="lv-LV" sz="2000" u="none" strike="noStrike" dirty="0">
                <a:solidFill>
                  <a:srgbClr val="3D3D3D"/>
                </a:solidFill>
                <a:effectLst/>
                <a:latin typeface="Montserrat Medium" pitchFamily="2" charset="77"/>
              </a:rPr>
              <a:t>Joprojām galvenā problēma ir sadursmes, kuru biežākais iemesls ir nepārdomāts vai riskants apdzīšanas manevrs.</a:t>
            </a:r>
          </a:p>
          <a:p>
            <a:pPr algn="l"/>
            <a:endParaRPr lang="lv-LV" sz="2000" u="none" strike="noStrike" dirty="0">
              <a:solidFill>
                <a:srgbClr val="3D3D3D"/>
              </a:solidFill>
              <a:effectLst/>
              <a:latin typeface="Montserrat Medium" pitchFamily="2" charset="77"/>
            </a:endParaRPr>
          </a:p>
          <a:p>
            <a:pPr algn="l"/>
            <a:r>
              <a:rPr lang="lv-LV" sz="2000" u="none" strike="noStrike" dirty="0">
                <a:solidFill>
                  <a:srgbClr val="3D3D3D"/>
                </a:solidFill>
                <a:effectLst/>
                <a:latin typeface="Montserrat Medium" pitchFamily="2" charset="77"/>
              </a:rPr>
              <a:t>Negadījumi ar apgāšanos biežāk notiek uz reģionālajiem un vietējiem autoceļiem.  </a:t>
            </a:r>
          </a:p>
        </p:txBody>
      </p:sp>
      <p:sp>
        <p:nvSpPr>
          <p:cNvPr id="5" name="TextBox 4">
            <a:extLst>
              <a:ext uri="{FF2B5EF4-FFF2-40B4-BE49-F238E27FC236}">
                <a16:creationId xmlns:a16="http://schemas.microsoft.com/office/drawing/2014/main" id="{2ED001E0-23D1-C58E-42D5-BD5423A334FE}"/>
              </a:ext>
            </a:extLst>
          </p:cNvPr>
          <p:cNvSpPr txBox="1"/>
          <p:nvPr/>
        </p:nvSpPr>
        <p:spPr>
          <a:xfrm>
            <a:off x="3049003" y="650030"/>
            <a:ext cx="6093994" cy="523220"/>
          </a:xfrm>
          <a:prstGeom prst="rect">
            <a:avLst/>
          </a:prstGeom>
          <a:noFill/>
        </p:spPr>
        <p:txBody>
          <a:bodyPr wrap="square">
            <a:spAutoFit/>
          </a:bodyPr>
          <a:lstStyle/>
          <a:p>
            <a:pPr marL="131445" algn="ctr"/>
            <a:r>
              <a:rPr lang="lv-LV" sz="2800" b="1" u="none" strike="noStrike" dirty="0">
                <a:solidFill>
                  <a:srgbClr val="3D3D3D"/>
                </a:solidFill>
                <a:effectLst/>
                <a:latin typeface="Montserrat" pitchFamily="2" charset="77"/>
              </a:rPr>
              <a:t>Secinājumi</a:t>
            </a:r>
          </a:p>
        </p:txBody>
      </p:sp>
      <p:sp>
        <p:nvSpPr>
          <p:cNvPr id="6" name="TextBox 5">
            <a:extLst>
              <a:ext uri="{FF2B5EF4-FFF2-40B4-BE49-F238E27FC236}">
                <a16:creationId xmlns:a16="http://schemas.microsoft.com/office/drawing/2014/main" id="{F871CFE3-D44D-7507-A3AF-0D81522F461C}"/>
              </a:ext>
            </a:extLst>
          </p:cNvPr>
          <p:cNvSpPr txBox="1"/>
          <p:nvPr/>
        </p:nvSpPr>
        <p:spPr>
          <a:xfrm>
            <a:off x="3049003" y="1612878"/>
            <a:ext cx="1105904" cy="3785652"/>
          </a:xfrm>
          <a:prstGeom prst="rect">
            <a:avLst/>
          </a:prstGeom>
          <a:noFill/>
        </p:spPr>
        <p:txBody>
          <a:bodyPr wrap="square">
            <a:spAutoFit/>
          </a:bodyPr>
          <a:lstStyle/>
          <a:p>
            <a:pPr algn="l"/>
            <a:r>
              <a:rPr lang="lv-LV" sz="2000" b="1" u="none" strike="noStrike" dirty="0">
                <a:solidFill>
                  <a:srgbClr val="3D3D3D"/>
                </a:solidFill>
                <a:effectLst/>
                <a:latin typeface="Montserrat Black" pitchFamily="2" charset="77"/>
              </a:rPr>
              <a:t>1.</a:t>
            </a:r>
          </a:p>
          <a:p>
            <a:pPr algn="l"/>
            <a:endParaRPr lang="lv-LV" sz="2000" b="1" dirty="0">
              <a:solidFill>
                <a:srgbClr val="3D3D3D"/>
              </a:solidFill>
              <a:latin typeface="Montserrat Black" pitchFamily="2" charset="77"/>
            </a:endParaRPr>
          </a:p>
          <a:p>
            <a:pPr algn="l"/>
            <a:endParaRPr lang="lv-LV" sz="2000" b="1" u="none" strike="noStrike" dirty="0">
              <a:solidFill>
                <a:srgbClr val="3D3D3D"/>
              </a:solidFill>
              <a:effectLst/>
              <a:latin typeface="Montserrat Black" pitchFamily="2" charset="77"/>
            </a:endParaRPr>
          </a:p>
          <a:p>
            <a:pPr algn="l"/>
            <a:endParaRPr lang="lv-LV" sz="2000" b="1" dirty="0">
              <a:solidFill>
                <a:srgbClr val="3D3D3D"/>
              </a:solidFill>
              <a:latin typeface="Montserrat Black" pitchFamily="2" charset="77"/>
            </a:endParaRPr>
          </a:p>
          <a:p>
            <a:pPr algn="l"/>
            <a:endParaRPr lang="lv-LV" sz="2000" b="1" u="none" strike="noStrike" dirty="0">
              <a:solidFill>
                <a:srgbClr val="3D3D3D"/>
              </a:solidFill>
              <a:effectLst/>
              <a:latin typeface="Montserrat Black" pitchFamily="2" charset="77"/>
            </a:endParaRPr>
          </a:p>
          <a:p>
            <a:pPr algn="l"/>
            <a:r>
              <a:rPr lang="lv-LV" sz="2000" b="1" u="none" strike="noStrike" dirty="0">
                <a:solidFill>
                  <a:srgbClr val="3D3D3D"/>
                </a:solidFill>
                <a:effectLst/>
                <a:latin typeface="Montserrat Black" pitchFamily="2" charset="77"/>
              </a:rPr>
              <a:t>2.</a:t>
            </a:r>
          </a:p>
          <a:p>
            <a:pPr algn="l"/>
            <a:endParaRPr lang="lv-LV" sz="2000" b="1" dirty="0">
              <a:solidFill>
                <a:srgbClr val="3D3D3D"/>
              </a:solidFill>
              <a:latin typeface="Montserrat Black" pitchFamily="2" charset="77"/>
            </a:endParaRPr>
          </a:p>
          <a:p>
            <a:pPr algn="l"/>
            <a:endParaRPr lang="lv-LV" sz="2000" b="1" dirty="0">
              <a:solidFill>
                <a:srgbClr val="3D3D3D"/>
              </a:solidFill>
              <a:latin typeface="Montserrat Black" pitchFamily="2" charset="77"/>
            </a:endParaRPr>
          </a:p>
          <a:p>
            <a:pPr algn="l"/>
            <a:r>
              <a:rPr lang="lv-LV" sz="2000" b="1" u="none" strike="noStrike" dirty="0">
                <a:solidFill>
                  <a:srgbClr val="3D3D3D"/>
                </a:solidFill>
                <a:effectLst/>
                <a:latin typeface="Montserrat Black" pitchFamily="2" charset="77"/>
              </a:rPr>
              <a:t>3.</a:t>
            </a:r>
          </a:p>
          <a:p>
            <a:pPr algn="l"/>
            <a:endParaRPr lang="lv-LV" sz="2000" b="1" dirty="0">
              <a:solidFill>
                <a:srgbClr val="3D3D3D"/>
              </a:solidFill>
              <a:latin typeface="Montserrat Black" pitchFamily="2" charset="77"/>
            </a:endParaRPr>
          </a:p>
          <a:p>
            <a:pPr algn="l"/>
            <a:endParaRPr lang="lv-LV" sz="2000" b="1" u="none" strike="noStrike" dirty="0">
              <a:solidFill>
                <a:srgbClr val="3D3D3D"/>
              </a:solidFill>
              <a:effectLst/>
              <a:latin typeface="Montserrat Black" pitchFamily="2" charset="77"/>
            </a:endParaRPr>
          </a:p>
          <a:p>
            <a:pPr algn="l"/>
            <a:r>
              <a:rPr lang="lv-LV" sz="2000" b="1" dirty="0">
                <a:solidFill>
                  <a:srgbClr val="3D3D3D"/>
                </a:solidFill>
                <a:latin typeface="Montserrat Black" pitchFamily="2" charset="77"/>
              </a:rPr>
              <a:t>4.</a:t>
            </a:r>
            <a:endParaRPr lang="lv-LV" sz="2000" b="1" u="none" strike="noStrike" dirty="0">
              <a:solidFill>
                <a:srgbClr val="3D3D3D"/>
              </a:solidFill>
              <a:effectLst/>
              <a:latin typeface="Montserrat Black" pitchFamily="2" charset="77"/>
            </a:endParaRPr>
          </a:p>
        </p:txBody>
      </p:sp>
      <p:pic>
        <p:nvPicPr>
          <p:cNvPr id="7" name="Picture 6">
            <a:extLst>
              <a:ext uri="{FF2B5EF4-FFF2-40B4-BE49-F238E27FC236}">
                <a16:creationId xmlns:a16="http://schemas.microsoft.com/office/drawing/2014/main" id="{7D0E2E1E-FC90-926C-A97D-6B20654A524F}"/>
              </a:ext>
            </a:extLst>
          </p:cNvPr>
          <p:cNvPicPr>
            <a:picLocks noChangeAspect="1"/>
          </p:cNvPicPr>
          <p:nvPr/>
        </p:nvPicPr>
        <p:blipFill>
          <a:blip r:embed="rId3"/>
          <a:stretch>
            <a:fillRect/>
          </a:stretch>
        </p:blipFill>
        <p:spPr>
          <a:xfrm>
            <a:off x="1480219" y="4055644"/>
            <a:ext cx="1346200" cy="647700"/>
          </a:xfrm>
          <a:prstGeom prst="rect">
            <a:avLst/>
          </a:prstGeom>
        </p:spPr>
      </p:pic>
      <p:pic>
        <p:nvPicPr>
          <p:cNvPr id="8" name="Picture 7">
            <a:extLst>
              <a:ext uri="{FF2B5EF4-FFF2-40B4-BE49-F238E27FC236}">
                <a16:creationId xmlns:a16="http://schemas.microsoft.com/office/drawing/2014/main" id="{B6B42075-0BEB-F5F1-68F3-FD31A51826EC}"/>
              </a:ext>
            </a:extLst>
          </p:cNvPr>
          <p:cNvPicPr>
            <a:picLocks noChangeAspect="1"/>
          </p:cNvPicPr>
          <p:nvPr/>
        </p:nvPicPr>
        <p:blipFill>
          <a:blip r:embed="rId4"/>
          <a:stretch>
            <a:fillRect/>
          </a:stretch>
        </p:blipFill>
        <p:spPr>
          <a:xfrm>
            <a:off x="1500272" y="4865775"/>
            <a:ext cx="1346200" cy="647700"/>
          </a:xfrm>
          <a:prstGeom prst="rect">
            <a:avLst/>
          </a:prstGeom>
        </p:spPr>
      </p:pic>
      <p:pic>
        <p:nvPicPr>
          <p:cNvPr id="9" name="Picture 8">
            <a:extLst>
              <a:ext uri="{FF2B5EF4-FFF2-40B4-BE49-F238E27FC236}">
                <a16:creationId xmlns:a16="http://schemas.microsoft.com/office/drawing/2014/main" id="{1C6FB95B-F732-BA4D-DA03-34E19164C408}"/>
              </a:ext>
            </a:extLst>
          </p:cNvPr>
          <p:cNvPicPr>
            <a:picLocks noChangeAspect="1"/>
          </p:cNvPicPr>
          <p:nvPr/>
        </p:nvPicPr>
        <p:blipFill>
          <a:blip r:embed="rId5"/>
          <a:stretch>
            <a:fillRect/>
          </a:stretch>
        </p:blipFill>
        <p:spPr>
          <a:xfrm>
            <a:off x="1480219" y="3003550"/>
            <a:ext cx="1346200" cy="850900"/>
          </a:xfrm>
          <a:prstGeom prst="rect">
            <a:avLst/>
          </a:prstGeom>
        </p:spPr>
      </p:pic>
      <p:pic>
        <p:nvPicPr>
          <p:cNvPr id="10" name="Picture 9">
            <a:extLst>
              <a:ext uri="{FF2B5EF4-FFF2-40B4-BE49-F238E27FC236}">
                <a16:creationId xmlns:a16="http://schemas.microsoft.com/office/drawing/2014/main" id="{6BA40807-C299-F74F-7B7B-A364738E78D5}"/>
              </a:ext>
            </a:extLst>
          </p:cNvPr>
          <p:cNvPicPr>
            <a:picLocks noChangeAspect="1"/>
          </p:cNvPicPr>
          <p:nvPr/>
        </p:nvPicPr>
        <p:blipFill>
          <a:blip r:embed="rId6"/>
          <a:stretch>
            <a:fillRect/>
          </a:stretch>
        </p:blipFill>
        <p:spPr>
          <a:xfrm>
            <a:off x="1480219" y="1624910"/>
            <a:ext cx="1346200" cy="647700"/>
          </a:xfrm>
          <a:prstGeom prst="rect">
            <a:avLst/>
          </a:prstGeom>
        </p:spPr>
      </p:pic>
    </p:spTree>
    <p:extLst>
      <p:ext uri="{BB962C8B-B14F-4D97-AF65-F5344CB8AC3E}">
        <p14:creationId xmlns:p14="http://schemas.microsoft.com/office/powerpoint/2010/main" val="97355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C1441-75FA-A823-297C-F20C865EA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89" y="504847"/>
            <a:ext cx="10904622" cy="5502639"/>
          </a:xfrm>
          <a:prstGeom prst="rect">
            <a:avLst/>
          </a:prstGeom>
        </p:spPr>
      </p:pic>
    </p:spTree>
    <p:extLst>
      <p:ext uri="{BB962C8B-B14F-4D97-AF65-F5344CB8AC3E}">
        <p14:creationId xmlns:p14="http://schemas.microsoft.com/office/powerpoint/2010/main" val="411696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7428497" y="1315862"/>
            <a:ext cx="4218071" cy="4770537"/>
          </a:xfrm>
          <a:prstGeom prst="rect">
            <a:avLst/>
          </a:prstGeom>
          <a:noFill/>
        </p:spPr>
        <p:txBody>
          <a:bodyPr wrap="square">
            <a:spAutoFit/>
          </a:bodyPr>
          <a:lstStyle/>
          <a:p>
            <a:pPr marL="285750" indent="-285750">
              <a:buFont typeface="Arial" panose="020B0604020202020204" pitchFamily="34" charset="0"/>
              <a:buChar char="•"/>
            </a:pPr>
            <a:r>
              <a:rPr lang="lv-LV" sz="1600" i="1" u="none" strike="noStrike" dirty="0">
                <a:solidFill>
                  <a:srgbClr val="3D3D3D"/>
                </a:solidFill>
                <a:effectLst/>
                <a:latin typeface="Montserrat Medium" pitchFamily="2" charset="77"/>
              </a:rPr>
              <a:t>Pētījums par </a:t>
            </a:r>
            <a:r>
              <a:rPr lang="lv-LV" sz="1600" i="1" u="none" strike="noStrike" dirty="0" err="1">
                <a:solidFill>
                  <a:srgbClr val="3D3D3D"/>
                </a:solidFill>
                <a:effectLst/>
                <a:latin typeface="Montserrat Medium" pitchFamily="2" charset="77"/>
              </a:rPr>
              <a:t>velosatiksmi</a:t>
            </a:r>
            <a:r>
              <a:rPr lang="lv-LV" sz="1600" i="1" u="none" strike="noStrike" dirty="0">
                <a:solidFill>
                  <a:srgbClr val="3D3D3D"/>
                </a:solidFill>
                <a:effectLst/>
                <a:latin typeface="Montserrat Medium" pitchFamily="2" charset="77"/>
              </a:rPr>
              <a:t> un </a:t>
            </a:r>
            <a:r>
              <a:rPr lang="lv-LV" sz="1600" i="1" u="none" strike="noStrike" dirty="0" err="1">
                <a:solidFill>
                  <a:srgbClr val="3D3D3D"/>
                </a:solidFill>
                <a:effectLst/>
                <a:latin typeface="Montserrat Medium" pitchFamily="2" charset="77"/>
              </a:rPr>
              <a:t>velosatiksmes</a:t>
            </a:r>
            <a:r>
              <a:rPr lang="lv-LV" sz="1600" i="1" u="none" strike="noStrike" dirty="0">
                <a:solidFill>
                  <a:srgbClr val="3D3D3D"/>
                </a:solidFill>
                <a:effectLst/>
                <a:latin typeface="Montserrat Medium" pitchFamily="2" charset="77"/>
              </a:rPr>
              <a:t> infrastruktūru nacionālā mērogā</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Informatīvais ziņojums </a:t>
            </a:r>
            <a:r>
              <a:rPr lang="lv-LV" sz="1600" i="1" u="none" strike="noStrike" dirty="0">
                <a:solidFill>
                  <a:srgbClr val="3D3D3D"/>
                </a:solidFill>
                <a:effectLst/>
                <a:latin typeface="Montserrat Medium" pitchFamily="2" charset="77"/>
              </a:rPr>
              <a:t>Par valsts </a:t>
            </a:r>
            <a:r>
              <a:rPr lang="lv-LV" sz="1600" i="1" u="none" strike="noStrike" dirty="0" err="1">
                <a:solidFill>
                  <a:srgbClr val="3D3D3D"/>
                </a:solidFill>
                <a:effectLst/>
                <a:latin typeface="Montserrat Medium" pitchFamily="2" charset="77"/>
              </a:rPr>
              <a:t>mikromobilitātes</a:t>
            </a:r>
            <a:r>
              <a:rPr lang="lv-LV" sz="1600" i="1" u="none" strike="noStrike" dirty="0">
                <a:solidFill>
                  <a:srgbClr val="3D3D3D"/>
                </a:solidFill>
                <a:effectLst/>
                <a:latin typeface="Montserrat Medium" pitchFamily="2" charset="77"/>
              </a:rPr>
              <a:t> infrastruktūras attīstību</a:t>
            </a:r>
            <a:endParaRPr lang="lv-LV" sz="1600" u="none" strike="noStrike" dirty="0">
              <a:solidFill>
                <a:srgbClr val="3D3D3D"/>
              </a:solidFill>
              <a:effectLst/>
              <a:latin typeface="Montserrat Medium" pitchFamily="2" charset="77"/>
            </a:endParaRPr>
          </a:p>
          <a:p>
            <a:endParaRPr lang="lv-LV" sz="1600" u="none" strike="noStrike" dirty="0">
              <a:solidFill>
                <a:srgbClr val="333333"/>
              </a:solidFill>
              <a:effectLst/>
              <a:latin typeface="Montserrat Medium" pitchFamily="2" charset="77"/>
            </a:endParaRPr>
          </a:p>
          <a:p>
            <a:r>
              <a:rPr lang="lv-LV" sz="1600" b="1" u="none" strike="noStrike" dirty="0">
                <a:solidFill>
                  <a:srgbClr val="333333"/>
                </a:solidFill>
                <a:effectLst/>
                <a:highlight>
                  <a:srgbClr val="FFB600"/>
                </a:highlight>
                <a:latin typeface="Montserrat Medium" pitchFamily="2" charset="77"/>
              </a:rPr>
              <a:t>PRIORITĀTES:</a:t>
            </a:r>
          </a:p>
          <a:p>
            <a:pPr marL="285750" indent="-285750">
              <a:buFont typeface="Arial" panose="020B0604020202020204" pitchFamily="34" charset="0"/>
              <a:buChar char="•"/>
            </a:pPr>
            <a:r>
              <a:rPr lang="lv-LV" sz="1600" u="none" strike="noStrike" dirty="0">
                <a:solidFill>
                  <a:srgbClr val="333333"/>
                </a:solidFill>
                <a:effectLst/>
                <a:latin typeface="Montserrat Medium" pitchFamily="2" charset="77"/>
              </a:rPr>
              <a:t>galvenā valsts nozīmes </a:t>
            </a:r>
            <a:r>
              <a:rPr lang="lv-LV" sz="1600" u="none" strike="noStrike" dirty="0" err="1">
                <a:solidFill>
                  <a:srgbClr val="333333"/>
                </a:solidFill>
                <a:effectLst/>
                <a:latin typeface="Montserrat Medium" pitchFamily="2" charset="77"/>
              </a:rPr>
              <a:t>mikromobilitātes</a:t>
            </a:r>
            <a:r>
              <a:rPr lang="lv-LV" sz="1600" u="none" strike="noStrike" dirty="0">
                <a:solidFill>
                  <a:srgbClr val="333333"/>
                </a:solidFill>
                <a:effectLst/>
                <a:latin typeface="Montserrat Medium" pitchFamily="2" charset="77"/>
              </a:rPr>
              <a:t> infrastruktūra, kas savā starpā savieno blīvāk apdzīvotās Latvijas vietas;</a:t>
            </a:r>
          </a:p>
          <a:p>
            <a:pPr marL="285750" indent="-285750">
              <a:buFont typeface="Arial" panose="020B0604020202020204" pitchFamily="34" charset="0"/>
              <a:buChar char="•"/>
            </a:pPr>
            <a:r>
              <a:rPr lang="lv-LV" sz="1600" u="none" strike="noStrike" dirty="0">
                <a:solidFill>
                  <a:srgbClr val="333333"/>
                </a:solidFill>
                <a:effectLst/>
                <a:latin typeface="Montserrat Medium" pitchFamily="2" charset="77"/>
              </a:rPr>
              <a:t>apdzīvotu vietu un to sasniedzamības robežu savienojoša </a:t>
            </a:r>
            <a:r>
              <a:rPr lang="lv-LV" sz="1600" u="none" strike="noStrike" dirty="0" err="1">
                <a:solidFill>
                  <a:srgbClr val="333333"/>
                </a:solidFill>
                <a:effectLst/>
                <a:latin typeface="Montserrat Medium" pitchFamily="2" charset="77"/>
              </a:rPr>
              <a:t>mikromobilitātes</a:t>
            </a:r>
            <a:r>
              <a:rPr lang="lv-LV" sz="1600" u="none" strike="noStrike" dirty="0">
                <a:solidFill>
                  <a:srgbClr val="333333"/>
                </a:solidFill>
                <a:effectLst/>
                <a:latin typeface="Montserrat Medium" pitchFamily="2" charset="77"/>
              </a:rPr>
              <a:t> infrastruktūra atbilstoši iedzīvotāju skaitam;</a:t>
            </a:r>
          </a:p>
          <a:p>
            <a:pPr marL="285750" indent="-285750">
              <a:spcAft>
                <a:spcPts val="500"/>
              </a:spcAft>
              <a:buFont typeface="Arial" panose="020B0604020202020204" pitchFamily="34" charset="0"/>
              <a:buChar char="•"/>
            </a:pPr>
            <a:r>
              <a:rPr lang="lv-LV" sz="1600" u="none" strike="noStrike" dirty="0">
                <a:solidFill>
                  <a:srgbClr val="333333"/>
                </a:solidFill>
                <a:effectLst/>
                <a:latin typeface="Montserrat Medium" pitchFamily="2" charset="77"/>
              </a:rPr>
              <a:t>esošās valsts </a:t>
            </a:r>
            <a:r>
              <a:rPr lang="lv-LV" sz="1600" u="none" strike="noStrike" dirty="0" err="1">
                <a:solidFill>
                  <a:srgbClr val="333333"/>
                </a:solidFill>
                <a:effectLst/>
                <a:latin typeface="Montserrat Medium" pitchFamily="2" charset="77"/>
              </a:rPr>
              <a:t>mikromobilitātes</a:t>
            </a:r>
            <a:r>
              <a:rPr lang="lv-LV" sz="1600" u="none" strike="noStrike" dirty="0">
                <a:solidFill>
                  <a:srgbClr val="333333"/>
                </a:solidFill>
                <a:effectLst/>
                <a:latin typeface="Montserrat Medium" pitchFamily="2" charset="77"/>
              </a:rPr>
              <a:t> infrastruktūras savienošana un tās pilnveidošana.</a:t>
            </a:r>
          </a:p>
        </p:txBody>
      </p:sp>
      <p:sp>
        <p:nvSpPr>
          <p:cNvPr id="5" name="TextBox 4">
            <a:extLst>
              <a:ext uri="{FF2B5EF4-FFF2-40B4-BE49-F238E27FC236}">
                <a16:creationId xmlns:a16="http://schemas.microsoft.com/office/drawing/2014/main" id="{2ED001E0-23D1-C58E-42D5-BD5423A334FE}"/>
              </a:ext>
            </a:extLst>
          </p:cNvPr>
          <p:cNvSpPr txBox="1"/>
          <p:nvPr/>
        </p:nvSpPr>
        <p:spPr>
          <a:xfrm>
            <a:off x="3049003" y="662558"/>
            <a:ext cx="6093994" cy="523220"/>
          </a:xfrm>
          <a:prstGeom prst="rect">
            <a:avLst/>
          </a:prstGeom>
          <a:noFill/>
        </p:spPr>
        <p:txBody>
          <a:bodyPr wrap="square">
            <a:spAutoFit/>
          </a:bodyPr>
          <a:lstStyle/>
          <a:p>
            <a:pPr marL="131445" algn="ctr"/>
            <a:r>
              <a:rPr lang="en-GB" sz="2800" b="1" u="none" strike="noStrike" dirty="0" err="1">
                <a:solidFill>
                  <a:srgbClr val="3D3D3D"/>
                </a:solidFill>
                <a:effectLst/>
                <a:latin typeface="Montserrat" pitchFamily="2" charset="77"/>
              </a:rPr>
              <a:t>Mikromobilitāte</a:t>
            </a:r>
            <a:endParaRPr lang="en-GB" sz="2800" b="1" u="none" strike="noStrike" dirty="0">
              <a:solidFill>
                <a:srgbClr val="3D3D3D"/>
              </a:solidFill>
              <a:effectLst/>
              <a:latin typeface="Montserrat" pitchFamily="2" charset="77"/>
            </a:endParaRPr>
          </a:p>
        </p:txBody>
      </p:sp>
      <p:pic>
        <p:nvPicPr>
          <p:cNvPr id="3" name="Picture 2">
            <a:extLst>
              <a:ext uri="{FF2B5EF4-FFF2-40B4-BE49-F238E27FC236}">
                <a16:creationId xmlns:a16="http://schemas.microsoft.com/office/drawing/2014/main" id="{BEF51B9B-FD99-587E-F65B-9E0974116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60" y="1522663"/>
            <a:ext cx="6887411" cy="3812674"/>
          </a:xfrm>
          <a:prstGeom prst="rect">
            <a:avLst/>
          </a:prstGeom>
        </p:spPr>
      </p:pic>
    </p:spTree>
    <p:extLst>
      <p:ext uri="{BB962C8B-B14F-4D97-AF65-F5344CB8AC3E}">
        <p14:creationId xmlns:p14="http://schemas.microsoft.com/office/powerpoint/2010/main" val="111976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52F7C-058F-C423-E89F-33671CE7788C}"/>
              </a:ext>
            </a:extLst>
          </p:cNvPr>
          <p:cNvSpPr txBox="1"/>
          <p:nvPr/>
        </p:nvSpPr>
        <p:spPr>
          <a:xfrm>
            <a:off x="2755231" y="1423114"/>
            <a:ext cx="8999619" cy="4770537"/>
          </a:xfrm>
          <a:prstGeom prst="rect">
            <a:avLst/>
          </a:prstGeom>
          <a:noFill/>
        </p:spPr>
        <p:txBody>
          <a:bodyPr wrap="square">
            <a:spAutoFit/>
          </a:bodyPr>
          <a:lstStyle/>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2021. gadā uzsākts darbs pie Carnikavas, Saulkrastu un Valmieras izpētes projektiem</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2022. gadā uzsākts darbs pie Ķeguma, Bauskas un Dobeles izpētes projektiem</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2023. gadā plānots uzsākt darbu pie Tukuma un Jelgavas izpētēm</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2024. gadā plānots uzsākt darbu pie Jēkabpils un Rēzeknes izpētēm</a:t>
            </a:r>
          </a:p>
          <a:p>
            <a:r>
              <a:rPr lang="lv-LV" sz="1600" u="none" strike="noStrike" dirty="0">
                <a:solidFill>
                  <a:srgbClr val="3D3D3D"/>
                </a:solidFill>
                <a:effectLst/>
                <a:latin typeface="Montserrat Medium" pitchFamily="2" charset="77"/>
              </a:rPr>
              <a:t> </a:t>
            </a:r>
          </a:p>
          <a:p>
            <a:r>
              <a:rPr lang="lv-LV" sz="1600" u="none" strike="noStrike" dirty="0">
                <a:solidFill>
                  <a:srgbClr val="3D3D3D"/>
                </a:solidFill>
                <a:effectLst/>
                <a:latin typeface="Montserrat Medium" pitchFamily="2" charset="77"/>
              </a:rPr>
              <a:t>Izpētes projektu mērķis ir noskaidrot būvējamās infrastruktūras būvniecības izmaksu un blīvi apdzīvotu teritoriju savienošanas racionālāko novietojumu, t.sk. piegulošo zemju robežas, nepieciešamās papildus zemju platības, infrastruktūras tipu, kā arī apzināt iespējamos sarežģījumus, lai lemtu par labāko trases novietojumu.</a:t>
            </a:r>
          </a:p>
          <a:p>
            <a:r>
              <a:rPr lang="lv-LV" sz="1600" u="none" strike="noStrike" dirty="0">
                <a:solidFill>
                  <a:srgbClr val="3D3D3D"/>
                </a:solidFill>
                <a:effectLst/>
                <a:latin typeface="Montserrat Medium" pitchFamily="2" charset="77"/>
              </a:rPr>
              <a:t> </a:t>
            </a:r>
          </a:p>
          <a:p>
            <a:r>
              <a:rPr lang="lv-LV" sz="1600" u="none" strike="noStrike" dirty="0">
                <a:solidFill>
                  <a:srgbClr val="3D3D3D"/>
                </a:solidFill>
                <a:effectLst/>
                <a:latin typeface="Montserrat Medium" pitchFamily="2" charset="77"/>
              </a:rPr>
              <a:t>Pēc izpētes projektu pabeigšanas LVC veiks identificēto maršrutu </a:t>
            </a:r>
            <a:r>
              <a:rPr lang="lv-LV" sz="1600" u="none" strike="noStrike" dirty="0" err="1">
                <a:solidFill>
                  <a:srgbClr val="3D3D3D"/>
                </a:solidFill>
                <a:effectLst/>
                <a:latin typeface="Montserrat Medium" pitchFamily="2" charset="77"/>
              </a:rPr>
              <a:t>izvērtējumu</a:t>
            </a:r>
            <a:r>
              <a:rPr lang="lv-LV" sz="1600" u="none" strike="noStrike" dirty="0">
                <a:solidFill>
                  <a:srgbClr val="3D3D3D"/>
                </a:solidFill>
                <a:effectLst/>
                <a:latin typeface="Montserrat Medium" pitchFamily="2" charset="77"/>
              </a:rPr>
              <a:t>, nosakot prioritāri izbūvējamo maršrutu posmu sarakstu. Tomēr </a:t>
            </a:r>
            <a:r>
              <a:rPr lang="lv-LV" sz="1600" dirty="0">
                <a:solidFill>
                  <a:srgbClr val="3D3D3D"/>
                </a:solidFill>
                <a:latin typeface="Montserrat Medium" pitchFamily="2" charset="77"/>
              </a:rPr>
              <a:t>j</a:t>
            </a:r>
            <a:r>
              <a:rPr lang="lv-LV" sz="1600" u="none" strike="noStrike" dirty="0">
                <a:solidFill>
                  <a:srgbClr val="3D3D3D"/>
                </a:solidFill>
                <a:effectLst/>
                <a:latin typeface="Montserrat Medium" pitchFamily="2" charset="77"/>
              </a:rPr>
              <a:t>āņem vērā, ka visa maršruta izbūve vienlaikus nav finansiāli iespējama un racionāla.</a:t>
            </a:r>
          </a:p>
          <a:p>
            <a:r>
              <a:rPr lang="lv-LV" sz="1600" u="none" strike="noStrike" dirty="0">
                <a:solidFill>
                  <a:srgbClr val="3D3D3D"/>
                </a:solidFill>
                <a:effectLst/>
                <a:latin typeface="Montserrat Medium" pitchFamily="2" charset="77"/>
              </a:rPr>
              <a:t> </a:t>
            </a:r>
          </a:p>
          <a:p>
            <a:r>
              <a:rPr lang="lv-LV" sz="1600" u="none" strike="noStrike" dirty="0">
                <a:solidFill>
                  <a:srgbClr val="3D3D3D"/>
                </a:solidFill>
                <a:effectLst/>
                <a:latin typeface="Montserrat Medium" pitchFamily="2" charset="77"/>
              </a:rPr>
              <a:t>Apdzīvotu vietu un to sasniedzamības robežu savienojoša </a:t>
            </a:r>
            <a:r>
              <a:rPr lang="lv-LV" sz="1600" u="none" strike="noStrike" dirty="0" err="1">
                <a:solidFill>
                  <a:srgbClr val="3D3D3D"/>
                </a:solidFill>
                <a:effectLst/>
                <a:latin typeface="Montserrat Medium" pitchFamily="2" charset="77"/>
              </a:rPr>
              <a:t>mikromobilitātes</a:t>
            </a:r>
            <a:r>
              <a:rPr lang="lv-LV" sz="1600" u="none" strike="noStrike" dirty="0">
                <a:solidFill>
                  <a:srgbClr val="3D3D3D"/>
                </a:solidFill>
                <a:effectLst/>
                <a:latin typeface="Montserrat Medium" pitchFamily="2" charset="77"/>
              </a:rPr>
              <a:t> infrastruktūra:</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2022. gadā izbūvēta </a:t>
            </a:r>
            <a:r>
              <a:rPr lang="lv-LV" sz="1600" u="none" strike="noStrike" dirty="0" err="1">
                <a:solidFill>
                  <a:srgbClr val="3D3D3D"/>
                </a:solidFill>
                <a:effectLst/>
                <a:latin typeface="Montserrat Medium" pitchFamily="2" charset="77"/>
              </a:rPr>
              <a:t>mikromobilitātes</a:t>
            </a:r>
            <a:r>
              <a:rPr lang="lv-LV" sz="1600" u="none" strike="noStrike" dirty="0">
                <a:solidFill>
                  <a:srgbClr val="3D3D3D"/>
                </a:solidFill>
                <a:effectLst/>
                <a:latin typeface="Montserrat Medium" pitchFamily="2" charset="77"/>
              </a:rPr>
              <a:t> </a:t>
            </a:r>
            <a:r>
              <a:rPr lang="lv-LV" sz="1600" u="none" strike="noStrike">
                <a:solidFill>
                  <a:srgbClr val="3D3D3D"/>
                </a:solidFill>
                <a:effectLst/>
                <a:latin typeface="Montserrat Medium" pitchFamily="2" charset="77"/>
              </a:rPr>
              <a:t>infrastruktūra </a:t>
            </a:r>
            <a:r>
              <a:rPr lang="lv-LV" sz="1600" b="1">
                <a:solidFill>
                  <a:srgbClr val="3D3D3D"/>
                </a:solidFill>
                <a:latin typeface="Montserrat Medium" pitchFamily="2" charset="77"/>
              </a:rPr>
              <a:t>10,1</a:t>
            </a:r>
            <a:r>
              <a:rPr lang="lv-LV" sz="1600" b="1" u="none" strike="noStrike">
                <a:solidFill>
                  <a:srgbClr val="3D3D3D"/>
                </a:solidFill>
                <a:effectLst/>
                <a:latin typeface="Montserrat Medium" pitchFamily="2" charset="77"/>
              </a:rPr>
              <a:t> </a:t>
            </a:r>
            <a:r>
              <a:rPr lang="lv-LV" sz="1600" b="1" u="none" strike="noStrike" dirty="0">
                <a:solidFill>
                  <a:srgbClr val="3D3D3D"/>
                </a:solidFill>
                <a:effectLst/>
                <a:latin typeface="Montserrat Medium" pitchFamily="2" charset="77"/>
              </a:rPr>
              <a:t>km garumā</a:t>
            </a:r>
          </a:p>
          <a:p>
            <a:pPr marL="285750" indent="-285750">
              <a:buFont typeface="Arial" panose="020B0604020202020204" pitchFamily="34" charset="0"/>
              <a:buChar char="•"/>
            </a:pPr>
            <a:r>
              <a:rPr lang="lv-LV" sz="1600" u="none" strike="noStrike" dirty="0">
                <a:solidFill>
                  <a:srgbClr val="3D3D3D"/>
                </a:solidFill>
                <a:effectLst/>
                <a:latin typeface="Montserrat Medium" pitchFamily="2" charset="77"/>
              </a:rPr>
              <a:t>2023. gadā plānots izbūvēt </a:t>
            </a:r>
            <a:r>
              <a:rPr lang="lv-LV" sz="1600" u="none" strike="noStrike" dirty="0" err="1">
                <a:solidFill>
                  <a:srgbClr val="3D3D3D"/>
                </a:solidFill>
                <a:effectLst/>
                <a:latin typeface="Montserrat Medium" pitchFamily="2" charset="77"/>
              </a:rPr>
              <a:t>mikromobilitātes</a:t>
            </a:r>
            <a:r>
              <a:rPr lang="lv-LV" sz="1600" u="none" strike="noStrike" dirty="0">
                <a:solidFill>
                  <a:srgbClr val="3D3D3D"/>
                </a:solidFill>
                <a:effectLst/>
                <a:latin typeface="Montserrat Medium" pitchFamily="2" charset="77"/>
              </a:rPr>
              <a:t> infrastruktūru </a:t>
            </a:r>
            <a:r>
              <a:rPr lang="lv-LV" sz="1600" b="1" u="none" strike="noStrike" dirty="0">
                <a:solidFill>
                  <a:srgbClr val="3D3D3D"/>
                </a:solidFill>
                <a:effectLst/>
                <a:latin typeface="Montserrat Medium" pitchFamily="2" charset="77"/>
              </a:rPr>
              <a:t>20,19 km garumā</a:t>
            </a:r>
          </a:p>
        </p:txBody>
      </p:sp>
      <p:sp>
        <p:nvSpPr>
          <p:cNvPr id="5" name="TextBox 4">
            <a:extLst>
              <a:ext uri="{FF2B5EF4-FFF2-40B4-BE49-F238E27FC236}">
                <a16:creationId xmlns:a16="http://schemas.microsoft.com/office/drawing/2014/main" id="{2ED001E0-23D1-C58E-42D5-BD5423A334FE}"/>
              </a:ext>
            </a:extLst>
          </p:cNvPr>
          <p:cNvSpPr txBox="1"/>
          <p:nvPr/>
        </p:nvSpPr>
        <p:spPr>
          <a:xfrm>
            <a:off x="3049003" y="686125"/>
            <a:ext cx="6093994" cy="523220"/>
          </a:xfrm>
          <a:prstGeom prst="rect">
            <a:avLst/>
          </a:prstGeom>
          <a:noFill/>
        </p:spPr>
        <p:txBody>
          <a:bodyPr wrap="square">
            <a:spAutoFit/>
          </a:bodyPr>
          <a:lstStyle/>
          <a:p>
            <a:pPr marL="131445" algn="ctr"/>
            <a:r>
              <a:rPr lang="en-GB" sz="2800" b="1" u="none" strike="noStrike" dirty="0" err="1">
                <a:solidFill>
                  <a:srgbClr val="3D3D3D"/>
                </a:solidFill>
                <a:effectLst/>
                <a:latin typeface="Montserrat" pitchFamily="2" charset="77"/>
              </a:rPr>
              <a:t>Mikromobilitāte</a:t>
            </a:r>
            <a:endParaRPr lang="en-GB" sz="2800" b="1" u="none" strike="noStrike" dirty="0">
              <a:solidFill>
                <a:srgbClr val="3D3D3D"/>
              </a:solidFill>
              <a:effectLst/>
              <a:latin typeface="Montserrat" pitchFamily="2" charset="77"/>
            </a:endParaRPr>
          </a:p>
        </p:txBody>
      </p:sp>
      <p:pic>
        <p:nvPicPr>
          <p:cNvPr id="7" name="Picture 6">
            <a:extLst>
              <a:ext uri="{FF2B5EF4-FFF2-40B4-BE49-F238E27FC236}">
                <a16:creationId xmlns:a16="http://schemas.microsoft.com/office/drawing/2014/main" id="{C77DD43B-334F-997A-FF34-C4E512E11846}"/>
              </a:ext>
            </a:extLst>
          </p:cNvPr>
          <p:cNvPicPr>
            <a:picLocks noChangeAspect="1"/>
          </p:cNvPicPr>
          <p:nvPr/>
        </p:nvPicPr>
        <p:blipFill>
          <a:blip r:embed="rId3"/>
          <a:stretch>
            <a:fillRect/>
          </a:stretch>
        </p:blipFill>
        <p:spPr>
          <a:xfrm>
            <a:off x="834189" y="1489116"/>
            <a:ext cx="1482892" cy="1939884"/>
          </a:xfrm>
          <a:prstGeom prst="rect">
            <a:avLst/>
          </a:prstGeom>
        </p:spPr>
      </p:pic>
      <p:cxnSp>
        <p:nvCxnSpPr>
          <p:cNvPr id="8" name="Straight Connector 7">
            <a:extLst>
              <a:ext uri="{FF2B5EF4-FFF2-40B4-BE49-F238E27FC236}">
                <a16:creationId xmlns:a16="http://schemas.microsoft.com/office/drawing/2014/main" id="{90B129C6-DAC2-A434-A901-86F88909AA8C}"/>
              </a:ext>
            </a:extLst>
          </p:cNvPr>
          <p:cNvCxnSpPr/>
          <p:nvPr/>
        </p:nvCxnSpPr>
        <p:spPr>
          <a:xfrm>
            <a:off x="2574758" y="1423114"/>
            <a:ext cx="0" cy="49285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2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D001E0-23D1-C58E-42D5-BD5423A334FE}"/>
              </a:ext>
            </a:extLst>
          </p:cNvPr>
          <p:cNvSpPr txBox="1"/>
          <p:nvPr/>
        </p:nvSpPr>
        <p:spPr>
          <a:xfrm>
            <a:off x="2712118" y="529714"/>
            <a:ext cx="7439191" cy="523220"/>
          </a:xfrm>
          <a:prstGeom prst="rect">
            <a:avLst/>
          </a:prstGeom>
          <a:noFill/>
        </p:spPr>
        <p:txBody>
          <a:bodyPr wrap="square">
            <a:spAutoFit/>
          </a:bodyPr>
          <a:lstStyle/>
          <a:p>
            <a:pPr marL="131445" algn="ctr"/>
            <a:r>
              <a:rPr lang="lv-LV" sz="2800" b="1" u="none" strike="noStrike" dirty="0">
                <a:solidFill>
                  <a:srgbClr val="3D3D3D"/>
                </a:solidFill>
                <a:effectLst/>
                <a:latin typeface="Montserrat" pitchFamily="2" charset="77"/>
              </a:rPr>
              <a:t>Vidējā ātruma kontroles sistēmas</a:t>
            </a:r>
          </a:p>
        </p:txBody>
      </p:sp>
      <p:grpSp>
        <p:nvGrpSpPr>
          <p:cNvPr id="2" name="Grupa 1">
            <a:extLst>
              <a:ext uri="{FF2B5EF4-FFF2-40B4-BE49-F238E27FC236}">
                <a16:creationId xmlns:a16="http://schemas.microsoft.com/office/drawing/2014/main" id="{62432F87-619F-A289-CA72-46D4A3375500}"/>
              </a:ext>
            </a:extLst>
          </p:cNvPr>
          <p:cNvGrpSpPr/>
          <p:nvPr/>
        </p:nvGrpSpPr>
        <p:grpSpPr>
          <a:xfrm>
            <a:off x="0" y="1220618"/>
            <a:ext cx="6153578" cy="4416763"/>
            <a:chOff x="406400" y="1316891"/>
            <a:chExt cx="6480587" cy="4722212"/>
          </a:xfrm>
        </p:grpSpPr>
        <p:pic>
          <p:nvPicPr>
            <p:cNvPr id="3" name="Attēls 5">
              <a:extLst>
                <a:ext uri="{FF2B5EF4-FFF2-40B4-BE49-F238E27FC236}">
                  <a16:creationId xmlns:a16="http://schemas.microsoft.com/office/drawing/2014/main" id="{6BAE646B-44DC-8C0A-6E0D-C246657B3247}"/>
                </a:ext>
              </a:extLst>
            </p:cNvPr>
            <p:cNvPicPr>
              <a:picLocks noChangeAspect="1"/>
            </p:cNvPicPr>
            <p:nvPr/>
          </p:nvPicPr>
          <p:blipFill>
            <a:blip r:embed="rId3"/>
            <a:stretch>
              <a:fillRect/>
            </a:stretch>
          </p:blipFill>
          <p:spPr>
            <a:xfrm>
              <a:off x="406400" y="1316891"/>
              <a:ext cx="6480587" cy="4722212"/>
            </a:xfrm>
            <a:prstGeom prst="rect">
              <a:avLst/>
            </a:prstGeom>
          </p:spPr>
        </p:pic>
        <p:sp>
          <p:nvSpPr>
            <p:cNvPr id="6" name="Taisnstūris 6">
              <a:extLst>
                <a:ext uri="{FF2B5EF4-FFF2-40B4-BE49-F238E27FC236}">
                  <a16:creationId xmlns:a16="http://schemas.microsoft.com/office/drawing/2014/main" id="{6781455F-6A07-0AE6-8395-39C932C57C60}"/>
                </a:ext>
              </a:extLst>
            </p:cNvPr>
            <p:cNvSpPr/>
            <p:nvPr/>
          </p:nvSpPr>
          <p:spPr>
            <a:xfrm>
              <a:off x="568171" y="1535837"/>
              <a:ext cx="4292084" cy="27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latin typeface="Montserrat" panose="00000500000000000000" pitchFamily="50" charset="-70"/>
              </a:endParaRPr>
            </a:p>
          </p:txBody>
        </p:sp>
      </p:grpSp>
      <p:sp>
        <p:nvSpPr>
          <p:cNvPr id="4" name="TextBox 3">
            <a:extLst>
              <a:ext uri="{FF2B5EF4-FFF2-40B4-BE49-F238E27FC236}">
                <a16:creationId xmlns:a16="http://schemas.microsoft.com/office/drawing/2014/main" id="{48752F7C-058F-C423-E89F-33671CE7788C}"/>
              </a:ext>
            </a:extLst>
          </p:cNvPr>
          <p:cNvSpPr txBox="1"/>
          <p:nvPr/>
        </p:nvSpPr>
        <p:spPr>
          <a:xfrm>
            <a:off x="5791200" y="1425400"/>
            <a:ext cx="6247192" cy="5139869"/>
          </a:xfrm>
          <a:prstGeom prst="rect">
            <a:avLst/>
          </a:prstGeom>
          <a:noFill/>
        </p:spPr>
        <p:txBody>
          <a:bodyPr wrap="square">
            <a:spAutoFit/>
          </a:bodyPr>
          <a:lstStyle/>
          <a:p>
            <a:pPr algn="just"/>
            <a:r>
              <a:rPr lang="lv-LV" sz="1600" b="1" dirty="0">
                <a:solidFill>
                  <a:srgbClr val="3D3D3D"/>
                </a:solidFill>
                <a:highlight>
                  <a:srgbClr val="FFB600"/>
                </a:highlight>
                <a:latin typeface="Montserrat Medium" pitchFamily="2" charset="77"/>
              </a:rPr>
              <a:t>2023. gadā 16 posmos veiks vidējā ātruma un papildu TA, OCTA un autoceļu lietošanas nodevas samaksas kontroli</a:t>
            </a:r>
          </a:p>
          <a:p>
            <a:pPr marL="285750" indent="-285750" algn="just">
              <a:buFont typeface="Arial" panose="020B0604020202020204" pitchFamily="34" charset="0"/>
              <a:buChar char="•"/>
            </a:pPr>
            <a:r>
              <a:rPr lang="lv-LV" sz="1400" dirty="0">
                <a:solidFill>
                  <a:srgbClr val="3D3D3D"/>
                </a:solidFill>
                <a:latin typeface="Montserrat Medium" pitchFamily="2" charset="77"/>
              </a:rPr>
              <a:t>2022. gada 27. septembrī stājās spēkā līgums par vidējā ātruma kontroles sistēmas ieviešanu valsts ceļu tīklā un uzturēšanu turpmāko triju gadu laikā. </a:t>
            </a:r>
          </a:p>
          <a:p>
            <a:pPr algn="just"/>
            <a:endParaRPr lang="lv-LV" sz="1400" dirty="0">
              <a:solidFill>
                <a:srgbClr val="3D3D3D"/>
              </a:solidFill>
              <a:latin typeface="Montserrat Medium" pitchFamily="2" charset="77"/>
            </a:endParaRPr>
          </a:p>
          <a:p>
            <a:pPr marL="285750" indent="-285750" algn="just">
              <a:buFont typeface="Arial" panose="020B0604020202020204" pitchFamily="34" charset="0"/>
              <a:buChar char="•"/>
            </a:pPr>
            <a:r>
              <a:rPr lang="lv-LV" sz="1400" dirty="0">
                <a:solidFill>
                  <a:srgbClr val="3D3D3D"/>
                </a:solidFill>
                <a:latin typeface="Montserrat Medium" pitchFamily="2" charset="77"/>
              </a:rPr>
              <a:t>Līgums noslēgts ar </a:t>
            </a:r>
            <a:r>
              <a:rPr lang="lv-LV" sz="1400" i="1" dirty="0">
                <a:solidFill>
                  <a:srgbClr val="3D3D3D"/>
                </a:solidFill>
                <a:latin typeface="Montserrat Medium" pitchFamily="2" charset="77"/>
              </a:rPr>
              <a:t>PS </a:t>
            </a:r>
            <a:r>
              <a:rPr lang="lv-LV" sz="1400" i="1" dirty="0" err="1">
                <a:solidFill>
                  <a:srgbClr val="3D3D3D"/>
                </a:solidFill>
                <a:latin typeface="Montserrat Medium" pitchFamily="2" charset="77"/>
              </a:rPr>
              <a:t>Fima</a:t>
            </a:r>
            <a:r>
              <a:rPr lang="lv-LV" sz="1400" i="1" dirty="0">
                <a:solidFill>
                  <a:srgbClr val="3D3D3D"/>
                </a:solidFill>
                <a:latin typeface="Montserrat Medium" pitchFamily="2" charset="77"/>
              </a:rPr>
              <a:t> </a:t>
            </a:r>
            <a:r>
              <a:rPr lang="lv-LV" sz="1400" i="1" dirty="0" err="1">
                <a:solidFill>
                  <a:srgbClr val="3D3D3D"/>
                </a:solidFill>
                <a:latin typeface="Montserrat Medium" pitchFamily="2" charset="77"/>
              </a:rPr>
              <a:t>Group</a:t>
            </a:r>
            <a:r>
              <a:rPr lang="lv-LV" sz="1400" dirty="0">
                <a:solidFill>
                  <a:srgbClr val="3D3D3D"/>
                </a:solidFill>
                <a:latin typeface="Montserrat Medium" pitchFamily="2" charset="77"/>
              </a:rPr>
              <a:t>.  Uzņēmuma iesniegtā līgumcena 1 261 155,87 eiro (bez PVN) bija zemākā no piecu pretendentu piedāvātajām. </a:t>
            </a:r>
          </a:p>
          <a:p>
            <a:pPr algn="just"/>
            <a:endParaRPr lang="lv-LV" sz="1400" dirty="0">
              <a:solidFill>
                <a:srgbClr val="3D3D3D"/>
              </a:solidFill>
              <a:latin typeface="Montserrat Medium" pitchFamily="2" charset="77"/>
            </a:endParaRPr>
          </a:p>
          <a:p>
            <a:pPr marL="285750" indent="-285750" algn="just">
              <a:buFont typeface="Arial" panose="020B0604020202020204" pitchFamily="34" charset="0"/>
              <a:buChar char="•"/>
            </a:pPr>
            <a:r>
              <a:rPr lang="lv-LV" sz="1400" dirty="0">
                <a:solidFill>
                  <a:srgbClr val="3D3D3D"/>
                </a:solidFill>
                <a:latin typeface="Montserrat Medium" pitchFamily="2" charset="77"/>
              </a:rPr>
              <a:t>No tās 900 tūkst. eiro (bez  PVN) paredzēti vidējā ātruma kontroles sistēmas ierīkošanai 16 posmos, bet ap 360 tūkst. eiro (bez  PVN) – sistēmas uzturēšanai triju gadu periodā 2023.–2025. gadā.</a:t>
            </a:r>
          </a:p>
          <a:p>
            <a:pPr algn="just"/>
            <a:endParaRPr lang="lv-LV" sz="1400" dirty="0">
              <a:solidFill>
                <a:srgbClr val="3D3D3D"/>
              </a:solidFill>
              <a:latin typeface="Montserrat Medium" pitchFamily="2" charset="77"/>
            </a:endParaRPr>
          </a:p>
          <a:p>
            <a:pPr marL="285750" indent="-285750" algn="just">
              <a:buFont typeface="Arial" panose="020B0604020202020204" pitchFamily="34" charset="0"/>
              <a:buChar char="•"/>
            </a:pPr>
            <a:r>
              <a:rPr lang="lv-LV" sz="1400" dirty="0">
                <a:solidFill>
                  <a:srgbClr val="3D3D3D"/>
                </a:solidFill>
                <a:latin typeface="Montserrat Medium" pitchFamily="2" charset="77"/>
              </a:rPr>
              <a:t>Četru mēnešu laikā no līguma stāšanās spēkā uzņēmumam jāveic transportlīdzekļu vidējā braukšanas ātruma kontroles pilotprojekta ieviešana vienā posmā, veicot reģistrācijas iekārtu projektēšanu, izbūvi un aprīkojuma uzstādīšanu, datu apmaiņas servisu izstrādi informācijas nodošanai Ceļu satiksmes drošības direkcijai (CSDD), kā arī visu iekārtu un sistēmu verificēšana </a:t>
            </a:r>
            <a:r>
              <a:rPr lang="lv-LV" sz="1400" u="none" strike="noStrike" dirty="0">
                <a:solidFill>
                  <a:srgbClr val="3D3D3D"/>
                </a:solidFill>
                <a:effectLst/>
                <a:latin typeface="Montserrat Medium" pitchFamily="2" charset="77"/>
              </a:rPr>
              <a:t>20,19 km </a:t>
            </a:r>
            <a:r>
              <a:rPr lang="lv-LV" sz="1400" dirty="0">
                <a:solidFill>
                  <a:srgbClr val="3D3D3D"/>
                </a:solidFill>
                <a:latin typeface="Montserrat Medium" pitchFamily="2" charset="77"/>
              </a:rPr>
              <a:t>g</a:t>
            </a:r>
            <a:r>
              <a:rPr lang="lv-LV" sz="1400" u="none" strike="noStrike" dirty="0">
                <a:solidFill>
                  <a:srgbClr val="3D3D3D"/>
                </a:solidFill>
                <a:effectLst/>
                <a:latin typeface="Montserrat Medium" pitchFamily="2" charset="77"/>
              </a:rPr>
              <a:t>arumā.</a:t>
            </a:r>
            <a:endParaRPr lang="lv-LV" sz="1600" u="none" strike="noStrike" dirty="0">
              <a:solidFill>
                <a:srgbClr val="3D3D3D"/>
              </a:solidFill>
              <a:effectLst/>
              <a:latin typeface="Montserrat Medium" pitchFamily="2" charset="77"/>
            </a:endParaRPr>
          </a:p>
        </p:txBody>
      </p:sp>
    </p:spTree>
    <p:extLst>
      <p:ext uri="{BB962C8B-B14F-4D97-AF65-F5344CB8AC3E}">
        <p14:creationId xmlns:p14="http://schemas.microsoft.com/office/powerpoint/2010/main" val="386224188"/>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909</Words>
  <Application>Microsoft Office PowerPoint</Application>
  <PresentationFormat>Platekrāna</PresentationFormat>
  <Paragraphs>109</Paragraphs>
  <Slides>14</Slides>
  <Notes>14</Notes>
  <HiddenSlides>0</HiddenSlides>
  <MMClips>0</MMClips>
  <ScaleCrop>false</ScaleCrop>
  <HeadingPairs>
    <vt:vector size="6" baseType="variant">
      <vt:variant>
        <vt:lpstr>Lietotie fonti</vt:lpstr>
      </vt:variant>
      <vt:variant>
        <vt:i4>10</vt:i4>
      </vt:variant>
      <vt:variant>
        <vt:lpstr>Dizains</vt:lpstr>
      </vt:variant>
      <vt:variant>
        <vt:i4>1</vt:i4>
      </vt:variant>
      <vt:variant>
        <vt:lpstr>Slaidu virsraksti</vt:lpstr>
      </vt:variant>
      <vt:variant>
        <vt:i4>14</vt:i4>
      </vt:variant>
    </vt:vector>
  </HeadingPairs>
  <TitlesOfParts>
    <vt:vector size="25" baseType="lpstr">
      <vt:lpstr>Arial</vt:lpstr>
      <vt:lpstr>Calibri</vt:lpstr>
      <vt:lpstr>Calibri Light</vt:lpstr>
      <vt:lpstr>Montserrat</vt:lpstr>
      <vt:lpstr>Montserrat Black</vt:lpstr>
      <vt:lpstr>Montserrat Light</vt:lpstr>
      <vt:lpstr>Montserrat Medium</vt:lpstr>
      <vt:lpstr>Montserrat SemiBold</vt:lpstr>
      <vt:lpstr>ProximaNova</vt:lpstr>
      <vt:lpstr>Wingdings</vt:lpstr>
      <vt:lpstr>Office dizains</vt:lpstr>
      <vt:lpstr>Satiksmes drošība valsts ceļu tīklā 2022. gadā</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ieva masule</dc:creator>
  <cp:lastModifiedBy>Elīna Pankovska</cp:lastModifiedBy>
  <cp:revision>228</cp:revision>
  <dcterms:created xsi:type="dcterms:W3CDTF">2019-12-18T14:23:42Z</dcterms:created>
  <dcterms:modified xsi:type="dcterms:W3CDTF">2022-12-07T14:10:27Z</dcterms:modified>
</cp:coreProperties>
</file>