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267" r:id="rId3"/>
    <p:sldId id="344" r:id="rId4"/>
    <p:sldId id="345" r:id="rId5"/>
    <p:sldId id="346" r:id="rId6"/>
    <p:sldId id="347" r:id="rId7"/>
    <p:sldId id="350" r:id="rId8"/>
    <p:sldId id="351" r:id="rId9"/>
    <p:sldId id="348" r:id="rId10"/>
    <p:sldId id="349" r:id="rId11"/>
    <p:sldId id="352" r:id="rId12"/>
    <p:sldId id="353" r:id="rId13"/>
    <p:sldId id="354" r:id="rId14"/>
    <p:sldId id="264" r:id="rId15"/>
  </p:sldIdLst>
  <p:sldSz cx="9144000" cy="6858000" type="screen4x3"/>
  <p:notesSz cx="6797675" cy="9872663"/>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7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7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7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7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īne Ķipēna" initials="KĶ" lastIdx="0" clrIdx="0">
    <p:extLst>
      <p:ext uri="{19B8F6BF-5375-455C-9EA6-DF929625EA0E}">
        <p15:presenceInfo xmlns:p15="http://schemas.microsoft.com/office/powerpoint/2012/main" userId="S::kk1601@TS.GOV.LV::e74a1f06-75aa-4bba-99ee-ec30709d0ac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Gaišs stils 1 - izcēlums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Gaišs stils 1 - izcēlums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Gaišs stils 1 - izcēlums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Gaišs stils 1 - izcēlums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Vidējs stils 2 - izcēlum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Vidējs stils 2 - izcēlum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E171933-4619-4E11-9A3F-F7608DF75F80}" styleName="Vidējs stils 1 - izcēlum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7292A2E-F333-43FB-9621-5CBBE7FDCDCB}" styleName="Gaišs stils 2 - izcēlums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55" autoAdjust="0"/>
    <p:restoredTop sz="85328" autoAdjust="0"/>
  </p:normalViewPr>
  <p:slideViewPr>
    <p:cSldViewPr snapToGrid="0" snapToObjects="1">
      <p:cViewPr varScale="1">
        <p:scale>
          <a:sx n="54" d="100"/>
          <a:sy n="54" d="100"/>
        </p:scale>
        <p:origin x="1472"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a:extLst>
              <a:ext uri="{FF2B5EF4-FFF2-40B4-BE49-F238E27FC236}">
                <a16:creationId xmlns:a16="http://schemas.microsoft.com/office/drawing/2014/main" id="{D4563D77-F0EC-4B54-B0EA-9EC5F6BA434B}"/>
              </a:ext>
            </a:extLst>
          </p:cNvPr>
          <p:cNvSpPr>
            <a:spLocks noGrp="1"/>
          </p:cNvSpPr>
          <p:nvPr>
            <p:ph type="hdr" sz="quarter"/>
          </p:nvPr>
        </p:nvSpPr>
        <p:spPr>
          <a:xfrm>
            <a:off x="0" y="0"/>
            <a:ext cx="2946400" cy="494187"/>
          </a:xfrm>
          <a:prstGeom prst="rect">
            <a:avLst/>
          </a:prstGeom>
        </p:spPr>
        <p:txBody>
          <a:bodyPr vert="horz" lIns="91440" tIns="45720" rIns="91440" bIns="45720" rtlCol="0"/>
          <a:lstStyle>
            <a:lvl1pPr algn="l">
              <a:defRPr sz="1200"/>
            </a:lvl1pPr>
          </a:lstStyle>
          <a:p>
            <a:endParaRPr lang="lv-LV"/>
          </a:p>
        </p:txBody>
      </p:sp>
      <p:sp>
        <p:nvSpPr>
          <p:cNvPr id="3" name="Datuma vietturis 2">
            <a:extLst>
              <a:ext uri="{FF2B5EF4-FFF2-40B4-BE49-F238E27FC236}">
                <a16:creationId xmlns:a16="http://schemas.microsoft.com/office/drawing/2014/main" id="{A4059046-9623-4A24-A6E0-9DEFA41D3BBF}"/>
              </a:ext>
            </a:extLst>
          </p:cNvPr>
          <p:cNvSpPr>
            <a:spLocks noGrp="1"/>
          </p:cNvSpPr>
          <p:nvPr>
            <p:ph type="dt" sz="quarter" idx="1"/>
          </p:nvPr>
        </p:nvSpPr>
        <p:spPr>
          <a:xfrm>
            <a:off x="3849688" y="0"/>
            <a:ext cx="2946400" cy="494187"/>
          </a:xfrm>
          <a:prstGeom prst="rect">
            <a:avLst/>
          </a:prstGeom>
        </p:spPr>
        <p:txBody>
          <a:bodyPr vert="horz" lIns="91440" tIns="45720" rIns="91440" bIns="45720" rtlCol="0"/>
          <a:lstStyle>
            <a:lvl1pPr algn="r">
              <a:defRPr sz="1200"/>
            </a:lvl1pPr>
          </a:lstStyle>
          <a:p>
            <a:fld id="{69BA2DE7-17BC-4952-A708-6C497F5BBF4E}" type="datetimeFigureOut">
              <a:rPr lang="lv-LV" smtClean="0"/>
              <a:t>06.12.2022</a:t>
            </a:fld>
            <a:endParaRPr lang="lv-LV"/>
          </a:p>
        </p:txBody>
      </p:sp>
      <p:sp>
        <p:nvSpPr>
          <p:cNvPr id="4" name="Kājenes vietturis 3">
            <a:extLst>
              <a:ext uri="{FF2B5EF4-FFF2-40B4-BE49-F238E27FC236}">
                <a16:creationId xmlns:a16="http://schemas.microsoft.com/office/drawing/2014/main" id="{2A1C1B73-8E40-44E3-99D4-C99EB3FBE5B2}"/>
              </a:ext>
            </a:extLst>
          </p:cNvPr>
          <p:cNvSpPr>
            <a:spLocks noGrp="1"/>
          </p:cNvSpPr>
          <p:nvPr>
            <p:ph type="ftr" sz="quarter" idx="2"/>
          </p:nvPr>
        </p:nvSpPr>
        <p:spPr>
          <a:xfrm>
            <a:off x="0" y="9378477"/>
            <a:ext cx="2946400" cy="494187"/>
          </a:xfrm>
          <a:prstGeom prst="rect">
            <a:avLst/>
          </a:prstGeom>
        </p:spPr>
        <p:txBody>
          <a:bodyPr vert="horz" lIns="91440" tIns="45720" rIns="91440" bIns="45720" rtlCol="0" anchor="b"/>
          <a:lstStyle>
            <a:lvl1pPr algn="l">
              <a:defRPr sz="1200"/>
            </a:lvl1pPr>
          </a:lstStyle>
          <a:p>
            <a:endParaRPr lang="lv-LV"/>
          </a:p>
        </p:txBody>
      </p:sp>
      <p:sp>
        <p:nvSpPr>
          <p:cNvPr id="5" name="Slaida numura vietturis 4">
            <a:extLst>
              <a:ext uri="{FF2B5EF4-FFF2-40B4-BE49-F238E27FC236}">
                <a16:creationId xmlns:a16="http://schemas.microsoft.com/office/drawing/2014/main" id="{A43FFDDC-C049-4D84-A76E-6F5392453A8E}"/>
              </a:ext>
            </a:extLst>
          </p:cNvPr>
          <p:cNvSpPr>
            <a:spLocks noGrp="1"/>
          </p:cNvSpPr>
          <p:nvPr>
            <p:ph type="sldNum" sz="quarter" idx="3"/>
          </p:nvPr>
        </p:nvSpPr>
        <p:spPr>
          <a:xfrm>
            <a:off x="3849688" y="9378477"/>
            <a:ext cx="2946400" cy="494187"/>
          </a:xfrm>
          <a:prstGeom prst="rect">
            <a:avLst/>
          </a:prstGeom>
        </p:spPr>
        <p:txBody>
          <a:bodyPr vert="horz" lIns="91440" tIns="45720" rIns="91440" bIns="45720" rtlCol="0" anchor="b"/>
          <a:lstStyle>
            <a:lvl1pPr algn="r">
              <a:defRPr sz="1200"/>
            </a:lvl1pPr>
          </a:lstStyle>
          <a:p>
            <a:fld id="{A63AF070-8162-47FD-90E2-07AE1F83A877}" type="slidenum">
              <a:rPr lang="lv-LV" smtClean="0"/>
              <a:t>‹#›</a:t>
            </a:fld>
            <a:endParaRPr lang="lv-LV"/>
          </a:p>
        </p:txBody>
      </p:sp>
    </p:spTree>
    <p:extLst>
      <p:ext uri="{BB962C8B-B14F-4D97-AF65-F5344CB8AC3E}">
        <p14:creationId xmlns:p14="http://schemas.microsoft.com/office/powerpoint/2010/main" val="24738587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633"/>
          </a:xfrm>
          <a:prstGeom prst="rect">
            <a:avLst/>
          </a:prstGeom>
        </p:spPr>
        <p:txBody>
          <a:bodyPr vert="horz" lIns="91440" tIns="45720" rIns="91440" bIns="45720" rtlCol="0"/>
          <a:lstStyle>
            <a:lvl1pPr algn="l" defTabSz="939575"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50444" y="0"/>
            <a:ext cx="2945659" cy="493633"/>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cs typeface="Arial" pitchFamily="34" charset="0"/>
              </a:defRPr>
            </a:lvl1pPr>
          </a:lstStyle>
          <a:p>
            <a:pPr>
              <a:defRPr/>
            </a:pPr>
            <a:fld id="{CB8D05DA-1123-4AE5-BE6C-5DD392254F7B}" type="datetimeFigureOut">
              <a:rPr lang="lv-LV" altLang="lv-LV"/>
              <a:pPr>
                <a:defRPr/>
              </a:pPr>
              <a:t>06.12.2022</a:t>
            </a:fld>
            <a:endParaRPr lang="lv-LV" altLang="lv-LV"/>
          </a:p>
        </p:txBody>
      </p:sp>
      <p:sp>
        <p:nvSpPr>
          <p:cNvPr id="4" name="Slide Image Placeholder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768" y="4689516"/>
            <a:ext cx="5438140" cy="4442698"/>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1" y="9377316"/>
            <a:ext cx="2945659" cy="493633"/>
          </a:xfrm>
          <a:prstGeom prst="rect">
            <a:avLst/>
          </a:prstGeom>
        </p:spPr>
        <p:txBody>
          <a:bodyPr vert="horz" lIns="91440" tIns="45720" rIns="91440" bIns="45720" rtlCol="0" anchor="b"/>
          <a:lstStyle>
            <a:lvl1pPr algn="l" defTabSz="939575"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50444" y="9377316"/>
            <a:ext cx="2945659" cy="493633"/>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cs typeface="Arial" pitchFamily="34" charset="0"/>
              </a:defRPr>
            </a:lvl1pPr>
          </a:lstStyle>
          <a:p>
            <a:pPr>
              <a:defRPr/>
            </a:pPr>
            <a:fld id="{E055A0D0-F1F9-45B6-B7DC-393B120D25DA}" type="slidenum">
              <a:rPr lang="lv-LV" altLang="lv-LV"/>
              <a:pPr>
                <a:defRPr/>
              </a:pPr>
              <a:t>‹#›</a:t>
            </a:fld>
            <a:endParaRPr lang="lv-LV" altLang="lv-LV"/>
          </a:p>
        </p:txBody>
      </p:sp>
    </p:spTree>
    <p:extLst>
      <p:ext uri="{BB962C8B-B14F-4D97-AF65-F5344CB8AC3E}">
        <p14:creationId xmlns:p14="http://schemas.microsoft.com/office/powerpoint/2010/main" val="2163508931"/>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2</a:t>
            </a:fld>
            <a:endParaRPr lang="lv-LV" altLang="lv-LV"/>
          </a:p>
        </p:txBody>
      </p:sp>
    </p:spTree>
    <p:extLst>
      <p:ext uri="{BB962C8B-B14F-4D97-AF65-F5344CB8AC3E}">
        <p14:creationId xmlns:p14="http://schemas.microsoft.com/office/powerpoint/2010/main" val="2007055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algn="just"/>
            <a:r>
              <a:rPr lang="lv-LV" sz="1200" dirty="0">
                <a:effectLst/>
                <a:latin typeface="Times New Roman" panose="02020603050405020304" pitchFamily="18" charset="0"/>
                <a:ea typeface="Calibri" panose="020F0502020204030204" pitchFamily="34" charset="0"/>
              </a:rPr>
              <a:t>Darba grupa secināja, ka, ja tiek izdarīts KL 262. pantā paredzētais noziedzīgais nodarījums pret satiksmes drošību alkohola, narkotisko, psihotropo, toksisko vai citu apreibinošu vielu ietekmē, tad ir obligāti pakļaujams konfiskācijai noziedzīgu nodarījumu izdarījušai personai piederošais transportlīdzeklis, jo šāda transportlīdzekļa atstāšana īpašumā var radīt apstākļus atkārtotai šāda noziedzīga nodarījuma izdarīšanai. Tāpat darba grupa secināja, ka nav pieļaujama izvairīšanās no šādas ar noziedzīgu nodarījumu saistītas mantas konfiskācijas gadījumos, kad persona izdara KL 262.</a:t>
            </a:r>
            <a:r>
              <a:rPr lang="lv-LV" sz="1200" baseline="30000" dirty="0">
                <a:effectLst/>
                <a:latin typeface="Times New Roman" panose="02020603050405020304" pitchFamily="18" charset="0"/>
                <a:ea typeface="Calibri" panose="020F0502020204030204" pitchFamily="34" charset="0"/>
              </a:rPr>
              <a:t>1 </a:t>
            </a:r>
            <a:r>
              <a:rPr lang="lv-LV" sz="1200" dirty="0">
                <a:effectLst/>
                <a:latin typeface="Times New Roman" panose="02020603050405020304" pitchFamily="18" charset="0"/>
                <a:ea typeface="Calibri" panose="020F0502020204030204" pitchFamily="34" charset="0"/>
              </a:rPr>
              <a:t>pantā paredzēto noziedzīgo nodarījumu, proti, kad atsākās no alkohola, narkotisko, psihotropo, toksisko un citu apreibinošu vielu ietekmes pārbaudes vai atstāj ceļu satiksmes negadījuma vietu, jo šajos gadījumos tiek parezumēts, ka persona ir izdarījusi noziedzīgu nodarījumu pret satiksmes drošību alkohola, narkotisko, psihotropo, toksisko vai citu apreibinošu vielu ietekmē.</a:t>
            </a:r>
          </a:p>
          <a:p>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11</a:t>
            </a:fld>
            <a:endParaRPr lang="lv-LV" altLang="lv-LV"/>
          </a:p>
        </p:txBody>
      </p:sp>
    </p:spTree>
    <p:extLst>
      <p:ext uri="{BB962C8B-B14F-4D97-AF65-F5344CB8AC3E}">
        <p14:creationId xmlns:p14="http://schemas.microsoft.com/office/powerpoint/2010/main" val="41150075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sz="1200" dirty="0">
                <a:effectLst/>
                <a:latin typeface="Times New Roman" panose="02020603050405020304" pitchFamily="18" charset="0"/>
                <a:ea typeface="Calibri" panose="020F0502020204030204" pitchFamily="34" charset="0"/>
              </a:rPr>
              <a:t>Vēršam uzmanību uz to, ka KL 70.</a:t>
            </a:r>
            <a:r>
              <a:rPr lang="lv-LV" sz="1200" baseline="30000" dirty="0">
                <a:effectLst/>
                <a:latin typeface="Times New Roman" panose="02020603050405020304" pitchFamily="18" charset="0"/>
                <a:ea typeface="Calibri" panose="020F0502020204030204" pitchFamily="34" charset="0"/>
              </a:rPr>
              <a:t>14</a:t>
            </a:r>
            <a:r>
              <a:rPr lang="lv-LV" sz="1200" dirty="0">
                <a:effectLst/>
                <a:latin typeface="Times New Roman" panose="02020603050405020304" pitchFamily="18" charset="0"/>
                <a:ea typeface="Calibri" panose="020F0502020204030204" pitchFamily="34" charset="0"/>
              </a:rPr>
              <a:t> pantā noteikta kārtība konfiscējamās mantas aizstāšanai. Darba grupa secināja, ka KL 70.</a:t>
            </a:r>
            <a:r>
              <a:rPr lang="lv-LV" sz="1200" baseline="30000" dirty="0">
                <a:effectLst/>
                <a:latin typeface="Times New Roman" panose="02020603050405020304" pitchFamily="18" charset="0"/>
                <a:ea typeface="Calibri" panose="020F0502020204030204" pitchFamily="34" charset="0"/>
              </a:rPr>
              <a:t>13 </a:t>
            </a:r>
            <a:r>
              <a:rPr lang="lv-LV" sz="1200" dirty="0">
                <a:effectLst/>
                <a:latin typeface="Times New Roman" panose="02020603050405020304" pitchFamily="18" charset="0"/>
                <a:ea typeface="Calibri" panose="020F0502020204030204" pitchFamily="34" charset="0"/>
              </a:rPr>
              <a:t>panta piektajā daļā paredzēto transportlīdzekļa konfiskāciju nebūs iespējams piemērot gadījumos, ja KL 262. vai 262.</a:t>
            </a:r>
            <a:r>
              <a:rPr lang="lv-LV" sz="1200" baseline="30000" dirty="0">
                <a:effectLst/>
                <a:latin typeface="Times New Roman" panose="02020603050405020304" pitchFamily="18" charset="0"/>
                <a:ea typeface="Calibri" panose="020F0502020204030204" pitchFamily="34" charset="0"/>
              </a:rPr>
              <a:t>1</a:t>
            </a:r>
            <a:r>
              <a:rPr lang="lv-LV" sz="1200" dirty="0">
                <a:effectLst/>
                <a:latin typeface="Times New Roman" panose="02020603050405020304" pitchFamily="18" charset="0"/>
                <a:ea typeface="Calibri" panose="020F0502020204030204" pitchFamily="34" charset="0"/>
              </a:rPr>
              <a:t> pantā paredzētais noziedzīgais nodarījums tiks izdarīts ar transportlīdzekli, kas pieder citai fiziskai vai juridiskai personai. Šādos gadījumos attiecībā uz personu ir nepieciešams attiecināt </a:t>
            </a:r>
            <a:r>
              <a:rPr lang="lv-LV" sz="1200" dirty="0" err="1">
                <a:effectLst/>
                <a:latin typeface="Times New Roman" panose="02020603050405020304" pitchFamily="18" charset="0"/>
                <a:ea typeface="Calibri" panose="020F0502020204030204" pitchFamily="34" charset="0"/>
              </a:rPr>
              <a:t>līdzvērtīgastiesiskās</a:t>
            </a:r>
            <a:r>
              <a:rPr lang="lv-LV" sz="1200" dirty="0">
                <a:effectLst/>
                <a:latin typeface="Times New Roman" panose="02020603050405020304" pitchFamily="18" charset="0"/>
                <a:ea typeface="Calibri" panose="020F0502020204030204" pitchFamily="34" charset="0"/>
              </a:rPr>
              <a:t> sekas, kādas tam iestātos, ja tā noziedzīgu nodarījumu pret satiksmes drošību alkohola, narkotisko, psihotropo, toksisko vai citu apreibinošu vielu ietekmē izdarītu ar sev piederošu transportlīdzekli. Ievērojot minēto, šādos gadījumos, kad transportlīdzeklis pieder citai personai, no noziedzīgu nodarījumu izdarījušās personas ir piedzenama pilna vai daļēja attiecīgā transportlīdzekļa vērtība. Darba grupa secināja, ka atsevišķos gadījumos no personas piedzenama daļēja transportlīdzekļa vērtība, jo persona var vadīt tādu citai fiziskai vai juridiskai personai piederošu transportlīdzeklī, kuru tā no saviem līdzekļiem nekad nespētu iegadāties, piemēram, autobusu vai komerciāliem pārvadājumiem paredzētu transportlīdzekli. </a:t>
            </a:r>
          </a:p>
          <a:p>
            <a:pPr indent="457200" algn="just"/>
            <a:r>
              <a:rPr lang="lv-LV" sz="1200" dirty="0">
                <a:effectLst/>
                <a:latin typeface="Times New Roman" panose="02020603050405020304" pitchFamily="18" charset="0"/>
                <a:ea typeface="Calibri" panose="020F0502020204030204" pitchFamily="34" charset="0"/>
                <a:cs typeface="Myanmar Text" panose="020B0502040204020203" pitchFamily="34" charset="0"/>
              </a:rPr>
              <a:t>Ievērojot minēto, vēlamies vērts uzmanību uz to, ka Lietuvas Kriminālkodeksa 72. pants “Mantas konfiskācija” 5. punkts paredz, kad var atgūt konfiscētās mantas vērtībai atbilstošu naudas summu, proti, ja konfiscējamā manta </a:t>
            </a:r>
            <a:r>
              <a:rPr lang="lv-LV" sz="1200" u="sng" dirty="0">
                <a:effectLst/>
                <a:latin typeface="Times New Roman" panose="02020603050405020304" pitchFamily="18" charset="0"/>
                <a:ea typeface="Calibri" panose="020F0502020204030204" pitchFamily="34" charset="0"/>
                <a:cs typeface="Myanmar Text" panose="020B0502040204020203" pitchFamily="34" charset="0"/>
              </a:rPr>
              <a:t>pieder trešajām personām</a:t>
            </a:r>
            <a:r>
              <a:rPr lang="lv-LV" sz="1200" dirty="0">
                <a:effectLst/>
                <a:latin typeface="Times New Roman" panose="02020603050405020304" pitchFamily="18" charset="0"/>
                <a:ea typeface="Calibri" panose="020F0502020204030204" pitchFamily="34" charset="0"/>
                <a:cs typeface="Myanmar Text" panose="020B0502040204020203" pitchFamily="34" charset="0"/>
              </a:rPr>
              <a:t>, tiesa piedzen no likumpārkāpēja naudas summa, kas līdzvērtīga konfiscējamās mantas vērtībai. Šis punkts attiecas arī uz transportlīdzekļu vērtības piedziņu no vadītāja, kurš atradies alkohola, narkotisko, psihotropo, toksisko vai citu apreibinošu vielu ietekmē, un kad tas braucis ar trešajām personām piederošu transportlīdzekli. Atšķirībā no Lietuvas regulējuma  </a:t>
            </a:r>
            <a:r>
              <a:rPr lang="lv-LV" sz="1200" dirty="0">
                <a:effectLst/>
                <a:latin typeface="Times New Roman" panose="02020603050405020304" pitchFamily="18" charset="0"/>
                <a:ea typeface="Calibri" panose="020F0502020204030204" pitchFamily="34" charset="0"/>
              </a:rPr>
              <a:t>KL 70.</a:t>
            </a:r>
            <a:r>
              <a:rPr lang="lv-LV" sz="1200" baseline="30000" dirty="0">
                <a:effectLst/>
                <a:latin typeface="Times New Roman" panose="02020603050405020304" pitchFamily="18" charset="0"/>
                <a:ea typeface="Calibri" panose="020F0502020204030204" pitchFamily="34" charset="0"/>
              </a:rPr>
              <a:t>14 </a:t>
            </a:r>
            <a:r>
              <a:rPr lang="lv-LV" sz="1200" dirty="0">
                <a:effectLst/>
                <a:latin typeface="Times New Roman" panose="02020603050405020304" pitchFamily="18" charset="0"/>
                <a:ea typeface="Calibri" panose="020F0502020204030204" pitchFamily="34" charset="0"/>
              </a:rPr>
              <a:t>pantā piedāvātā jaunā 1.</a:t>
            </a:r>
            <a:r>
              <a:rPr lang="lv-LV" sz="1200" baseline="30000" dirty="0">
                <a:effectLst/>
                <a:latin typeface="Times New Roman" panose="02020603050405020304" pitchFamily="18" charset="0"/>
                <a:ea typeface="Calibri" panose="020F0502020204030204" pitchFamily="34" charset="0"/>
              </a:rPr>
              <a:t>1 </a:t>
            </a:r>
            <a:r>
              <a:rPr lang="lv-LV" sz="1200" dirty="0">
                <a:effectLst/>
                <a:latin typeface="Times New Roman" panose="02020603050405020304" pitchFamily="18" charset="0"/>
                <a:ea typeface="Calibri" panose="020F0502020204030204" pitchFamily="34" charset="0"/>
              </a:rPr>
              <a:t>daļu paredz, ka, ja izdarīts KL 262. vai 262.</a:t>
            </a:r>
            <a:r>
              <a:rPr lang="lv-LV" sz="1200" baseline="30000" dirty="0">
                <a:effectLst/>
                <a:latin typeface="Times New Roman" panose="02020603050405020304" pitchFamily="18" charset="0"/>
                <a:ea typeface="Calibri" panose="020F0502020204030204" pitchFamily="34" charset="0"/>
              </a:rPr>
              <a:t>1 </a:t>
            </a:r>
            <a:r>
              <a:rPr lang="lv-LV" sz="1200" dirty="0">
                <a:effectLst/>
                <a:latin typeface="Times New Roman" panose="02020603050405020304" pitchFamily="18" charset="0"/>
                <a:ea typeface="Calibri" panose="020F0502020204030204" pitchFamily="34" charset="0"/>
              </a:rPr>
              <a:t>pantā paredzētais noziedzīgais nodarījums ar transportlīdzekli, kas pieder citai personai, tad no noziedzīgu nodarījumu izdarījušās personas ne vienmēr piedzen pilnu transportlīdzekļa vērtību, bet var tikt piedzīta arī daļēja transportlīdzekļa vērtība. Darba grupa secināja, ka atsevišķos gadījumos no personas piedzenama daļēja transportlīdzekļa vērtība, jo persona var vadīt tādu citai fiziskai vai juridiskai personai piederošu transportlīdzeklī, kuru tā no saviem līdzekļiem nekad nespētu iegadāties, piemēram, luksusa auto, autobusu vai komerciāliem pārvadājumiem paredzētu transportlīdzekli.</a:t>
            </a:r>
          </a:p>
          <a:p>
            <a:pPr indent="457200" algn="just"/>
            <a:r>
              <a:rPr lang="lv-LV" sz="1200" dirty="0">
                <a:effectLst/>
                <a:latin typeface="Times New Roman" panose="02020603050405020304" pitchFamily="18" charset="0"/>
                <a:ea typeface="Calibri" panose="020F0502020204030204" pitchFamily="34" charset="0"/>
              </a:rPr>
              <a:t>Vēršam uzmanību uz to, ka vispārīgi piemērojot KL 70.</a:t>
            </a:r>
            <a:r>
              <a:rPr lang="lv-LV" sz="1200" baseline="30000" dirty="0">
                <a:effectLst/>
                <a:latin typeface="Times New Roman" panose="02020603050405020304" pitchFamily="18" charset="0"/>
                <a:ea typeface="Calibri" panose="020F0502020204030204" pitchFamily="34" charset="0"/>
              </a:rPr>
              <a:t>14 </a:t>
            </a:r>
            <a:r>
              <a:rPr lang="lv-LV" sz="1200" dirty="0">
                <a:effectLst/>
                <a:latin typeface="Times New Roman" panose="02020603050405020304" pitchFamily="18" charset="0"/>
                <a:ea typeface="Calibri" panose="020F0502020204030204" pitchFamily="34" charset="0"/>
              </a:rPr>
              <a:t>panta 1.</a:t>
            </a:r>
            <a:r>
              <a:rPr lang="lv-LV" sz="1200" baseline="30000" dirty="0">
                <a:effectLst/>
                <a:latin typeface="Times New Roman" panose="02020603050405020304" pitchFamily="18" charset="0"/>
                <a:ea typeface="Calibri" panose="020F0502020204030204" pitchFamily="34" charset="0"/>
              </a:rPr>
              <a:t>1 </a:t>
            </a:r>
            <a:r>
              <a:rPr lang="lv-LV" sz="1200" dirty="0">
                <a:effectLst/>
                <a:latin typeface="Times New Roman" panose="02020603050405020304" pitchFamily="18" charset="0"/>
                <a:ea typeface="Calibri" panose="020F0502020204030204" pitchFamily="34" charset="0"/>
              </a:rPr>
              <a:t>daļu būtu piedzenama pilna transportlīdzekļa vērtība, proti, gadījumos, kad tas ir ģimenes vai kopīgas saimniecības ietvaros kopīgi lietots transportlīdzeklis, bet nepieder noziedzīgā nodarījuma izdarītājam, bet, piemēram, sievai vai vīram. Tāpat būtu piedzenama pilna transportlīdzekļa vērtība gadījumos, kad transportlīdzeklis atrodas lietošanā privātām vajadzībām, bet pieder līzinga kompānijai vai bankai, un par to noziedzīgā nodarījuma izdarītājs, viņa ģimenes vai kopīgās saimniecības loceklis maksā kredītu. Savukārt, daļēja transportlīdzekļa vērtības piedziņa būtu vērtējama gadījumos, kad transportlīdzeklis pieder juridiskai personai vai fiziskajai personas, kas nav atzīstama par vainīgās personas ģimenes vai kopīgās saimniecības locekli, un novērtējot vainīgās personas mantisko stāvokli tiktu secināts, ka tā nevarētu šādu transportlīdzekli iegādāties par saviem privātajiem līdzekļiem. Šādos gadījumos piedzenamā transportlīdzekļa vērtība būtu nosakāma atbilstoši tai transportlīdzekļa vērtībai, kas jau atrodas vainīgās personas īpašumā, vai tādai transportlīdzekļa vērtībai, kādu tā atbilstoši saviem ienākumiem varētu atļauties iegādāties. Daļējas transportlīdzekļa vērtības piedziņas gadījumā tāpat kā naudas soda noteikšanas gadījumā ir nepieciešams vērtēt vainīgās personas mantisko stāvokli. </a:t>
            </a:r>
          </a:p>
          <a:p>
            <a:pPr indent="457200" algn="just"/>
            <a:r>
              <a:rPr lang="lv-LV" sz="1200" dirty="0">
                <a:effectLst/>
                <a:latin typeface="Times New Roman" panose="02020603050405020304" pitchFamily="18" charset="0"/>
                <a:ea typeface="Calibri" panose="020F0502020204030204" pitchFamily="34" charset="0"/>
              </a:rPr>
              <a:t>Vienlaikus Tieslietu ministrija vērš uzmanību uz to, ka sniegtais ieskats KL 70.</a:t>
            </a:r>
            <a:r>
              <a:rPr lang="lv-LV" sz="1200" baseline="30000" dirty="0">
                <a:effectLst/>
                <a:latin typeface="Times New Roman" panose="02020603050405020304" pitchFamily="18" charset="0"/>
                <a:ea typeface="Calibri" panose="020F0502020204030204" pitchFamily="34" charset="0"/>
              </a:rPr>
              <a:t>14 </a:t>
            </a:r>
            <a:r>
              <a:rPr lang="lv-LV" sz="1200" dirty="0">
                <a:effectLst/>
                <a:latin typeface="Times New Roman" panose="02020603050405020304" pitchFamily="18" charset="0"/>
                <a:ea typeface="Calibri" panose="020F0502020204030204" pitchFamily="34" charset="0"/>
              </a:rPr>
              <a:t>panta 1.</a:t>
            </a:r>
            <a:r>
              <a:rPr lang="lv-LV" sz="1200" baseline="30000" dirty="0">
                <a:effectLst/>
                <a:latin typeface="Times New Roman" panose="02020603050405020304" pitchFamily="18" charset="0"/>
                <a:ea typeface="Calibri" panose="020F0502020204030204" pitchFamily="34" charset="0"/>
              </a:rPr>
              <a:t>1 </a:t>
            </a:r>
            <a:r>
              <a:rPr lang="lv-LV" sz="1200" dirty="0">
                <a:effectLst/>
                <a:latin typeface="Times New Roman" panose="02020603050405020304" pitchFamily="18" charset="0"/>
                <a:ea typeface="Calibri" panose="020F0502020204030204" pitchFamily="34" charset="0"/>
              </a:rPr>
              <a:t>daļas iespējamā piemērošanā ir informatīvs un nav izsmeļošs, proti, tiesu prakse vaidos un nostiprinās atbilstošu judikatūru  KL 70.</a:t>
            </a:r>
            <a:r>
              <a:rPr lang="lv-LV" sz="1200" baseline="30000" dirty="0">
                <a:effectLst/>
                <a:latin typeface="Times New Roman" panose="02020603050405020304" pitchFamily="18" charset="0"/>
                <a:ea typeface="Calibri" panose="020F0502020204030204" pitchFamily="34" charset="0"/>
              </a:rPr>
              <a:t>14 </a:t>
            </a:r>
            <a:r>
              <a:rPr lang="lv-LV" sz="1200" dirty="0">
                <a:effectLst/>
                <a:latin typeface="Times New Roman" panose="02020603050405020304" pitchFamily="18" charset="0"/>
                <a:ea typeface="Calibri" panose="020F0502020204030204" pitchFamily="34" charset="0"/>
              </a:rPr>
              <a:t>panta 1.</a:t>
            </a:r>
            <a:r>
              <a:rPr lang="lv-LV" sz="1200" baseline="30000" dirty="0">
                <a:effectLst/>
                <a:latin typeface="Times New Roman" panose="02020603050405020304" pitchFamily="18" charset="0"/>
                <a:ea typeface="Calibri" panose="020F0502020204030204" pitchFamily="34" charset="0"/>
              </a:rPr>
              <a:t>1 </a:t>
            </a:r>
            <a:r>
              <a:rPr lang="lv-LV" sz="1200" dirty="0">
                <a:effectLst/>
                <a:latin typeface="Times New Roman" panose="02020603050405020304" pitchFamily="18" charset="0"/>
                <a:ea typeface="Calibri" panose="020F0502020204030204" pitchFamily="34" charset="0"/>
              </a:rPr>
              <a:t>daļas piemērošanai.</a:t>
            </a:r>
          </a:p>
          <a:p>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12</a:t>
            </a:fld>
            <a:endParaRPr lang="lv-LV" altLang="lv-LV"/>
          </a:p>
        </p:txBody>
      </p:sp>
    </p:spTree>
    <p:extLst>
      <p:ext uri="{BB962C8B-B14F-4D97-AF65-F5344CB8AC3E}">
        <p14:creationId xmlns:p14="http://schemas.microsoft.com/office/powerpoint/2010/main" val="1869463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algn="just"/>
            <a:r>
              <a:rPr lang="lv-LV" sz="1200" dirty="0">
                <a:effectLst/>
                <a:latin typeface="Times New Roman" panose="02020603050405020304" pitchFamily="18" charset="0"/>
                <a:ea typeface="Calibri" panose="020F0502020204030204" pitchFamily="34" charset="0"/>
              </a:rPr>
              <a:t>KL 261.pants nosaka, ka ar transportlīdzekļiem, kas norādīti šā likuma 175., 176., 260., 262.-265. un 284.pantā, jāsaprot visu veidu automobiļi, traktori un citas pašgājējas mašīnas, tramvaji, trolejbusi, motocikli un citi mehāniskie transportlīdzekļi, kas pārvietojas ar savu enerģijas avotu, izņemot transportlīdzekļus ar </a:t>
            </a:r>
            <a:r>
              <a:rPr lang="lv-LV" sz="1200" dirty="0" err="1">
                <a:effectLst/>
                <a:latin typeface="Times New Roman" panose="02020603050405020304" pitchFamily="18" charset="0"/>
                <a:ea typeface="Calibri" panose="020F0502020204030204" pitchFamily="34" charset="0"/>
              </a:rPr>
              <a:t>iekšdedzes</a:t>
            </a:r>
            <a:r>
              <a:rPr lang="lv-LV" sz="1200" dirty="0">
                <a:effectLst/>
                <a:latin typeface="Times New Roman" panose="02020603050405020304" pitchFamily="18" charset="0"/>
                <a:ea typeface="Calibri" panose="020F0502020204030204" pitchFamily="34" charset="0"/>
              </a:rPr>
              <a:t> dzinēju, kura darba tilpums ir mazāks par 50 kubikcentimetriem. Normas juridiskais mērķis ir noteikt robežu, tas ir, līdz kādai robežai mehāniskais transportlīdzeklis, kas pārvietojas pa ceļu ar savu enerģijas avotu, nav atzīstams par transportlīdzekli, un kā mēra robeža tiek izmantots dzinēja darba tilpums. Līdz ar to izņēmums attiecināms ne tikai uz </a:t>
            </a:r>
            <a:r>
              <a:rPr lang="lv-LV" sz="1200" dirty="0" err="1">
                <a:effectLst/>
                <a:latin typeface="Times New Roman" panose="02020603050405020304" pitchFamily="18" charset="0"/>
                <a:ea typeface="Calibri" panose="020F0502020204030204" pitchFamily="34" charset="0"/>
              </a:rPr>
              <a:t>iekšdedzes</a:t>
            </a:r>
            <a:r>
              <a:rPr lang="lv-LV" sz="1200" dirty="0">
                <a:effectLst/>
                <a:latin typeface="Times New Roman" panose="02020603050405020304" pitchFamily="18" charset="0"/>
                <a:ea typeface="Calibri" panose="020F0502020204030204" pitchFamily="34" charset="0"/>
              </a:rPr>
              <a:t> dzinēju, bet arī uz dzinējiem kopumā t.sk. elektromotoru.</a:t>
            </a:r>
          </a:p>
          <a:p>
            <a:pPr algn="just"/>
            <a:r>
              <a:rPr lang="lv-LV" sz="1200" dirty="0">
                <a:effectLst/>
                <a:latin typeface="Times New Roman" panose="02020603050405020304" pitchFamily="18" charset="0"/>
                <a:ea typeface="Calibri" panose="020F0502020204030204" pitchFamily="34" charset="0"/>
              </a:rPr>
              <a:t>Vēršam uzmanību uz to, ka Ceļu satiksmes likumā 1. panta 12.</a:t>
            </a:r>
            <a:r>
              <a:rPr lang="lv-LV" sz="1200" baseline="30000" dirty="0">
                <a:effectLst/>
                <a:latin typeface="Times New Roman" panose="02020603050405020304" pitchFamily="18" charset="0"/>
                <a:ea typeface="Calibri" panose="020F0502020204030204" pitchFamily="34" charset="0"/>
              </a:rPr>
              <a:t>1</a:t>
            </a:r>
            <a:r>
              <a:rPr lang="lv-LV" sz="1200" dirty="0">
                <a:effectLst/>
                <a:latin typeface="Times New Roman" panose="02020603050405020304" pitchFamily="18" charset="0"/>
                <a:ea typeface="Calibri" panose="020F0502020204030204" pitchFamily="34" charset="0"/>
              </a:rPr>
              <a:t> punktā ir skaidrots mopēda jēdziens, proti, divriteņu mehāniskais transportlīdzeklis, </a:t>
            </a:r>
            <a:r>
              <a:rPr lang="lv-LV" sz="1200" u="sng" dirty="0">
                <a:effectLst/>
                <a:latin typeface="Times New Roman" panose="02020603050405020304" pitchFamily="18" charset="0"/>
                <a:ea typeface="Calibri" panose="020F0502020204030204" pitchFamily="34" charset="0"/>
              </a:rPr>
              <a:t>kura motora maksimālā jauda nepārsniedz 4 kilovatus</a:t>
            </a:r>
            <a:r>
              <a:rPr lang="lv-LV" sz="1200" dirty="0">
                <a:effectLst/>
                <a:latin typeface="Times New Roman" panose="02020603050405020304" pitchFamily="18" charset="0"/>
                <a:ea typeface="Calibri" panose="020F0502020204030204" pitchFamily="34" charset="0"/>
              </a:rPr>
              <a:t>, kura konstrukcijā paredzētais maksimālais ātrums pārsniedz 25 kilometrus stundā, bet </a:t>
            </a:r>
            <a:r>
              <a:rPr lang="lv-LV" sz="1200" u="sng" dirty="0">
                <a:effectLst/>
                <a:latin typeface="Times New Roman" panose="02020603050405020304" pitchFamily="18" charset="0"/>
                <a:ea typeface="Calibri" panose="020F0502020204030204" pitchFamily="34" charset="0"/>
              </a:rPr>
              <a:t>nepārsniedz 45 kilometrus stundā</a:t>
            </a:r>
            <a:r>
              <a:rPr lang="lv-LV" sz="1200" dirty="0">
                <a:effectLst/>
                <a:latin typeface="Times New Roman" panose="02020603050405020304" pitchFamily="18" charset="0"/>
                <a:ea typeface="Calibri" panose="020F0502020204030204" pitchFamily="34" charset="0"/>
              </a:rPr>
              <a:t>, un, ja minētais transportlīdzeklis aprīkots ar dzirksteļaizdedzes tipa motoru, tā motora darba tilpums nepārsniedz 50 kubikcentimetrus. Ievērojot minēto, </a:t>
            </a:r>
            <a:r>
              <a:rPr lang="lv-LV" sz="1200" u="sng" dirty="0">
                <a:effectLst/>
                <a:latin typeface="Times New Roman" panose="02020603050405020304" pitchFamily="18" charset="0"/>
                <a:ea typeface="Calibri" panose="020F0502020204030204" pitchFamily="34" charset="0"/>
              </a:rPr>
              <a:t>Ceļu satiksmes likumā </a:t>
            </a:r>
            <a:r>
              <a:rPr lang="lv-LV" sz="1200" u="sng" dirty="0" err="1">
                <a:effectLst/>
                <a:latin typeface="Times New Roman" panose="02020603050405020304" pitchFamily="18" charset="0"/>
                <a:ea typeface="Calibri" panose="020F0502020204030204" pitchFamily="34" charset="0"/>
              </a:rPr>
              <a:t>iekšdedzes</a:t>
            </a:r>
            <a:r>
              <a:rPr lang="lv-LV" sz="1200" u="sng" dirty="0">
                <a:effectLst/>
                <a:latin typeface="Times New Roman" panose="02020603050405020304" pitchFamily="18" charset="0"/>
                <a:ea typeface="Calibri" panose="020F0502020204030204" pitchFamily="34" charset="0"/>
              </a:rPr>
              <a:t> dzinēja darba tilpums 50 cm3 ir pielīdzināts elektromotora maksimālai jaudai 4</a:t>
            </a:r>
            <a:r>
              <a:rPr lang="lv-LV" sz="1200" dirty="0">
                <a:effectLst/>
                <a:latin typeface="Times New Roman" panose="02020603050405020304" pitchFamily="18" charset="0"/>
                <a:ea typeface="Calibri" panose="020F0502020204030204" pitchFamily="34" charset="0"/>
              </a:rPr>
              <a:t> </a:t>
            </a:r>
            <a:r>
              <a:rPr lang="lv-LV" sz="1200" u="sng" dirty="0">
                <a:effectLst/>
                <a:latin typeface="Times New Roman" panose="02020603050405020304" pitchFamily="18" charset="0"/>
                <a:ea typeface="Calibri" panose="020F0502020204030204" pitchFamily="34" charset="0"/>
              </a:rPr>
              <a:t>kilovati. Tas nozīmē, ka mehāniskais transportlīdzeklis nav transportlīdzeklis, ja tā elektromotora jauda ir mazāka par 4 kilovatiem</a:t>
            </a:r>
            <a:r>
              <a:rPr lang="lv-LV" sz="1200" dirty="0">
                <a:effectLst/>
                <a:latin typeface="Times New Roman" panose="02020603050405020304" pitchFamily="18" charset="0"/>
                <a:ea typeface="Calibri" panose="020F0502020204030204" pitchFamily="34" charset="0"/>
              </a:rPr>
              <a:t>. </a:t>
            </a:r>
          </a:p>
          <a:p>
            <a:pPr algn="just"/>
            <a:r>
              <a:rPr lang="lv-LV" sz="1200" dirty="0">
                <a:effectLst/>
                <a:latin typeface="Times New Roman" panose="02020603050405020304" pitchFamily="18" charset="0"/>
                <a:ea typeface="Calibri" panose="020F0502020204030204" pitchFamily="34" charset="0"/>
              </a:rPr>
              <a:t>Tādējādi ar priekšlikumu Nr.3 tiek noteikts, ka ar transportlīdzekļiem, kas norādīti Krimināllikuma 175., 176., 260., 262.–265. un 284. pantā, jāsaprot visu veidu automobiļi, traktori un citas pašgājējas mašīnas, tramvaji, trolejbusi, motocikli un citi mehāniskie transportlīdzekļi, kas pārvietojas ar savu enerģijas avotu, </a:t>
            </a:r>
            <a:r>
              <a:rPr lang="lv-LV" sz="1200" u="sng" dirty="0">
                <a:effectLst/>
                <a:latin typeface="Times New Roman" panose="02020603050405020304" pitchFamily="18" charset="0"/>
                <a:ea typeface="Calibri" panose="020F0502020204030204" pitchFamily="34" charset="0"/>
              </a:rPr>
              <a:t>izņemot transportlīdzekļus</a:t>
            </a:r>
            <a:r>
              <a:rPr lang="lv-LV" sz="1200" dirty="0">
                <a:effectLst/>
                <a:latin typeface="Times New Roman" panose="02020603050405020304" pitchFamily="18" charset="0"/>
                <a:ea typeface="Calibri" panose="020F0502020204030204" pitchFamily="34" charset="0"/>
              </a:rPr>
              <a:t> ar </a:t>
            </a:r>
            <a:r>
              <a:rPr lang="lv-LV" sz="1200" dirty="0" err="1">
                <a:effectLst/>
                <a:latin typeface="Times New Roman" panose="02020603050405020304" pitchFamily="18" charset="0"/>
                <a:ea typeface="Calibri" panose="020F0502020204030204" pitchFamily="34" charset="0"/>
              </a:rPr>
              <a:t>iekšdedzes</a:t>
            </a:r>
            <a:r>
              <a:rPr lang="lv-LV" sz="1200" dirty="0">
                <a:effectLst/>
                <a:latin typeface="Times New Roman" panose="02020603050405020304" pitchFamily="18" charset="0"/>
                <a:ea typeface="Calibri" panose="020F0502020204030204" pitchFamily="34" charset="0"/>
              </a:rPr>
              <a:t> dzinēju, kura darba tilpums ir mazāks par 50 cm3, </a:t>
            </a:r>
            <a:r>
              <a:rPr lang="lv-LV" sz="1200" u="sng" dirty="0">
                <a:effectLst/>
                <a:latin typeface="Times New Roman" panose="02020603050405020304" pitchFamily="18" charset="0"/>
                <a:ea typeface="Calibri" panose="020F0502020204030204" pitchFamily="34" charset="0"/>
              </a:rPr>
              <a:t>vai elektromotoru, kura maksimālā jauda ir mazāka par 4 </a:t>
            </a:r>
            <a:r>
              <a:rPr lang="lv-LV" sz="1200" u="sng" dirty="0" err="1">
                <a:effectLst/>
                <a:latin typeface="Times New Roman" panose="02020603050405020304" pitchFamily="18" charset="0"/>
                <a:ea typeface="Calibri" panose="020F0502020204030204" pitchFamily="34" charset="0"/>
              </a:rPr>
              <a:t>kW</a:t>
            </a:r>
            <a:r>
              <a:rPr lang="lv-LV" sz="1200" u="sng" dirty="0">
                <a:effectLst/>
                <a:latin typeface="Times New Roman" panose="02020603050405020304" pitchFamily="18" charset="0"/>
                <a:ea typeface="Calibri" panose="020F0502020204030204" pitchFamily="34" charset="0"/>
              </a:rPr>
              <a:t> un konstrukcijā paredzētais maksimālais ātrums nepārsniedz 45 kilometrus stundā</a:t>
            </a:r>
            <a:r>
              <a:rPr lang="lv-LV" sz="1200" dirty="0">
                <a:effectLst/>
                <a:latin typeface="Times New Roman" panose="02020603050405020304" pitchFamily="18" charset="0"/>
                <a:ea typeface="Calibri" panose="020F0502020204030204" pitchFamily="34" charset="0"/>
              </a:rPr>
              <a:t>. Tādējādi no KL 261.pantā ietvertās transportlīdzekļa definīcijas tiek nepārprotami izslēgti mopēdi, </a:t>
            </a:r>
            <a:r>
              <a:rPr lang="lv-LV" sz="1200" dirty="0" err="1">
                <a:effectLst/>
                <a:latin typeface="Times New Roman" panose="02020603050405020304" pitchFamily="18" charset="0"/>
                <a:ea typeface="Calibri" panose="020F0502020204030204" pitchFamily="34" charset="0"/>
              </a:rPr>
              <a:t>elektroskrejriteņi</a:t>
            </a:r>
            <a:r>
              <a:rPr lang="lv-LV" sz="1200" dirty="0">
                <a:effectLst/>
                <a:latin typeface="Times New Roman" panose="02020603050405020304" pitchFamily="18" charset="0"/>
                <a:ea typeface="Calibri" panose="020F0502020204030204" pitchFamily="34" charset="0"/>
              </a:rPr>
              <a:t>, kā arī citi mehāniskie transportlīdzekļi ar elektromotoru, kuru maksimālā jauda ir mazāka par 4 </a:t>
            </a:r>
            <a:r>
              <a:rPr lang="lv-LV" sz="1200" dirty="0" err="1">
                <a:effectLst/>
                <a:latin typeface="Times New Roman" panose="02020603050405020304" pitchFamily="18" charset="0"/>
                <a:ea typeface="Calibri" panose="020F0502020204030204" pitchFamily="34" charset="0"/>
              </a:rPr>
              <a:t>kW</a:t>
            </a:r>
            <a:r>
              <a:rPr lang="lv-LV" sz="1200" dirty="0">
                <a:effectLst/>
                <a:latin typeface="Times New Roman" panose="02020603050405020304" pitchFamily="18" charset="0"/>
                <a:ea typeface="Calibri" panose="020F0502020204030204" pitchFamily="34" charset="0"/>
              </a:rPr>
              <a:t> un konstrukcijā paredzētais maksimālais ātrums nepārsniedz 45 kilometrus stundā.</a:t>
            </a:r>
          </a:p>
          <a:p>
            <a:pPr algn="just"/>
            <a:r>
              <a:rPr lang="lv-LV" sz="1200" dirty="0">
                <a:effectLst/>
                <a:latin typeface="Times New Roman" panose="02020603050405020304" pitchFamily="18" charset="0"/>
                <a:ea typeface="Calibri" panose="020F0502020204030204" pitchFamily="34" charset="0"/>
              </a:rPr>
              <a:t> </a:t>
            </a:r>
          </a:p>
          <a:p>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13</a:t>
            </a:fld>
            <a:endParaRPr lang="lv-LV" altLang="lv-LV"/>
          </a:p>
        </p:txBody>
      </p:sp>
    </p:spTree>
    <p:extLst>
      <p:ext uri="{BB962C8B-B14F-4D97-AF65-F5344CB8AC3E}">
        <p14:creationId xmlns:p14="http://schemas.microsoft.com/office/powerpoint/2010/main" val="34522456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14</a:t>
            </a:fld>
            <a:endParaRPr lang="lv-LV" altLang="lv-LV"/>
          </a:p>
        </p:txBody>
      </p:sp>
    </p:spTree>
    <p:extLst>
      <p:ext uri="{BB962C8B-B14F-4D97-AF65-F5344CB8AC3E}">
        <p14:creationId xmlns:p14="http://schemas.microsoft.com/office/powerpoint/2010/main" val="4027758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3</a:t>
            </a:fld>
            <a:endParaRPr lang="lv-LV" altLang="lv-LV"/>
          </a:p>
        </p:txBody>
      </p:sp>
    </p:spTree>
    <p:extLst>
      <p:ext uri="{BB962C8B-B14F-4D97-AF65-F5344CB8AC3E}">
        <p14:creationId xmlns:p14="http://schemas.microsoft.com/office/powerpoint/2010/main" val="464050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4</a:t>
            </a:fld>
            <a:endParaRPr lang="lv-LV" altLang="lv-LV"/>
          </a:p>
        </p:txBody>
      </p:sp>
    </p:spTree>
    <p:extLst>
      <p:ext uri="{BB962C8B-B14F-4D97-AF65-F5344CB8AC3E}">
        <p14:creationId xmlns:p14="http://schemas.microsoft.com/office/powerpoint/2010/main" val="3994474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noProof="0" dirty="0"/>
              <a:t>Tieslietu ministrija sākotnēji ar priekšlikumiem grozījumiem KL un CSL piedāvāja noteikt kriminālatbildību par transportlīdzekļa vadīšanu vai mācīšanu vadīt transportlīdzekli, ja izelpotā gaisa, vai asins pārbaudē konstatētā alkohola koncentrācija asinīs pārsniedz </a:t>
            </a:r>
            <a:r>
              <a:rPr lang="lv-LV" b="1" u="sng" noProof="0" dirty="0"/>
              <a:t>2,0 promiles</a:t>
            </a:r>
            <a:r>
              <a:rPr lang="lv-LV" noProof="0" dirty="0"/>
              <a:t>, vai atrodoties narkotisko, psihotropo, toksisko vai citu apreibinošu vielu ietekmē. </a:t>
            </a:r>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5</a:t>
            </a:fld>
            <a:endParaRPr lang="lv-LV" altLang="lv-LV"/>
          </a:p>
        </p:txBody>
      </p:sp>
    </p:spTree>
    <p:extLst>
      <p:ext uri="{BB962C8B-B14F-4D97-AF65-F5344CB8AC3E}">
        <p14:creationId xmlns:p14="http://schemas.microsoft.com/office/powerpoint/2010/main" val="2789082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indent="540385" algn="just">
              <a:lnSpc>
                <a:spcPct val="106000"/>
              </a:lnSpc>
              <a:spcAft>
                <a:spcPts val="800"/>
              </a:spcAft>
            </a:pPr>
            <a:r>
              <a:rPr lang="lv-LV" sz="1200" kern="50" dirty="0">
                <a:solidFill>
                  <a:srgbClr val="00000A"/>
                </a:solidFill>
                <a:effectLst/>
                <a:latin typeface="Times New Roman" panose="02020603050405020304" pitchFamily="18" charset="0"/>
                <a:ea typeface="Times New Roman" panose="02020603050405020304" pitchFamily="18" charset="0"/>
                <a:cs typeface="font251"/>
              </a:rPr>
              <a:t>Ar šādu grozījumu </a:t>
            </a:r>
            <a:r>
              <a:rPr lang="lv-LV" sz="1200" i="1" kern="50" dirty="0">
                <a:solidFill>
                  <a:srgbClr val="00000A"/>
                </a:solidFill>
                <a:effectLst/>
                <a:latin typeface="Times New Roman" panose="02020603050405020304" pitchFamily="18" charset="0"/>
                <a:ea typeface="Times New Roman" panose="02020603050405020304" pitchFamily="18" charset="0"/>
                <a:cs typeface="font251"/>
              </a:rPr>
              <a:t>ekspresis </a:t>
            </a:r>
            <a:r>
              <a:rPr lang="lv-LV" sz="1200" i="1" kern="50" dirty="0" err="1">
                <a:solidFill>
                  <a:srgbClr val="00000A"/>
                </a:solidFill>
                <a:effectLst/>
                <a:latin typeface="Times New Roman" panose="02020603050405020304" pitchFamily="18" charset="0"/>
                <a:ea typeface="Times New Roman" panose="02020603050405020304" pitchFamily="18" charset="0"/>
                <a:cs typeface="font251"/>
              </a:rPr>
              <a:t>verbis</a:t>
            </a:r>
            <a:r>
              <a:rPr lang="lv-LV" sz="1200" kern="50" dirty="0">
                <a:solidFill>
                  <a:srgbClr val="00000A"/>
                </a:solidFill>
                <a:effectLst/>
                <a:latin typeface="Times New Roman" panose="02020603050405020304" pitchFamily="18" charset="0"/>
                <a:ea typeface="Times New Roman" panose="02020603050405020304" pitchFamily="18" charset="0"/>
                <a:cs typeface="font251"/>
              </a:rPr>
              <a:t> tiks nostiprināta jau izveidojusies tiesu prakse. Augstākās tiesas judikatūrā, vērtējot jautājumu par transportlīdzekļa vadīšanu bez tiesībām, skaidrots: </a:t>
            </a:r>
            <a:r>
              <a:rPr lang="lv-LV" sz="1200" u="sng" kern="50" dirty="0">
                <a:solidFill>
                  <a:srgbClr val="00000A"/>
                </a:solidFill>
                <a:effectLst/>
                <a:latin typeface="Times New Roman" panose="02020603050405020304" pitchFamily="18" charset="0"/>
                <a:ea typeface="Times New Roman" panose="02020603050405020304" pitchFamily="18" charset="0"/>
                <a:cs typeface="font251"/>
              </a:rPr>
              <a:t>ja personai, kura vada vienai transportlīdzekļu vadītāja apliecības kategorijai atbilstošu transportlīdzekli, ir citas kategorijas vadītāja apliecība, uz kuru neattiecas Ceļu satiksmes likumā minētie izņēmumi, šī persona vada transportlīdzekli bez transportlīdzekļa vadīšanas tiesībām</a:t>
            </a:r>
            <a:r>
              <a:rPr lang="lv-LV" sz="1200" kern="50" dirty="0">
                <a:solidFill>
                  <a:srgbClr val="00000A"/>
                </a:solidFill>
                <a:effectLst/>
                <a:latin typeface="Times New Roman" panose="02020603050405020304" pitchFamily="18" charset="0"/>
                <a:ea typeface="Times New Roman" panose="02020603050405020304" pitchFamily="18" charset="0"/>
                <a:cs typeface="font251"/>
              </a:rPr>
              <a:t>. Lai šai personai iestātos kriminālatbildība saskaņā ar KL 262.panta pirmo daļu, papildus konstatējams, ka vadītājs atrodas alkohola, narkotisko, psihotropo, toksisko vai citu apreibinošo vielu ietekmē (</a:t>
            </a:r>
            <a:r>
              <a:rPr lang="lv-LV" sz="1200" i="1" kern="50" dirty="0">
                <a:solidFill>
                  <a:srgbClr val="00000A"/>
                </a:solidFill>
                <a:effectLst/>
                <a:latin typeface="Times New Roman" panose="02020603050405020304" pitchFamily="18" charset="0"/>
                <a:ea typeface="Times New Roman" panose="02020603050405020304" pitchFamily="18" charset="0"/>
                <a:cs typeface="font251"/>
              </a:rPr>
              <a:t>Augstākās tiesas 2016.gada 14.janvāra lēmums lietā Nr. SKK-14/2016 (11331107514))</a:t>
            </a:r>
            <a:r>
              <a:rPr lang="lv-LV" sz="1200" kern="50" dirty="0">
                <a:solidFill>
                  <a:srgbClr val="00000A"/>
                </a:solidFill>
                <a:effectLst/>
                <a:latin typeface="Times New Roman" panose="02020603050405020304" pitchFamily="18" charset="0"/>
                <a:ea typeface="Times New Roman" panose="02020603050405020304" pitchFamily="18" charset="0"/>
                <a:cs typeface="font251"/>
              </a:rPr>
              <a:t>.</a:t>
            </a:r>
            <a:endParaRPr lang="lv-LV" sz="1100" kern="50" dirty="0">
              <a:solidFill>
                <a:srgbClr val="00000A"/>
              </a:solidFill>
              <a:effectLst/>
              <a:latin typeface="Calibri" panose="020F0502020204030204" pitchFamily="34" charset="0"/>
              <a:ea typeface="Calibri" panose="020F0502020204030204" pitchFamily="34" charset="0"/>
              <a:cs typeface="font251"/>
            </a:endParaRPr>
          </a:p>
          <a:p>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6</a:t>
            </a:fld>
            <a:endParaRPr lang="lv-LV" altLang="lv-LV"/>
          </a:p>
        </p:txBody>
      </p:sp>
    </p:spTree>
    <p:extLst>
      <p:ext uri="{BB962C8B-B14F-4D97-AF65-F5344CB8AC3E}">
        <p14:creationId xmlns:p14="http://schemas.microsoft.com/office/powerpoint/2010/main" val="62341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sz="1200" kern="50" dirty="0">
                <a:solidFill>
                  <a:srgbClr val="00000A"/>
                </a:solidFill>
                <a:effectLst/>
                <a:latin typeface="Times New Roman" panose="02020603050405020304" pitchFamily="18" charset="0"/>
                <a:ea typeface="Calibri" panose="020F0502020204030204" pitchFamily="34" charset="0"/>
              </a:rPr>
              <a:t>CSL 25. panta 2.</a:t>
            </a:r>
            <a:r>
              <a:rPr lang="lv-LV" sz="1200" kern="50" baseline="30000" dirty="0">
                <a:solidFill>
                  <a:srgbClr val="00000A"/>
                </a:solidFill>
                <a:effectLst/>
                <a:latin typeface="Times New Roman" panose="02020603050405020304" pitchFamily="18" charset="0"/>
                <a:ea typeface="Calibri" panose="020F0502020204030204" pitchFamily="34" charset="0"/>
              </a:rPr>
              <a:t>1</a:t>
            </a:r>
            <a:r>
              <a:rPr lang="lv-LV" sz="1200" kern="50" dirty="0">
                <a:solidFill>
                  <a:srgbClr val="00000A"/>
                </a:solidFill>
                <a:effectLst/>
                <a:latin typeface="Times New Roman" panose="02020603050405020304" pitchFamily="18" charset="0"/>
                <a:ea typeface="Calibri" panose="020F0502020204030204" pitchFamily="34" charset="0"/>
              </a:rPr>
              <a:t> daļas 4. punktā ir ietverts aizliegums transportlīdzekļa vadītājam atteikties no pārbaudes reibuma stāvokļa konstatēšanai. Proti, šī tiesību norma noteic, ka transportlīdzekļa vadītājam ir aizliegts lietot alkoholiskos dzērienus, narkotiskas vai psihotropas vielas pēc tam, kad transportlīdzeklis tiek apturēts pēc policijas darbinieku vai robežsargu pieprasījuma, līdz reibuma stāvokļa konstatēšanai nepieciešamās pārbaudes izdarīšanai vai atbrīvošanai no tās, kā arī atteikties no šādas pārbaudes. Analoģisks aizliegums atteikties no pārbaudes reibuma stāvokļa konstatēšanai ir ietverts CSL 27. panta sestajā daļā. Savukārt Ministru kabineta 2015. gada 2. jūnija noteikumu Nr. 279 “Ceļu satiksmes noteikumi” 25.9. apakšpunkts noteic transportlīdzekļa vadītāja pienākumu pakļauties kompetentās iestādes amatpersonu veiktajām pārbaudēm, tām veicot normatīvajos aktos noteiktās uzraudzības un kontroles funkcijas. Ņemot vērā to, ka ar šiem grozījumiem tiek paredzēts </a:t>
            </a:r>
            <a:r>
              <a:rPr lang="lv-LV" sz="1200" kern="50" dirty="0" err="1">
                <a:solidFill>
                  <a:srgbClr val="00000A"/>
                </a:solidFill>
                <a:effectLst/>
                <a:latin typeface="Times New Roman" panose="02020603050405020304" pitchFamily="18" charset="0"/>
                <a:ea typeface="Calibri" panose="020F0502020204030204" pitchFamily="34" charset="0"/>
              </a:rPr>
              <a:t>kriminalizēt</a:t>
            </a:r>
            <a:r>
              <a:rPr lang="lv-LV" sz="1200" kern="50" dirty="0">
                <a:solidFill>
                  <a:srgbClr val="00000A"/>
                </a:solidFill>
                <a:effectLst/>
                <a:latin typeface="Times New Roman" panose="02020603050405020304" pitchFamily="18" charset="0"/>
                <a:ea typeface="Calibri" panose="020F0502020204030204" pitchFamily="34" charset="0"/>
              </a:rPr>
              <a:t> transportlīdzekļa vadīšanu alkohola reibumā, ja izelpotā gaisa vai asins pārbaudē konstatētā alkohola koncentrācija asinīs pārsniedz 1,5 promiles, vai par transportlīdzekļa vadīšanu vai mācīšanu vadīt transportlīdzekli, atrodoties narkotisko, psihotropo, toksisko vai citu apreibinošo vielu ietekmē, </a:t>
            </a:r>
            <a:r>
              <a:rPr lang="lv-LV" sz="1200" u="sng" kern="50" dirty="0">
                <a:solidFill>
                  <a:srgbClr val="00000A"/>
                </a:solidFill>
                <a:effectLst/>
                <a:latin typeface="Times New Roman" panose="02020603050405020304" pitchFamily="18" charset="0"/>
                <a:ea typeface="Calibri" panose="020F0502020204030204" pitchFamily="34" charset="0"/>
              </a:rPr>
              <a:t>nav pieļaujama turpmāka administratīvās atbildības paredzēšana par atteikšanos no medicīniskās pārbaudes alkohola koncentrācijas noteikšanai vai narkotisko vai citu apreibinošo vielu ietekmes pārbaudes, jo tas radīs situāciju, ka transportlīdzekļa vadītājam būs izdevīgi atteikties no minētās pārbaudes, lai tā netiktu saukta pie kriminālatbildības saskaņā ar KL 262.pantu</a:t>
            </a:r>
            <a:r>
              <a:rPr lang="lv-LV" sz="1200" kern="50" dirty="0">
                <a:solidFill>
                  <a:srgbClr val="00000A"/>
                </a:solidFill>
                <a:effectLst/>
                <a:latin typeface="Times New Roman" panose="02020603050405020304" pitchFamily="18" charset="0"/>
                <a:ea typeface="Calibri" panose="020F0502020204030204" pitchFamily="34" charset="0"/>
              </a:rPr>
              <a:t>.</a:t>
            </a:r>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7</a:t>
            </a:fld>
            <a:endParaRPr lang="lv-LV" altLang="lv-LV"/>
          </a:p>
        </p:txBody>
      </p:sp>
    </p:spTree>
    <p:extLst>
      <p:ext uri="{BB962C8B-B14F-4D97-AF65-F5344CB8AC3E}">
        <p14:creationId xmlns:p14="http://schemas.microsoft.com/office/powerpoint/2010/main" val="1118179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8</a:t>
            </a:fld>
            <a:endParaRPr lang="lv-LV" altLang="lv-LV"/>
          </a:p>
        </p:txBody>
      </p:sp>
    </p:spTree>
    <p:extLst>
      <p:ext uri="{BB962C8B-B14F-4D97-AF65-F5344CB8AC3E}">
        <p14:creationId xmlns:p14="http://schemas.microsoft.com/office/powerpoint/2010/main" val="2195025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sz="1200" kern="50" dirty="0">
                <a:solidFill>
                  <a:srgbClr val="00000A"/>
                </a:solidFill>
                <a:effectLst/>
                <a:latin typeface="Times New Roman" panose="02020603050405020304" pitchFamily="18" charset="0"/>
                <a:ea typeface="Times New Roman" panose="02020603050405020304" pitchFamily="18" charset="0"/>
              </a:rPr>
              <a:t>Ņemot vērā to, ka CSL 62. panta ceturtajā un piektajā daļā transportlīdzekļa vadītājam par braukšanu alkohola reibumā virs 1,5 promiles vai, par braukšanu narkotisko vielu reibumā ir paredzēts piemērot konstantu administratīvo sodu, proti, atņem transportlīdzekļu vadīšanas tiesības uz pieciem gadiem, Krimināllikumā paredzētais sods par šāda nodarījuma izdarīšanu nevar būt vieglāks par administratīvo sodu</a:t>
            </a:r>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9</a:t>
            </a:fld>
            <a:endParaRPr lang="lv-LV" altLang="lv-LV"/>
          </a:p>
        </p:txBody>
      </p:sp>
    </p:spTree>
    <p:extLst>
      <p:ext uri="{BB962C8B-B14F-4D97-AF65-F5344CB8AC3E}">
        <p14:creationId xmlns:p14="http://schemas.microsoft.com/office/powerpoint/2010/main" val="354696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algn="just"/>
            <a:r>
              <a:rPr lang="lv-LV" sz="1200" dirty="0">
                <a:effectLst/>
                <a:latin typeface="Times New Roman" panose="02020603050405020304" pitchFamily="18" charset="0"/>
                <a:ea typeface="Calibri" panose="020F0502020204030204" pitchFamily="34" charset="0"/>
              </a:rPr>
              <a:t>Vēršam uzmanību uz to, ka līdz 2017.gada 1.augustam KL 42. panta trešajā daļā bija noteikts, ka tiesa, nosakot mantas konfiskāciju par noziedzīgu nodarījumu pret satiksmes drošību, attiecina to uz transportlīdzekli, proti, papildsods – mantas konfiskācija varēja tikt attiecināts uz jebkuru nodarījumu pret satiksmes drošību, nevis tikai uz tiem, kas izdarīti alkohola, narkotisko, psihotropo, toksisko vai citu apreibinošu vielu ietekmē. Darba grupa secināja, ka, konfiscējot transportlīdzekli kā ar noziedzīgu nodarījumu saistītu mantu, to līdzīgi jāļauj piemērot par jebkādu noziedzīgu nodarījumu pret satiksmes drošību, piemēram, ja tiek izdarīts 260.pantā “Ceļu satiksmes noteikumu un transportlīdzekļu ekspluatācijas noteikumu pārkāpšana”, 263.pantā “Tehniski bojātu transportlīdzekļu laišana ekspluatācijā” vai 264.pantā “Pieļaušana vadīt transportlīdzekļus personām, kuras ir alkohola, narkotisko, psihotropo, toksisko vai citu apreibinošu vielu ietekmē” paredzētais noziedzīgais nodarījums. Šādu noziedzīgu nodarījumu izdarīšanas gadījumā tiesai ir nepieciešams vērtēt, vai konfiskācijai būtu pakļaujams noziedzīgu nodarījumu izdarījušai personai piederošs transportlīdzeklis, lai ar attiecīgo transportlīdzekļi turpmāk nepieļautu jaunu noziedzīgu nodarījumu izdarīšanu pret satiksmes drošību.</a:t>
            </a:r>
          </a:p>
          <a:p>
            <a:endParaRPr lang="lv-LV" noProof="0" dirty="0"/>
          </a:p>
        </p:txBody>
      </p:sp>
      <p:sp>
        <p:nvSpPr>
          <p:cNvPr id="4" name="Slaida numura vietturis 3"/>
          <p:cNvSpPr>
            <a:spLocks noGrp="1"/>
          </p:cNvSpPr>
          <p:nvPr>
            <p:ph type="sldNum" sz="quarter" idx="5"/>
          </p:nvPr>
        </p:nvSpPr>
        <p:spPr/>
        <p:txBody>
          <a:bodyPr/>
          <a:lstStyle/>
          <a:p>
            <a:pPr>
              <a:defRPr/>
            </a:pPr>
            <a:fld id="{E055A0D0-F1F9-45B6-B7DC-393B120D25DA}" type="slidenum">
              <a:rPr lang="lv-LV" altLang="lv-LV" smtClean="0"/>
              <a:pPr>
                <a:defRPr/>
              </a:pPr>
              <a:t>10</a:t>
            </a:fld>
            <a:endParaRPr lang="lv-LV" altLang="lv-LV"/>
          </a:p>
        </p:txBody>
      </p:sp>
    </p:spTree>
    <p:extLst>
      <p:ext uri="{BB962C8B-B14F-4D97-AF65-F5344CB8AC3E}">
        <p14:creationId xmlns:p14="http://schemas.microsoft.com/office/powerpoint/2010/main" val="3086386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48397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51A1CBD7-A24C-4520-8CDF-97B60D55A6E3}" type="slidenum">
              <a:rPr lang="en-US" altLang="lv-LV"/>
              <a:pPr>
                <a:defRPr/>
              </a:pPr>
              <a:t>‹#›</a:t>
            </a:fld>
            <a:endParaRPr lang="en-US" altLang="lv-LV"/>
          </a:p>
        </p:txBody>
      </p:sp>
    </p:spTree>
    <p:extLst>
      <p:ext uri="{BB962C8B-B14F-4D97-AF65-F5344CB8AC3E}">
        <p14:creationId xmlns:p14="http://schemas.microsoft.com/office/powerpoint/2010/main" val="1232693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lv-LV"/>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11CF0B39-3CA3-48B7-9816-EB0D6C181981}" type="slidenum">
              <a:rPr lang="en-US" altLang="lv-LV"/>
              <a:pPr>
                <a:defRPr/>
              </a:pPr>
              <a:t>‹#›</a:t>
            </a:fld>
            <a:endParaRPr lang="en-US" altLang="lv-LV"/>
          </a:p>
        </p:txBody>
      </p:sp>
    </p:spTree>
    <p:extLst>
      <p:ext uri="{BB962C8B-B14F-4D97-AF65-F5344CB8AC3E}">
        <p14:creationId xmlns:p14="http://schemas.microsoft.com/office/powerpoint/2010/main" val="690116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C369A785-66E6-4DF6-A7AA-2DC7FDA6F946}" type="slidenum">
              <a:rPr lang="en-US" altLang="lv-LV"/>
              <a:pPr>
                <a:defRPr/>
              </a:pPr>
              <a:t>‹#›</a:t>
            </a:fld>
            <a:endParaRPr lang="en-US" altLang="lv-LV"/>
          </a:p>
        </p:txBody>
      </p:sp>
    </p:spTree>
    <p:extLst>
      <p:ext uri="{BB962C8B-B14F-4D97-AF65-F5344CB8AC3E}">
        <p14:creationId xmlns:p14="http://schemas.microsoft.com/office/powerpoint/2010/main" val="2142048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smtClean="0">
                <a:latin typeface="Verdana" pitchFamily="34" charset="0"/>
              </a:defRPr>
            </a:lvl1pPr>
          </a:lstStyle>
          <a:p>
            <a:pPr>
              <a:defRPr/>
            </a:pPr>
            <a:fld id="{614FD60E-CA8F-4A5F-BA64-AB7C1E0FCF5C}" type="slidenum">
              <a:rPr lang="en-US" altLang="lv-LV"/>
              <a:pPr>
                <a:defRPr/>
              </a:pPr>
              <a:t>‹#›</a:t>
            </a:fld>
            <a:endParaRPr lang="en-US" altLang="lv-LV"/>
          </a:p>
        </p:txBody>
      </p:sp>
    </p:spTree>
    <p:extLst>
      <p:ext uri="{BB962C8B-B14F-4D97-AF65-F5344CB8AC3E}">
        <p14:creationId xmlns:p14="http://schemas.microsoft.com/office/powerpoint/2010/main" val="1724716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95966A4D-8BEA-472F-90BE-618CD0111ACF}" type="slidenum">
              <a:rPr lang="en-US" altLang="lv-LV"/>
              <a:pPr>
                <a:defRPr/>
              </a:pPr>
              <a:t>‹#›</a:t>
            </a:fld>
            <a:endParaRPr lang="en-US" altLang="lv-LV"/>
          </a:p>
        </p:txBody>
      </p:sp>
    </p:spTree>
    <p:extLst>
      <p:ext uri="{BB962C8B-B14F-4D97-AF65-F5344CB8AC3E}">
        <p14:creationId xmlns:p14="http://schemas.microsoft.com/office/powerpoint/2010/main" val="3799240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6AEF07DA-A51C-4F83-8192-46BBC7552144}" type="slidenum">
              <a:rPr lang="en-US" altLang="lv-LV"/>
              <a:pPr>
                <a:defRPr/>
              </a:pPr>
              <a:t>‹#›</a:t>
            </a:fld>
            <a:endParaRPr lang="en-US" altLang="lv-LV"/>
          </a:p>
        </p:txBody>
      </p:sp>
    </p:spTree>
    <p:extLst>
      <p:ext uri="{BB962C8B-B14F-4D97-AF65-F5344CB8AC3E}">
        <p14:creationId xmlns:p14="http://schemas.microsoft.com/office/powerpoint/2010/main" val="3264413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ED5461A7-1CFA-451D-AD7E-DEA6AD52196E}" type="slidenum">
              <a:rPr lang="en-US" altLang="lv-LV"/>
              <a:pPr>
                <a:defRPr/>
              </a:pPr>
              <a:t>‹#›</a:t>
            </a:fld>
            <a:endParaRPr lang="en-US" altLang="lv-LV"/>
          </a:p>
        </p:txBody>
      </p:sp>
    </p:spTree>
    <p:extLst>
      <p:ext uri="{BB962C8B-B14F-4D97-AF65-F5344CB8AC3E}">
        <p14:creationId xmlns:p14="http://schemas.microsoft.com/office/powerpoint/2010/main" val="1308790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934314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smtClean="0">
                <a:solidFill>
                  <a:srgbClr val="898989"/>
                </a:solidFill>
                <a:cs typeface="Arial" pitchFamily="34" charset="0"/>
              </a:defRPr>
            </a:lvl1pPr>
          </a:lstStyle>
          <a:p>
            <a:pPr>
              <a:defRPr/>
            </a:pPr>
            <a:fld id="{C1DD71A6-CA75-4D6C-8BD3-8FD29308CE9C}" type="datetime1">
              <a:rPr lang="en-US" altLang="lv-LV"/>
              <a:pPr>
                <a:defRPr/>
              </a:pPr>
              <a:t>12/6/2022</a:t>
            </a:fld>
            <a:endParaRPr lang="en-US" alt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smtClean="0">
                <a:solidFill>
                  <a:srgbClr val="898989"/>
                </a:solidFill>
                <a:cs typeface="Arial" pitchFamily="34" charset="0"/>
              </a:defRPr>
            </a:lvl1pPr>
          </a:lstStyle>
          <a:p>
            <a:pPr>
              <a:defRPr/>
            </a:pPr>
            <a:fld id="{0BF13757-FFFD-4B1B-9886-FDE827C802EC}"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ＭＳ Ｐゴシック"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S PGothic" pitchFamily="34" charset="-128"/>
          <a:cs typeface="ＭＳ Ｐゴシック" charset="0"/>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514350" y="2948791"/>
            <a:ext cx="8115300" cy="2031581"/>
          </a:xfrm>
        </p:spPr>
        <p:txBody>
          <a:bodyPr>
            <a:normAutofit fontScale="90000"/>
          </a:bodyPr>
          <a:lstStyle/>
          <a:p>
            <a:r>
              <a:rPr lang="lv-LV" sz="3600" dirty="0">
                <a:solidFill>
                  <a:srgbClr val="660033"/>
                </a:solidFill>
                <a:latin typeface="Times New Roman" panose="02020603050405020304" pitchFamily="18" charset="0"/>
                <a:cs typeface="Times New Roman" panose="02020603050405020304" pitchFamily="18" charset="0"/>
              </a:rPr>
              <a:t>Pieņemtie grozījumi Krimināllikumā un Ceļu satiksmes likumā attiecībā uz stingrākām sankcijām par transportlīdzekļu vadīšanu alkohola un citu apreibinošo vielu ietekmē</a:t>
            </a:r>
            <a:endParaRPr lang="lv-LV" altLang="lv-LV" sz="2800" dirty="0">
              <a:solidFill>
                <a:srgbClr val="660033"/>
              </a:solidFill>
              <a:latin typeface="Times New Roman" panose="02020603050405020304" pitchFamily="18" charset="0"/>
              <a:ea typeface="MS PGothic" pitchFamily="34" charset="-128"/>
              <a:cs typeface="Times New Roman" panose="02020603050405020304" pitchFamily="18" charset="0"/>
            </a:endParaRPr>
          </a:p>
        </p:txBody>
      </p:sp>
      <p:sp>
        <p:nvSpPr>
          <p:cNvPr id="11267" name="Text Placeholder 2"/>
          <p:cNvSpPr>
            <a:spLocks noGrp="1"/>
          </p:cNvSpPr>
          <p:nvPr>
            <p:ph type="body" sz="quarter" idx="10"/>
          </p:nvPr>
        </p:nvSpPr>
        <p:spPr>
          <a:xfrm>
            <a:off x="1847849" y="5308517"/>
            <a:ext cx="6715125" cy="958934"/>
          </a:xfrm>
        </p:spPr>
        <p:txBody>
          <a:bodyPr>
            <a:normAutofit fontScale="92500" lnSpcReduction="10000"/>
          </a:bodyPr>
          <a:lstStyle/>
          <a:p>
            <a:pPr algn="r"/>
            <a:r>
              <a:rPr lang="lv-LV" dirty="0"/>
              <a:t>Mg. iur. Uldis Zemzars,</a:t>
            </a:r>
          </a:p>
          <a:p>
            <a:pPr algn="r"/>
            <a:r>
              <a:rPr lang="lv-LV" dirty="0"/>
              <a:t>Tieslietu</a:t>
            </a:r>
            <a:r>
              <a:rPr lang="en-US" dirty="0"/>
              <a:t> </a:t>
            </a:r>
            <a:r>
              <a:rPr lang="lv-LV" dirty="0"/>
              <a:t>ministrijas</a:t>
            </a:r>
            <a:r>
              <a:rPr lang="en-US" dirty="0"/>
              <a:t> </a:t>
            </a:r>
            <a:endParaRPr lang="lv-LV" dirty="0"/>
          </a:p>
          <a:p>
            <a:pPr algn="r"/>
            <a:r>
              <a:rPr lang="lv-LV" dirty="0"/>
              <a:t>Krimināltiesību</a:t>
            </a:r>
            <a:r>
              <a:rPr lang="en-US" dirty="0"/>
              <a:t> </a:t>
            </a:r>
            <a:r>
              <a:rPr lang="lv-LV" dirty="0"/>
              <a:t>departamenta</a:t>
            </a:r>
            <a:r>
              <a:rPr lang="en-US" dirty="0"/>
              <a:t> </a:t>
            </a:r>
            <a:r>
              <a:rPr lang="lv-LV" dirty="0"/>
              <a:t>direktora</a:t>
            </a:r>
            <a:r>
              <a:rPr lang="en-US" dirty="0"/>
              <a:t> </a:t>
            </a:r>
            <a:r>
              <a:rPr lang="lv-LV" dirty="0"/>
              <a:t>vietnieks</a:t>
            </a:r>
          </a:p>
          <a:p>
            <a:pPr algn="r"/>
            <a:r>
              <a:rPr lang="lv-LV" dirty="0"/>
              <a:t>2022.gada 6.decembrī</a:t>
            </a:r>
            <a:endParaRPr lang="lv-LV" altLang="lv-LV" sz="600" dirty="0">
              <a:ea typeface="MS PGothic"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304800" y="1710046"/>
            <a:ext cx="8534399" cy="4919353"/>
          </a:xfrm>
        </p:spPr>
        <p:txBody>
          <a:bodyPr>
            <a:noAutofit/>
          </a:bodyPr>
          <a:lstStyle/>
          <a:p>
            <a:pPr indent="540385" algn="just">
              <a:lnSpc>
                <a:spcPct val="106000"/>
              </a:lnSpc>
              <a:spcAft>
                <a:spcPts val="800"/>
              </a:spcAft>
            </a:pPr>
            <a:r>
              <a:rPr lang="lv-LV" sz="2800" dirty="0">
                <a:effectLst/>
                <a:latin typeface="Times New Roman" panose="02020603050405020304" pitchFamily="18" charset="0"/>
                <a:ea typeface="Calibri" panose="020F0502020204030204" pitchFamily="34" charset="0"/>
              </a:rPr>
              <a:t>Ar grozījumiem KL 70.</a:t>
            </a:r>
            <a:r>
              <a:rPr lang="lv-LV" sz="2800" baseline="30000" dirty="0">
                <a:effectLst/>
                <a:latin typeface="Times New Roman" panose="02020603050405020304" pitchFamily="18" charset="0"/>
                <a:ea typeface="Calibri" panose="020F0502020204030204" pitchFamily="34" charset="0"/>
              </a:rPr>
              <a:t>13 </a:t>
            </a:r>
            <a:r>
              <a:rPr lang="lv-LV" sz="2800" dirty="0">
                <a:effectLst/>
                <a:latin typeface="Times New Roman" panose="02020603050405020304" pitchFamily="18" charset="0"/>
                <a:ea typeface="Calibri" panose="020F0502020204030204" pitchFamily="34" charset="0"/>
              </a:rPr>
              <a:t>panta ceturtajā daļā tika noteikts, ka konfiskācijai </a:t>
            </a:r>
            <a:r>
              <a:rPr lang="lv-LV" sz="2800" b="1" u="sng" dirty="0">
                <a:effectLst/>
                <a:latin typeface="Times New Roman" panose="02020603050405020304" pitchFamily="18" charset="0"/>
                <a:ea typeface="Calibri" panose="020F0502020204030204" pitchFamily="34" charset="0"/>
              </a:rPr>
              <a:t>var</a:t>
            </a:r>
            <a:r>
              <a:rPr lang="lv-LV" sz="2800" b="1" dirty="0">
                <a:effectLst/>
                <a:latin typeface="Times New Roman" panose="02020603050405020304" pitchFamily="18" charset="0"/>
                <a:ea typeface="Calibri" panose="020F0502020204030204" pitchFamily="34" charset="0"/>
              </a:rPr>
              <a:t> pakļaut</a:t>
            </a:r>
            <a:r>
              <a:rPr lang="lv-LV" sz="2800" dirty="0">
                <a:effectLst/>
                <a:latin typeface="Times New Roman" panose="02020603050405020304" pitchFamily="18" charset="0"/>
                <a:ea typeface="Calibri" panose="020F0502020204030204" pitchFamily="34" charset="0"/>
              </a:rPr>
              <a:t> noziedzīgu nodarījumu izdarījušai personai piederošu transportlīdzekli, </a:t>
            </a:r>
            <a:r>
              <a:rPr lang="lv-LV" sz="2800" u="sng" dirty="0">
                <a:effectLst/>
                <a:latin typeface="Times New Roman" panose="02020603050405020304" pitchFamily="18" charset="0"/>
                <a:ea typeface="Calibri" panose="020F0502020204030204" pitchFamily="34" charset="0"/>
              </a:rPr>
              <a:t>ja izdarīts jebkāds noziedzīgs nodarījums pret satiksmes drošību</a:t>
            </a:r>
            <a:r>
              <a:rPr lang="lv-LV" sz="2800" dirty="0">
                <a:effectLst/>
                <a:latin typeface="Times New Roman" panose="02020603050405020304" pitchFamily="18" charset="0"/>
                <a:ea typeface="Calibri" panose="020F0502020204030204" pitchFamily="34" charset="0"/>
              </a:rPr>
              <a:t>. </a:t>
            </a:r>
            <a:endParaRPr lang="lv-LV" sz="2400" kern="50" dirty="0">
              <a:solidFill>
                <a:srgbClr val="00000A"/>
              </a:solidFill>
              <a:effectLst/>
              <a:latin typeface="Calibri" panose="020F0502020204030204" pitchFamily="34" charset="0"/>
              <a:ea typeface="Calibri" panose="020F0502020204030204" pitchFamily="34" charset="0"/>
              <a:cs typeface="font251"/>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10</a:t>
            </a:fld>
            <a:endParaRPr lang="en-US" altLang="lv-LV"/>
          </a:p>
        </p:txBody>
      </p:sp>
    </p:spTree>
    <p:extLst>
      <p:ext uri="{BB962C8B-B14F-4D97-AF65-F5344CB8AC3E}">
        <p14:creationId xmlns:p14="http://schemas.microsoft.com/office/powerpoint/2010/main" val="2385522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304800" y="1710046"/>
            <a:ext cx="8534399" cy="4919353"/>
          </a:xfrm>
        </p:spPr>
        <p:txBody>
          <a:bodyPr>
            <a:noAutofit/>
          </a:bodyPr>
          <a:lstStyle/>
          <a:p>
            <a:pPr indent="540385" algn="just">
              <a:lnSpc>
                <a:spcPct val="106000"/>
              </a:lnSpc>
              <a:spcAft>
                <a:spcPts val="800"/>
              </a:spcAft>
            </a:pPr>
            <a:r>
              <a:rPr lang="lv-LV" sz="2800" dirty="0">
                <a:latin typeface="Times New Roman" panose="02020603050405020304" pitchFamily="18" charset="0"/>
                <a:ea typeface="Calibri" panose="020F0502020204030204" pitchFamily="34" charset="0"/>
              </a:rPr>
              <a:t>Vienlaikus ar </a:t>
            </a:r>
            <a:r>
              <a:rPr lang="lv-LV" sz="2800" dirty="0">
                <a:effectLst/>
                <a:latin typeface="Times New Roman" panose="02020603050405020304" pitchFamily="18" charset="0"/>
                <a:ea typeface="Calibri" panose="020F0502020204030204" pitchFamily="34" charset="0"/>
              </a:rPr>
              <a:t>grozījumiem KL 70.</a:t>
            </a:r>
            <a:r>
              <a:rPr lang="lv-LV" sz="2800" baseline="30000" dirty="0">
                <a:effectLst/>
                <a:latin typeface="Times New Roman" panose="02020603050405020304" pitchFamily="18" charset="0"/>
                <a:ea typeface="Calibri" panose="020F0502020204030204" pitchFamily="34" charset="0"/>
              </a:rPr>
              <a:t>13 </a:t>
            </a:r>
            <a:r>
              <a:rPr lang="lv-LV" sz="2800" dirty="0">
                <a:effectLst/>
                <a:latin typeface="Times New Roman" panose="02020603050405020304" pitchFamily="18" charset="0"/>
                <a:ea typeface="Calibri" panose="020F0502020204030204" pitchFamily="34" charset="0"/>
              </a:rPr>
              <a:t>pants ir papildināts ar jaunu piekto daļu, kurā noteikts, ka </a:t>
            </a:r>
            <a:r>
              <a:rPr lang="lv-LV" sz="2800" b="1" dirty="0">
                <a:effectLst/>
                <a:latin typeface="Times New Roman" panose="02020603050405020304" pitchFamily="18" charset="0"/>
                <a:ea typeface="Calibri" panose="020F0502020204030204" pitchFamily="34" charset="0"/>
              </a:rPr>
              <a:t>konfiskācijai</a:t>
            </a:r>
            <a:r>
              <a:rPr lang="lv-LV" sz="2800" dirty="0">
                <a:effectLst/>
                <a:latin typeface="Times New Roman" panose="02020603050405020304" pitchFamily="18" charset="0"/>
                <a:ea typeface="Calibri" panose="020F0502020204030204" pitchFamily="34" charset="0"/>
              </a:rPr>
              <a:t> </a:t>
            </a:r>
            <a:r>
              <a:rPr lang="lv-LV" sz="2800" b="1" u="sng" dirty="0">
                <a:effectLst/>
                <a:latin typeface="Times New Roman" panose="02020603050405020304" pitchFamily="18" charset="0"/>
                <a:ea typeface="Calibri" panose="020F0502020204030204" pitchFamily="34" charset="0"/>
              </a:rPr>
              <a:t>pakļauj</a:t>
            </a:r>
            <a:r>
              <a:rPr lang="lv-LV" sz="2800" dirty="0">
                <a:effectLst/>
                <a:latin typeface="Times New Roman" panose="02020603050405020304" pitchFamily="18" charset="0"/>
                <a:ea typeface="Calibri" panose="020F0502020204030204" pitchFamily="34" charset="0"/>
              </a:rPr>
              <a:t> noziedzīgu nodarījumu izdarījušai personai piederošu transportlīdzekli, </a:t>
            </a:r>
            <a:r>
              <a:rPr lang="lv-LV" sz="2800" u="sng" dirty="0">
                <a:effectLst/>
                <a:latin typeface="Times New Roman" panose="02020603050405020304" pitchFamily="18" charset="0"/>
                <a:ea typeface="Calibri" panose="020F0502020204030204" pitchFamily="34" charset="0"/>
              </a:rPr>
              <a:t>ja izdarīts KL 262. vai 262.</a:t>
            </a:r>
            <a:r>
              <a:rPr lang="lv-LV" sz="2800" u="sng" baseline="30000" dirty="0">
                <a:effectLst/>
                <a:latin typeface="Times New Roman" panose="02020603050405020304" pitchFamily="18" charset="0"/>
                <a:ea typeface="Calibri" panose="020F0502020204030204" pitchFamily="34" charset="0"/>
              </a:rPr>
              <a:t>1 </a:t>
            </a:r>
            <a:r>
              <a:rPr lang="lv-LV" sz="2800" u="sng" dirty="0">
                <a:effectLst/>
                <a:latin typeface="Times New Roman" panose="02020603050405020304" pitchFamily="18" charset="0"/>
                <a:ea typeface="Calibri" panose="020F0502020204030204" pitchFamily="34" charset="0"/>
              </a:rPr>
              <a:t>pantā paredzētais noziedzīgs nodarījums</a:t>
            </a:r>
            <a:r>
              <a:rPr lang="lv-LV" sz="2800" dirty="0">
                <a:effectLst/>
                <a:latin typeface="Times New Roman" panose="02020603050405020304" pitchFamily="18" charset="0"/>
                <a:ea typeface="Calibri" panose="020F0502020204030204" pitchFamily="34" charset="0"/>
              </a:rPr>
              <a:t>. </a:t>
            </a:r>
            <a:endParaRPr lang="lv-LV" sz="2400" kern="50" dirty="0">
              <a:solidFill>
                <a:srgbClr val="00000A"/>
              </a:solidFill>
              <a:effectLst/>
              <a:latin typeface="Calibri" panose="020F0502020204030204" pitchFamily="34" charset="0"/>
              <a:ea typeface="Calibri" panose="020F0502020204030204" pitchFamily="34" charset="0"/>
              <a:cs typeface="font251"/>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11</a:t>
            </a:fld>
            <a:endParaRPr lang="en-US" altLang="lv-LV"/>
          </a:p>
        </p:txBody>
      </p:sp>
    </p:spTree>
    <p:extLst>
      <p:ext uri="{BB962C8B-B14F-4D97-AF65-F5344CB8AC3E}">
        <p14:creationId xmlns:p14="http://schemas.microsoft.com/office/powerpoint/2010/main" val="191613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304800" y="1710046"/>
            <a:ext cx="8534399" cy="4919353"/>
          </a:xfrm>
        </p:spPr>
        <p:txBody>
          <a:bodyPr>
            <a:noAutofit/>
          </a:bodyPr>
          <a:lstStyle/>
          <a:p>
            <a:pPr indent="540385" algn="just">
              <a:lnSpc>
                <a:spcPct val="106000"/>
              </a:lnSpc>
              <a:spcAft>
                <a:spcPts val="800"/>
              </a:spcAft>
            </a:pPr>
            <a:r>
              <a:rPr lang="lv-LV" sz="2800" dirty="0">
                <a:latin typeface="Times New Roman" panose="02020603050405020304" pitchFamily="18" charset="0"/>
                <a:ea typeface="Calibri" panose="020F0502020204030204" pitchFamily="34" charset="0"/>
              </a:rPr>
              <a:t>Tāpat ar </a:t>
            </a:r>
            <a:r>
              <a:rPr lang="lv-LV" sz="2800" dirty="0">
                <a:effectLst/>
                <a:latin typeface="Times New Roman" panose="02020603050405020304" pitchFamily="18" charset="0"/>
                <a:ea typeface="Calibri" panose="020F0502020204030204" pitchFamily="34" charset="0"/>
              </a:rPr>
              <a:t>grozījumiem KL 70.</a:t>
            </a:r>
            <a:r>
              <a:rPr lang="lv-LV" sz="2800" baseline="30000" dirty="0">
                <a:effectLst/>
                <a:latin typeface="Times New Roman" panose="02020603050405020304" pitchFamily="18" charset="0"/>
                <a:ea typeface="Calibri" panose="020F0502020204030204" pitchFamily="34" charset="0"/>
              </a:rPr>
              <a:t>13 </a:t>
            </a:r>
            <a:r>
              <a:rPr lang="lv-LV" sz="2800" dirty="0">
                <a:effectLst/>
                <a:latin typeface="Times New Roman" panose="02020603050405020304" pitchFamily="18" charset="0"/>
                <a:ea typeface="Calibri" panose="020F0502020204030204" pitchFamily="34" charset="0"/>
              </a:rPr>
              <a:t>pants ir papildināts ar jaunu 1.</a:t>
            </a:r>
            <a:r>
              <a:rPr lang="lv-LV" sz="2800" baseline="30000" dirty="0">
                <a:effectLst/>
                <a:latin typeface="Times New Roman" panose="02020603050405020304" pitchFamily="18" charset="0"/>
                <a:ea typeface="Calibri" panose="020F0502020204030204" pitchFamily="34" charset="0"/>
              </a:rPr>
              <a:t>1</a:t>
            </a:r>
            <a:r>
              <a:rPr lang="lv-LV" sz="2800" dirty="0">
                <a:effectLst/>
                <a:latin typeface="Times New Roman" panose="02020603050405020304" pitchFamily="18" charset="0"/>
                <a:ea typeface="Calibri" panose="020F0502020204030204" pitchFamily="34" charset="0"/>
              </a:rPr>
              <a:t>daļu, kurā noteikts, ka, ja izdarīts KL 262. vai 262.</a:t>
            </a:r>
            <a:r>
              <a:rPr lang="lv-LV" sz="2800" baseline="30000" dirty="0">
                <a:effectLst/>
                <a:latin typeface="Times New Roman" panose="02020603050405020304" pitchFamily="18" charset="0"/>
                <a:ea typeface="Calibri" panose="020F0502020204030204" pitchFamily="34" charset="0"/>
              </a:rPr>
              <a:t>1 </a:t>
            </a:r>
            <a:r>
              <a:rPr lang="lv-LV" sz="2800" dirty="0">
                <a:effectLst/>
                <a:latin typeface="Times New Roman" panose="02020603050405020304" pitchFamily="18" charset="0"/>
                <a:ea typeface="Calibri" panose="020F0502020204030204" pitchFamily="34" charset="0"/>
              </a:rPr>
              <a:t>pantā paredzētais noziedzīgais nodarījums ar transportlīdzekli, </a:t>
            </a:r>
            <a:r>
              <a:rPr lang="lv-LV" sz="2800" b="1" dirty="0">
                <a:effectLst/>
                <a:latin typeface="Times New Roman" panose="02020603050405020304" pitchFamily="18" charset="0"/>
                <a:ea typeface="Calibri" panose="020F0502020204030204" pitchFamily="34" charset="0"/>
              </a:rPr>
              <a:t>kas pieder citai personai</a:t>
            </a:r>
            <a:r>
              <a:rPr lang="lv-LV" sz="2800" dirty="0">
                <a:effectLst/>
                <a:latin typeface="Times New Roman" panose="02020603050405020304" pitchFamily="18" charset="0"/>
                <a:ea typeface="Calibri" panose="020F0502020204030204" pitchFamily="34" charset="0"/>
              </a:rPr>
              <a:t>, tad no noziedzīgu nodarījumu izdarījušās personas </a:t>
            </a:r>
            <a:r>
              <a:rPr lang="lv-LV" sz="2800" b="1" u="sng" dirty="0">
                <a:effectLst/>
                <a:latin typeface="Times New Roman" panose="02020603050405020304" pitchFamily="18" charset="0"/>
                <a:ea typeface="Calibri" panose="020F0502020204030204" pitchFamily="34" charset="0"/>
              </a:rPr>
              <a:t>piedzen</a:t>
            </a:r>
            <a:r>
              <a:rPr lang="lv-LV" sz="2800" b="1" dirty="0">
                <a:effectLst/>
                <a:latin typeface="Times New Roman" panose="02020603050405020304" pitchFamily="18" charset="0"/>
                <a:ea typeface="Calibri" panose="020F0502020204030204" pitchFamily="34" charset="0"/>
              </a:rPr>
              <a:t> pilnu vai daļēju šī transportlīdzekļa </a:t>
            </a:r>
            <a:r>
              <a:rPr lang="lv-LV" sz="2800" b="1" u="sng" dirty="0">
                <a:effectLst/>
                <a:latin typeface="Times New Roman" panose="02020603050405020304" pitchFamily="18" charset="0"/>
                <a:ea typeface="Calibri" panose="020F0502020204030204" pitchFamily="34" charset="0"/>
              </a:rPr>
              <a:t>vērtību</a:t>
            </a:r>
            <a:r>
              <a:rPr lang="lv-LV" sz="2800" dirty="0">
                <a:effectLst/>
                <a:latin typeface="Times New Roman" panose="02020603050405020304" pitchFamily="18" charset="0"/>
                <a:ea typeface="Calibri" panose="020F0502020204030204" pitchFamily="34" charset="0"/>
              </a:rPr>
              <a:t>. </a:t>
            </a:r>
            <a:endParaRPr lang="lv-LV" sz="2400" kern="50" dirty="0">
              <a:solidFill>
                <a:srgbClr val="00000A"/>
              </a:solidFill>
              <a:effectLst/>
              <a:latin typeface="Calibri" panose="020F0502020204030204" pitchFamily="34" charset="0"/>
              <a:ea typeface="Calibri" panose="020F0502020204030204" pitchFamily="34" charset="0"/>
              <a:cs typeface="font251"/>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12</a:t>
            </a:fld>
            <a:endParaRPr lang="en-US" altLang="lv-LV"/>
          </a:p>
        </p:txBody>
      </p:sp>
    </p:spTree>
    <p:extLst>
      <p:ext uri="{BB962C8B-B14F-4D97-AF65-F5344CB8AC3E}">
        <p14:creationId xmlns:p14="http://schemas.microsoft.com/office/powerpoint/2010/main" val="2036749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304800" y="1710046"/>
            <a:ext cx="8534399" cy="4919353"/>
          </a:xfrm>
        </p:spPr>
        <p:txBody>
          <a:bodyPr>
            <a:noAutofit/>
          </a:bodyPr>
          <a:lstStyle/>
          <a:p>
            <a:pPr algn="just"/>
            <a:r>
              <a:rPr lang="lv-LV" sz="2800" dirty="0">
                <a:effectLst/>
                <a:latin typeface="Times New Roman" panose="02020603050405020304" pitchFamily="18" charset="0"/>
                <a:ea typeface="Calibri" panose="020F0502020204030204" pitchFamily="34" charset="0"/>
              </a:rPr>
              <a:t>Visbeidzot ar grozījumiem KL tika </a:t>
            </a:r>
            <a:r>
              <a:rPr lang="lv-LV" sz="2800" b="1" dirty="0">
                <a:effectLst/>
                <a:latin typeface="Times New Roman" panose="02020603050405020304" pitchFamily="18" charset="0"/>
                <a:ea typeface="Calibri" panose="020F0502020204030204" pitchFamily="34" charset="0"/>
              </a:rPr>
              <a:t>precizēts transportlīdzekļa jēdziens</a:t>
            </a:r>
            <a:r>
              <a:rPr lang="lv-LV" sz="2800" dirty="0">
                <a:effectLst/>
                <a:latin typeface="Times New Roman" panose="02020603050405020304" pitchFamily="18" charset="0"/>
                <a:ea typeface="Calibri" panose="020F0502020204030204" pitchFamily="34" charset="0"/>
              </a:rPr>
              <a:t>, proti, KL 261. pantu papildināt ar vārdiem “</a:t>
            </a:r>
            <a:r>
              <a:rPr lang="lv-LV" sz="2800" i="1" dirty="0">
                <a:effectLst/>
                <a:latin typeface="Times New Roman" panose="02020603050405020304" pitchFamily="18" charset="0"/>
                <a:ea typeface="Calibri" panose="020F0502020204030204" pitchFamily="34" charset="0"/>
              </a:rPr>
              <a:t>vai elektromotoru, kura maksimālā jauda nepārsniedz 4 kilovatus un konstrukcijā paredzētais maksimālais ātrums nepārsniedz 45 kilometrus stundā</a:t>
            </a:r>
            <a:r>
              <a:rPr lang="lv-LV" sz="2800" dirty="0">
                <a:effectLst/>
                <a:latin typeface="Times New Roman" panose="02020603050405020304" pitchFamily="18" charset="0"/>
                <a:ea typeface="Calibri" panose="020F0502020204030204" pitchFamily="34" charset="0"/>
              </a:rPr>
              <a:t>”.</a:t>
            </a:r>
          </a:p>
          <a:p>
            <a:pPr indent="540385" algn="just">
              <a:lnSpc>
                <a:spcPct val="106000"/>
              </a:lnSpc>
              <a:spcAft>
                <a:spcPts val="800"/>
              </a:spcAft>
            </a:pPr>
            <a:r>
              <a:rPr lang="lv-LV" sz="2800" dirty="0">
                <a:effectLst/>
                <a:latin typeface="Times New Roman" panose="02020603050405020304" pitchFamily="18" charset="0"/>
                <a:ea typeface="Calibri" panose="020F0502020204030204" pitchFamily="34" charset="0"/>
              </a:rPr>
              <a:t>. </a:t>
            </a:r>
            <a:endParaRPr lang="lv-LV" sz="2400" kern="50" dirty="0">
              <a:solidFill>
                <a:srgbClr val="00000A"/>
              </a:solidFill>
              <a:effectLst/>
              <a:latin typeface="Calibri" panose="020F0502020204030204" pitchFamily="34" charset="0"/>
              <a:ea typeface="Calibri" panose="020F0502020204030204" pitchFamily="34" charset="0"/>
              <a:cs typeface="font251"/>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13</a:t>
            </a:fld>
            <a:endParaRPr lang="en-US" altLang="lv-LV"/>
          </a:p>
        </p:txBody>
      </p:sp>
    </p:spTree>
    <p:extLst>
      <p:ext uri="{BB962C8B-B14F-4D97-AF65-F5344CB8AC3E}">
        <p14:creationId xmlns:p14="http://schemas.microsoft.com/office/powerpoint/2010/main" val="694008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Placeholder 1"/>
          <p:cNvSpPr>
            <a:spLocks noGrp="1"/>
          </p:cNvSpPr>
          <p:nvPr>
            <p:ph type="body" sz="quarter" idx="10"/>
          </p:nvPr>
        </p:nvSpPr>
        <p:spPr>
          <a:xfrm>
            <a:off x="685800" y="3122613"/>
            <a:ext cx="7772400" cy="914400"/>
          </a:xfrm>
        </p:spPr>
        <p:txBody>
          <a:bodyPr>
            <a:normAutofit/>
          </a:bodyPr>
          <a:lstStyle/>
          <a:p>
            <a:r>
              <a:rPr lang="lv-LV" sz="2400" b="1" dirty="0">
                <a:solidFill>
                  <a:srgbClr val="660033"/>
                </a:solidFill>
              </a:rPr>
              <a:t>Paldies par uzmanību</a:t>
            </a:r>
            <a:r>
              <a:rPr lang="en-US" sz="2400" b="1" dirty="0">
                <a:solidFill>
                  <a:srgbClr val="660033"/>
                </a:solidFill>
              </a:rPr>
              <a:t>!</a:t>
            </a:r>
            <a:endParaRPr lang="en-US" altLang="lv-LV" sz="2400" dirty="0">
              <a:solidFill>
                <a:srgbClr val="660033"/>
              </a:solidFill>
              <a:ea typeface="MS PGothic" pitchFamily="34" charset="-128"/>
            </a:endParaRPr>
          </a:p>
        </p:txBody>
      </p:sp>
      <p:sp>
        <p:nvSpPr>
          <p:cNvPr id="4" name="Text Placeholder 2"/>
          <p:cNvSpPr>
            <a:spLocks noGrp="1"/>
          </p:cNvSpPr>
          <p:nvPr>
            <p:ph type="body" sz="quarter" idx="10"/>
          </p:nvPr>
        </p:nvSpPr>
        <p:spPr>
          <a:xfrm>
            <a:off x="1051035" y="5072931"/>
            <a:ext cx="7111890" cy="1061169"/>
          </a:xfrm>
        </p:spPr>
        <p:txBody>
          <a:bodyPr>
            <a:normAutofit/>
          </a:bodyPr>
          <a:lstStyle/>
          <a:p>
            <a:pPr marL="0" marR="0" lvl="0" indent="0" algn="r" defTabSz="938213" rtl="0" eaLnBrk="0" fontAlgn="base" latinLnBrk="0" hangingPunct="0">
              <a:lnSpc>
                <a:spcPct val="100000"/>
              </a:lnSpc>
              <a:spcBef>
                <a:spcPct val="20000"/>
              </a:spcBef>
              <a:spcAft>
                <a:spcPct val="0"/>
              </a:spcAft>
              <a:buClrTx/>
              <a:buSzTx/>
              <a:buFont typeface="Arial" charset="0"/>
              <a:buNone/>
              <a:tabLst/>
              <a:defRPr/>
            </a:pPr>
            <a:r>
              <a:rPr kumimoji="0" lang="lv-LV"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Mg. iur. Uldis Zemzars,</a:t>
            </a:r>
          </a:p>
          <a:p>
            <a:pPr marL="0" marR="0" lvl="0" indent="0" algn="r" defTabSz="938213" rtl="0" eaLnBrk="0" fontAlgn="base" latinLnBrk="0" hangingPunct="0">
              <a:lnSpc>
                <a:spcPct val="100000"/>
              </a:lnSpc>
              <a:spcBef>
                <a:spcPct val="20000"/>
              </a:spcBef>
              <a:spcAft>
                <a:spcPct val="0"/>
              </a:spcAft>
              <a:buClrTx/>
              <a:buSzTx/>
              <a:buFont typeface="Arial" charset="0"/>
              <a:buNone/>
              <a:tabLst/>
              <a:defRPr/>
            </a:pPr>
            <a:r>
              <a:rPr kumimoji="0" lang="lv-LV"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Tieslietu</a:t>
            </a:r>
            <a:r>
              <a:rPr kumimoji="0" lang="en-US"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a:t>
            </a:r>
            <a:r>
              <a:rPr kumimoji="0" lang="lv-LV"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ministrijas</a:t>
            </a:r>
            <a:r>
              <a:rPr kumimoji="0" lang="en-US"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a:t>
            </a:r>
            <a:endParaRPr kumimoji="0" lang="lv-LV"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endParaRPr>
          </a:p>
          <a:p>
            <a:pPr marL="0" marR="0" lvl="0" indent="0" algn="r" defTabSz="938213" rtl="0" eaLnBrk="0" fontAlgn="base" latinLnBrk="0" hangingPunct="0">
              <a:lnSpc>
                <a:spcPct val="100000"/>
              </a:lnSpc>
              <a:spcBef>
                <a:spcPct val="20000"/>
              </a:spcBef>
              <a:spcAft>
                <a:spcPct val="0"/>
              </a:spcAft>
              <a:buClrTx/>
              <a:buSzTx/>
              <a:buFont typeface="Arial" charset="0"/>
              <a:buNone/>
              <a:tabLst/>
              <a:defRPr/>
            </a:pPr>
            <a:r>
              <a:rPr kumimoji="0" lang="lv-LV"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Krimināltiesību</a:t>
            </a:r>
            <a:r>
              <a:rPr kumimoji="0" lang="en-US"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a:t>
            </a:r>
            <a:r>
              <a:rPr kumimoji="0" lang="lv-LV"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departamenta</a:t>
            </a:r>
            <a:r>
              <a:rPr kumimoji="0" lang="en-US"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a:t>
            </a:r>
            <a:r>
              <a:rPr kumimoji="0" lang="lv-LV"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direktora</a:t>
            </a:r>
            <a:r>
              <a:rPr kumimoji="0" lang="en-US"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 </a:t>
            </a:r>
            <a:r>
              <a:rPr kumimoji="0" lang="lv-LV"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vietnieks</a:t>
            </a:r>
          </a:p>
          <a:p>
            <a:pPr marL="0" marR="0" lvl="0" indent="0" algn="r" defTabSz="938213" rtl="0" eaLnBrk="0" fontAlgn="base" latinLnBrk="0" hangingPunct="0">
              <a:lnSpc>
                <a:spcPct val="100000"/>
              </a:lnSpc>
              <a:spcBef>
                <a:spcPct val="20000"/>
              </a:spcBef>
              <a:spcAft>
                <a:spcPct val="0"/>
              </a:spcAft>
              <a:buClrTx/>
              <a:buSzTx/>
              <a:buFont typeface="Arial" charset="0"/>
              <a:buNone/>
              <a:tabLst/>
              <a:defRPr/>
            </a:pPr>
            <a:r>
              <a:rPr kumimoji="0" lang="lv-LV" sz="13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rPr>
              <a:t>2022.gada 6.decembrī</a:t>
            </a:r>
            <a:endParaRPr lang="lv-LV" altLang="lv-LV" sz="2000" dirty="0">
              <a:latin typeface="Times New Roman" panose="02020603050405020304" pitchFamily="18" charset="0"/>
              <a:ea typeface="MS PGothic" pitchFamily="34" charset="-128"/>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480061" y="1485900"/>
            <a:ext cx="8206740" cy="4358309"/>
          </a:xfrm>
        </p:spPr>
        <p:txBody>
          <a:bodyPr>
            <a:noAutofit/>
          </a:bodyPr>
          <a:lstStyle/>
          <a:p>
            <a:pPr algn="just">
              <a:spcBef>
                <a:spcPts val="0"/>
              </a:spcBef>
            </a:pPr>
            <a:r>
              <a:rPr lang="lv-LV" sz="2800" kern="50" dirty="0">
                <a:solidFill>
                  <a:srgbClr val="00000A"/>
                </a:solidFill>
                <a:effectLst/>
                <a:latin typeface="Times New Roman" panose="02020603050405020304" pitchFamily="18" charset="0"/>
                <a:ea typeface="Times New Roman" panose="02020603050405020304" pitchFamily="18" charset="0"/>
              </a:rPr>
              <a:t>Ministru kabineta 2020. gada 30. jūlija rīkojumā Nr.412 apstiprinātajā Alkoholisko dzērienu patēriņa mazināšanas un alkoholisma ierobežošanas rīcības plānā 2020.–2022. gadam norādīts, ka </a:t>
            </a:r>
            <a:r>
              <a:rPr lang="lv-LV" sz="2800" b="1" kern="50" dirty="0">
                <a:solidFill>
                  <a:srgbClr val="00000A"/>
                </a:solidFill>
                <a:effectLst/>
                <a:latin typeface="Times New Roman" panose="02020603050405020304" pitchFamily="18" charset="0"/>
                <a:ea typeface="Times New Roman" panose="02020603050405020304" pitchFamily="18" charset="0"/>
              </a:rPr>
              <a:t>ceļu satiksmes negadījumos ar smagām traumām vai letālām sekām kā viens no negadījuma iemesliem parasti ir vadītāja atrašanās alkohola reibumā</a:t>
            </a:r>
            <a:r>
              <a:rPr lang="lv-LV" sz="2800" kern="50" dirty="0">
                <a:solidFill>
                  <a:srgbClr val="00000A"/>
                </a:solidFill>
                <a:effectLst/>
                <a:latin typeface="Times New Roman" panose="02020603050405020304" pitchFamily="18" charset="0"/>
                <a:ea typeface="Times New Roman" panose="02020603050405020304" pitchFamily="18" charset="0"/>
              </a:rPr>
              <a:t>.</a:t>
            </a:r>
            <a:endParaRPr lang="lv-LV" sz="2800" dirty="0">
              <a:latin typeface="+mj-lt"/>
              <a:cs typeface="Times New Roman" panose="02020603050405020304" pitchFamily="18" charset="0"/>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2</a:t>
            </a:fld>
            <a:endParaRPr lang="en-US" altLang="lv-LV"/>
          </a:p>
        </p:txBody>
      </p:sp>
    </p:spTree>
    <p:extLst>
      <p:ext uri="{BB962C8B-B14F-4D97-AF65-F5344CB8AC3E}">
        <p14:creationId xmlns:p14="http://schemas.microsoft.com/office/powerpoint/2010/main" val="1950016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422910" y="1303020"/>
            <a:ext cx="8416289" cy="4937760"/>
          </a:xfrm>
        </p:spPr>
        <p:txBody>
          <a:bodyPr>
            <a:noAutofit/>
          </a:bodyPr>
          <a:lstStyle/>
          <a:p>
            <a:pPr algn="just">
              <a:spcBef>
                <a:spcPts val="0"/>
              </a:spcBef>
            </a:pPr>
            <a:r>
              <a:rPr lang="lv-LV" sz="2800" kern="50" dirty="0">
                <a:solidFill>
                  <a:srgbClr val="00000A"/>
                </a:solidFill>
                <a:effectLst/>
                <a:latin typeface="Times New Roman" panose="02020603050405020304" pitchFamily="18" charset="0"/>
                <a:ea typeface="Times New Roman" panose="02020603050405020304" pitchFamily="18" charset="0"/>
              </a:rPr>
              <a:t>Saskaņā ar Valsts policijas sniegto informāciju 2020.gadā tika konstatēti:</a:t>
            </a:r>
          </a:p>
          <a:p>
            <a:pPr algn="just">
              <a:spcBef>
                <a:spcPts val="0"/>
              </a:spcBef>
            </a:pPr>
            <a:endParaRPr lang="lv-LV" sz="2800" kern="50" dirty="0">
              <a:solidFill>
                <a:srgbClr val="00000A"/>
              </a:solidFill>
              <a:latin typeface="Times New Roman" panose="02020603050405020304" pitchFamily="18" charset="0"/>
              <a:ea typeface="Times New Roman" panose="02020603050405020304" pitchFamily="18" charset="0"/>
            </a:endParaRPr>
          </a:p>
          <a:p>
            <a:pPr algn="just">
              <a:spcBef>
                <a:spcPts val="0"/>
              </a:spcBef>
            </a:pPr>
            <a:r>
              <a:rPr lang="lv-LV" sz="2800" b="1" kern="50" dirty="0">
                <a:solidFill>
                  <a:srgbClr val="00000A"/>
                </a:solidFill>
                <a:effectLst/>
                <a:latin typeface="Times New Roman" panose="02020603050405020304" pitchFamily="18" charset="0"/>
                <a:ea typeface="Times New Roman" panose="02020603050405020304" pitchFamily="18" charset="0"/>
              </a:rPr>
              <a:t>2320</a:t>
            </a:r>
            <a:r>
              <a:rPr lang="lv-LV" sz="2800" kern="50" dirty="0">
                <a:solidFill>
                  <a:srgbClr val="00000A"/>
                </a:solidFill>
                <a:effectLst/>
                <a:latin typeface="Times New Roman" panose="02020603050405020304" pitchFamily="18" charset="0"/>
                <a:ea typeface="Times New Roman" panose="02020603050405020304" pitchFamily="18" charset="0"/>
              </a:rPr>
              <a:t> transportlīdzekļu vadītāji, kuri vadījuši transportlīdzekli un kuru izelpotā gaisa vai asins pārbaudē konstatētā </a:t>
            </a:r>
            <a:r>
              <a:rPr lang="lv-LV" sz="2800" b="1" kern="50" dirty="0">
                <a:solidFill>
                  <a:srgbClr val="00000A"/>
                </a:solidFill>
                <a:effectLst/>
                <a:latin typeface="Times New Roman" panose="02020603050405020304" pitchFamily="18" charset="0"/>
                <a:ea typeface="Times New Roman" panose="02020603050405020304" pitchFamily="18" charset="0"/>
              </a:rPr>
              <a:t>alkohola</a:t>
            </a:r>
            <a:r>
              <a:rPr lang="lv-LV" sz="2800" kern="50" dirty="0">
                <a:solidFill>
                  <a:srgbClr val="00000A"/>
                </a:solidFill>
                <a:effectLst/>
                <a:latin typeface="Times New Roman" panose="02020603050405020304" pitchFamily="18" charset="0"/>
                <a:ea typeface="Times New Roman" panose="02020603050405020304" pitchFamily="18" charset="0"/>
              </a:rPr>
              <a:t> koncentrācija asinīs pārsniedza 1,5 promiles;</a:t>
            </a:r>
          </a:p>
          <a:p>
            <a:pPr algn="just">
              <a:spcBef>
                <a:spcPts val="0"/>
              </a:spcBef>
            </a:pPr>
            <a:endParaRPr lang="lv-LV" sz="2800" kern="50" dirty="0">
              <a:solidFill>
                <a:srgbClr val="00000A"/>
              </a:solidFill>
              <a:latin typeface="Times New Roman" panose="02020603050405020304" pitchFamily="18" charset="0"/>
              <a:ea typeface="Times New Roman" panose="02020603050405020304" pitchFamily="18" charset="0"/>
            </a:endParaRPr>
          </a:p>
          <a:p>
            <a:pPr algn="just">
              <a:spcBef>
                <a:spcPts val="0"/>
              </a:spcBef>
            </a:pPr>
            <a:r>
              <a:rPr lang="lv-LV" sz="2800" b="1" kern="50" dirty="0">
                <a:solidFill>
                  <a:srgbClr val="00000A"/>
                </a:solidFill>
                <a:effectLst/>
                <a:latin typeface="Times New Roman" panose="02020603050405020304" pitchFamily="18" charset="0"/>
                <a:ea typeface="Times New Roman" panose="02020603050405020304" pitchFamily="18" charset="0"/>
              </a:rPr>
              <a:t>211</a:t>
            </a:r>
            <a:r>
              <a:rPr lang="lv-LV" sz="2800" kern="50" dirty="0">
                <a:solidFill>
                  <a:srgbClr val="00000A"/>
                </a:solidFill>
                <a:effectLst/>
                <a:latin typeface="Times New Roman" panose="02020603050405020304" pitchFamily="18" charset="0"/>
                <a:ea typeface="Times New Roman" panose="02020603050405020304" pitchFamily="18" charset="0"/>
              </a:rPr>
              <a:t> transportlīdzekļa vadītāji, kuri transportlīdzekli vadīja, atrodoties </a:t>
            </a:r>
            <a:r>
              <a:rPr lang="lv-LV" sz="2800" b="1" kern="50" dirty="0">
                <a:solidFill>
                  <a:srgbClr val="00000A"/>
                </a:solidFill>
                <a:effectLst/>
                <a:latin typeface="Times New Roman" panose="02020603050405020304" pitchFamily="18" charset="0"/>
                <a:ea typeface="Times New Roman" panose="02020603050405020304" pitchFamily="18" charset="0"/>
              </a:rPr>
              <a:t>narkotisko</a:t>
            </a:r>
            <a:r>
              <a:rPr lang="lv-LV" sz="2800" kern="50" dirty="0">
                <a:solidFill>
                  <a:srgbClr val="00000A"/>
                </a:solidFill>
                <a:effectLst/>
                <a:latin typeface="Times New Roman" panose="02020603050405020304" pitchFamily="18" charset="0"/>
                <a:ea typeface="Times New Roman" panose="02020603050405020304" pitchFamily="18" charset="0"/>
              </a:rPr>
              <a:t>, psihotropo, toksisko vai citu apreibinošu vielu ietekmē. </a:t>
            </a:r>
            <a:endParaRPr lang="lv-LV" sz="2800" dirty="0">
              <a:latin typeface="+mj-lt"/>
              <a:cs typeface="Times New Roman" panose="02020603050405020304" pitchFamily="18" charset="0"/>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3</a:t>
            </a:fld>
            <a:endParaRPr lang="en-US" altLang="lv-LV"/>
          </a:p>
        </p:txBody>
      </p:sp>
    </p:spTree>
    <p:extLst>
      <p:ext uri="{BB962C8B-B14F-4D97-AF65-F5344CB8AC3E}">
        <p14:creationId xmlns:p14="http://schemas.microsoft.com/office/powerpoint/2010/main" val="2886826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422910" y="1638794"/>
            <a:ext cx="8416289" cy="4601985"/>
          </a:xfrm>
        </p:spPr>
        <p:txBody>
          <a:bodyPr>
            <a:noAutofit/>
          </a:bodyPr>
          <a:lstStyle/>
          <a:p>
            <a:pPr algn="just">
              <a:spcBef>
                <a:spcPts val="0"/>
              </a:spcBef>
            </a:pPr>
            <a:r>
              <a:rPr lang="lv-LV" sz="2800" kern="50" dirty="0">
                <a:solidFill>
                  <a:srgbClr val="00000A"/>
                </a:solidFill>
                <a:effectLst/>
                <a:latin typeface="Times New Roman" panose="02020603050405020304" pitchFamily="18" charset="0"/>
                <a:ea typeface="Times New Roman" panose="02020603050405020304" pitchFamily="18" charset="0"/>
              </a:rPr>
              <a:t>Līdz šī gada </a:t>
            </a:r>
            <a:r>
              <a:rPr lang="lv-LV" sz="2800" b="1" kern="50" dirty="0">
                <a:solidFill>
                  <a:srgbClr val="00000A"/>
                </a:solidFill>
                <a:effectLst/>
                <a:latin typeface="Times New Roman" panose="02020603050405020304" pitchFamily="18" charset="0"/>
                <a:ea typeface="Times New Roman" panose="02020603050405020304" pitchFamily="18" charset="0"/>
              </a:rPr>
              <a:t>24.novembrim KL 262. panta pirm</a:t>
            </a:r>
            <a:r>
              <a:rPr lang="lv-LV" sz="2800" b="1" kern="50" dirty="0">
                <a:solidFill>
                  <a:srgbClr val="00000A"/>
                </a:solidFill>
                <a:latin typeface="Times New Roman" panose="02020603050405020304" pitchFamily="18" charset="0"/>
                <a:ea typeface="Times New Roman" panose="02020603050405020304" pitchFamily="18" charset="0"/>
              </a:rPr>
              <a:t>ajā</a:t>
            </a:r>
            <a:r>
              <a:rPr lang="lv-LV" sz="2800" b="1" kern="50" dirty="0">
                <a:solidFill>
                  <a:srgbClr val="00000A"/>
                </a:solidFill>
                <a:effectLst/>
                <a:latin typeface="Times New Roman" panose="02020603050405020304" pitchFamily="18" charset="0"/>
                <a:ea typeface="Times New Roman" panose="02020603050405020304" pitchFamily="18" charset="0"/>
              </a:rPr>
              <a:t> daļā </a:t>
            </a:r>
            <a:r>
              <a:rPr lang="lv-LV" sz="2800" kern="50" dirty="0">
                <a:solidFill>
                  <a:srgbClr val="00000A"/>
                </a:solidFill>
                <a:effectLst/>
                <a:latin typeface="Times New Roman" panose="02020603050405020304" pitchFamily="18" charset="0"/>
                <a:ea typeface="Times New Roman" panose="02020603050405020304" pitchFamily="18" charset="0"/>
              </a:rPr>
              <a:t>bija paredzēta kriminālatbildība tikai par transportlīdzekļa vadīšanu, ja vadītājs atrodas alkohola, narkotisko, psihotropo, toksisko vai citu apreibinošu vielu ietekmē, ir paredzēta transportlīdzekļa vadītājiem, </a:t>
            </a:r>
            <a:r>
              <a:rPr lang="lv-LV" sz="2800" b="1" kern="50" dirty="0">
                <a:solidFill>
                  <a:srgbClr val="00000A"/>
                </a:solidFill>
                <a:effectLst/>
                <a:latin typeface="Times New Roman" panose="02020603050405020304" pitchFamily="18" charset="0"/>
                <a:ea typeface="Times New Roman" panose="02020603050405020304" pitchFamily="18" charset="0"/>
              </a:rPr>
              <a:t>kuriem nav transportlīdzekļa vadīšanas tiesību (transportlīdzekļa vadīšanas tiesības noteiktā kārtībā nav iegūtas vai ir atņemtas)</a:t>
            </a:r>
            <a:r>
              <a:rPr lang="lv-LV" sz="2800" kern="50" dirty="0">
                <a:solidFill>
                  <a:srgbClr val="00000A"/>
                </a:solidFill>
                <a:effectLst/>
                <a:latin typeface="Times New Roman" panose="02020603050405020304" pitchFamily="18" charset="0"/>
                <a:ea typeface="Times New Roman" panose="02020603050405020304" pitchFamily="18" charset="0"/>
              </a:rPr>
              <a:t>.</a:t>
            </a:r>
            <a:endParaRPr lang="lv-LV" sz="2800" dirty="0">
              <a:latin typeface="+mj-lt"/>
              <a:cs typeface="Times New Roman" panose="02020603050405020304" pitchFamily="18" charset="0"/>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4</a:t>
            </a:fld>
            <a:endParaRPr lang="en-US" altLang="lv-LV"/>
          </a:p>
        </p:txBody>
      </p:sp>
    </p:spTree>
    <p:extLst>
      <p:ext uri="{BB962C8B-B14F-4D97-AF65-F5344CB8AC3E}">
        <p14:creationId xmlns:p14="http://schemas.microsoft.com/office/powerpoint/2010/main" val="1726440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422910" y="1303020"/>
            <a:ext cx="8416289" cy="5326380"/>
          </a:xfrm>
        </p:spPr>
        <p:txBody>
          <a:bodyPr>
            <a:noAutofit/>
          </a:bodyPr>
          <a:lstStyle/>
          <a:p>
            <a:pPr algn="just">
              <a:spcBef>
                <a:spcPts val="0"/>
              </a:spcBef>
            </a:pPr>
            <a:r>
              <a:rPr lang="lv-LV" sz="2800" kern="50" dirty="0">
                <a:solidFill>
                  <a:srgbClr val="00000A"/>
                </a:solidFill>
                <a:effectLst/>
                <a:latin typeface="Times New Roman" panose="02020603050405020304" pitchFamily="18" charset="0"/>
                <a:ea typeface="Times New Roman" panose="02020603050405020304" pitchFamily="18" charset="0"/>
              </a:rPr>
              <a:t>Šī gada </a:t>
            </a:r>
            <a:r>
              <a:rPr lang="lv-LV" sz="2800" b="1" kern="50" dirty="0">
                <a:solidFill>
                  <a:srgbClr val="00000A"/>
                </a:solidFill>
                <a:effectLst/>
                <a:latin typeface="Times New Roman" panose="02020603050405020304" pitchFamily="18" charset="0"/>
                <a:ea typeface="Times New Roman" panose="02020603050405020304" pitchFamily="18" charset="0"/>
              </a:rPr>
              <a:t>25.novembrī </a:t>
            </a:r>
            <a:r>
              <a:rPr lang="lv-LV" sz="2800" kern="50" dirty="0">
                <a:solidFill>
                  <a:srgbClr val="00000A"/>
                </a:solidFill>
                <a:effectLst/>
                <a:latin typeface="Times New Roman" panose="02020603050405020304" pitchFamily="18" charset="0"/>
                <a:ea typeface="Times New Roman" panose="02020603050405020304" pitchFamily="18" charset="0"/>
              </a:rPr>
              <a:t>stājās spēkā grozījumi </a:t>
            </a:r>
            <a:r>
              <a:rPr lang="lv-LV" sz="2800" b="1" kern="50" dirty="0">
                <a:solidFill>
                  <a:srgbClr val="00000A"/>
                </a:solidFill>
                <a:effectLst/>
                <a:latin typeface="Times New Roman" panose="02020603050405020304" pitchFamily="18" charset="0"/>
                <a:ea typeface="Times New Roman" panose="02020603050405020304" pitchFamily="18" charset="0"/>
              </a:rPr>
              <a:t>KL 262.pantā</a:t>
            </a:r>
            <a:r>
              <a:rPr lang="lv-LV" sz="2800" kern="50" dirty="0">
                <a:solidFill>
                  <a:srgbClr val="00000A"/>
                </a:solidFill>
                <a:effectLst/>
                <a:latin typeface="Times New Roman" panose="02020603050405020304" pitchFamily="18" charset="0"/>
                <a:ea typeface="Times New Roman" panose="02020603050405020304" pitchFamily="18" charset="0"/>
              </a:rPr>
              <a:t>, papildinot to </a:t>
            </a:r>
            <a:r>
              <a:rPr lang="lv-LV" sz="2800" b="1" kern="50" dirty="0">
                <a:solidFill>
                  <a:srgbClr val="00000A"/>
                </a:solidFill>
                <a:effectLst/>
                <a:latin typeface="Times New Roman" panose="02020603050405020304" pitchFamily="18" charset="0"/>
                <a:ea typeface="Times New Roman" panose="02020603050405020304" pitchFamily="18" charset="0"/>
              </a:rPr>
              <a:t>ar jaunu 1.</a:t>
            </a:r>
            <a:r>
              <a:rPr lang="lv-LV" sz="2800" b="1" kern="50" baseline="30000" dirty="0">
                <a:solidFill>
                  <a:srgbClr val="00000A"/>
                </a:solidFill>
                <a:effectLst/>
                <a:latin typeface="Times New Roman" panose="02020603050405020304" pitchFamily="18" charset="0"/>
                <a:ea typeface="Times New Roman" panose="02020603050405020304" pitchFamily="18" charset="0"/>
              </a:rPr>
              <a:t>1</a:t>
            </a:r>
            <a:r>
              <a:rPr lang="lv-LV" sz="2800" b="1" kern="50" dirty="0">
                <a:solidFill>
                  <a:srgbClr val="00000A"/>
                </a:solidFill>
                <a:effectLst/>
                <a:latin typeface="Times New Roman" panose="02020603050405020304" pitchFamily="18" charset="0"/>
                <a:ea typeface="Times New Roman" panose="02020603050405020304" pitchFamily="18" charset="0"/>
              </a:rPr>
              <a:t>daļu</a:t>
            </a:r>
            <a:r>
              <a:rPr lang="lv-LV" sz="2800" kern="50" dirty="0">
                <a:solidFill>
                  <a:srgbClr val="00000A"/>
                </a:solidFill>
                <a:effectLst/>
                <a:latin typeface="Times New Roman" panose="02020603050405020304" pitchFamily="18" charset="0"/>
                <a:ea typeface="Times New Roman" panose="02020603050405020304" pitchFamily="18" charset="0"/>
              </a:rPr>
              <a:t>, kurā paredzēta kriminālatbildība par transportlīdzekļa vadīšanu vai mācīšanu vadīt transportlīdzekli, ja izelpotā gaisa vai asins pārbaudē konstatētā alkohola koncentrācija asinīs </a:t>
            </a:r>
            <a:r>
              <a:rPr lang="lv-LV" sz="2800" b="1" kern="50" dirty="0">
                <a:solidFill>
                  <a:srgbClr val="00000A"/>
                </a:solidFill>
                <a:effectLst/>
                <a:latin typeface="Times New Roman" panose="02020603050405020304" pitchFamily="18" charset="0"/>
                <a:ea typeface="Times New Roman" panose="02020603050405020304" pitchFamily="18" charset="0"/>
              </a:rPr>
              <a:t>pārsniedz 1,5 promiles</a:t>
            </a:r>
            <a:r>
              <a:rPr lang="lv-LV" sz="2800" kern="50" dirty="0">
                <a:solidFill>
                  <a:srgbClr val="00000A"/>
                </a:solidFill>
                <a:effectLst/>
                <a:latin typeface="Times New Roman" panose="02020603050405020304" pitchFamily="18" charset="0"/>
                <a:ea typeface="Times New Roman" panose="02020603050405020304" pitchFamily="18" charset="0"/>
              </a:rPr>
              <a:t>, vai par transportlīdzekļa vadīšanu vai mācīšanu vadīt transportlīdzekli, atrodoties </a:t>
            </a:r>
            <a:r>
              <a:rPr lang="lv-LV" sz="2800" b="1" kern="50" dirty="0">
                <a:solidFill>
                  <a:srgbClr val="00000A"/>
                </a:solidFill>
                <a:effectLst/>
                <a:latin typeface="Times New Roman" panose="02020603050405020304" pitchFamily="18" charset="0"/>
                <a:ea typeface="Times New Roman" panose="02020603050405020304" pitchFamily="18" charset="0"/>
              </a:rPr>
              <a:t>narkotisko</a:t>
            </a:r>
            <a:r>
              <a:rPr lang="lv-LV" sz="2800" kern="50" dirty="0">
                <a:solidFill>
                  <a:srgbClr val="00000A"/>
                </a:solidFill>
                <a:effectLst/>
                <a:latin typeface="Times New Roman" panose="02020603050405020304" pitchFamily="18" charset="0"/>
                <a:ea typeface="Times New Roman" panose="02020603050405020304" pitchFamily="18" charset="0"/>
              </a:rPr>
              <a:t>, psihotropo, toksisko vai citu apreibinošu vielu ietekmē.</a:t>
            </a:r>
          </a:p>
          <a:p>
            <a:pPr algn="just">
              <a:spcBef>
                <a:spcPts val="0"/>
              </a:spcBef>
            </a:pPr>
            <a:endParaRPr lang="lv-LV" sz="2800" kern="50" dirty="0">
              <a:solidFill>
                <a:srgbClr val="00000A"/>
              </a:solidFill>
              <a:effectLst/>
              <a:latin typeface="Times New Roman" panose="02020603050405020304" pitchFamily="18" charset="0"/>
              <a:ea typeface="Times New Roman" panose="02020603050405020304" pitchFamily="18" charset="0"/>
            </a:endParaRPr>
          </a:p>
          <a:p>
            <a:pPr algn="just">
              <a:spcBef>
                <a:spcPts val="0"/>
              </a:spcBef>
            </a:pPr>
            <a:r>
              <a:rPr lang="lv-LV" sz="2800" kern="50" dirty="0">
                <a:solidFill>
                  <a:srgbClr val="00000A"/>
                </a:solidFill>
                <a:effectLst/>
                <a:latin typeface="Times New Roman" panose="02020603050405020304" pitchFamily="18" charset="0"/>
                <a:ea typeface="Times New Roman" panose="02020603050405020304" pitchFamily="18" charset="0"/>
              </a:rPr>
              <a:t>Attiecīgi no CSL 62. panta ceturtās un piektās daļas tika </a:t>
            </a:r>
            <a:r>
              <a:rPr lang="lv-LV" sz="2800" b="1" kern="50" dirty="0">
                <a:solidFill>
                  <a:srgbClr val="00000A"/>
                </a:solidFill>
                <a:effectLst/>
                <a:latin typeface="Times New Roman" panose="02020603050405020304" pitchFamily="18" charset="0"/>
                <a:ea typeface="Times New Roman" panose="02020603050405020304" pitchFamily="18" charset="0"/>
              </a:rPr>
              <a:t>izslēgta</a:t>
            </a:r>
            <a:r>
              <a:rPr lang="lv-LV" sz="2800" kern="50" dirty="0">
                <a:solidFill>
                  <a:srgbClr val="00000A"/>
                </a:solidFill>
                <a:effectLst/>
                <a:latin typeface="Times New Roman" panose="02020603050405020304" pitchFamily="18" charset="0"/>
                <a:ea typeface="Times New Roman" panose="02020603050405020304" pitchFamily="18" charset="0"/>
              </a:rPr>
              <a:t> administratīvā atbildība par šādām </a:t>
            </a:r>
            <a:r>
              <a:rPr lang="lv-LV" sz="2800" kern="50" dirty="0">
                <a:solidFill>
                  <a:srgbClr val="00000A"/>
                </a:solidFill>
                <a:latin typeface="Times New Roman" panose="02020603050405020304" pitchFamily="18" charset="0"/>
                <a:ea typeface="Times New Roman" panose="02020603050405020304" pitchFamily="18" charset="0"/>
              </a:rPr>
              <a:t>d</a:t>
            </a:r>
            <a:r>
              <a:rPr lang="lv-LV" sz="2800" kern="50" dirty="0">
                <a:solidFill>
                  <a:srgbClr val="00000A"/>
                </a:solidFill>
                <a:effectLst/>
                <a:latin typeface="Times New Roman" panose="02020603050405020304" pitchFamily="18" charset="0"/>
                <a:ea typeface="Times New Roman" panose="02020603050405020304" pitchFamily="18" charset="0"/>
              </a:rPr>
              <a:t>arbībām.</a:t>
            </a:r>
            <a:endParaRPr lang="lv-LV" sz="2800" dirty="0">
              <a:latin typeface="+mj-lt"/>
              <a:cs typeface="Times New Roman" panose="02020603050405020304" pitchFamily="18" charset="0"/>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5</a:t>
            </a:fld>
            <a:endParaRPr lang="en-US" altLang="lv-LV"/>
          </a:p>
        </p:txBody>
      </p:sp>
    </p:spTree>
    <p:extLst>
      <p:ext uri="{BB962C8B-B14F-4D97-AF65-F5344CB8AC3E}">
        <p14:creationId xmlns:p14="http://schemas.microsoft.com/office/powerpoint/2010/main" val="3851502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304800" y="1710046"/>
            <a:ext cx="8534399" cy="4919353"/>
          </a:xfrm>
        </p:spPr>
        <p:txBody>
          <a:bodyPr>
            <a:noAutofit/>
          </a:bodyPr>
          <a:lstStyle/>
          <a:p>
            <a:pPr algn="just">
              <a:spcBef>
                <a:spcPts val="0"/>
              </a:spcBef>
            </a:pPr>
            <a:r>
              <a:rPr lang="lv-LV" sz="2800" kern="50" dirty="0">
                <a:solidFill>
                  <a:srgbClr val="00000A"/>
                </a:solidFill>
                <a:effectLst/>
                <a:latin typeface="Times New Roman" panose="02020603050405020304" pitchFamily="18" charset="0"/>
                <a:ea typeface="Calibri" panose="020F0502020204030204" pitchFamily="34" charset="0"/>
              </a:rPr>
              <a:t>Papildu ar grozījumiem </a:t>
            </a:r>
            <a:r>
              <a:rPr lang="lv-LV" sz="2800" kern="50" dirty="0">
                <a:solidFill>
                  <a:srgbClr val="00000A"/>
                </a:solidFill>
                <a:effectLst/>
                <a:latin typeface="Times New Roman" panose="02020603050405020304" pitchFamily="18" charset="0"/>
                <a:ea typeface="Times New Roman" panose="02020603050405020304" pitchFamily="18" charset="0"/>
              </a:rPr>
              <a:t>KL 262. panta pirmajā daļā ir noteikts, ka kriminālatbildība pēc KL 262. panta pirmās daļas iestājas ne tikai tādam transportlīdzekļa vadītajam, kuram vispār nav transportlīdzekļa vadīšanas tiesību, bet arī tādam, </a:t>
            </a:r>
            <a:r>
              <a:rPr lang="lv-LV" sz="2800" b="1" kern="50" dirty="0">
                <a:solidFill>
                  <a:srgbClr val="00000A"/>
                </a:solidFill>
                <a:effectLst/>
                <a:latin typeface="Times New Roman" panose="02020603050405020304" pitchFamily="18" charset="0"/>
                <a:ea typeface="Times New Roman" panose="02020603050405020304" pitchFamily="18" charset="0"/>
              </a:rPr>
              <a:t>kuram nav atbilstošas kategorijas</a:t>
            </a:r>
            <a:r>
              <a:rPr lang="lv-LV" sz="2800" b="1" kern="50" dirty="0">
                <a:solidFill>
                  <a:srgbClr val="00000A"/>
                </a:solidFill>
                <a:effectLst/>
                <a:latin typeface="Times New Roman" panose="02020603050405020304" pitchFamily="18" charset="0"/>
                <a:ea typeface="Calibri" panose="020F0502020204030204" pitchFamily="34" charset="0"/>
              </a:rPr>
              <a:t> </a:t>
            </a:r>
            <a:r>
              <a:rPr lang="lv-LV" sz="2800" b="1" kern="50" dirty="0">
                <a:solidFill>
                  <a:srgbClr val="00000A"/>
                </a:solidFill>
                <a:effectLst/>
                <a:latin typeface="Times New Roman" panose="02020603050405020304" pitchFamily="18" charset="0"/>
                <a:ea typeface="Times New Roman" panose="02020603050405020304" pitchFamily="18" charset="0"/>
              </a:rPr>
              <a:t>transportlīdzekļa vadīšanas tiesību</a:t>
            </a:r>
            <a:r>
              <a:rPr lang="lv-LV" sz="2800" kern="50" dirty="0">
                <a:solidFill>
                  <a:srgbClr val="00000A"/>
                </a:solidFill>
                <a:effectLst/>
                <a:latin typeface="Times New Roman" panose="02020603050405020304" pitchFamily="18" charset="0"/>
                <a:ea typeface="Times New Roman" panose="02020603050405020304" pitchFamily="18" charset="0"/>
              </a:rPr>
              <a:t>.</a:t>
            </a:r>
            <a:endParaRPr lang="lv-LV" sz="2800" dirty="0">
              <a:latin typeface="+mj-lt"/>
              <a:cs typeface="Times New Roman" panose="02020603050405020304" pitchFamily="18" charset="0"/>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6</a:t>
            </a:fld>
            <a:endParaRPr lang="en-US" altLang="lv-LV"/>
          </a:p>
        </p:txBody>
      </p:sp>
    </p:spTree>
    <p:extLst>
      <p:ext uri="{BB962C8B-B14F-4D97-AF65-F5344CB8AC3E}">
        <p14:creationId xmlns:p14="http://schemas.microsoft.com/office/powerpoint/2010/main" val="6409814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304800" y="1710046"/>
            <a:ext cx="8534399" cy="4919353"/>
          </a:xfrm>
        </p:spPr>
        <p:txBody>
          <a:bodyPr>
            <a:noAutofit/>
          </a:bodyPr>
          <a:lstStyle/>
          <a:p>
            <a:pPr algn="just">
              <a:spcBef>
                <a:spcPts val="0"/>
              </a:spcBef>
            </a:pPr>
            <a:r>
              <a:rPr kumimoji="0" lang="lv-LV" sz="2800" b="0" i="0" u="none" strike="noStrike" kern="50" cap="none" spc="0" normalizeH="0" baseline="0" noProof="0" dirty="0">
                <a:ln>
                  <a:noFill/>
                </a:ln>
                <a:solidFill>
                  <a:srgbClr val="00000A"/>
                </a:solidFill>
                <a:effectLst/>
                <a:uLnTx/>
                <a:uFillTx/>
                <a:latin typeface="Times New Roman" panose="02020603050405020304" pitchFamily="18" charset="0"/>
                <a:ea typeface="Times New Roman" panose="02020603050405020304" pitchFamily="18" charset="0"/>
              </a:rPr>
              <a:t>Līdz šī gada </a:t>
            </a:r>
            <a:r>
              <a:rPr kumimoji="0" lang="lv-LV" sz="2800" b="1" i="0" u="none" strike="noStrike" kern="50" cap="none" spc="0" normalizeH="0" baseline="0" noProof="0" dirty="0">
                <a:ln>
                  <a:noFill/>
                </a:ln>
                <a:solidFill>
                  <a:srgbClr val="00000A"/>
                </a:solidFill>
                <a:effectLst/>
                <a:uLnTx/>
                <a:uFillTx/>
                <a:latin typeface="Times New Roman" panose="02020603050405020304" pitchFamily="18" charset="0"/>
                <a:ea typeface="Times New Roman" panose="02020603050405020304" pitchFamily="18" charset="0"/>
              </a:rPr>
              <a:t>24.novembrim</a:t>
            </a:r>
            <a:r>
              <a:rPr lang="lv-LV" sz="2800" kern="50" dirty="0">
                <a:solidFill>
                  <a:srgbClr val="00000A"/>
                </a:solidFill>
                <a:effectLst/>
                <a:latin typeface="Times New Roman" panose="02020603050405020304" pitchFamily="18" charset="0"/>
                <a:ea typeface="Calibri" panose="020F0502020204030204" pitchFamily="34" charset="0"/>
              </a:rPr>
              <a:t> </a:t>
            </a:r>
            <a:r>
              <a:rPr lang="lv-LV" sz="2800" b="1" kern="50" dirty="0">
                <a:solidFill>
                  <a:srgbClr val="00000A"/>
                </a:solidFill>
                <a:effectLst/>
                <a:latin typeface="Times New Roman" panose="02020603050405020304" pitchFamily="18" charset="0"/>
                <a:ea typeface="Calibri" panose="020F0502020204030204" pitchFamily="34" charset="0"/>
              </a:rPr>
              <a:t>KL 262.</a:t>
            </a:r>
            <a:r>
              <a:rPr lang="lv-LV" sz="2800" b="1" kern="50" baseline="30000" dirty="0">
                <a:solidFill>
                  <a:srgbClr val="00000A"/>
                </a:solidFill>
                <a:effectLst/>
                <a:latin typeface="Times New Roman" panose="02020603050405020304" pitchFamily="18" charset="0"/>
                <a:ea typeface="Calibri" panose="020F0502020204030204" pitchFamily="34" charset="0"/>
              </a:rPr>
              <a:t>1</a:t>
            </a:r>
            <a:r>
              <a:rPr lang="lv-LV" sz="2800" b="1" kern="50" dirty="0">
                <a:solidFill>
                  <a:srgbClr val="00000A"/>
                </a:solidFill>
                <a:effectLst/>
                <a:latin typeface="Times New Roman" panose="02020603050405020304" pitchFamily="18" charset="0"/>
                <a:ea typeface="Calibri" panose="020F0502020204030204" pitchFamily="34" charset="0"/>
              </a:rPr>
              <a:t> pantā </a:t>
            </a:r>
            <a:r>
              <a:rPr lang="lv-LV" sz="2800" kern="50" dirty="0">
                <a:solidFill>
                  <a:srgbClr val="00000A"/>
                </a:solidFill>
                <a:effectLst/>
                <a:latin typeface="Times New Roman" panose="02020603050405020304" pitchFamily="18" charset="0"/>
                <a:ea typeface="Calibri" panose="020F0502020204030204" pitchFamily="34" charset="0"/>
              </a:rPr>
              <a:t>bija paredzēta kriminālatbildība par atteikšanos no medicīniskās pārbaudes alkohola koncentrācijas noteikšanai asinīs vai narkotisko, psihotropo, toksisko vai citu apreibinošu vielu ietekmes pārbaudes, ja to izdarījis transportlīdzekļa vadītājs, </a:t>
            </a:r>
            <a:r>
              <a:rPr lang="lv-LV" sz="2800" b="1" kern="50" dirty="0">
                <a:solidFill>
                  <a:srgbClr val="00000A"/>
                </a:solidFill>
                <a:effectLst/>
                <a:latin typeface="Times New Roman" panose="02020603050405020304" pitchFamily="18" charset="0"/>
                <a:ea typeface="Calibri" panose="020F0502020204030204" pitchFamily="34" charset="0"/>
              </a:rPr>
              <a:t>kuram nav transportlīdzekļa vadīšanas tiesību (transportlīdzekļa vadīšanas tiesības noteiktā kārtībā nav iegūtas vai ir atņemtas)</a:t>
            </a:r>
            <a:r>
              <a:rPr lang="lv-LV" sz="2800" kern="50" dirty="0">
                <a:solidFill>
                  <a:srgbClr val="00000A"/>
                </a:solidFill>
                <a:effectLst/>
                <a:latin typeface="Times New Roman" panose="02020603050405020304" pitchFamily="18" charset="0"/>
                <a:ea typeface="Calibri" panose="020F0502020204030204" pitchFamily="34" charset="0"/>
              </a:rPr>
              <a:t>.</a:t>
            </a:r>
            <a:endParaRPr lang="lv-LV" sz="2800" dirty="0">
              <a:latin typeface="+mj-lt"/>
              <a:cs typeface="Times New Roman" panose="02020603050405020304" pitchFamily="18" charset="0"/>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7</a:t>
            </a:fld>
            <a:endParaRPr lang="en-US" altLang="lv-LV"/>
          </a:p>
        </p:txBody>
      </p:sp>
    </p:spTree>
    <p:extLst>
      <p:ext uri="{BB962C8B-B14F-4D97-AF65-F5344CB8AC3E}">
        <p14:creationId xmlns:p14="http://schemas.microsoft.com/office/powerpoint/2010/main" val="2969281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304800" y="1436914"/>
            <a:ext cx="8534399" cy="5192485"/>
          </a:xfrm>
        </p:spPr>
        <p:txBody>
          <a:bodyPr>
            <a:noAutofit/>
          </a:bodyPr>
          <a:lstStyle/>
          <a:p>
            <a:pPr indent="540385" algn="just">
              <a:lnSpc>
                <a:spcPct val="106000"/>
              </a:lnSpc>
              <a:spcAft>
                <a:spcPts val="800"/>
              </a:spcAft>
            </a:pPr>
            <a:r>
              <a:rPr lang="lv-LV" sz="2800" kern="50" dirty="0">
                <a:solidFill>
                  <a:srgbClr val="00000A"/>
                </a:solidFill>
                <a:effectLst/>
                <a:latin typeface="Times New Roman" panose="02020603050405020304" pitchFamily="18" charset="0"/>
                <a:ea typeface="Calibri" panose="020F0502020204030204" pitchFamily="34" charset="0"/>
                <a:cs typeface="font251"/>
              </a:rPr>
              <a:t>Ar grozījumiem, kas stājās sp</a:t>
            </a:r>
            <a:r>
              <a:rPr lang="lv-LV" sz="2800" kern="50" dirty="0">
                <a:solidFill>
                  <a:srgbClr val="00000A"/>
                </a:solidFill>
                <a:latin typeface="Times New Roman" panose="02020603050405020304" pitchFamily="18" charset="0"/>
                <a:ea typeface="Calibri" panose="020F0502020204030204" pitchFamily="34" charset="0"/>
                <a:cs typeface="font251"/>
              </a:rPr>
              <a:t>ēkā </a:t>
            </a:r>
            <a:r>
              <a:rPr lang="lv-LV" sz="2800" b="1" kern="50" dirty="0">
                <a:solidFill>
                  <a:srgbClr val="00000A"/>
                </a:solidFill>
                <a:latin typeface="Times New Roman" panose="02020603050405020304" pitchFamily="18" charset="0"/>
                <a:ea typeface="Calibri" panose="020F0502020204030204" pitchFamily="34" charset="0"/>
                <a:cs typeface="font251"/>
              </a:rPr>
              <a:t>šī gada 25.novembrī</a:t>
            </a:r>
            <a:r>
              <a:rPr lang="lv-LV" sz="2800" b="1" kern="50" dirty="0">
                <a:solidFill>
                  <a:srgbClr val="00000A"/>
                </a:solidFill>
                <a:effectLst/>
                <a:latin typeface="Times New Roman" panose="02020603050405020304" pitchFamily="18" charset="0"/>
                <a:ea typeface="Calibri" panose="020F0502020204030204" pitchFamily="34" charset="0"/>
                <a:cs typeface="font251"/>
              </a:rPr>
              <a:t> </a:t>
            </a:r>
            <a:r>
              <a:rPr lang="lv-LV" sz="2800" kern="50" dirty="0">
                <a:solidFill>
                  <a:srgbClr val="00000A"/>
                </a:solidFill>
                <a:effectLst/>
                <a:latin typeface="Times New Roman" panose="02020603050405020304" pitchFamily="18" charset="0"/>
                <a:ea typeface="Calibri" panose="020F0502020204030204" pitchFamily="34" charset="0"/>
                <a:cs typeface="font251"/>
              </a:rPr>
              <a:t>no </a:t>
            </a:r>
            <a:r>
              <a:rPr lang="lv-LV" sz="2800" b="1" kern="50" dirty="0">
                <a:solidFill>
                  <a:srgbClr val="00000A"/>
                </a:solidFill>
                <a:effectLst/>
                <a:latin typeface="Times New Roman" panose="02020603050405020304" pitchFamily="18" charset="0"/>
                <a:ea typeface="Calibri" panose="020F0502020204030204" pitchFamily="34" charset="0"/>
                <a:cs typeface="font251"/>
              </a:rPr>
              <a:t>KL 262.</a:t>
            </a:r>
            <a:r>
              <a:rPr lang="lv-LV" sz="2800" b="1" kern="50" baseline="30000" dirty="0">
                <a:solidFill>
                  <a:srgbClr val="00000A"/>
                </a:solidFill>
                <a:effectLst/>
                <a:latin typeface="Times New Roman" panose="02020603050405020304" pitchFamily="18" charset="0"/>
                <a:ea typeface="Calibri" panose="020F0502020204030204" pitchFamily="34" charset="0"/>
                <a:cs typeface="font251"/>
              </a:rPr>
              <a:t>1</a:t>
            </a:r>
            <a:r>
              <a:rPr lang="lv-LV" sz="2800" b="1" kern="50" dirty="0">
                <a:solidFill>
                  <a:srgbClr val="00000A"/>
                </a:solidFill>
                <a:effectLst/>
                <a:latin typeface="Times New Roman" panose="02020603050405020304" pitchFamily="18" charset="0"/>
                <a:ea typeface="Calibri" panose="020F0502020204030204" pitchFamily="34" charset="0"/>
                <a:cs typeface="font251"/>
              </a:rPr>
              <a:t> panta pirmās daļas </a:t>
            </a:r>
            <a:r>
              <a:rPr lang="lv-LV" sz="2800" kern="50" dirty="0">
                <a:solidFill>
                  <a:srgbClr val="00000A"/>
                </a:solidFill>
                <a:effectLst/>
                <a:latin typeface="Times New Roman" panose="02020603050405020304" pitchFamily="18" charset="0"/>
                <a:ea typeface="Calibri" panose="020F0502020204030204" pitchFamily="34" charset="0"/>
                <a:cs typeface="font251"/>
              </a:rPr>
              <a:t>izslēgti vārdi “</a:t>
            </a:r>
            <a:r>
              <a:rPr lang="lv-LV" sz="2800" i="1" kern="50" dirty="0">
                <a:solidFill>
                  <a:srgbClr val="00000A"/>
                </a:solidFill>
                <a:effectLst/>
                <a:latin typeface="Times New Roman" panose="02020603050405020304" pitchFamily="18" charset="0"/>
                <a:ea typeface="Calibri" panose="020F0502020204030204" pitchFamily="34" charset="0"/>
                <a:cs typeface="font251"/>
              </a:rPr>
              <a:t>kuram nav transportlīdzekļa vadīšanas tiesību (transportlīdzekļa vadīšanas tiesības noteiktā kārtībā nav iegūtas vai ir atņemtas)</a:t>
            </a:r>
            <a:r>
              <a:rPr lang="lv-LV" sz="2800" kern="50" dirty="0">
                <a:solidFill>
                  <a:srgbClr val="00000A"/>
                </a:solidFill>
                <a:effectLst/>
                <a:latin typeface="Times New Roman" panose="02020603050405020304" pitchFamily="18" charset="0"/>
                <a:ea typeface="Calibri" panose="020F0502020204030204" pitchFamily="34" charset="0"/>
                <a:cs typeface="font251"/>
              </a:rPr>
              <a:t>”, tādējādi</a:t>
            </a:r>
            <a:r>
              <a:rPr lang="lv-LV" sz="2800" b="1" kern="50" dirty="0">
                <a:solidFill>
                  <a:srgbClr val="00000A"/>
                </a:solidFill>
                <a:effectLst/>
                <a:latin typeface="Times New Roman" panose="02020603050405020304" pitchFamily="18" charset="0"/>
                <a:ea typeface="Calibri" panose="020F0502020204030204" pitchFamily="34" charset="0"/>
                <a:cs typeface="font251"/>
              </a:rPr>
              <a:t> KL 262.</a:t>
            </a:r>
            <a:r>
              <a:rPr lang="lv-LV" sz="2800" b="1" kern="50" baseline="30000" dirty="0">
                <a:solidFill>
                  <a:srgbClr val="00000A"/>
                </a:solidFill>
                <a:effectLst/>
                <a:latin typeface="Times New Roman" panose="02020603050405020304" pitchFamily="18" charset="0"/>
                <a:ea typeface="Calibri" panose="020F0502020204030204" pitchFamily="34" charset="0"/>
                <a:cs typeface="font251"/>
              </a:rPr>
              <a:t>1</a:t>
            </a:r>
            <a:r>
              <a:rPr lang="lv-LV" sz="2800" b="1" kern="50" dirty="0">
                <a:solidFill>
                  <a:srgbClr val="00000A"/>
                </a:solidFill>
                <a:effectLst/>
                <a:latin typeface="Times New Roman" panose="02020603050405020304" pitchFamily="18" charset="0"/>
                <a:ea typeface="Calibri" panose="020F0502020204030204" pitchFamily="34" charset="0"/>
                <a:cs typeface="font251"/>
              </a:rPr>
              <a:t> panta pirmo daļu attiecinot uz jebkādu transportlīdzekļa vadītāju</a:t>
            </a:r>
            <a:r>
              <a:rPr lang="lv-LV" sz="2800" kern="50" dirty="0">
                <a:solidFill>
                  <a:srgbClr val="00000A"/>
                </a:solidFill>
                <a:effectLst/>
                <a:latin typeface="Times New Roman" panose="02020603050405020304" pitchFamily="18" charset="0"/>
                <a:ea typeface="Calibri" panose="020F0502020204030204" pitchFamily="34" charset="0"/>
                <a:cs typeface="font251"/>
              </a:rPr>
              <a:t>. </a:t>
            </a:r>
          </a:p>
          <a:p>
            <a:pPr indent="540385" algn="just">
              <a:lnSpc>
                <a:spcPct val="106000"/>
              </a:lnSpc>
              <a:spcAft>
                <a:spcPts val="800"/>
              </a:spcAft>
            </a:pPr>
            <a:endParaRPr lang="lv-LV" sz="2800" kern="50" dirty="0">
              <a:solidFill>
                <a:srgbClr val="00000A"/>
              </a:solidFill>
              <a:latin typeface="Times New Roman" panose="02020603050405020304" pitchFamily="18" charset="0"/>
              <a:ea typeface="Calibri" panose="020F0502020204030204" pitchFamily="34" charset="0"/>
              <a:cs typeface="font251"/>
            </a:endParaRPr>
          </a:p>
          <a:p>
            <a:pPr indent="540385" algn="just">
              <a:lnSpc>
                <a:spcPct val="106000"/>
              </a:lnSpc>
              <a:spcAft>
                <a:spcPts val="800"/>
              </a:spcAft>
            </a:pPr>
            <a:r>
              <a:rPr lang="lv-LV" sz="2800" kern="50" dirty="0">
                <a:solidFill>
                  <a:srgbClr val="00000A"/>
                </a:solidFill>
                <a:effectLst/>
                <a:latin typeface="Times New Roman" panose="02020603050405020304" pitchFamily="18" charset="0"/>
                <a:ea typeface="Calibri" panose="020F0502020204030204" pitchFamily="34" charset="0"/>
                <a:cs typeface="font251"/>
              </a:rPr>
              <a:t>Attiecīgi no CSL 62. panta astotās daļas tiek </a:t>
            </a:r>
            <a:r>
              <a:rPr lang="lv-LV" sz="2800" b="1" kern="50" dirty="0">
                <a:solidFill>
                  <a:srgbClr val="00000A"/>
                </a:solidFill>
                <a:effectLst/>
                <a:latin typeface="Times New Roman" panose="02020603050405020304" pitchFamily="18" charset="0"/>
                <a:ea typeface="Calibri" panose="020F0502020204030204" pitchFamily="34" charset="0"/>
                <a:cs typeface="font251"/>
              </a:rPr>
              <a:t>izslēgta</a:t>
            </a:r>
            <a:r>
              <a:rPr lang="lv-LV" sz="2800" kern="50" dirty="0">
                <a:solidFill>
                  <a:srgbClr val="00000A"/>
                </a:solidFill>
                <a:effectLst/>
                <a:latin typeface="Times New Roman" panose="02020603050405020304" pitchFamily="18" charset="0"/>
                <a:ea typeface="Calibri" panose="020F0502020204030204" pitchFamily="34" charset="0"/>
                <a:cs typeface="font251"/>
              </a:rPr>
              <a:t> norāde uz transportlīdzekļa vadītāju.</a:t>
            </a:r>
            <a:endParaRPr lang="lv-LV" sz="2800" kern="50" dirty="0">
              <a:solidFill>
                <a:srgbClr val="00000A"/>
              </a:solidFill>
              <a:latin typeface="Times New Roman" panose="02020603050405020304" pitchFamily="18" charset="0"/>
              <a:ea typeface="Calibri" panose="020F0502020204030204" pitchFamily="34" charset="0"/>
              <a:cs typeface="font251"/>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8</a:t>
            </a:fld>
            <a:endParaRPr lang="en-US" altLang="lv-LV"/>
          </a:p>
        </p:txBody>
      </p:sp>
    </p:spTree>
    <p:extLst>
      <p:ext uri="{BB962C8B-B14F-4D97-AF65-F5344CB8AC3E}">
        <p14:creationId xmlns:p14="http://schemas.microsoft.com/office/powerpoint/2010/main" val="3080707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304800" y="1710046"/>
            <a:ext cx="8534399" cy="4919353"/>
          </a:xfrm>
        </p:spPr>
        <p:txBody>
          <a:bodyPr>
            <a:noAutofit/>
          </a:bodyPr>
          <a:lstStyle/>
          <a:p>
            <a:pPr indent="540385" algn="just">
              <a:lnSpc>
                <a:spcPct val="106000"/>
              </a:lnSpc>
              <a:spcAft>
                <a:spcPts val="800"/>
              </a:spcAft>
            </a:pPr>
            <a:r>
              <a:rPr lang="lv-LV" sz="2800" kern="50" dirty="0">
                <a:solidFill>
                  <a:srgbClr val="00000A"/>
                </a:solidFill>
                <a:effectLst/>
                <a:latin typeface="Times New Roman" panose="02020603050405020304" pitchFamily="18" charset="0"/>
                <a:ea typeface="Times New Roman" panose="02020603050405020304" pitchFamily="18" charset="0"/>
                <a:cs typeface="font251"/>
              </a:rPr>
              <a:t>KL 262. panta pirmajā, 1.</a:t>
            </a:r>
            <a:r>
              <a:rPr lang="lv-LV" sz="2800" kern="50" baseline="30000" dirty="0">
                <a:solidFill>
                  <a:srgbClr val="00000A"/>
                </a:solidFill>
                <a:effectLst/>
                <a:latin typeface="Times New Roman" panose="02020603050405020304" pitchFamily="18" charset="0"/>
                <a:ea typeface="Times New Roman" panose="02020603050405020304" pitchFamily="18" charset="0"/>
                <a:cs typeface="font251"/>
              </a:rPr>
              <a:t>1</a:t>
            </a:r>
            <a:r>
              <a:rPr lang="lv-LV" sz="2800" kern="50" dirty="0">
                <a:solidFill>
                  <a:srgbClr val="00000A"/>
                </a:solidFill>
                <a:effectLst/>
                <a:latin typeface="Times New Roman" panose="02020603050405020304" pitchFamily="18" charset="0"/>
                <a:ea typeface="Times New Roman" panose="02020603050405020304" pitchFamily="18" charset="0"/>
                <a:cs typeface="font251"/>
              </a:rPr>
              <a:t>, otrajā daļā un KL 262.</a:t>
            </a:r>
            <a:r>
              <a:rPr lang="lv-LV" sz="2800" kern="50" baseline="30000" dirty="0">
                <a:solidFill>
                  <a:srgbClr val="00000A"/>
                </a:solidFill>
                <a:effectLst/>
                <a:latin typeface="Times New Roman" panose="02020603050405020304" pitchFamily="18" charset="0"/>
                <a:ea typeface="Times New Roman" panose="02020603050405020304" pitchFamily="18" charset="0"/>
                <a:cs typeface="font251"/>
              </a:rPr>
              <a:t>1</a:t>
            </a:r>
            <a:r>
              <a:rPr lang="lv-LV" sz="2800" kern="50" dirty="0">
                <a:solidFill>
                  <a:srgbClr val="00000A"/>
                </a:solidFill>
                <a:effectLst/>
                <a:latin typeface="Times New Roman" panose="02020603050405020304" pitchFamily="18" charset="0"/>
                <a:ea typeface="Times New Roman" panose="02020603050405020304" pitchFamily="18" charset="0"/>
                <a:cs typeface="font251"/>
              </a:rPr>
              <a:t> panta pirmajā daļā ar grozījumiem tika noteikti </a:t>
            </a:r>
            <a:r>
              <a:rPr lang="lv-LV" sz="2800" b="1" kern="50" dirty="0">
                <a:solidFill>
                  <a:srgbClr val="00000A"/>
                </a:solidFill>
                <a:effectLst/>
                <a:latin typeface="Times New Roman" panose="02020603050405020304" pitchFamily="18" charset="0"/>
                <a:ea typeface="Times New Roman" panose="02020603050405020304" pitchFamily="18" charset="0"/>
                <a:cs typeface="font251"/>
              </a:rPr>
              <a:t>konstanti tiesību ierobežošanas sodi</a:t>
            </a:r>
            <a:r>
              <a:rPr lang="lv-LV" sz="2800" kern="50" dirty="0">
                <a:solidFill>
                  <a:srgbClr val="00000A"/>
                </a:solidFill>
                <a:effectLst/>
                <a:latin typeface="Times New Roman" panose="02020603050405020304" pitchFamily="18" charset="0"/>
                <a:ea typeface="Times New Roman" panose="02020603050405020304" pitchFamily="18" charset="0"/>
                <a:cs typeface="font251"/>
              </a:rPr>
              <a:t>, proti, atņemt transportlīdzekļa vadīšanas tiesības </a:t>
            </a:r>
            <a:r>
              <a:rPr lang="lv-LV" sz="2800" b="1" kern="50" dirty="0">
                <a:solidFill>
                  <a:srgbClr val="00000A"/>
                </a:solidFill>
                <a:effectLst/>
                <a:latin typeface="Times New Roman" panose="02020603050405020304" pitchFamily="18" charset="0"/>
                <a:ea typeface="Times New Roman" panose="02020603050405020304" pitchFamily="18" charset="0"/>
                <a:cs typeface="font251"/>
              </a:rPr>
              <a:t>uz pieciem</a:t>
            </a:r>
            <a:r>
              <a:rPr lang="lv-LV" sz="2800" kern="50" dirty="0">
                <a:solidFill>
                  <a:srgbClr val="00000A"/>
                </a:solidFill>
                <a:effectLst/>
                <a:latin typeface="Times New Roman" panose="02020603050405020304" pitchFamily="18" charset="0"/>
                <a:ea typeface="Times New Roman" panose="02020603050405020304" pitchFamily="18" charset="0"/>
                <a:cs typeface="font251"/>
              </a:rPr>
              <a:t> gadiem, kā arī KL 262. panta trešajā, ceturtajā daļā un KL 262.</a:t>
            </a:r>
            <a:r>
              <a:rPr lang="lv-LV" sz="2800" kern="50" baseline="30000" dirty="0">
                <a:solidFill>
                  <a:srgbClr val="00000A"/>
                </a:solidFill>
                <a:effectLst/>
                <a:latin typeface="Times New Roman" panose="02020603050405020304" pitchFamily="18" charset="0"/>
                <a:ea typeface="Times New Roman" panose="02020603050405020304" pitchFamily="18" charset="0"/>
                <a:cs typeface="font251"/>
              </a:rPr>
              <a:t>1</a:t>
            </a:r>
            <a:r>
              <a:rPr lang="lv-LV" sz="2800" kern="50" dirty="0">
                <a:solidFill>
                  <a:srgbClr val="00000A"/>
                </a:solidFill>
                <a:effectLst/>
                <a:latin typeface="Times New Roman" panose="02020603050405020304" pitchFamily="18" charset="0"/>
                <a:ea typeface="Times New Roman" panose="02020603050405020304" pitchFamily="18" charset="0"/>
                <a:cs typeface="font251"/>
              </a:rPr>
              <a:t> panta otrajā daļā noteikt transportlīdzekļa vadīšanas tiesību atņemšanu uz laiku </a:t>
            </a:r>
            <a:r>
              <a:rPr lang="lv-LV" sz="2800" b="1" kern="50" dirty="0">
                <a:solidFill>
                  <a:srgbClr val="00000A"/>
                </a:solidFill>
                <a:effectLst/>
                <a:latin typeface="Times New Roman" panose="02020603050405020304" pitchFamily="18" charset="0"/>
                <a:ea typeface="Times New Roman" panose="02020603050405020304" pitchFamily="18" charset="0"/>
                <a:cs typeface="font251"/>
              </a:rPr>
              <a:t>no pieciem</a:t>
            </a:r>
            <a:r>
              <a:rPr lang="lv-LV" sz="2800" kern="50" dirty="0">
                <a:solidFill>
                  <a:srgbClr val="00000A"/>
                </a:solidFill>
                <a:effectLst/>
                <a:latin typeface="Times New Roman" panose="02020603050405020304" pitchFamily="18" charset="0"/>
                <a:ea typeface="Times New Roman" panose="02020603050405020304" pitchFamily="18" charset="0"/>
                <a:cs typeface="font251"/>
              </a:rPr>
              <a:t> gadiem.</a:t>
            </a:r>
            <a:endParaRPr lang="lv-LV" sz="2400" kern="50" dirty="0">
              <a:solidFill>
                <a:srgbClr val="00000A"/>
              </a:solidFill>
              <a:effectLst/>
              <a:latin typeface="Calibri" panose="020F0502020204030204" pitchFamily="34" charset="0"/>
              <a:ea typeface="Calibri" panose="020F0502020204030204" pitchFamily="34" charset="0"/>
              <a:cs typeface="font251"/>
            </a:endParaRPr>
          </a:p>
        </p:txBody>
      </p:sp>
      <p:sp>
        <p:nvSpPr>
          <p:cNvPr id="6" name="Slaida numura vietturis 5"/>
          <p:cNvSpPr>
            <a:spLocks noGrp="1"/>
          </p:cNvSpPr>
          <p:nvPr>
            <p:ph type="sldNum" sz="quarter" idx="13"/>
          </p:nvPr>
        </p:nvSpPr>
        <p:spPr/>
        <p:txBody>
          <a:bodyPr/>
          <a:lstStyle/>
          <a:p>
            <a:pPr>
              <a:defRPr/>
            </a:pPr>
            <a:fld id="{51A1CBD7-A24C-4520-8CDF-97B60D55A6E3}" type="slidenum">
              <a:rPr lang="en-US" altLang="lv-LV" smtClean="0"/>
              <a:pPr>
                <a:defRPr/>
              </a:pPr>
              <a:t>9</a:t>
            </a:fld>
            <a:endParaRPr lang="en-US" altLang="lv-LV"/>
          </a:p>
        </p:txBody>
      </p:sp>
    </p:spTree>
    <p:extLst>
      <p:ext uri="{BB962C8B-B14F-4D97-AF65-F5344CB8AC3E}">
        <p14:creationId xmlns:p14="http://schemas.microsoft.com/office/powerpoint/2010/main" val="182558788"/>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89_Prezentacija_templateLV</Template>
  <TotalTime>4088</TotalTime>
  <Words>2481</Words>
  <Application>Microsoft Office PowerPoint</Application>
  <PresentationFormat>Slaidrāde ekrānā (4:3)</PresentationFormat>
  <Paragraphs>70</Paragraphs>
  <Slides>14</Slides>
  <Notes>13</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14</vt:i4>
      </vt:variant>
    </vt:vector>
  </HeadingPairs>
  <TitlesOfParts>
    <vt:vector size="19" baseType="lpstr">
      <vt:lpstr>Arial</vt:lpstr>
      <vt:lpstr>Calibri</vt:lpstr>
      <vt:lpstr>Times New Roman</vt:lpstr>
      <vt:lpstr>Verdana</vt:lpstr>
      <vt:lpstr>89_Prezentacija_templateLV</vt:lpstr>
      <vt:lpstr>Pieņemtie grozījumi Krimināllikumā un Ceļu satiksmes likumā attiecībā uz stingrākām sankcijām par transportlīdzekļu vadīšanu alkohola un citu apreibinošo vielu ietekmē</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TM paveiktais un darāmais</dc:title>
  <dc:creator>Dzintars Rasnačs</dc:creator>
  <cp:lastModifiedBy>Uldis Zemzars</cp:lastModifiedBy>
  <cp:revision>230</cp:revision>
  <cp:lastPrinted>2018-01-26T07:37:37Z</cp:lastPrinted>
  <dcterms:created xsi:type="dcterms:W3CDTF">2014-11-20T14:46:47Z</dcterms:created>
  <dcterms:modified xsi:type="dcterms:W3CDTF">2022-12-06T12:20:38Z</dcterms:modified>
</cp:coreProperties>
</file>