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8" r:id="rId2"/>
    <p:sldId id="267" r:id="rId3"/>
    <p:sldId id="403" r:id="rId4"/>
    <p:sldId id="404" r:id="rId5"/>
    <p:sldId id="431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19C75-772C-4760-94A2-AC7A0EB42C06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C51B-F172-42B9-9C47-B29D2979678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527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1C35-3CE5-495C-85F3-DDB038834B5F}" type="slidenum">
              <a:rPr lang="lv-LV" altLang="lv-LV" smtClean="0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4469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1C35-3CE5-495C-85F3-DDB038834B5F}" type="slidenum">
              <a:rPr lang="lv-LV" altLang="lv-LV" smtClean="0"/>
              <a:pPr/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75772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altLang="lv-LV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6" indent="-285724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902" indent="-22858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62" indent="-22858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21" indent="-22858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83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41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703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63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16AAE26-CC80-48CD-B210-14E231C8BDFF}" type="slidenum">
              <a:rPr lang="lv-LV" altLang="lv-LV" smtClean="0"/>
              <a:pPr/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136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8ED9F5B-1415-4BDF-A645-F11C4649E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DD900D80-A20C-4E8D-80C1-519B840A6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AE3C090-34AA-496B-A459-7266D0BD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D53AF19-534C-4FC2-AABC-15A0A5F1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9242677-9932-42C8-AAFF-DDF49103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870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AB35575-2BD1-44FA-B5A7-CF7839F8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49051B83-F1CD-4028-8113-77984ED9C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3A8C2C8-EA80-4635-A4A1-C312A4BF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3F7D210-6102-4F90-92BB-0CBEFB4C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BA16D87-4997-4E8B-A8D0-B787EF17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94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BCD8C5C4-8B5E-4F5E-8A28-61BCF05F7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6E115DC-3692-4BB7-8A9A-C8DD93577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9D3D81D-1551-4B92-8A80-DDA81953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0E47095-070C-4C2A-BE47-5AD06225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B34F539-7C51-4E2A-A141-94D25B97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578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C6D9A39-3047-4AE0-915E-0E52DE31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6235FD1-DD77-4BC2-ABDD-1373D520E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C9C787F-9FBC-44E2-B9EB-481A8BF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C4AD721-D538-4247-B25D-840721E1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EBF5F5B-42CC-452C-9A7D-04F8FAD2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504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0F9F121-57F6-41CC-821F-51F605DA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9FE3BD0-C905-413C-A2E8-86841083B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50B1B84-EBDC-4028-919E-CA31AFB4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C693C29-AB48-48EF-A1D1-68DA7EFE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BAA1472-0758-42F0-82E3-DC593587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083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948B4EC-8A7D-4AE0-9E85-C503A238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1B8B509-4268-45E6-8E29-BD4EA6355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55BA9EF4-8E18-4171-A162-3D78D360E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674857A-2ABB-43AB-9E83-030C3CEE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F25D398-7341-496E-ACBC-8931546C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FF226FA3-A922-418C-95A5-4C643F7A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509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FCFE59-8C20-4C09-9E50-8FD6CF7A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74D7D5E-3EC6-4E12-BDC7-9AA695F39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5FBE58D5-CB25-4061-856F-0D62E63B9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7A91A60F-32AC-4236-88F7-BF73680E6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282BCA5-DCD8-4A24-98E8-385487CA6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920692D1-51D4-4891-AE69-7DF0EEE0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DB0CD623-974A-421C-AB60-26657713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501132EC-33CA-4F59-8F41-B39522CA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863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23EF6C8-C5FA-47A9-8DB4-464DEC3B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569087A-33B8-44A2-A368-1C27DDB3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BBECB91-610E-40ED-9BF1-A123D72F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1986075-9B05-48B2-82B4-9D9E47B9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061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6F9B6E60-625E-42EB-988E-61322449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C589619-30DA-499B-993C-23E446FE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0E6D82F-98AB-403A-9872-DE46214F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36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7E22EA0-E34B-4F4C-9541-730B147F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90D82A1-230C-403A-8429-9FF72DB7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7DBEF8F-205F-4F81-8483-FA056E3B9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FCF1688-90EC-47E5-87BA-1321D8C3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31E48DA-DC5F-4494-B331-F8EC8996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6DA40C59-3724-49C5-9FE9-93E1F704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389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95ED16E-29AC-4621-A270-9C0D4FE8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4D623ADF-CE09-47A0-B277-3BD25B3E2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9E2C43B-59F4-4E9C-A846-462B01556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4F0D7BA-510E-456A-A168-736E65FF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65E6711-01C1-421D-972A-4119A5E4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F351BBD-2E89-4431-8CC4-8C3B444C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337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5C6C26C-407C-4B2C-8B8D-D91C37AC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D201EE0-F2C3-4F0C-9433-10210D7C9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27AC924-801D-4856-8152-093EC06B6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2B6E9-23DF-4CF6-94DC-1E4EC19A18E2}" type="datetimeFigureOut">
              <a:rPr lang="lv-LV" smtClean="0"/>
              <a:t>07.12.2022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988F414-CF3E-48A0-A067-79AD926D5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F08C8D0-6A25-430C-9491-D7EB8C7F9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73B7-FEE3-4343-917F-70BB2090A5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96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517" y="1418227"/>
            <a:ext cx="6309317" cy="22058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fr-FR" sz="5400" b="1" dirty="0"/>
              <a:t>Ceļu satiksmes drošības padomes sēde</a:t>
            </a:r>
            <a:r>
              <a:rPr lang="lv-LV" sz="5400" b="1" dirty="0"/>
              <a:t> 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5771" y="5623560"/>
            <a:ext cx="103880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083D097-2142-4520-A613-35F2C4075FC5}" type="slidenum">
              <a:rPr lang="en-US" altLang="lv-LV" smtClean="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r>
              <a:rPr lang="lv-LV" altLang="lv-LV" dirty="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t>22022220</a:t>
            </a:r>
            <a:endParaRPr lang="en-US" altLang="lv-LV" dirty="0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74B51-D34E-8AFB-8A31-AD95870251DE}"/>
              </a:ext>
            </a:extLst>
          </p:cNvPr>
          <p:cNvSpPr txBox="1"/>
          <p:nvPr/>
        </p:nvSpPr>
        <p:spPr>
          <a:xfrm>
            <a:off x="1344336" y="517404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2022.gada 9.decembris</a:t>
            </a:r>
            <a:r>
              <a:rPr lang="lv-LV" sz="1800" dirty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916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D097-2142-4520-A613-35F2C4075FC5}" type="slidenum">
              <a:rPr lang="lv-LV" altLang="lv-LV" smtClean="0"/>
              <a:pPr/>
              <a:t>2</a:t>
            </a:fld>
            <a:endParaRPr lang="lv-LV" altLang="lv-LV"/>
          </a:p>
        </p:txBody>
      </p:sp>
      <p:sp>
        <p:nvSpPr>
          <p:cNvPr id="3891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692150"/>
            <a:ext cx="8686800" cy="549275"/>
          </a:xfrm>
        </p:spPr>
        <p:txBody>
          <a:bodyPr>
            <a:normAutofit fontScale="90000"/>
          </a:bodyPr>
          <a:lstStyle/>
          <a:p>
            <a:pPr algn="ctr"/>
            <a:br>
              <a:rPr lang="lv-LV" altLang="lv-LV" sz="2700" b="1">
                <a:solidFill>
                  <a:schemeClr val="accent3">
                    <a:lumMod val="50000"/>
                  </a:schemeClr>
                </a:solidFill>
                <a:latin typeface="Calibri (Body)"/>
              </a:rPr>
            </a:br>
            <a:br>
              <a:rPr lang="lv-LV" altLang="lv-LV" sz="2700" b="1" spc="-50">
                <a:solidFill>
                  <a:schemeClr val="accent1">
                    <a:lumMod val="75000"/>
                  </a:schemeClr>
                </a:solidFill>
                <a:latin typeface="Calibri (Body)"/>
              </a:rPr>
            </a:br>
            <a:br>
              <a:rPr lang="lv-LV" sz="2200" b="1">
                <a:solidFill>
                  <a:schemeClr val="accent3">
                    <a:lumMod val="75000"/>
                  </a:schemeClr>
                </a:solidFill>
                <a:latin typeface="Calibri (Body)"/>
              </a:rPr>
            </a:br>
            <a:r>
              <a:rPr lang="lv-LV" altLang="lv-LV" sz="2400" b="1" spc="-50">
                <a:solidFill>
                  <a:schemeClr val="accent1">
                    <a:lumMod val="75000"/>
                  </a:schemeClr>
                </a:solidFill>
                <a:latin typeface="Calibri (Body)"/>
              </a:rPr>
              <a:t> </a:t>
            </a:r>
            <a:endParaRPr lang="lv-LV" altLang="lv-LV" sz="2400" b="1" spc="-50" dirty="0">
              <a:solidFill>
                <a:schemeClr val="accent1">
                  <a:lumMod val="75000"/>
                </a:schemeClr>
              </a:solidFill>
              <a:latin typeface="Calibri (Body)"/>
            </a:endParaRPr>
          </a:p>
        </p:txBody>
      </p:sp>
      <p:sp>
        <p:nvSpPr>
          <p:cNvPr id="40964" name="Rectangle 11"/>
          <p:cNvSpPr>
            <a:spLocks noChangeArrowheads="1"/>
          </p:cNvSpPr>
          <p:nvPr/>
        </p:nvSpPr>
        <p:spPr bwMode="auto">
          <a:xfrm>
            <a:off x="491722" y="136525"/>
            <a:ext cx="11179168" cy="628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lv-LV" sz="2400" b="1" dirty="0">
                <a:solidFill>
                  <a:schemeClr val="accent1"/>
                </a:solidFill>
              </a:rPr>
              <a:t> Ventspils </a:t>
            </a:r>
            <a:r>
              <a:rPr lang="lv-LV" sz="2400" b="1" dirty="0" err="1">
                <a:solidFill>
                  <a:schemeClr val="accent1"/>
                </a:solidFill>
              </a:rPr>
              <a:t>valstspilsētas</a:t>
            </a:r>
            <a:r>
              <a:rPr lang="lv-LV" sz="2400" b="1" dirty="0">
                <a:solidFill>
                  <a:schemeClr val="accent1"/>
                </a:solidFill>
              </a:rPr>
              <a:t> ielas:</a:t>
            </a:r>
            <a:endParaRPr lang="lv-LV" sz="2000" dirty="0"/>
          </a:p>
          <a:p>
            <a:pPr marL="166688" lvl="1"/>
            <a:r>
              <a:rPr lang="lv-LV" sz="2000" dirty="0"/>
              <a:t>Ventspils ielu kopējais garums – 192,36 km uzturēšana ziemas un vasaras sezonā</a:t>
            </a:r>
          </a:p>
          <a:p>
            <a:pPr marL="354013" lvl="1" indent="-187325">
              <a:buFont typeface="Arial" panose="020B0604020202020204" pitchFamily="34" charset="0"/>
              <a:buChar char="•"/>
            </a:pPr>
            <a:r>
              <a:rPr lang="lv-LV" sz="2000" dirty="0"/>
              <a:t>Ielas ar melno segumu – 65,12 km</a:t>
            </a:r>
          </a:p>
          <a:p>
            <a:pPr marL="354013" lvl="1" indent="-187325">
              <a:buFont typeface="Arial" panose="020B0604020202020204" pitchFamily="34" charset="0"/>
              <a:buChar char="•"/>
            </a:pPr>
            <a:r>
              <a:rPr lang="lv-LV" sz="2000" dirty="0"/>
              <a:t>Ielas ar bruģakmens segumu – 102,14 km</a:t>
            </a:r>
          </a:p>
          <a:p>
            <a:pPr marL="354013" lvl="1" indent="-187325">
              <a:buFont typeface="Arial" panose="020B0604020202020204" pitchFamily="34" charset="0"/>
              <a:buChar char="•"/>
            </a:pPr>
            <a:r>
              <a:rPr lang="lv-LV" sz="2000" dirty="0"/>
              <a:t>Ielas ar grants segumu – 13,39 km</a:t>
            </a:r>
          </a:p>
          <a:p>
            <a:pPr marL="354013" lvl="1" indent="-187325">
              <a:buFont typeface="Arial" panose="020B0604020202020204" pitchFamily="34" charset="0"/>
              <a:buChar char="•"/>
            </a:pPr>
            <a:r>
              <a:rPr lang="lv-LV" sz="2000" dirty="0"/>
              <a:t>Ielas bez seguma – 11,71 km</a:t>
            </a:r>
            <a:endParaRPr lang="lv-LV" sz="2000" b="1" dirty="0">
              <a:solidFill>
                <a:schemeClr val="accent1"/>
              </a:solidFill>
            </a:endParaRPr>
          </a:p>
          <a:p>
            <a:pPr marL="166688" lvl="1"/>
            <a:endParaRPr lang="lv-LV" sz="2000" b="1" dirty="0">
              <a:solidFill>
                <a:schemeClr val="accent1"/>
              </a:solidFill>
            </a:endParaRPr>
          </a:p>
          <a:p>
            <a:pPr marL="166688" lvl="1"/>
            <a:r>
              <a:rPr lang="da-DK" sz="2400" b="1" dirty="0">
                <a:solidFill>
                  <a:schemeClr val="accent1"/>
                </a:solidFill>
              </a:rPr>
              <a:t>Tilti </a:t>
            </a:r>
            <a:r>
              <a:rPr lang="lv-LV" sz="2400" b="1" dirty="0">
                <a:solidFill>
                  <a:schemeClr val="accent1"/>
                </a:solidFill>
              </a:rPr>
              <a:t>un satiksmes pārvadi:</a:t>
            </a:r>
          </a:p>
          <a:p>
            <a:pPr marL="452438" lvl="1" indent="-285750">
              <a:buFont typeface="Arial" panose="020B0604020202020204" pitchFamily="34" charset="0"/>
              <a:buChar char="•"/>
            </a:pPr>
            <a:r>
              <a:rPr lang="lv-LV" dirty="0"/>
              <a:t>Tilti 8 gab. t.sk. 1 tilts ar paceļams kuģošanas nodrošināšanai ostas akvatorijā</a:t>
            </a:r>
          </a:p>
          <a:p>
            <a:pPr marL="452438" lvl="1" indent="-285750">
              <a:buFont typeface="Arial" panose="020B0604020202020204" pitchFamily="34" charset="0"/>
              <a:buChar char="•"/>
            </a:pPr>
            <a:r>
              <a:rPr lang="lv-LV" dirty="0"/>
              <a:t> Satiksmes pārvadi 3 </a:t>
            </a:r>
            <a:r>
              <a:rPr lang="lv-LV" dirty="0" err="1"/>
              <a:t>gab</a:t>
            </a:r>
            <a:endParaRPr lang="lv-LV" dirty="0"/>
          </a:p>
          <a:p>
            <a:pPr marL="166688" lvl="1"/>
            <a:endParaRPr lang="lv-LV" sz="1800" b="1" dirty="0">
              <a:solidFill>
                <a:schemeClr val="accent1"/>
              </a:solidFill>
            </a:endParaRPr>
          </a:p>
          <a:p>
            <a:pPr marL="166688" lvl="1"/>
            <a:r>
              <a:rPr lang="lv-LV" sz="2400" b="1" dirty="0">
                <a:solidFill>
                  <a:schemeClr val="accent1"/>
                </a:solidFill>
              </a:rPr>
              <a:t>Ielas - valsts autoceļu turpinājumi:</a:t>
            </a:r>
          </a:p>
          <a:p>
            <a:pPr marL="452438" lvl="1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Kurzemes iela A10</a:t>
            </a:r>
          </a:p>
          <a:p>
            <a:pPr marL="452438" lvl="1" indent="-285750">
              <a:buFont typeface="Arial" panose="020B0604020202020204" pitchFamily="34" charset="0"/>
              <a:buChar char="•"/>
            </a:pPr>
            <a:r>
              <a:rPr lang="lv-LV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Kustes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dambis un Robežu iela P122</a:t>
            </a:r>
          </a:p>
          <a:p>
            <a:pPr marL="452438" lvl="1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Talsu iela P77</a:t>
            </a:r>
          </a:p>
          <a:p>
            <a:pPr marL="452438" lvl="1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Zvaigžņu iela P108</a:t>
            </a:r>
          </a:p>
          <a:p>
            <a:pPr marL="166688" lvl="1"/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lvl="1" indent="-285750">
              <a:buFont typeface="Arial" panose="020B0604020202020204" pitchFamily="34" charset="0"/>
              <a:buChar char="•"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lvl="1" indent="-285750">
              <a:buFont typeface="Arial" panose="020B0604020202020204" pitchFamily="34" charset="0"/>
              <a:buChar char="•"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lvl="1" indent="-285750">
              <a:buFont typeface="Arial" panose="020B0604020202020204" pitchFamily="34" charset="0"/>
              <a:buChar char="•"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lvl="1" indent="-285750">
              <a:buFont typeface="Arial" panose="020B0604020202020204" pitchFamily="34" charset="0"/>
              <a:buChar char="•"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lvl="1" indent="-285750">
              <a:buFont typeface="Arial" panose="020B0604020202020204" pitchFamily="34" charset="0"/>
              <a:buChar char="•"/>
            </a:pPr>
            <a:endParaRPr lang="lv-LV" sz="1800" b="1" dirty="0">
              <a:solidFill>
                <a:schemeClr val="accent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6688" lvl="1"/>
            <a:endParaRPr lang="lv-LV" b="1" dirty="0"/>
          </a:p>
          <a:p>
            <a:pPr lvl="1">
              <a:spcBef>
                <a:spcPts val="600"/>
              </a:spcBef>
            </a:pPr>
            <a:endParaRPr lang="lv-LV" b="1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lv-LV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lv-LV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lv-LV" dirty="0"/>
          </a:p>
          <a:p>
            <a:pPr lvl="1"/>
            <a:endParaRPr lang="lv-LV" sz="16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lv-LV" sz="1400" dirty="0"/>
          </a:p>
          <a:p>
            <a:pPr lvl="1"/>
            <a:endParaRPr lang="lv-LV" sz="16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lv-LV" sz="900" dirty="0">
              <a:solidFill>
                <a:srgbClr val="FF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lv-LV" sz="2000" b="1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lv-LV" sz="2400" b="1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lv-LV" sz="2400" b="1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lv-LV" sz="2400" b="1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lv-LV" sz="2400" b="1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lv-LV" sz="2400" b="1" dirty="0">
              <a:solidFill>
                <a:srgbClr val="FF0000"/>
              </a:solidFill>
            </a:endParaRPr>
          </a:p>
        </p:txBody>
      </p:sp>
      <p:pic>
        <p:nvPicPr>
          <p:cNvPr id="2" name="Attēls 1" descr="Attēls, kurā ir karte&#10;&#10;Apraksts ģenerēts automātiski">
            <a:extLst>
              <a:ext uri="{FF2B5EF4-FFF2-40B4-BE49-F238E27FC236}">
                <a16:creationId xmlns:a16="http://schemas.microsoft.com/office/drawing/2014/main" id="{513DEFAB-D540-FCC5-83CB-183A9DD1E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672" y="3133725"/>
            <a:ext cx="45116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42466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12648" y="2223894"/>
            <a:ext cx="260655" cy="4004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altLang="lv-LV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lv-LV" sz="2500" b="1" kern="1200" spc="-5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lv-LV" sz="2500" b="1" kern="1200" spc="-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0964" name="Rectangle 11"/>
          <p:cNvSpPr>
            <a:spLocks noChangeArrowheads="1"/>
          </p:cNvSpPr>
          <p:nvPr/>
        </p:nvSpPr>
        <p:spPr bwMode="auto">
          <a:xfrm>
            <a:off x="105018" y="400951"/>
            <a:ext cx="4754658" cy="400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lv-LV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Veloceliņi Ventspilī - kopgarums 69 km</a:t>
            </a:r>
          </a:p>
          <a:p>
            <a:pPr marL="457200">
              <a:lnSpc>
                <a:spcPct val="107000"/>
              </a:lnSpc>
            </a:pPr>
            <a:endParaRPr lang="lv-LV" sz="2000" b="1" dirty="0"/>
          </a:p>
          <a:p>
            <a:pPr marL="457200">
              <a:lnSpc>
                <a:spcPct val="107000"/>
              </a:lnSpc>
            </a:pPr>
            <a:r>
              <a:rPr lang="lv-LV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2022.gadā izbūvēti 2,3 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 jauni veloceliņi Bangu ielā </a:t>
            </a:r>
            <a:endParaRPr lang="lv-LV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endParaRPr lang="lv-LV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lv-LV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2023.gadā plānoti jauni veloceliņi – 1260 m </a:t>
            </a:r>
          </a:p>
          <a:p>
            <a:pPr marL="457200">
              <a:lnSpc>
                <a:spcPct val="107000"/>
              </a:lnSpc>
            </a:pPr>
            <a:r>
              <a:rPr lang="lv-LV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lv-LV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Staldzenes</a:t>
            </a:r>
            <a:r>
              <a:rPr lang="lv-LV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ielā 660 m</a:t>
            </a:r>
          </a:p>
          <a:p>
            <a:pPr marL="457200">
              <a:lnSpc>
                <a:spcPct val="107000"/>
              </a:lnSpc>
            </a:pPr>
            <a:r>
              <a:rPr lang="lv-LV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Mežaparka ielā 600 m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143000" lvl="2">
              <a:lnSpc>
                <a:spcPct val="90000"/>
              </a:lnSpc>
            </a:pPr>
            <a:endParaRPr lang="en-US" sz="20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lvl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lv-LV" sz="2000" dirty="0"/>
              <a:t>     </a:t>
            </a:r>
            <a:r>
              <a:rPr lang="lv-LV" sz="1600" dirty="0" err="1"/>
              <a:t>Veloturētāji</a:t>
            </a:r>
            <a:r>
              <a:rPr lang="lv-LV" sz="1600" dirty="0"/>
              <a:t> publiskās vietās</a:t>
            </a:r>
          </a:p>
          <a:p>
            <a:pPr marL="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lv-LV" sz="1600" dirty="0"/>
              <a:t>       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083D097-2142-4520-A613-35F2C4075FC5}" type="slidenum">
              <a:rPr lang="en-US" altLang="lv-LV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altLang="lv-LV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Attēls 1" descr="Attēls, kurā ir karte&#10;&#10;Apraksts ģenerēts automātiski">
            <a:extLst>
              <a:ext uri="{FF2B5EF4-FFF2-40B4-BE49-F238E27FC236}">
                <a16:creationId xmlns:a16="http://schemas.microsoft.com/office/drawing/2014/main" id="{CE1DF29D-9C4F-5C2A-5DB3-3541823E3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41" y="65405"/>
            <a:ext cx="5114925" cy="6792595"/>
          </a:xfrm>
          <a:prstGeom prst="rect">
            <a:avLst/>
          </a:prstGeom>
        </p:spPr>
      </p:pic>
      <p:pic>
        <p:nvPicPr>
          <p:cNvPr id="3" name="Attēls 2" descr="Attēls, kurā ir karte&#10;&#10;Apraksts ģenerēts automātiski">
            <a:extLst>
              <a:ext uri="{FF2B5EF4-FFF2-40B4-BE49-F238E27FC236}">
                <a16:creationId xmlns:a16="http://schemas.microsoft.com/office/drawing/2014/main" id="{8CFA3641-9314-AF4A-2735-7E37590FC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91" y="2223894"/>
            <a:ext cx="2822912" cy="2329577"/>
          </a:xfrm>
          <a:prstGeom prst="rect">
            <a:avLst/>
          </a:prstGeom>
        </p:spPr>
      </p:pic>
      <p:pic>
        <p:nvPicPr>
          <p:cNvPr id="10" name="Attēls 9" descr="Attēls, kurā ir ārtelpa, koks, zeme, velosipēds&#10;&#10;Apraksts ģenerēts automātiski">
            <a:extLst>
              <a:ext uri="{FF2B5EF4-FFF2-40B4-BE49-F238E27FC236}">
                <a16:creationId xmlns:a16="http://schemas.microsoft.com/office/drawing/2014/main" id="{45001083-D13B-09DD-849B-A2F624EBE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44" y="4689999"/>
            <a:ext cx="2708635" cy="20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9961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1792" y="596698"/>
            <a:ext cx="6831060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lv-LV" altLang="lv-LV" sz="33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Galvenie satiksmes organizācijas līdzekļi</a:t>
            </a:r>
            <a:br>
              <a:rPr lang="en-US" altLang="lv-LV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lv-LV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2648" y="1904302"/>
            <a:ext cx="7925177" cy="378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Luksoforu sistēmas  – 25 gab.</a:t>
            </a: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Ielu apgaismojums 6200 </a:t>
            </a:r>
            <a:r>
              <a:rPr lang="lv-LV" sz="15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</a:t>
            </a: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5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(2023.gadā paredzēts nomainīt 1500 apgaismojuma armatūras pret jaunām un energoefektīvām)</a:t>
            </a: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Informatīvi tablo ar ātruma kontroli, gaisa un seguma temperatūras mērījumiem – 4 </a:t>
            </a:r>
            <a:r>
              <a:rPr lang="lv-LV" sz="15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</a:t>
            </a:r>
            <a:endParaRPr lang="lv-LV" sz="15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Ceļazīmes un virzienu rādītāji  visā pilsētā </a:t>
            </a: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Gājēju pārejas , tai skaitā uzstādīts izgaismojums 20 </a:t>
            </a:r>
            <a:r>
              <a:rPr lang="lv-LV" sz="15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</a:t>
            </a:r>
            <a:endParaRPr lang="lv-LV" sz="15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2023.gadā plānota 2 gājēju pareju izgaismojuma izbūve</a:t>
            </a:r>
          </a:p>
          <a:p>
            <a:pPr lvl="0" algn="l">
              <a:lnSpc>
                <a:spcPct val="107000"/>
              </a:lnSpc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   Drošības barjeras gar brauktuvēm gājējiem </a:t>
            </a:r>
          </a:p>
          <a:p>
            <a:pPr lvl="0" algn="l">
              <a:lnSpc>
                <a:spcPct val="107000"/>
              </a:lnSpc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   Drošības barjeras gar brauktuvēm veloceliņu norobežojumam</a:t>
            </a:r>
          </a:p>
          <a:p>
            <a:pPr lvl="0" algn="l">
              <a:lnSpc>
                <a:spcPct val="107000"/>
              </a:lnSpc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    Ielu horizontālie apzīmējumi 1 x gadā tiek atjaunots krāsojums</a:t>
            </a:r>
          </a:p>
          <a:p>
            <a:pPr lvl="0" algn="l">
              <a:lnSpc>
                <a:spcPct val="107000"/>
              </a:lnSpc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    </a:t>
            </a:r>
            <a:r>
              <a:rPr lang="lv-LV" sz="15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Taktilie</a:t>
            </a: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bruģu segumi krustojumu zonās gājējiem, pazeminātas apmales ielu </a:t>
            </a:r>
            <a:r>
              <a:rPr lang="lv-LV" sz="15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škērsošanas</a:t>
            </a: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vietās  </a:t>
            </a:r>
          </a:p>
          <a:p>
            <a:pPr lvl="0" algn="l">
              <a:lnSpc>
                <a:spcPct val="107000"/>
              </a:lnSpc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brauktuves līmenī </a:t>
            </a:r>
          </a:p>
          <a:p>
            <a:pPr lvl="0" algn="l">
              <a:lnSpc>
                <a:spcPct val="107000"/>
              </a:lnSpc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   Spoguļi slikti pārredzamos ielu krustojumos.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   </a:t>
            </a:r>
            <a:r>
              <a:rPr lang="lv-LV" sz="15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Ātrumvaļņi</a:t>
            </a:r>
            <a:r>
              <a:rPr lang="lv-LV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ielās un daudzdzīvokļu namu pagalmos </a:t>
            </a:r>
          </a:p>
          <a:p>
            <a:pPr lvl="0" algn="l">
              <a:lnSpc>
                <a:spcPct val="107000"/>
              </a:lnSpc>
            </a:pPr>
            <a:endParaRPr lang="lv-LV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r>
              <a:rPr lang="lv-LV" sz="15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Plānota būvniecība 6 ielu posmos 2023.gadā par kopējo summu ap 600 000 EUR</a:t>
            </a:r>
          </a:p>
          <a:p>
            <a:pPr marL="514350" lvl="1" algn="l">
              <a:lnSpc>
                <a:spcPct val="9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400256" y="1166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E301DD8-DB59-4E79-88CF-027CD5289E3D}" type="slidenum">
              <a:rPr lang="lv-LV"/>
              <a:pPr>
                <a:spcAft>
                  <a:spcPts val="600"/>
                </a:spcAft>
              </a:pPr>
              <a:t>4</a:t>
            </a:fld>
            <a:endParaRPr lang="lv-LV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55F3F63F-5E05-CE0F-309C-B1E2AD6B7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85" y="1753313"/>
            <a:ext cx="2421295" cy="32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74EF5121-86C4-4C61-9B15-E28C26A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57" y="549249"/>
            <a:ext cx="9966144" cy="412285"/>
          </a:xfrm>
        </p:spPr>
        <p:txBody>
          <a:bodyPr>
            <a:noAutofit/>
          </a:bodyPr>
          <a:lstStyle/>
          <a:p>
            <a:r>
              <a:rPr lang="lv-LV" sz="2400" dirty="0">
                <a:solidFill>
                  <a:srgbClr val="0070C0"/>
                </a:solidFill>
              </a:rPr>
              <a:t>Ceļu satiksmes negadījumu statistika 2022.gadā no 1.janvāra līdz šim brīdim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10D583A-1A56-48EA-A1C4-AD3379D61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3" y="1376737"/>
            <a:ext cx="10763749" cy="2052263"/>
          </a:xfrm>
        </p:spPr>
        <p:txBody>
          <a:bodyPr>
            <a:normAutofit/>
          </a:bodyPr>
          <a:lstStyle/>
          <a:p>
            <a:r>
              <a:rPr lang="lv-LV" sz="1800" dirty="0">
                <a:solidFill>
                  <a:srgbClr val="FF0000"/>
                </a:solidFill>
              </a:rPr>
              <a:t>Bojāgājušie pilsētā –  0  </a:t>
            </a:r>
          </a:p>
          <a:p>
            <a:r>
              <a:rPr lang="lv-LV" sz="1800" dirty="0"/>
              <a:t>Ceļu satiksmes negadījumi, kas formēti Ceļu policijā  – 163</a:t>
            </a:r>
          </a:p>
          <a:p>
            <a:r>
              <a:rPr lang="lv-LV" sz="1800" dirty="0"/>
              <a:t>Ceļu satiksmes negadījumos cietušas personas  - 22  </a:t>
            </a:r>
          </a:p>
          <a:p>
            <a:r>
              <a:rPr lang="lv-LV" sz="1800" dirty="0"/>
              <a:t>Nav precizēti dati par negadījumiem bez formēšanas – saskaņotie paziņojumi</a:t>
            </a:r>
          </a:p>
          <a:p>
            <a:pPr marL="0" indent="0">
              <a:buNone/>
            </a:pPr>
            <a:endParaRPr lang="lv-LV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D7A8C-F95D-3687-DBA3-6B4AF69F0BF0}"/>
              </a:ext>
            </a:extLst>
          </p:cNvPr>
          <p:cNvSpPr txBox="1"/>
          <p:nvPr/>
        </p:nvSpPr>
        <p:spPr>
          <a:xfrm rot="10800000" flipV="1">
            <a:off x="821932" y="4027278"/>
            <a:ext cx="52740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/>
              <a:t>Ventspils </a:t>
            </a:r>
            <a:r>
              <a:rPr lang="lv-LV" sz="1600" dirty="0" err="1"/>
              <a:t>valstspilsētas</a:t>
            </a:r>
            <a:r>
              <a:rPr lang="lv-LV" sz="1600" dirty="0"/>
              <a:t> pašvaldības iestāde </a:t>
            </a:r>
          </a:p>
          <a:p>
            <a:r>
              <a:rPr lang="lv-LV" sz="1600" dirty="0"/>
              <a:t>«Ventspils Komunālā pārvalde»</a:t>
            </a:r>
          </a:p>
          <a:p>
            <a:r>
              <a:rPr lang="lv-LV" sz="1600" dirty="0"/>
              <a:t>Direktora vietnieks </a:t>
            </a:r>
          </a:p>
          <a:p>
            <a:r>
              <a:rPr lang="lv-LV" sz="1600" dirty="0"/>
              <a:t>Edgars Puriņš</a:t>
            </a:r>
          </a:p>
          <a:p>
            <a:r>
              <a:rPr lang="lv-LV" sz="1600" dirty="0"/>
              <a:t>Tel.63620952 , 29478091</a:t>
            </a:r>
          </a:p>
        </p:txBody>
      </p:sp>
    </p:spTree>
    <p:extLst>
      <p:ext uri="{BB962C8B-B14F-4D97-AF65-F5344CB8AC3E}">
        <p14:creationId xmlns:p14="http://schemas.microsoft.com/office/powerpoint/2010/main" val="70527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367</Words>
  <Application>Microsoft Office PowerPoint</Application>
  <PresentationFormat>Platekrāna</PresentationFormat>
  <Paragraphs>92</Paragraphs>
  <Slides>5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(Body)</vt:lpstr>
      <vt:lpstr>Calibri Light</vt:lpstr>
      <vt:lpstr>Wingdings</vt:lpstr>
      <vt:lpstr>Office dizains</vt:lpstr>
      <vt:lpstr>Ceļu satiksmes drošības padomes sēde </vt:lpstr>
      <vt:lpstr>    </vt:lpstr>
      <vt:lpstr>    </vt:lpstr>
      <vt:lpstr>PowerPoint prezentācija</vt:lpstr>
      <vt:lpstr>Ceļu satiksmes negadījumu statistika 2022.gadā no 1.janvāra līdz šim brīdim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Pilsētvides attīstība, dzīvojamā fonda attīstība</dc:title>
  <dc:creator>Inese Rītele</dc:creator>
  <cp:lastModifiedBy>Edgars Puriņš</cp:lastModifiedBy>
  <cp:revision>8</cp:revision>
  <dcterms:created xsi:type="dcterms:W3CDTF">2021-12-07T17:41:04Z</dcterms:created>
  <dcterms:modified xsi:type="dcterms:W3CDTF">2022-12-07T09:16:30Z</dcterms:modified>
</cp:coreProperties>
</file>