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85" r:id="rId3"/>
    <p:sldId id="258" r:id="rId4"/>
    <p:sldId id="259" r:id="rId5"/>
    <p:sldId id="262" r:id="rId6"/>
    <p:sldId id="291" r:id="rId7"/>
    <p:sldId id="265" r:id="rId8"/>
    <p:sldId id="286" r:id="rId9"/>
    <p:sldId id="290" r:id="rId10"/>
    <p:sldId id="289" r:id="rId11"/>
    <p:sldId id="287" r:id="rId12"/>
    <p:sldId id="288" r:id="rId13"/>
    <p:sldId id="278" r:id="rId14"/>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108" d="100"/>
          <a:sy n="108" d="100"/>
        </p:scale>
        <p:origin x="17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ED8163B-B6D6-41CF-877A-E2F5A97D203E}" type="datetimeFigureOut">
              <a:rPr lang="lv-LV" smtClean="0"/>
              <a:t>12.10.2020</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E60619-19D4-452C-9197-B80530D1D3CF}" type="slidenum">
              <a:rPr lang="lv-LV" smtClean="0"/>
              <a:t>‹#›</a:t>
            </a:fld>
            <a:endParaRPr lang="lv-LV"/>
          </a:p>
        </p:txBody>
      </p:sp>
    </p:spTree>
    <p:extLst>
      <p:ext uri="{BB962C8B-B14F-4D97-AF65-F5344CB8AC3E}">
        <p14:creationId xmlns:p14="http://schemas.microsoft.com/office/powerpoint/2010/main" val="398264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C347AB74-E5DE-4E8A-9962-B5A1C53481E6}" type="slidenum">
              <a:rPr lang="lv-LV" smtClean="0"/>
              <a:t>2</a:t>
            </a:fld>
            <a:endParaRPr lang="lv-LV"/>
          </a:p>
        </p:txBody>
      </p:sp>
    </p:spTree>
    <p:extLst>
      <p:ext uri="{BB962C8B-B14F-4D97-AF65-F5344CB8AC3E}">
        <p14:creationId xmlns:p14="http://schemas.microsoft.com/office/powerpoint/2010/main" val="369193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C347AB74-E5DE-4E8A-9962-B5A1C53481E6}" type="slidenum">
              <a:rPr lang="lv-LV" smtClean="0"/>
              <a:t>3</a:t>
            </a:fld>
            <a:endParaRPr lang="lv-LV"/>
          </a:p>
        </p:txBody>
      </p:sp>
    </p:spTree>
    <p:extLst>
      <p:ext uri="{BB962C8B-B14F-4D97-AF65-F5344CB8AC3E}">
        <p14:creationId xmlns:p14="http://schemas.microsoft.com/office/powerpoint/2010/main" val="354545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C347AB74-E5DE-4E8A-9962-B5A1C53481E6}" type="slidenum">
              <a:rPr lang="lv-LV" smtClean="0"/>
              <a:t>4</a:t>
            </a:fld>
            <a:endParaRPr lang="lv-LV"/>
          </a:p>
        </p:txBody>
      </p:sp>
    </p:spTree>
    <p:extLst>
      <p:ext uri="{BB962C8B-B14F-4D97-AF65-F5344CB8AC3E}">
        <p14:creationId xmlns:p14="http://schemas.microsoft.com/office/powerpoint/2010/main" val="257020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E60619-19D4-452C-9197-B80530D1D3CF}" type="slidenum">
              <a:rPr lang="lv-LV" smtClean="0"/>
              <a:t>8</a:t>
            </a:fld>
            <a:endParaRPr lang="lv-LV"/>
          </a:p>
        </p:txBody>
      </p:sp>
    </p:spTree>
    <p:extLst>
      <p:ext uri="{BB962C8B-B14F-4D97-AF65-F5344CB8AC3E}">
        <p14:creationId xmlns:p14="http://schemas.microsoft.com/office/powerpoint/2010/main" val="166959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E60619-19D4-452C-9197-B80530D1D3CF}" type="slidenum">
              <a:rPr lang="lv-LV" smtClean="0"/>
              <a:t>9</a:t>
            </a:fld>
            <a:endParaRPr lang="lv-LV"/>
          </a:p>
        </p:txBody>
      </p:sp>
    </p:spTree>
    <p:extLst>
      <p:ext uri="{BB962C8B-B14F-4D97-AF65-F5344CB8AC3E}">
        <p14:creationId xmlns:p14="http://schemas.microsoft.com/office/powerpoint/2010/main" val="2329036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0F034BF6-A0C8-49A6-BE8C-920BB022829B}" type="datetimeFigureOut">
              <a:rPr lang="lv-LV" smtClean="0"/>
              <a:t>12.10.2020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106376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F034BF6-A0C8-49A6-BE8C-920BB022829B}" type="datetimeFigureOut">
              <a:rPr lang="lv-LV" smtClean="0"/>
              <a:t>12.10.2020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326971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F034BF6-A0C8-49A6-BE8C-920BB022829B}" type="datetimeFigureOut">
              <a:rPr lang="lv-LV" smtClean="0"/>
              <a:t>12.10.2020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128743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F034BF6-A0C8-49A6-BE8C-920BB022829B}" type="datetimeFigureOut">
              <a:rPr lang="lv-LV" smtClean="0"/>
              <a:t>12.10.2020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349809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34BF6-A0C8-49A6-BE8C-920BB022829B}" type="datetimeFigureOut">
              <a:rPr lang="lv-LV" smtClean="0"/>
              <a:t>12.10.2020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277440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0F034BF6-A0C8-49A6-BE8C-920BB022829B}" type="datetimeFigureOut">
              <a:rPr lang="lv-LV" smtClean="0"/>
              <a:t>12.10.2020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74598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0F034BF6-A0C8-49A6-BE8C-920BB022829B}" type="datetimeFigureOut">
              <a:rPr lang="lv-LV" smtClean="0"/>
              <a:t>12.10.2020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426887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0F034BF6-A0C8-49A6-BE8C-920BB022829B}" type="datetimeFigureOut">
              <a:rPr lang="lv-LV" smtClean="0"/>
              <a:t>12.10.2020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397283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34BF6-A0C8-49A6-BE8C-920BB022829B}" type="datetimeFigureOut">
              <a:rPr lang="lv-LV" smtClean="0"/>
              <a:t>12.10.2020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219676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34BF6-A0C8-49A6-BE8C-920BB022829B}" type="datetimeFigureOut">
              <a:rPr lang="lv-LV" smtClean="0"/>
              <a:t>12.10.2020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63642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34BF6-A0C8-49A6-BE8C-920BB022829B}" type="datetimeFigureOut">
              <a:rPr lang="lv-LV" smtClean="0"/>
              <a:t>12.10.2020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1FF44B9-0C5B-42A8-8606-EF2C17851AAB}" type="slidenum">
              <a:rPr lang="lv-LV" smtClean="0"/>
              <a:t>‹#›</a:t>
            </a:fld>
            <a:endParaRPr lang="lv-LV"/>
          </a:p>
        </p:txBody>
      </p:sp>
    </p:spTree>
    <p:extLst>
      <p:ext uri="{BB962C8B-B14F-4D97-AF65-F5344CB8AC3E}">
        <p14:creationId xmlns:p14="http://schemas.microsoft.com/office/powerpoint/2010/main" val="24384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34BF6-A0C8-49A6-BE8C-920BB022829B}" type="datetimeFigureOut">
              <a:rPr lang="lv-LV" smtClean="0"/>
              <a:t>12.10.2020</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F44B9-0C5B-42A8-8606-EF2C17851AAB}" type="slidenum">
              <a:rPr lang="lv-LV" smtClean="0"/>
              <a:t>‹#›</a:t>
            </a:fld>
            <a:endParaRPr lang="lv-LV"/>
          </a:p>
        </p:txBody>
      </p:sp>
    </p:spTree>
    <p:extLst>
      <p:ext uri="{BB962C8B-B14F-4D97-AF65-F5344CB8AC3E}">
        <p14:creationId xmlns:p14="http://schemas.microsoft.com/office/powerpoint/2010/main" val="282906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5" name="TextBox 4"/>
          <p:cNvSpPr txBox="1"/>
          <p:nvPr/>
        </p:nvSpPr>
        <p:spPr>
          <a:xfrm>
            <a:off x="655526" y="4653137"/>
            <a:ext cx="7797628" cy="2123658"/>
          </a:xfrm>
          <a:prstGeom prst="rect">
            <a:avLst/>
          </a:prstGeom>
          <a:noFill/>
        </p:spPr>
        <p:txBody>
          <a:bodyPr wrap="square" rtlCol="0">
            <a:spAutoFit/>
          </a:bodyPr>
          <a:lstStyle/>
          <a:p>
            <a:pPr algn="ctr"/>
            <a:r>
              <a:rPr lang="lv-LV" sz="2800" b="1" dirty="0">
                <a:solidFill>
                  <a:schemeClr val="bg1"/>
                </a:solidFill>
              </a:rPr>
              <a:t>Transporta attīstības pamatnostādņu 2021.-2027. gadam </a:t>
            </a:r>
          </a:p>
          <a:p>
            <a:pPr algn="ctr"/>
            <a:r>
              <a:rPr lang="lv-LV" sz="2800" b="1" dirty="0">
                <a:solidFill>
                  <a:schemeClr val="bg1"/>
                </a:solidFill>
              </a:rPr>
              <a:t>Stratēģiskais ietekmes uz vidi novērtējums</a:t>
            </a:r>
          </a:p>
          <a:p>
            <a:pPr algn="ctr"/>
            <a:endParaRPr lang="lv-LV" sz="2400" dirty="0">
              <a:solidFill>
                <a:schemeClr val="bg1"/>
              </a:solidFill>
            </a:endParaRPr>
          </a:p>
          <a:p>
            <a:pPr algn="ctr"/>
            <a:r>
              <a:rPr lang="lv-LV" sz="2400" dirty="0">
                <a:solidFill>
                  <a:schemeClr val="bg1"/>
                </a:solidFill>
              </a:rPr>
              <a:t>SIA  ELLE 12.10.2020.</a:t>
            </a:r>
            <a:endParaRPr lang="lv-LV" sz="2000" dirty="0">
              <a:solidFill>
                <a:schemeClr val="bg1"/>
              </a:solidFill>
            </a:endParaRPr>
          </a:p>
        </p:txBody>
      </p:sp>
    </p:spTree>
    <p:extLst>
      <p:ext uri="{BB962C8B-B14F-4D97-AF65-F5344CB8AC3E}">
        <p14:creationId xmlns:p14="http://schemas.microsoft.com/office/powerpoint/2010/main" val="257561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8" y="-30327"/>
            <a:ext cx="9141969" cy="6858000"/>
          </a:xfrm>
          <a:prstGeom prst="rect">
            <a:avLst/>
          </a:prstGeom>
        </p:spPr>
      </p:pic>
      <p:sp>
        <p:nvSpPr>
          <p:cNvPr id="16" name="TextBox 15"/>
          <p:cNvSpPr txBox="1"/>
          <p:nvPr/>
        </p:nvSpPr>
        <p:spPr>
          <a:xfrm>
            <a:off x="528381" y="404664"/>
            <a:ext cx="7976336" cy="461665"/>
          </a:xfrm>
          <a:prstGeom prst="rect">
            <a:avLst/>
          </a:prstGeom>
          <a:noFill/>
        </p:spPr>
        <p:txBody>
          <a:bodyPr wrap="square" rtlCol="0">
            <a:spAutoFit/>
          </a:bodyPr>
          <a:lstStyle/>
          <a:p>
            <a:r>
              <a:rPr lang="lv-LV" sz="2400" b="1" dirty="0">
                <a:solidFill>
                  <a:schemeClr val="tx1">
                    <a:lumMod val="65000"/>
                    <a:lumOff val="35000"/>
                  </a:schemeClr>
                </a:solidFill>
              </a:rPr>
              <a:t>Galvenie secinājumi</a:t>
            </a:r>
          </a:p>
        </p:txBody>
      </p:sp>
      <p:sp>
        <p:nvSpPr>
          <p:cNvPr id="8" name="TextBox 7">
            <a:extLst>
              <a:ext uri="{FF2B5EF4-FFF2-40B4-BE49-F238E27FC236}">
                <a16:creationId xmlns:a16="http://schemas.microsoft.com/office/drawing/2014/main" id="{87CA2EB3-C267-40E0-9DDF-0B1647EE375D}"/>
              </a:ext>
            </a:extLst>
          </p:cNvPr>
          <p:cNvSpPr txBox="1"/>
          <p:nvPr/>
        </p:nvSpPr>
        <p:spPr>
          <a:xfrm>
            <a:off x="323528" y="1086327"/>
            <a:ext cx="7848872" cy="4247317"/>
          </a:xfrm>
          <a:prstGeom prst="rect">
            <a:avLst/>
          </a:prstGeom>
          <a:noFill/>
        </p:spPr>
        <p:txBody>
          <a:bodyPr wrap="square">
            <a:spAutoFit/>
          </a:bodyPr>
          <a:lstStyle/>
          <a:p>
            <a:pPr algn="just"/>
            <a:r>
              <a:rPr lang="lv-LV" dirty="0">
                <a:solidFill>
                  <a:schemeClr val="tx1">
                    <a:lumMod val="65000"/>
                    <a:lumOff val="35000"/>
                  </a:schemeClr>
                </a:solidFill>
              </a:rPr>
              <a:t>Vairāki risinājumi, kas attiecas uz </a:t>
            </a:r>
            <a:r>
              <a:rPr lang="lv-LV" i="1" dirty="0">
                <a:solidFill>
                  <a:schemeClr val="tx1">
                    <a:lumMod val="65000"/>
                    <a:lumOff val="35000"/>
                  </a:schemeClr>
                </a:solidFill>
              </a:rPr>
              <a:t>trokšņa jomu</a:t>
            </a:r>
            <a:r>
              <a:rPr lang="lv-LV" dirty="0">
                <a:solidFill>
                  <a:schemeClr val="tx1">
                    <a:lumMod val="65000"/>
                    <a:lumOff val="35000"/>
                  </a:schemeClr>
                </a:solidFill>
              </a:rPr>
              <a:t>, ir iestrādāti pamatnostādnēs, norādot to </a:t>
            </a:r>
            <a:r>
              <a:rPr lang="lv-LV" i="1" dirty="0">
                <a:solidFill>
                  <a:schemeClr val="tx1">
                    <a:lumMod val="65000"/>
                    <a:lumOff val="35000"/>
                  </a:schemeClr>
                </a:solidFill>
              </a:rPr>
              <a:t>1. pielikuma sadaļā ‘’Galvenie izaicinājumi’’:</a:t>
            </a:r>
          </a:p>
          <a:p>
            <a:endParaRPr lang="lv-LV" i="1" dirty="0">
              <a:solidFill>
                <a:schemeClr val="tx1">
                  <a:lumMod val="65000"/>
                  <a:lumOff val="35000"/>
                </a:schemeClr>
              </a:solidFill>
            </a:endParaRPr>
          </a:p>
          <a:p>
            <a:pPr marL="285750" indent="-285750" algn="just">
              <a:buFont typeface="Arial" panose="020B0604020202020204" pitchFamily="34" charset="0"/>
              <a:buChar char="•"/>
            </a:pPr>
            <a:r>
              <a:rPr lang="lv-LV" dirty="0">
                <a:solidFill>
                  <a:schemeClr val="tx1">
                    <a:lumMod val="65000"/>
                    <a:lumOff val="35000"/>
                  </a:schemeClr>
                </a:solidFill>
              </a:rPr>
              <a:t>Izstrādāt un īstenot Rīcības plānus trokšņa samazināšanai valsts nozīmīgāko transporta infrastruktūras objektu tuvumā</a:t>
            </a:r>
          </a:p>
          <a:p>
            <a:pPr marL="285750" indent="-285750" algn="just">
              <a:buFont typeface="Arial" panose="020B0604020202020204" pitchFamily="34" charset="0"/>
              <a:buChar char="•"/>
            </a:pPr>
            <a:endParaRPr lang="lv-LV" dirty="0">
              <a:solidFill>
                <a:schemeClr val="tx1">
                  <a:lumMod val="65000"/>
                  <a:lumOff val="35000"/>
                </a:schemeClr>
              </a:solidFill>
            </a:endParaRPr>
          </a:p>
          <a:p>
            <a:pPr marL="285750" indent="-285750" algn="just">
              <a:buFont typeface="Arial" panose="020B0604020202020204" pitchFamily="34" charset="0"/>
              <a:buChar char="•"/>
            </a:pPr>
            <a:r>
              <a:rPr lang="lv-LV" dirty="0">
                <a:solidFill>
                  <a:schemeClr val="tx1">
                    <a:lumMod val="65000"/>
                    <a:lumOff val="35000"/>
                  </a:schemeClr>
                </a:solidFill>
              </a:rPr>
              <a:t>Normatīvā regulējuma pilnveidošana trokšņa pārvaldības jomā</a:t>
            </a:r>
          </a:p>
          <a:p>
            <a:pPr marL="285750" indent="-285750" algn="just">
              <a:buFont typeface="Arial" panose="020B0604020202020204" pitchFamily="34" charset="0"/>
              <a:buChar char="•"/>
            </a:pPr>
            <a:endParaRPr lang="lv-LV" dirty="0">
              <a:solidFill>
                <a:schemeClr val="tx1">
                  <a:lumMod val="65000"/>
                  <a:lumOff val="35000"/>
                </a:schemeClr>
              </a:solidFill>
            </a:endParaRPr>
          </a:p>
          <a:p>
            <a:pPr marL="285750" indent="-285750" algn="just">
              <a:buFont typeface="Arial" panose="020B0604020202020204" pitchFamily="34" charset="0"/>
              <a:buChar char="•"/>
            </a:pPr>
            <a:r>
              <a:rPr lang="lv-LV" dirty="0">
                <a:solidFill>
                  <a:schemeClr val="tx1">
                    <a:lumMod val="65000"/>
                    <a:lumOff val="35000"/>
                  </a:schemeClr>
                </a:solidFill>
              </a:rPr>
              <a:t> Finansiālas kompensāciju sistēmas izveide un uzturēšana lidostas “Rīga” darbības radītā trokšņa ietekmes līmeņa mazināšanai </a:t>
            </a: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sz="1800" b="1" i="1" dirty="0">
              <a:solidFill>
                <a:schemeClr val="tx1">
                  <a:lumMod val="65000"/>
                  <a:lumOff val="35000"/>
                </a:schemeClr>
              </a:solidFill>
            </a:endParaRPr>
          </a:p>
        </p:txBody>
      </p:sp>
    </p:spTree>
    <p:extLst>
      <p:ext uri="{BB962C8B-B14F-4D97-AF65-F5344CB8AC3E}">
        <p14:creationId xmlns:p14="http://schemas.microsoft.com/office/powerpoint/2010/main" val="342550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34349"/>
            <a:ext cx="9141969" cy="6858000"/>
          </a:xfrm>
          <a:prstGeom prst="rect">
            <a:avLst/>
          </a:prstGeom>
        </p:spPr>
      </p:pic>
      <p:sp>
        <p:nvSpPr>
          <p:cNvPr id="16" name="TextBox 15"/>
          <p:cNvSpPr txBox="1"/>
          <p:nvPr/>
        </p:nvSpPr>
        <p:spPr>
          <a:xfrm>
            <a:off x="528381" y="404664"/>
            <a:ext cx="7976336" cy="461665"/>
          </a:xfrm>
          <a:prstGeom prst="rect">
            <a:avLst/>
          </a:prstGeom>
          <a:noFill/>
        </p:spPr>
        <p:txBody>
          <a:bodyPr wrap="square" rtlCol="0">
            <a:spAutoFit/>
          </a:bodyPr>
          <a:lstStyle/>
          <a:p>
            <a:r>
              <a:rPr lang="lv-LV" sz="2400" b="1" dirty="0">
                <a:solidFill>
                  <a:schemeClr val="tx1">
                    <a:lumMod val="65000"/>
                    <a:lumOff val="35000"/>
                  </a:schemeClr>
                </a:solidFill>
              </a:rPr>
              <a:t>Risinājumi, kuri jāņem uzdevumu īstenošanas ietvaros</a:t>
            </a:r>
          </a:p>
        </p:txBody>
      </p:sp>
      <p:sp>
        <p:nvSpPr>
          <p:cNvPr id="8" name="TextBox 7">
            <a:extLst>
              <a:ext uri="{FF2B5EF4-FFF2-40B4-BE49-F238E27FC236}">
                <a16:creationId xmlns:a16="http://schemas.microsoft.com/office/drawing/2014/main" id="{87CA2EB3-C267-40E0-9DDF-0B1647EE375D}"/>
              </a:ext>
            </a:extLst>
          </p:cNvPr>
          <p:cNvSpPr txBox="1"/>
          <p:nvPr/>
        </p:nvSpPr>
        <p:spPr>
          <a:xfrm>
            <a:off x="179512" y="980728"/>
            <a:ext cx="7848872" cy="7848302"/>
          </a:xfrm>
          <a:prstGeom prst="rect">
            <a:avLst/>
          </a:prstGeom>
          <a:noFill/>
        </p:spPr>
        <p:txBody>
          <a:bodyPr wrap="square">
            <a:spAutoFit/>
          </a:bodyPr>
          <a:lstStyle/>
          <a:p>
            <a:pPr algn="just"/>
            <a:r>
              <a:rPr lang="lv-LV" b="1" dirty="0">
                <a:solidFill>
                  <a:schemeClr val="tx1">
                    <a:lumMod val="65000"/>
                    <a:lumOff val="35000"/>
                  </a:schemeClr>
                </a:solidFill>
              </a:rPr>
              <a:t>Vides pārskatā ir piedāvāti risinājumi, kuri jāņem vērā  TAP uzdevumu īstenošanas ietvaros vai nu pirms uzdevumu ieviešanas, vai uzdevumu ieviešanas laikā</a:t>
            </a:r>
          </a:p>
          <a:p>
            <a:endParaRPr lang="lv-LV" sz="1800" b="1" dirty="0">
              <a:solidFill>
                <a:schemeClr val="tx1">
                  <a:lumMod val="65000"/>
                  <a:lumOff val="35000"/>
                </a:schemeClr>
              </a:solidFill>
            </a:endParaRPr>
          </a:p>
          <a:p>
            <a:r>
              <a:rPr lang="lv-LV" b="1" dirty="0">
                <a:solidFill>
                  <a:schemeClr val="accent1"/>
                </a:solidFill>
              </a:rPr>
              <a:t>Gaisa  kvalitāte </a:t>
            </a:r>
          </a:p>
          <a:p>
            <a:pPr marL="285750" indent="-285750" algn="just">
              <a:buFont typeface="Arial" panose="020B0604020202020204" pitchFamily="34" charset="0"/>
              <a:buChar char="•"/>
            </a:pPr>
            <a:r>
              <a:rPr lang="lv-LV" dirty="0">
                <a:solidFill>
                  <a:schemeClr val="tx1">
                    <a:lumMod val="65000"/>
                    <a:lumOff val="35000"/>
                  </a:schemeClr>
                </a:solidFill>
              </a:rPr>
              <a:t>Sabiedriskā transporta sistēmas attīstība, lai nodrošinātu administratīvi teritoriālās reformas rezultātā radušo pieprasījumu pēc lielākas mobilitātes</a:t>
            </a:r>
          </a:p>
          <a:p>
            <a:pPr marL="285750" indent="-285750" algn="just">
              <a:buFont typeface="Arial" panose="020B0604020202020204" pitchFamily="34" charset="0"/>
              <a:buChar char="•"/>
            </a:pPr>
            <a:r>
              <a:rPr lang="lv-LV" dirty="0">
                <a:solidFill>
                  <a:schemeClr val="tx1">
                    <a:lumMod val="65000"/>
                    <a:lumOff val="35000"/>
                  </a:schemeClr>
                </a:solidFill>
              </a:rPr>
              <a:t>Papildus pasākumu plānošana gaisa transportā, kas vērsti uz emisiju apjoma samazināšanu</a:t>
            </a:r>
          </a:p>
          <a:p>
            <a:pPr marL="285750" indent="-285750" algn="just">
              <a:buFont typeface="Arial" panose="020B0604020202020204" pitchFamily="34" charset="0"/>
              <a:buChar char="•"/>
            </a:pPr>
            <a:r>
              <a:rPr lang="lv-LV" dirty="0">
                <a:solidFill>
                  <a:schemeClr val="tx1">
                    <a:lumMod val="65000"/>
                    <a:lumOff val="35000"/>
                  </a:schemeClr>
                </a:solidFill>
              </a:rPr>
              <a:t>Pastiprināt transportlīdzekļu ( t.sk. emisiju) kontroli uz ceļiem, kā arī novērst atgāzu pēcapstrādes sistēmu demontēšanu (iekļauts Gaisa piesārņojuma samazināšanas rīcības plānā 2020 – 2030. gadam) </a:t>
            </a:r>
          </a:p>
          <a:p>
            <a:pPr marL="285750" indent="-285750" algn="just">
              <a:buFont typeface="Arial" panose="020B0604020202020204" pitchFamily="34" charset="0"/>
              <a:buChar char="•"/>
            </a:pPr>
            <a:endParaRPr lang="lv-LV" b="1" dirty="0">
              <a:solidFill>
                <a:schemeClr val="tx1">
                  <a:lumMod val="65000"/>
                  <a:lumOff val="35000"/>
                </a:schemeClr>
              </a:solidFill>
            </a:endParaRPr>
          </a:p>
          <a:p>
            <a:pPr algn="just"/>
            <a:r>
              <a:rPr lang="lv-LV" b="1" dirty="0">
                <a:solidFill>
                  <a:schemeClr val="accent1"/>
                </a:solidFill>
              </a:rPr>
              <a:t>Klimata pārmaiņas </a:t>
            </a:r>
          </a:p>
          <a:p>
            <a:pPr marL="285750" indent="-285750" algn="just">
              <a:buFont typeface="Arial" panose="020B0604020202020204" pitchFamily="34" charset="0"/>
              <a:buChar char="•"/>
            </a:pPr>
            <a:r>
              <a:rPr lang="lv-LV" dirty="0">
                <a:solidFill>
                  <a:schemeClr val="tx1">
                    <a:lumMod val="65000"/>
                    <a:lumOff val="35000"/>
                  </a:schemeClr>
                </a:solidFill>
              </a:rPr>
              <a:t>Mazināt sasalšanas  - atkušanas, karstuma stresa, izskalojuma risku ietekmi uz autoceļiem/tilta balstiem, izvēloties būvniecības/pārbūves projektos tādu segumu, kas ir piemērots paredzamajiem apstākļiem, ņemot vērā klimata pārmaiņu projekcijas; </a:t>
            </a:r>
          </a:p>
          <a:p>
            <a:pPr marL="285750" indent="-285750" algn="just">
              <a:buFont typeface="Arial" panose="020B0604020202020204" pitchFamily="34" charset="0"/>
              <a:buChar char="•"/>
            </a:pPr>
            <a:r>
              <a:rPr lang="lv-LV" dirty="0">
                <a:solidFill>
                  <a:schemeClr val="tx1">
                    <a:lumMod val="65000"/>
                    <a:lumOff val="35000"/>
                  </a:schemeClr>
                </a:solidFill>
              </a:rPr>
              <a:t>Īstenot ilgtspējīgus risinājumus lietus ūdens apsaimniekošanā (zaļā infrastruktūra un ekosistēmu pakalpojumu pieejas izmantošana)</a:t>
            </a: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b="1" dirty="0">
              <a:solidFill>
                <a:schemeClr val="tx1">
                  <a:lumMod val="65000"/>
                  <a:lumOff val="35000"/>
                </a:schemeClr>
              </a:solidFill>
            </a:endParaRPr>
          </a:p>
          <a:p>
            <a:pPr marL="285750" indent="-285750">
              <a:buFont typeface="Arial" panose="020B0604020202020204" pitchFamily="34" charset="0"/>
              <a:buChar char="•"/>
            </a:pPr>
            <a:endParaRPr lang="lv-LV" b="1" dirty="0">
              <a:solidFill>
                <a:schemeClr val="tx1">
                  <a:lumMod val="65000"/>
                  <a:lumOff val="35000"/>
                </a:schemeClr>
              </a:solidFill>
            </a:endParaRPr>
          </a:p>
          <a:p>
            <a:pPr marL="285750" indent="-285750">
              <a:buFont typeface="Arial" panose="020B0604020202020204" pitchFamily="34" charset="0"/>
              <a:buChar char="•"/>
            </a:pPr>
            <a:endParaRPr lang="lv-LV" b="1" dirty="0">
              <a:solidFill>
                <a:schemeClr val="tx1">
                  <a:lumMod val="65000"/>
                  <a:lumOff val="35000"/>
                </a:schemeClr>
              </a:solidFill>
            </a:endParaRPr>
          </a:p>
          <a:p>
            <a:pPr marL="285750" indent="-285750">
              <a:buFont typeface="Arial" panose="020B0604020202020204" pitchFamily="34" charset="0"/>
              <a:buChar char="•"/>
            </a:pPr>
            <a:endParaRPr lang="lv-LV" b="1" dirty="0">
              <a:solidFill>
                <a:schemeClr val="tx1">
                  <a:lumMod val="65000"/>
                  <a:lumOff val="35000"/>
                </a:schemeClr>
              </a:solidFill>
            </a:endParaRPr>
          </a:p>
          <a:p>
            <a:endParaRPr lang="lv-LV" sz="1800" b="1" i="1" dirty="0">
              <a:solidFill>
                <a:schemeClr val="tx1">
                  <a:lumMod val="65000"/>
                  <a:lumOff val="35000"/>
                </a:schemeClr>
              </a:solidFill>
            </a:endParaRPr>
          </a:p>
        </p:txBody>
      </p:sp>
    </p:spTree>
    <p:extLst>
      <p:ext uri="{BB962C8B-B14F-4D97-AF65-F5344CB8AC3E}">
        <p14:creationId xmlns:p14="http://schemas.microsoft.com/office/powerpoint/2010/main" val="275030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36" y="0"/>
            <a:ext cx="9141969" cy="6858000"/>
          </a:xfrm>
          <a:prstGeom prst="rect">
            <a:avLst/>
          </a:prstGeom>
        </p:spPr>
      </p:pic>
      <p:sp>
        <p:nvSpPr>
          <p:cNvPr id="16" name="TextBox 15"/>
          <p:cNvSpPr txBox="1"/>
          <p:nvPr/>
        </p:nvSpPr>
        <p:spPr>
          <a:xfrm>
            <a:off x="528381" y="404664"/>
            <a:ext cx="7976336" cy="461665"/>
          </a:xfrm>
          <a:prstGeom prst="rect">
            <a:avLst/>
          </a:prstGeom>
          <a:noFill/>
        </p:spPr>
        <p:txBody>
          <a:bodyPr wrap="square" rtlCol="0">
            <a:spAutoFit/>
          </a:bodyPr>
          <a:lstStyle/>
          <a:p>
            <a:r>
              <a:rPr lang="lv-LV" sz="2400" b="1" dirty="0">
                <a:solidFill>
                  <a:schemeClr val="tx1">
                    <a:lumMod val="65000"/>
                    <a:lumOff val="35000"/>
                  </a:schemeClr>
                </a:solidFill>
              </a:rPr>
              <a:t>Risinājumi uzdevumu īstenošanas ietvaros</a:t>
            </a:r>
          </a:p>
        </p:txBody>
      </p:sp>
      <p:sp>
        <p:nvSpPr>
          <p:cNvPr id="8" name="TextBox 7">
            <a:extLst>
              <a:ext uri="{FF2B5EF4-FFF2-40B4-BE49-F238E27FC236}">
                <a16:creationId xmlns:a16="http://schemas.microsoft.com/office/drawing/2014/main" id="{87CA2EB3-C267-40E0-9DDF-0B1647EE375D}"/>
              </a:ext>
            </a:extLst>
          </p:cNvPr>
          <p:cNvSpPr txBox="1"/>
          <p:nvPr/>
        </p:nvSpPr>
        <p:spPr>
          <a:xfrm>
            <a:off x="323528" y="1086327"/>
            <a:ext cx="7848872" cy="7848302"/>
          </a:xfrm>
          <a:prstGeom prst="rect">
            <a:avLst/>
          </a:prstGeom>
          <a:noFill/>
        </p:spPr>
        <p:txBody>
          <a:bodyPr wrap="square">
            <a:spAutoFit/>
          </a:bodyPr>
          <a:lstStyle/>
          <a:p>
            <a:endParaRPr lang="lv-LV" sz="1800" b="1" dirty="0">
              <a:solidFill>
                <a:schemeClr val="tx1">
                  <a:lumMod val="65000"/>
                  <a:lumOff val="35000"/>
                </a:schemeClr>
              </a:solidFill>
            </a:endParaRPr>
          </a:p>
          <a:p>
            <a:r>
              <a:rPr lang="lv-LV" b="1" dirty="0">
                <a:solidFill>
                  <a:schemeClr val="accent1"/>
                </a:solidFill>
              </a:rPr>
              <a:t>Trokšņi</a:t>
            </a:r>
          </a:p>
          <a:p>
            <a:pPr marL="285750" indent="-285750">
              <a:buFont typeface="Arial" panose="020B0604020202020204" pitchFamily="34" charset="0"/>
              <a:buChar char="•"/>
            </a:pPr>
            <a:r>
              <a:rPr lang="lv-LV" dirty="0">
                <a:solidFill>
                  <a:schemeClr val="tx1">
                    <a:lumMod val="65000"/>
                    <a:lumOff val="35000"/>
                  </a:schemeClr>
                </a:solidFill>
              </a:rPr>
              <a:t>Plānojot transporta infrastruktūras objektu attīstību, paredzēt lokālu trokšņa mazināšanas pasākumu ieviešanu;</a:t>
            </a:r>
          </a:p>
          <a:p>
            <a:endParaRPr lang="lv-LV" dirty="0">
              <a:solidFill>
                <a:schemeClr val="tx1">
                  <a:lumMod val="65000"/>
                  <a:lumOff val="35000"/>
                </a:schemeClr>
              </a:solidFill>
            </a:endParaRPr>
          </a:p>
          <a:p>
            <a:r>
              <a:rPr lang="lv-LV" b="1" dirty="0">
                <a:solidFill>
                  <a:schemeClr val="accent1"/>
                </a:solidFill>
              </a:rPr>
              <a:t>Bioloģiskā daudzveidība un ĪADT, ainavas</a:t>
            </a:r>
          </a:p>
          <a:p>
            <a:pPr marL="285750" indent="-285750">
              <a:buFont typeface="Arial" panose="020B0604020202020204" pitchFamily="34" charset="0"/>
              <a:buChar char="•"/>
            </a:pPr>
            <a:r>
              <a:rPr lang="lv-LV" dirty="0">
                <a:solidFill>
                  <a:schemeClr val="tx1">
                    <a:lumMod val="65000"/>
                    <a:lumOff val="35000"/>
                  </a:schemeClr>
                </a:solidFill>
              </a:rPr>
              <a:t>Transporta infrastruktūras objektu plānošanas/ pārbūves projektu izstrādes sākumstadijā, savlaicīgi nepieciešams apkopot informāciju par potenciāli ietekmētajām dabas vērtībām, kas ļautu savlaicīgi izvēlēties alternatīvas, neieguldot lielus līdzekļus</a:t>
            </a: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r>
              <a:rPr lang="lv-LV" dirty="0">
                <a:solidFill>
                  <a:schemeClr val="tx1">
                    <a:lumMod val="65000"/>
                    <a:lumOff val="35000"/>
                  </a:schemeClr>
                </a:solidFill>
              </a:rPr>
              <a:t>Kompensējošo un ietekmes uz vidi mazinošo pasākumu plānošana un īstenošana gan IVN procesā, gan projektu realizācijas un īstenošanas ietvaros</a:t>
            </a: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r>
              <a:rPr lang="lv-LV" dirty="0">
                <a:solidFill>
                  <a:schemeClr val="tx1">
                    <a:lumMod val="65000"/>
                    <a:lumOff val="35000"/>
                  </a:schemeClr>
                </a:solidFill>
              </a:rPr>
              <a:t>Šķērsojot ekoloģiski nozīmīgus ainavu struktūras elementus (upju ieleja, meža masīvus), jānodrošina migrācijas koridorus (</a:t>
            </a:r>
            <a:r>
              <a:rPr lang="lv-LV" dirty="0" err="1">
                <a:solidFill>
                  <a:schemeClr val="tx1">
                    <a:lumMod val="65000"/>
                    <a:lumOff val="35000"/>
                  </a:schemeClr>
                </a:solidFill>
              </a:rPr>
              <a:t>ekodukti</a:t>
            </a:r>
            <a:r>
              <a:rPr lang="lv-LV" dirty="0">
                <a:solidFill>
                  <a:schemeClr val="tx1">
                    <a:lumMod val="65000"/>
                    <a:lumOff val="35000"/>
                  </a:schemeClr>
                </a:solidFill>
              </a:rPr>
              <a:t>, zaļās pārejas un tuneļi), lai saglabātu ainavu funkcionalitāti</a:t>
            </a: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r>
              <a:rPr lang="lv-LV" dirty="0">
                <a:solidFill>
                  <a:schemeClr val="tx1">
                    <a:lumMod val="65000"/>
                    <a:lumOff val="35000"/>
                  </a:schemeClr>
                </a:solidFill>
              </a:rPr>
              <a:t>Transporta infrastruktūras objektu plānošanā un uzturēšanā, nepieciešams apzināt ainaviskās un kultūrvēsturiskās vērtības</a:t>
            </a: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dirty="0">
              <a:solidFill>
                <a:schemeClr val="tx1">
                  <a:lumMod val="65000"/>
                  <a:lumOff val="35000"/>
                </a:schemeClr>
              </a:solidFill>
            </a:endParaRPr>
          </a:p>
          <a:p>
            <a:pPr marL="285750" indent="-285750">
              <a:buFont typeface="Arial" panose="020B0604020202020204" pitchFamily="34" charset="0"/>
              <a:buChar char="•"/>
            </a:pPr>
            <a:endParaRPr lang="lv-LV" b="1" dirty="0">
              <a:solidFill>
                <a:schemeClr val="tx1">
                  <a:lumMod val="65000"/>
                  <a:lumOff val="35000"/>
                </a:schemeClr>
              </a:solidFill>
            </a:endParaRPr>
          </a:p>
          <a:p>
            <a:pPr marL="285750" indent="-285750">
              <a:buFont typeface="Arial" panose="020B0604020202020204" pitchFamily="34" charset="0"/>
              <a:buChar char="•"/>
            </a:pPr>
            <a:endParaRPr lang="lv-LV" b="1" dirty="0">
              <a:solidFill>
                <a:schemeClr val="tx1">
                  <a:lumMod val="65000"/>
                  <a:lumOff val="35000"/>
                </a:schemeClr>
              </a:solidFill>
            </a:endParaRPr>
          </a:p>
          <a:p>
            <a:pPr marL="285750" indent="-285750">
              <a:buFont typeface="Arial" panose="020B0604020202020204" pitchFamily="34" charset="0"/>
              <a:buChar char="•"/>
            </a:pPr>
            <a:endParaRPr lang="lv-LV" b="1" dirty="0">
              <a:solidFill>
                <a:schemeClr val="tx1">
                  <a:lumMod val="65000"/>
                  <a:lumOff val="35000"/>
                </a:schemeClr>
              </a:solidFill>
            </a:endParaRPr>
          </a:p>
          <a:p>
            <a:pPr marL="285750" indent="-285750">
              <a:buFont typeface="Arial" panose="020B0604020202020204" pitchFamily="34" charset="0"/>
              <a:buChar char="•"/>
            </a:pPr>
            <a:endParaRPr lang="lv-LV" b="1" dirty="0">
              <a:solidFill>
                <a:schemeClr val="tx1">
                  <a:lumMod val="65000"/>
                  <a:lumOff val="35000"/>
                </a:schemeClr>
              </a:solidFill>
            </a:endParaRPr>
          </a:p>
          <a:p>
            <a:endParaRPr lang="lv-LV" sz="1800" b="1" i="1" dirty="0">
              <a:solidFill>
                <a:schemeClr val="tx1">
                  <a:lumMod val="65000"/>
                  <a:lumOff val="35000"/>
                </a:schemeClr>
              </a:solidFill>
            </a:endParaRPr>
          </a:p>
        </p:txBody>
      </p:sp>
    </p:spTree>
    <p:extLst>
      <p:ext uri="{BB962C8B-B14F-4D97-AF65-F5344CB8AC3E}">
        <p14:creationId xmlns:p14="http://schemas.microsoft.com/office/powerpoint/2010/main" val="220136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 y="0"/>
            <a:ext cx="9141969" cy="6858000"/>
          </a:xfrm>
          <a:prstGeom prst="rect">
            <a:avLst/>
          </a:prstGeom>
        </p:spPr>
      </p:pic>
      <p:sp>
        <p:nvSpPr>
          <p:cNvPr id="5" name="TextBox 4"/>
          <p:cNvSpPr txBox="1"/>
          <p:nvPr/>
        </p:nvSpPr>
        <p:spPr>
          <a:xfrm>
            <a:off x="673186" y="5013176"/>
            <a:ext cx="7797628" cy="523220"/>
          </a:xfrm>
          <a:prstGeom prst="rect">
            <a:avLst/>
          </a:prstGeom>
          <a:noFill/>
        </p:spPr>
        <p:txBody>
          <a:bodyPr wrap="square" rtlCol="0">
            <a:spAutoFit/>
          </a:bodyPr>
          <a:lstStyle/>
          <a:p>
            <a:pPr algn="ctr"/>
            <a:r>
              <a:rPr lang="lv-LV" sz="2800" b="1" dirty="0">
                <a:solidFill>
                  <a:schemeClr val="bg1"/>
                </a:solidFill>
              </a:rPr>
              <a:t>Paldies par uzmanību!</a:t>
            </a:r>
            <a:endParaRPr lang="lv-LV" sz="2000" dirty="0">
              <a:solidFill>
                <a:schemeClr val="bg1"/>
              </a:solidFill>
            </a:endParaRPr>
          </a:p>
        </p:txBody>
      </p:sp>
    </p:spTree>
    <p:extLst>
      <p:ext uri="{BB962C8B-B14F-4D97-AF65-F5344CB8AC3E}">
        <p14:creationId xmlns:p14="http://schemas.microsoft.com/office/powerpoint/2010/main" val="409999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 y="0"/>
            <a:ext cx="9141969" cy="6858000"/>
          </a:xfrm>
          <a:prstGeom prst="rect">
            <a:avLst/>
          </a:prstGeom>
        </p:spPr>
      </p:pic>
      <p:sp>
        <p:nvSpPr>
          <p:cNvPr id="16" name="TextBox 15"/>
          <p:cNvSpPr txBox="1"/>
          <p:nvPr/>
        </p:nvSpPr>
        <p:spPr>
          <a:xfrm>
            <a:off x="561977" y="408528"/>
            <a:ext cx="7898455" cy="523220"/>
          </a:xfrm>
          <a:prstGeom prst="rect">
            <a:avLst/>
          </a:prstGeom>
          <a:noFill/>
        </p:spPr>
        <p:txBody>
          <a:bodyPr wrap="square" rtlCol="0">
            <a:spAutoFit/>
          </a:bodyPr>
          <a:lstStyle/>
          <a:p>
            <a:r>
              <a:rPr lang="lv-LV" sz="2800" b="1" dirty="0">
                <a:solidFill>
                  <a:schemeClr val="tx1">
                    <a:lumMod val="65000"/>
                    <a:lumOff val="35000"/>
                  </a:schemeClr>
                </a:solidFill>
              </a:rPr>
              <a:t>Prezentācijas saturs</a:t>
            </a:r>
          </a:p>
        </p:txBody>
      </p:sp>
      <p:sp>
        <p:nvSpPr>
          <p:cNvPr id="17" name="TextBox 16"/>
          <p:cNvSpPr txBox="1"/>
          <p:nvPr/>
        </p:nvSpPr>
        <p:spPr>
          <a:xfrm>
            <a:off x="561977" y="1340768"/>
            <a:ext cx="7826447" cy="2862322"/>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tx1">
                    <a:lumMod val="65000"/>
                    <a:lumOff val="35000"/>
                  </a:schemeClr>
                </a:solidFill>
              </a:rPr>
              <a:t>SIVN nepieciešamība un procedūra</a:t>
            </a:r>
          </a:p>
          <a:p>
            <a:endParaRPr lang="lv-LV" sz="2000" dirty="0">
              <a:solidFill>
                <a:schemeClr val="tx1">
                  <a:lumMod val="65000"/>
                  <a:lumOff val="35000"/>
                </a:schemeClr>
              </a:solidFill>
            </a:endParaRPr>
          </a:p>
          <a:p>
            <a:pPr marL="342900" indent="-342900">
              <a:buFont typeface="Arial" panose="020B0604020202020204" pitchFamily="34" charset="0"/>
              <a:buChar char="•"/>
            </a:pPr>
            <a:r>
              <a:rPr lang="lv-LV" sz="2000" dirty="0">
                <a:solidFill>
                  <a:schemeClr val="tx1">
                    <a:lumMod val="65000"/>
                    <a:lumOff val="35000"/>
                  </a:schemeClr>
                </a:solidFill>
              </a:rPr>
              <a:t>Vides pārskata saturs</a:t>
            </a:r>
          </a:p>
          <a:p>
            <a:pPr marL="342900" indent="-342900">
              <a:buFont typeface="Arial" panose="020B0604020202020204" pitchFamily="34" charset="0"/>
              <a:buChar char="•"/>
            </a:pPr>
            <a:endParaRPr lang="lv-LV" sz="2000" dirty="0">
              <a:solidFill>
                <a:schemeClr val="tx1">
                  <a:lumMod val="65000"/>
                  <a:lumOff val="35000"/>
                </a:schemeClr>
              </a:solidFill>
            </a:endParaRPr>
          </a:p>
          <a:p>
            <a:pPr marL="342900" indent="-342900">
              <a:buFont typeface="Arial" panose="020B0604020202020204" pitchFamily="34" charset="0"/>
              <a:buChar char="•"/>
            </a:pPr>
            <a:r>
              <a:rPr lang="lv-LV" sz="2000" dirty="0">
                <a:solidFill>
                  <a:schemeClr val="tx1">
                    <a:lumMod val="65000"/>
                    <a:lumOff val="35000"/>
                  </a:schemeClr>
                </a:solidFill>
              </a:rPr>
              <a:t>Galvenie stratēģiskā novērtējuma secinājumi</a:t>
            </a:r>
          </a:p>
          <a:p>
            <a:pPr marL="342900" indent="-342900">
              <a:buFont typeface="Arial" panose="020B0604020202020204" pitchFamily="34" charset="0"/>
              <a:buChar char="•"/>
            </a:pPr>
            <a:endParaRPr lang="lv-LV" sz="2000" dirty="0">
              <a:solidFill>
                <a:schemeClr val="tx1">
                  <a:lumMod val="65000"/>
                  <a:lumOff val="35000"/>
                </a:schemeClr>
              </a:solidFill>
            </a:endParaRPr>
          </a:p>
          <a:p>
            <a:pPr marL="342900" indent="-342900">
              <a:buFont typeface="Arial" panose="020B0604020202020204" pitchFamily="34" charset="0"/>
              <a:buChar char="•"/>
            </a:pPr>
            <a:endParaRPr lang="lv-LV" sz="2000" dirty="0">
              <a:solidFill>
                <a:schemeClr val="tx1">
                  <a:lumMod val="65000"/>
                  <a:lumOff val="35000"/>
                </a:schemeClr>
              </a:solidFill>
            </a:endParaRPr>
          </a:p>
          <a:p>
            <a:pPr marL="800100" lvl="1" indent="-342900">
              <a:buFont typeface="Arial" panose="020B0604020202020204" pitchFamily="34" charset="0"/>
              <a:buChar char="•"/>
            </a:pPr>
            <a:endParaRPr lang="lv-LV" sz="2000" dirty="0">
              <a:solidFill>
                <a:schemeClr val="tx1">
                  <a:lumMod val="65000"/>
                  <a:lumOff val="35000"/>
                </a:schemeClr>
              </a:solidFill>
            </a:endParaRPr>
          </a:p>
          <a:p>
            <a:pPr marL="800100" lvl="1" indent="-342900">
              <a:buFont typeface="Arial" panose="020B0604020202020204" pitchFamily="34" charset="0"/>
              <a:buChar char="•"/>
            </a:pPr>
            <a:endParaRPr lang="lv-LV" sz="2000" dirty="0">
              <a:solidFill>
                <a:schemeClr val="tx1">
                  <a:lumMod val="65000"/>
                  <a:lumOff val="35000"/>
                </a:schemeClr>
              </a:solidFill>
            </a:endParaRPr>
          </a:p>
        </p:txBody>
      </p:sp>
    </p:spTree>
    <p:extLst>
      <p:ext uri="{BB962C8B-B14F-4D97-AF65-F5344CB8AC3E}">
        <p14:creationId xmlns:p14="http://schemas.microsoft.com/office/powerpoint/2010/main" val="300080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 y="0"/>
            <a:ext cx="9141969" cy="6858000"/>
          </a:xfrm>
          <a:prstGeom prst="rect">
            <a:avLst/>
          </a:prstGeom>
        </p:spPr>
      </p:pic>
      <p:sp>
        <p:nvSpPr>
          <p:cNvPr id="16" name="TextBox 15"/>
          <p:cNvSpPr txBox="1"/>
          <p:nvPr/>
        </p:nvSpPr>
        <p:spPr>
          <a:xfrm>
            <a:off x="561977" y="408528"/>
            <a:ext cx="7898455" cy="523220"/>
          </a:xfrm>
          <a:prstGeom prst="rect">
            <a:avLst/>
          </a:prstGeom>
          <a:noFill/>
        </p:spPr>
        <p:txBody>
          <a:bodyPr wrap="square" rtlCol="0">
            <a:spAutoFit/>
          </a:bodyPr>
          <a:lstStyle/>
          <a:p>
            <a:r>
              <a:rPr lang="lv-LV" sz="2800" b="1" dirty="0">
                <a:solidFill>
                  <a:schemeClr val="tx1">
                    <a:lumMod val="65000"/>
                    <a:lumOff val="35000"/>
                  </a:schemeClr>
                </a:solidFill>
              </a:rPr>
              <a:t>Stratēģiskais ietekmes uz vidi novērtējums (</a:t>
            </a:r>
            <a:r>
              <a:rPr lang="lv-LV" sz="2800" b="1" dirty="0" err="1">
                <a:solidFill>
                  <a:schemeClr val="tx1">
                    <a:lumMod val="65000"/>
                    <a:lumOff val="35000"/>
                  </a:schemeClr>
                </a:solidFill>
              </a:rPr>
              <a:t>SIVN</a:t>
            </a:r>
            <a:r>
              <a:rPr lang="lv-LV" sz="2800" b="1" dirty="0">
                <a:solidFill>
                  <a:schemeClr val="tx1">
                    <a:lumMod val="65000"/>
                    <a:lumOff val="35000"/>
                  </a:schemeClr>
                </a:solidFill>
              </a:rPr>
              <a:t>)  </a:t>
            </a:r>
          </a:p>
        </p:txBody>
      </p:sp>
      <p:sp>
        <p:nvSpPr>
          <p:cNvPr id="17" name="TextBox 16"/>
          <p:cNvSpPr txBox="1"/>
          <p:nvPr/>
        </p:nvSpPr>
        <p:spPr>
          <a:xfrm>
            <a:off x="561977" y="1340768"/>
            <a:ext cx="7826447" cy="3170099"/>
          </a:xfrm>
          <a:prstGeom prst="rect">
            <a:avLst/>
          </a:prstGeom>
          <a:noFill/>
        </p:spPr>
        <p:txBody>
          <a:bodyPr wrap="square" rtlCol="0">
            <a:spAutoFit/>
          </a:bodyPr>
          <a:lstStyle/>
          <a:p>
            <a:pPr marL="342900" indent="-342900" algn="just">
              <a:buFont typeface="Arial" panose="020B0604020202020204" pitchFamily="34" charset="0"/>
              <a:buChar char="•"/>
            </a:pPr>
            <a:r>
              <a:rPr lang="lv-LV" sz="2000" dirty="0">
                <a:solidFill>
                  <a:schemeClr val="tx1">
                    <a:lumMod val="65000"/>
                    <a:lumOff val="35000"/>
                  </a:schemeClr>
                </a:solidFill>
              </a:rPr>
              <a:t>SIVN tiek veikts Transporta attīstības pamatnostādņu projektam 2021.-2027. gadam </a:t>
            </a:r>
          </a:p>
          <a:p>
            <a:pPr marL="342900" indent="-342900">
              <a:buFont typeface="Arial" panose="020B0604020202020204" pitchFamily="34" charset="0"/>
              <a:buChar char="•"/>
            </a:pPr>
            <a:endParaRPr lang="lv-LV" sz="2000" dirty="0">
              <a:solidFill>
                <a:schemeClr val="tx1">
                  <a:lumMod val="65000"/>
                  <a:lumOff val="35000"/>
                </a:schemeClr>
              </a:solidFill>
            </a:endParaRPr>
          </a:p>
          <a:p>
            <a:pPr marL="342900" indent="-342900" algn="just">
              <a:buFont typeface="Arial" panose="020B0604020202020204" pitchFamily="34" charset="0"/>
              <a:buChar char="•"/>
            </a:pPr>
            <a:r>
              <a:rPr lang="lv-LV" sz="2000" dirty="0">
                <a:solidFill>
                  <a:schemeClr val="tx1">
                    <a:lumMod val="65000"/>
                    <a:lumOff val="35000"/>
                  </a:schemeClr>
                </a:solidFill>
              </a:rPr>
              <a:t>SIVN nepieciešams saskaņā ar likuma «Par ietekmes uz vidi novērtējumu» 4.panta 3.daļas prasībām</a:t>
            </a:r>
          </a:p>
          <a:p>
            <a:pPr marL="342900" indent="-342900">
              <a:buFont typeface="Arial" panose="020B0604020202020204" pitchFamily="34" charset="0"/>
              <a:buChar char="•"/>
            </a:pPr>
            <a:endParaRPr lang="lv-LV" sz="2000" dirty="0">
              <a:solidFill>
                <a:schemeClr val="tx1">
                  <a:lumMod val="65000"/>
                  <a:lumOff val="35000"/>
                </a:schemeClr>
              </a:solidFill>
            </a:endParaRPr>
          </a:p>
          <a:p>
            <a:pPr marL="342900" indent="-342900" algn="just">
              <a:buFont typeface="Arial" panose="020B0604020202020204" pitchFamily="34" charset="0"/>
              <a:buChar char="•"/>
            </a:pPr>
            <a:r>
              <a:rPr lang="lv-LV" sz="2000" dirty="0">
                <a:solidFill>
                  <a:schemeClr val="tx1">
                    <a:lumMod val="65000"/>
                    <a:lumOff val="35000"/>
                  </a:schemeClr>
                </a:solidFill>
              </a:rPr>
              <a:t>Vides pārskata projekts sagatavots atbilstoši 2004. gada 23. marta MK noteikumu Nr. 157 «Kārtība, kādā veicams ietekmes uz vidi stratēģiskais novērtējums» prasībām</a:t>
            </a:r>
          </a:p>
          <a:p>
            <a:pPr lvl="1"/>
            <a:endParaRPr lang="lv-LV" sz="2000" dirty="0">
              <a:solidFill>
                <a:schemeClr val="tx1">
                  <a:lumMod val="65000"/>
                  <a:lumOff val="35000"/>
                </a:schemeClr>
              </a:solidFill>
            </a:endParaRPr>
          </a:p>
        </p:txBody>
      </p:sp>
    </p:spTree>
    <p:extLst>
      <p:ext uri="{BB962C8B-B14F-4D97-AF65-F5344CB8AC3E}">
        <p14:creationId xmlns:p14="http://schemas.microsoft.com/office/powerpoint/2010/main" val="368614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 y="0"/>
            <a:ext cx="9141969" cy="6858000"/>
          </a:xfrm>
          <a:prstGeom prst="rect">
            <a:avLst/>
          </a:prstGeom>
        </p:spPr>
      </p:pic>
      <p:sp>
        <p:nvSpPr>
          <p:cNvPr id="16" name="TextBox 15"/>
          <p:cNvSpPr txBox="1"/>
          <p:nvPr/>
        </p:nvSpPr>
        <p:spPr>
          <a:xfrm>
            <a:off x="528381" y="404664"/>
            <a:ext cx="4610772" cy="523220"/>
          </a:xfrm>
          <a:prstGeom prst="rect">
            <a:avLst/>
          </a:prstGeom>
          <a:noFill/>
        </p:spPr>
        <p:txBody>
          <a:bodyPr wrap="square" rtlCol="0">
            <a:spAutoFit/>
          </a:bodyPr>
          <a:lstStyle/>
          <a:p>
            <a:r>
              <a:rPr lang="lv-LV" sz="2800" b="1" dirty="0" err="1">
                <a:solidFill>
                  <a:schemeClr val="tx1">
                    <a:lumMod val="65000"/>
                    <a:lumOff val="35000"/>
                  </a:schemeClr>
                </a:solidFill>
              </a:rPr>
              <a:t>SIVN</a:t>
            </a:r>
            <a:r>
              <a:rPr lang="lv-LV" sz="2800" b="1" dirty="0">
                <a:solidFill>
                  <a:schemeClr val="tx1">
                    <a:lumMod val="65000"/>
                    <a:lumOff val="35000"/>
                  </a:schemeClr>
                </a:solidFill>
              </a:rPr>
              <a:t> procedūra</a:t>
            </a:r>
          </a:p>
        </p:txBody>
      </p:sp>
      <p:sp>
        <p:nvSpPr>
          <p:cNvPr id="17" name="TextBox 16"/>
          <p:cNvSpPr txBox="1"/>
          <p:nvPr/>
        </p:nvSpPr>
        <p:spPr>
          <a:xfrm>
            <a:off x="528381" y="1124744"/>
            <a:ext cx="7942740" cy="5324535"/>
          </a:xfrm>
          <a:prstGeom prst="rect">
            <a:avLst/>
          </a:prstGeom>
          <a:noFill/>
        </p:spPr>
        <p:txBody>
          <a:bodyPr wrap="square" rtlCol="0">
            <a:spAutoFit/>
          </a:bodyPr>
          <a:lstStyle/>
          <a:p>
            <a:pPr marL="457200" indent="-457200">
              <a:buAutoNum type="arabicPeriod"/>
            </a:pPr>
            <a:r>
              <a:rPr lang="lv-LV" sz="2000" b="1" dirty="0">
                <a:solidFill>
                  <a:schemeClr val="tx1">
                    <a:lumMod val="65000"/>
                    <a:lumOff val="35000"/>
                  </a:schemeClr>
                </a:solidFill>
              </a:rPr>
              <a:t>Vides pārskata projekta izstrāde:</a:t>
            </a:r>
          </a:p>
          <a:p>
            <a:pPr marL="914400" lvl="1" indent="-457200" algn="just">
              <a:buFont typeface="Wingdings" panose="05000000000000000000" pitchFamily="2" charset="2"/>
              <a:buChar char="Ø"/>
            </a:pPr>
            <a:r>
              <a:rPr lang="lv-LV" sz="2000" i="0" dirty="0">
                <a:solidFill>
                  <a:schemeClr val="tx1">
                    <a:lumMod val="65000"/>
                    <a:lumOff val="35000"/>
                  </a:schemeClr>
                </a:solidFill>
                <a:effectLst/>
                <a:latin typeface="Calibri-Bold"/>
              </a:rPr>
              <a:t>Plānošanas dokumenta galvenie mērķi un īss satura izklāsts, saistība ar citiem plānošanas dokumentiem</a:t>
            </a:r>
            <a:endParaRPr lang="lv-LV" sz="2000" dirty="0">
              <a:solidFill>
                <a:schemeClr val="tx1">
                  <a:lumMod val="65000"/>
                  <a:lumOff val="35000"/>
                </a:schemeClr>
              </a:solidFill>
              <a:latin typeface="Calibri-Bold"/>
            </a:endParaRPr>
          </a:p>
          <a:p>
            <a:pPr marL="914400" lvl="1" indent="-457200" algn="just">
              <a:buFont typeface="Wingdings" panose="05000000000000000000" pitchFamily="2" charset="2"/>
              <a:buChar char="Ø"/>
            </a:pPr>
            <a:r>
              <a:rPr lang="lv-LV" sz="2000" dirty="0">
                <a:solidFill>
                  <a:schemeClr val="tx1">
                    <a:lumMod val="65000"/>
                    <a:lumOff val="35000"/>
                  </a:schemeClr>
                </a:solidFill>
              </a:rPr>
              <a:t>Esošā vides stāvokļa apraksts</a:t>
            </a:r>
          </a:p>
          <a:p>
            <a:pPr marL="914400" lvl="1" indent="-457200" algn="just">
              <a:buFont typeface="Wingdings" panose="05000000000000000000" pitchFamily="2" charset="2"/>
              <a:buChar char="Ø"/>
            </a:pPr>
            <a:r>
              <a:rPr lang="lv-LV" sz="2000" dirty="0">
                <a:solidFill>
                  <a:schemeClr val="tx1">
                    <a:lumMod val="65000"/>
                    <a:lumOff val="35000"/>
                  </a:schemeClr>
                </a:solidFill>
              </a:rPr>
              <a:t>TAP īstenošanas būtiskās ietekmes uz vidi novērtējums</a:t>
            </a:r>
          </a:p>
          <a:p>
            <a:pPr marL="914400" lvl="1" indent="-457200" algn="just">
              <a:buFont typeface="Wingdings" panose="05000000000000000000" pitchFamily="2" charset="2"/>
              <a:buChar char="Ø"/>
            </a:pPr>
            <a:r>
              <a:rPr lang="lv-LV" sz="2000" dirty="0">
                <a:solidFill>
                  <a:schemeClr val="tx1">
                    <a:lumMod val="65000"/>
                    <a:lumOff val="35000"/>
                  </a:schemeClr>
                </a:solidFill>
              </a:rPr>
              <a:t>Risinājumi būtiskāko ietekmju novēršanai un samazināšanai</a:t>
            </a:r>
          </a:p>
          <a:p>
            <a:pPr marL="914400" lvl="1" indent="-457200" algn="just">
              <a:buFont typeface="Wingdings" panose="05000000000000000000" pitchFamily="2" charset="2"/>
              <a:buChar char="Ø"/>
            </a:pPr>
            <a:r>
              <a:rPr lang="lv-LV" sz="2000" dirty="0">
                <a:solidFill>
                  <a:schemeClr val="tx1">
                    <a:lumMod val="65000"/>
                    <a:lumOff val="35000"/>
                  </a:schemeClr>
                </a:solidFill>
              </a:rPr>
              <a:t>Plānošanas dokumenta pasākumi monitoringa nodrošināšanai (t.sk. rekomendētie indikatori)</a:t>
            </a:r>
          </a:p>
          <a:p>
            <a:pPr lvl="1"/>
            <a:endParaRPr lang="lv-LV" sz="2000" b="1" dirty="0">
              <a:solidFill>
                <a:schemeClr val="tx1">
                  <a:lumMod val="65000"/>
                  <a:lumOff val="35000"/>
                </a:schemeClr>
              </a:solidFill>
            </a:endParaRPr>
          </a:p>
          <a:p>
            <a:pPr lvl="1" algn="just"/>
            <a:r>
              <a:rPr lang="lv-LV" sz="2000" b="1" dirty="0">
                <a:solidFill>
                  <a:schemeClr val="tx1">
                    <a:lumMod val="65000"/>
                    <a:lumOff val="35000"/>
                  </a:schemeClr>
                </a:solidFill>
              </a:rPr>
              <a:t>Vides pārskata projekta sabiedriskā apspriešana norisinās no 7. oktobra līdz  2020. gada 6. novembrim.</a:t>
            </a:r>
          </a:p>
          <a:p>
            <a:pPr marL="457200" indent="-457200">
              <a:buFont typeface="+mj-lt"/>
              <a:buAutoNum type="arabicPeriod"/>
            </a:pPr>
            <a:endParaRPr lang="lv-LV" sz="2000" dirty="0">
              <a:solidFill>
                <a:schemeClr val="tx1">
                  <a:lumMod val="65000"/>
                  <a:lumOff val="35000"/>
                </a:schemeClr>
              </a:solidFill>
            </a:endParaRPr>
          </a:p>
          <a:p>
            <a:pPr marL="457200" indent="-457200" algn="just">
              <a:buFont typeface="+mj-lt"/>
              <a:buAutoNum type="arabicPeriod"/>
            </a:pPr>
            <a:r>
              <a:rPr lang="lv-LV" sz="2000" b="1" dirty="0">
                <a:solidFill>
                  <a:schemeClr val="tx1">
                    <a:lumMod val="65000"/>
                    <a:lumOff val="35000"/>
                  </a:schemeClr>
                </a:solidFill>
              </a:rPr>
              <a:t>Soļi pēc sabiedriskās apspriešanas: </a:t>
            </a:r>
            <a:r>
              <a:rPr lang="lv-LV" sz="2000" dirty="0">
                <a:solidFill>
                  <a:schemeClr val="tx1">
                    <a:lumMod val="65000"/>
                    <a:lumOff val="35000"/>
                  </a:schemeClr>
                </a:solidFill>
              </a:rPr>
              <a:t>Vides pārskata galīgās redakcijas sagatavošana </a:t>
            </a:r>
            <a:r>
              <a:rPr lang="lv-LV" sz="2000" dirty="0">
                <a:solidFill>
                  <a:schemeClr val="tx1">
                    <a:lumMod val="65000"/>
                    <a:lumOff val="35000"/>
                  </a:schemeClr>
                </a:solidFill>
                <a:sym typeface="Wingdings" panose="05000000000000000000" pitchFamily="2" charset="2"/>
              </a:rPr>
              <a:t> ievietošana tīmekļa vietnē un pieejamības sabiedrībai nodrošināšana  iesniegšana VPVB atzinuma saņemšanai  pilnveidošana un iesniegšana SAM</a:t>
            </a:r>
            <a:endParaRPr lang="lv-LV" sz="2000" dirty="0">
              <a:solidFill>
                <a:schemeClr val="tx1">
                  <a:lumMod val="65000"/>
                  <a:lumOff val="35000"/>
                </a:schemeClr>
              </a:solidFill>
            </a:endParaRPr>
          </a:p>
          <a:p>
            <a:endParaRPr lang="lv-LV" sz="2000" b="1" dirty="0">
              <a:solidFill>
                <a:schemeClr val="tx1">
                  <a:lumMod val="65000"/>
                  <a:lumOff val="35000"/>
                </a:schemeClr>
              </a:solidFill>
            </a:endParaRPr>
          </a:p>
        </p:txBody>
      </p:sp>
    </p:spTree>
    <p:extLst>
      <p:ext uri="{BB962C8B-B14F-4D97-AF65-F5344CB8AC3E}">
        <p14:creationId xmlns:p14="http://schemas.microsoft.com/office/powerpoint/2010/main" val="115694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4543"/>
            <a:ext cx="9141969" cy="6858000"/>
          </a:xfrm>
          <a:prstGeom prst="rect">
            <a:avLst/>
          </a:prstGeom>
        </p:spPr>
      </p:pic>
      <p:sp>
        <p:nvSpPr>
          <p:cNvPr id="16" name="TextBox 15"/>
          <p:cNvSpPr txBox="1"/>
          <p:nvPr/>
        </p:nvSpPr>
        <p:spPr>
          <a:xfrm>
            <a:off x="528380" y="404664"/>
            <a:ext cx="6635907" cy="523220"/>
          </a:xfrm>
          <a:prstGeom prst="rect">
            <a:avLst/>
          </a:prstGeom>
          <a:noFill/>
        </p:spPr>
        <p:txBody>
          <a:bodyPr wrap="square" rtlCol="0">
            <a:spAutoFit/>
          </a:bodyPr>
          <a:lstStyle/>
          <a:p>
            <a:r>
              <a:rPr lang="lv-LV" sz="2800" b="1" dirty="0">
                <a:solidFill>
                  <a:schemeClr val="tx1">
                    <a:lumMod val="65000"/>
                    <a:lumOff val="35000"/>
                  </a:schemeClr>
                </a:solidFill>
              </a:rPr>
              <a:t>SIVN ietvaros vērtētie vides aspekti</a:t>
            </a:r>
          </a:p>
        </p:txBody>
      </p:sp>
      <p:graphicFrame>
        <p:nvGraphicFramePr>
          <p:cNvPr id="5" name="Table 4"/>
          <p:cNvGraphicFramePr>
            <a:graphicFrameLocks noGrp="1"/>
          </p:cNvGraphicFramePr>
          <p:nvPr>
            <p:extLst>
              <p:ext uri="{D42A27DB-BD31-4B8C-83A1-F6EECF244321}">
                <p14:modId xmlns:p14="http://schemas.microsoft.com/office/powerpoint/2010/main" val="1051004639"/>
              </p:ext>
            </p:extLst>
          </p:nvPr>
        </p:nvGraphicFramePr>
        <p:xfrm>
          <a:off x="755576" y="1271057"/>
          <a:ext cx="7344816" cy="2651760"/>
        </p:xfrm>
        <a:graphic>
          <a:graphicData uri="http://schemas.openxmlformats.org/drawingml/2006/table">
            <a:tbl>
              <a:tblPr bandRow="1">
                <a:tableStyleId>{5C22544A-7EE6-4342-B048-85BDC9FD1C3A}</a:tableStyleId>
              </a:tblPr>
              <a:tblGrid>
                <a:gridCol w="3024336">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0">
                <a:tc>
                  <a:txBody>
                    <a:bodyPr/>
                    <a:lstStyle/>
                    <a:p>
                      <a:endParaRPr lang="lv-LV" sz="1400" b="1" dirty="0">
                        <a:solidFill>
                          <a:schemeClr val="tx1">
                            <a:lumMod val="65000"/>
                            <a:lumOff val="35000"/>
                          </a:schemeClr>
                        </a:solidFill>
                      </a:endParaRPr>
                    </a:p>
                  </a:txBody>
                  <a:tcPr marL="86103" marR="86103"/>
                </a:tc>
                <a:tc>
                  <a:txBody>
                    <a:bodyPr/>
                    <a:lstStyle/>
                    <a:p>
                      <a:pPr algn="ctr"/>
                      <a:r>
                        <a:rPr lang="lv-LV" sz="1400" b="1" dirty="0">
                          <a:solidFill>
                            <a:schemeClr val="tx1">
                              <a:lumMod val="65000"/>
                              <a:lumOff val="35000"/>
                            </a:schemeClr>
                          </a:solidFill>
                        </a:rPr>
                        <a:t>Ietekmes</a:t>
                      </a:r>
                    </a:p>
                  </a:txBody>
                  <a:tcPr marL="86103" marR="86103"/>
                </a:tc>
                <a:tc>
                  <a:txBody>
                    <a:bodyPr/>
                    <a:lstStyle/>
                    <a:p>
                      <a:pPr algn="ctr"/>
                      <a:r>
                        <a:rPr lang="lv-LV" sz="1400" b="1" dirty="0">
                          <a:solidFill>
                            <a:schemeClr val="tx1">
                              <a:lumMod val="65000"/>
                              <a:lumOff val="35000"/>
                            </a:schemeClr>
                          </a:solidFill>
                        </a:rPr>
                        <a:t>Rekomendētie risinājumi ietekmes mazināšanai</a:t>
                      </a:r>
                    </a:p>
                  </a:txBody>
                  <a:tcPr marL="86103" marR="86103"/>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b="1" dirty="0">
                          <a:solidFill>
                            <a:schemeClr val="tx1">
                              <a:lumMod val="65000"/>
                              <a:lumOff val="35000"/>
                            </a:schemeClr>
                          </a:solidFill>
                        </a:rPr>
                        <a:t>Gaisa kvalitāte </a:t>
                      </a:r>
                    </a:p>
                  </a:txBody>
                  <a:tcPr marL="86103" marR="86103"/>
                </a:tc>
                <a:tc>
                  <a:txBody>
                    <a:bodyPr/>
                    <a:lstStyle/>
                    <a:p>
                      <a:pPr algn="ctr"/>
                      <a:r>
                        <a:rPr lang="lv-LV" sz="1400" b="1" dirty="0">
                          <a:solidFill>
                            <a:schemeClr val="tx1">
                              <a:lumMod val="65000"/>
                              <a:lumOff val="35000"/>
                            </a:schemeClr>
                          </a:solidFill>
                        </a:rPr>
                        <a:t>X</a:t>
                      </a:r>
                    </a:p>
                  </a:txBody>
                  <a:tcPr marL="86103" marR="86103"/>
                </a:tc>
                <a:tc>
                  <a:txBody>
                    <a:bodyPr/>
                    <a:lstStyle/>
                    <a:p>
                      <a:pPr algn="ctr"/>
                      <a:r>
                        <a:rPr lang="lv-LV" sz="1400" b="1" dirty="0">
                          <a:solidFill>
                            <a:schemeClr val="tx1">
                              <a:lumMod val="65000"/>
                              <a:lumOff val="35000"/>
                            </a:schemeClr>
                          </a:solidFill>
                        </a:rPr>
                        <a:t>X</a:t>
                      </a:r>
                    </a:p>
                  </a:txBody>
                  <a:tcPr marL="86103" marR="86103"/>
                </a:tc>
                <a:extLst>
                  <a:ext uri="{0D108BD9-81ED-4DB2-BD59-A6C34878D82A}">
                    <a16:rowId xmlns:a16="http://schemas.microsoft.com/office/drawing/2014/main" val="10002"/>
                  </a:ext>
                </a:extLst>
              </a:tr>
              <a:tr h="0">
                <a:tc>
                  <a:txBody>
                    <a:bodyPr/>
                    <a:lstStyle/>
                    <a:p>
                      <a:r>
                        <a:rPr lang="lv-LV" sz="1400" b="1" dirty="0">
                          <a:solidFill>
                            <a:schemeClr val="tx1">
                              <a:lumMod val="65000"/>
                              <a:lumOff val="35000"/>
                            </a:schemeClr>
                          </a:solidFill>
                        </a:rPr>
                        <a:t>Klimata pārmaiņas</a:t>
                      </a:r>
                    </a:p>
                  </a:txBody>
                  <a:tcPr marL="86103" marR="86103"/>
                </a:tc>
                <a:tc>
                  <a:txBody>
                    <a:bodyPr/>
                    <a:lstStyle/>
                    <a:p>
                      <a:pPr algn="ctr"/>
                      <a:r>
                        <a:rPr lang="lv-LV" sz="1400" b="1" dirty="0">
                          <a:solidFill>
                            <a:schemeClr val="tx1">
                              <a:lumMod val="65000"/>
                              <a:lumOff val="35000"/>
                            </a:schemeClr>
                          </a:solidFill>
                        </a:rPr>
                        <a:t>X</a:t>
                      </a:r>
                    </a:p>
                  </a:txBody>
                  <a:tcPr marL="86103" marR="86103"/>
                </a:tc>
                <a:tc>
                  <a:txBody>
                    <a:bodyPr/>
                    <a:lstStyle/>
                    <a:p>
                      <a:pPr algn="ctr"/>
                      <a:r>
                        <a:rPr lang="lv-LV" sz="1400" b="1" dirty="0">
                          <a:solidFill>
                            <a:schemeClr val="tx1">
                              <a:lumMod val="65000"/>
                              <a:lumOff val="35000"/>
                            </a:schemeClr>
                          </a:solidFill>
                        </a:rPr>
                        <a:t>X</a:t>
                      </a:r>
                    </a:p>
                  </a:txBody>
                  <a:tcPr marL="86103" marR="86103"/>
                </a:tc>
                <a:extLst>
                  <a:ext uri="{0D108BD9-81ED-4DB2-BD59-A6C34878D82A}">
                    <a16:rowId xmlns:a16="http://schemas.microsoft.com/office/drawing/2014/main" val="10006"/>
                  </a:ext>
                </a:extLst>
              </a:tr>
              <a:tr h="0">
                <a:tc>
                  <a:txBody>
                    <a:bodyPr/>
                    <a:lstStyle/>
                    <a:p>
                      <a:r>
                        <a:rPr lang="lv-LV" sz="1400" b="1" dirty="0">
                          <a:solidFill>
                            <a:schemeClr val="tx1">
                              <a:lumMod val="65000"/>
                              <a:lumOff val="35000"/>
                            </a:schemeClr>
                          </a:solidFill>
                        </a:rPr>
                        <a:t>Troksnis </a:t>
                      </a:r>
                    </a:p>
                  </a:txBody>
                  <a:tcPr marL="86103" marR="86103"/>
                </a:tc>
                <a:tc>
                  <a:txBody>
                    <a:bodyPr/>
                    <a:lstStyle/>
                    <a:p>
                      <a:pPr algn="ctr"/>
                      <a:r>
                        <a:rPr lang="lv-LV" sz="1400" b="1" dirty="0">
                          <a:solidFill>
                            <a:schemeClr val="tx1">
                              <a:lumMod val="65000"/>
                              <a:lumOff val="35000"/>
                            </a:schemeClr>
                          </a:solidFill>
                        </a:rPr>
                        <a:t>X</a:t>
                      </a:r>
                    </a:p>
                  </a:txBody>
                  <a:tcPr marL="86103" marR="861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dirty="0">
                          <a:solidFill>
                            <a:schemeClr val="tx1">
                              <a:lumMod val="65000"/>
                              <a:lumOff val="35000"/>
                            </a:schemeClr>
                          </a:solidFill>
                        </a:rPr>
                        <a:t>X</a:t>
                      </a:r>
                    </a:p>
                  </a:txBody>
                  <a:tcPr marL="86103" marR="86103"/>
                </a:tc>
                <a:extLst>
                  <a:ext uri="{0D108BD9-81ED-4DB2-BD59-A6C34878D82A}">
                    <a16:rowId xmlns:a16="http://schemas.microsoft.com/office/drawing/2014/main" val="10009"/>
                  </a:ext>
                </a:extLst>
              </a:tr>
              <a:tr h="0">
                <a:tc>
                  <a:txBody>
                    <a:bodyPr/>
                    <a:lstStyle/>
                    <a:p>
                      <a:r>
                        <a:rPr lang="lv-LV" sz="1400" b="1" dirty="0">
                          <a:solidFill>
                            <a:schemeClr val="tx1">
                              <a:lumMod val="65000"/>
                              <a:lumOff val="35000"/>
                            </a:schemeClr>
                          </a:solidFill>
                        </a:rPr>
                        <a:t>Augsnes un grunts piesārņojums </a:t>
                      </a:r>
                    </a:p>
                  </a:txBody>
                  <a:tcPr marL="86103" marR="86103"/>
                </a:tc>
                <a:tc>
                  <a:txBody>
                    <a:bodyPr/>
                    <a:lstStyle/>
                    <a:p>
                      <a:pPr algn="ctr"/>
                      <a:r>
                        <a:rPr lang="lv-LV" sz="1400" b="1" dirty="0">
                          <a:solidFill>
                            <a:schemeClr val="tx1">
                              <a:lumMod val="65000"/>
                              <a:lumOff val="35000"/>
                            </a:schemeClr>
                          </a:solidFill>
                        </a:rPr>
                        <a:t>X</a:t>
                      </a:r>
                    </a:p>
                  </a:txBody>
                  <a:tcPr marL="86103" marR="86103"/>
                </a:tc>
                <a:tc>
                  <a:txBody>
                    <a:bodyPr/>
                    <a:lstStyle/>
                    <a:p>
                      <a:pPr algn="ctr"/>
                      <a:r>
                        <a:rPr lang="lv-LV" sz="1400" b="1" dirty="0">
                          <a:solidFill>
                            <a:schemeClr val="tx1">
                              <a:lumMod val="65000"/>
                              <a:lumOff val="35000"/>
                            </a:schemeClr>
                          </a:solidFill>
                        </a:rPr>
                        <a:t>X</a:t>
                      </a:r>
                    </a:p>
                  </a:txBody>
                  <a:tcPr marL="86103" marR="86103"/>
                </a:tc>
                <a:extLst>
                  <a:ext uri="{0D108BD9-81ED-4DB2-BD59-A6C34878D82A}">
                    <a16:rowId xmlns:a16="http://schemas.microsoft.com/office/drawing/2014/main" val="10007"/>
                  </a:ext>
                </a:extLst>
              </a:tr>
              <a:tr h="0">
                <a:tc>
                  <a:txBody>
                    <a:bodyPr/>
                    <a:lstStyle/>
                    <a:p>
                      <a:r>
                        <a:rPr lang="lv-LV" sz="1400" b="1" dirty="0">
                          <a:solidFill>
                            <a:schemeClr val="tx1">
                              <a:lumMod val="65000"/>
                              <a:lumOff val="35000"/>
                            </a:schemeClr>
                          </a:solidFill>
                        </a:rPr>
                        <a:t>Ūdens kvalitāte un plūdu risks</a:t>
                      </a:r>
                    </a:p>
                  </a:txBody>
                  <a:tcPr marL="86103" marR="86103"/>
                </a:tc>
                <a:tc>
                  <a:txBody>
                    <a:bodyPr/>
                    <a:lstStyle/>
                    <a:p>
                      <a:pPr algn="ctr"/>
                      <a:r>
                        <a:rPr lang="lv-LV" sz="1400" b="1" dirty="0">
                          <a:solidFill>
                            <a:schemeClr val="tx1">
                              <a:lumMod val="65000"/>
                              <a:lumOff val="35000"/>
                            </a:schemeClr>
                          </a:solidFill>
                        </a:rPr>
                        <a:t>X</a:t>
                      </a:r>
                    </a:p>
                  </a:txBody>
                  <a:tcPr marL="86103" marR="86103"/>
                </a:tc>
                <a:tc>
                  <a:txBody>
                    <a:bodyPr/>
                    <a:lstStyle/>
                    <a:p>
                      <a:pPr algn="ctr"/>
                      <a:r>
                        <a:rPr lang="lv-LV" sz="1400" b="1" dirty="0">
                          <a:solidFill>
                            <a:schemeClr val="tx1">
                              <a:lumMod val="65000"/>
                              <a:lumOff val="35000"/>
                            </a:schemeClr>
                          </a:solidFill>
                        </a:rPr>
                        <a:t>X</a:t>
                      </a:r>
                    </a:p>
                  </a:txBody>
                  <a:tcPr marL="86103" marR="86103"/>
                </a:tc>
                <a:extLst>
                  <a:ext uri="{0D108BD9-81ED-4DB2-BD59-A6C34878D82A}">
                    <a16:rowId xmlns:a16="http://schemas.microsoft.com/office/drawing/2014/main" val="10008"/>
                  </a:ext>
                </a:extLst>
              </a:tr>
              <a:tr h="0">
                <a:tc>
                  <a:txBody>
                    <a:bodyPr/>
                    <a:lstStyle/>
                    <a:p>
                      <a:r>
                        <a:rPr lang="lv-LV" sz="1400" b="1" dirty="0">
                          <a:solidFill>
                            <a:schemeClr val="tx1">
                              <a:lumMod val="65000"/>
                              <a:lumOff val="35000"/>
                            </a:schemeClr>
                          </a:solidFill>
                        </a:rPr>
                        <a:t>Ainavas </a:t>
                      </a:r>
                    </a:p>
                  </a:txBody>
                  <a:tcPr marL="86103" marR="86103"/>
                </a:tc>
                <a:tc>
                  <a:txBody>
                    <a:bodyPr/>
                    <a:lstStyle/>
                    <a:p>
                      <a:pPr algn="ctr"/>
                      <a:r>
                        <a:rPr lang="lv-LV" sz="1400" b="1" dirty="0">
                          <a:solidFill>
                            <a:schemeClr val="tx1">
                              <a:lumMod val="65000"/>
                              <a:lumOff val="35000"/>
                            </a:schemeClr>
                          </a:solidFill>
                        </a:rPr>
                        <a:t>X</a:t>
                      </a:r>
                    </a:p>
                  </a:txBody>
                  <a:tcPr marL="86103" marR="86103"/>
                </a:tc>
                <a:tc>
                  <a:txBody>
                    <a:bodyPr/>
                    <a:lstStyle/>
                    <a:p>
                      <a:pPr algn="ctr"/>
                      <a:r>
                        <a:rPr lang="lv-LV" sz="1400" b="1" dirty="0">
                          <a:solidFill>
                            <a:schemeClr val="tx1">
                              <a:lumMod val="65000"/>
                              <a:lumOff val="35000"/>
                            </a:schemeClr>
                          </a:solidFill>
                        </a:rPr>
                        <a:t>X</a:t>
                      </a:r>
                    </a:p>
                  </a:txBody>
                  <a:tcPr marL="86103" marR="86103"/>
                </a:tc>
                <a:extLst>
                  <a:ext uri="{0D108BD9-81ED-4DB2-BD59-A6C34878D82A}">
                    <a16:rowId xmlns:a16="http://schemas.microsoft.com/office/drawing/2014/main" val="10013"/>
                  </a:ext>
                </a:extLst>
              </a:tr>
              <a:tr h="0">
                <a:tc>
                  <a:txBody>
                    <a:bodyPr/>
                    <a:lstStyle/>
                    <a:p>
                      <a:r>
                        <a:rPr lang="lv-LV" sz="1400" b="1" dirty="0">
                          <a:solidFill>
                            <a:schemeClr val="tx1">
                              <a:lumMod val="65000"/>
                              <a:lumOff val="35000"/>
                            </a:schemeClr>
                          </a:solidFill>
                        </a:rPr>
                        <a:t>Bioloģiskā daudzveidība  un IADT</a:t>
                      </a:r>
                    </a:p>
                  </a:txBody>
                  <a:tcPr marL="86103" marR="861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dirty="0">
                          <a:solidFill>
                            <a:schemeClr val="tx1">
                              <a:lumMod val="65000"/>
                              <a:lumOff val="35000"/>
                            </a:schemeClr>
                          </a:solidFill>
                        </a:rPr>
                        <a:t>X</a:t>
                      </a:r>
                    </a:p>
                  </a:txBody>
                  <a:tcPr marL="86103" marR="861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dirty="0">
                          <a:solidFill>
                            <a:schemeClr val="tx1">
                              <a:lumMod val="65000"/>
                              <a:lumOff val="35000"/>
                            </a:schemeClr>
                          </a:solidFill>
                        </a:rPr>
                        <a:t>X</a:t>
                      </a:r>
                    </a:p>
                  </a:txBody>
                  <a:tcPr marL="86103" marR="86103"/>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6608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 y="4184"/>
            <a:ext cx="9141969" cy="6858000"/>
          </a:xfrm>
          <a:prstGeom prst="rect">
            <a:avLst/>
          </a:prstGeom>
        </p:spPr>
      </p:pic>
      <p:sp>
        <p:nvSpPr>
          <p:cNvPr id="16" name="TextBox 15"/>
          <p:cNvSpPr txBox="1"/>
          <p:nvPr/>
        </p:nvSpPr>
        <p:spPr>
          <a:xfrm>
            <a:off x="539552" y="1052736"/>
            <a:ext cx="6635907" cy="4124206"/>
          </a:xfrm>
          <a:prstGeom prst="rect">
            <a:avLst/>
          </a:prstGeom>
          <a:noFill/>
        </p:spPr>
        <p:txBody>
          <a:bodyPr wrap="square" rtlCol="0">
            <a:spAutoFit/>
          </a:bodyPr>
          <a:lstStyle/>
          <a:p>
            <a:endParaRPr lang="lv-LV" sz="2800" b="1" dirty="0">
              <a:solidFill>
                <a:schemeClr val="tx1">
                  <a:lumMod val="65000"/>
                  <a:lumOff val="35000"/>
                </a:schemeClr>
              </a:solidFill>
            </a:endParaRPr>
          </a:p>
          <a:p>
            <a:r>
              <a:rPr lang="lv-LV" b="1" dirty="0">
                <a:solidFill>
                  <a:schemeClr val="tx1">
                    <a:lumMod val="65000"/>
                    <a:lumOff val="35000"/>
                  </a:schemeClr>
                </a:solidFill>
              </a:rPr>
              <a:t>Būtiskums  </a:t>
            </a:r>
          </a:p>
          <a:p>
            <a:pPr marL="285750" indent="-285750">
              <a:buFontTx/>
              <a:buChar char="-"/>
            </a:pPr>
            <a:r>
              <a:rPr lang="lv-LV" dirty="0">
                <a:solidFill>
                  <a:schemeClr val="tx1">
                    <a:lumMod val="65000"/>
                    <a:lumOff val="35000"/>
                  </a:schemeClr>
                </a:solidFill>
              </a:rPr>
              <a:t>vērā ņemama pozitīva/ negatīva ietekme (+, -) </a:t>
            </a:r>
          </a:p>
          <a:p>
            <a:pPr marL="285750" indent="-285750">
              <a:buFontTx/>
              <a:buChar char="-"/>
            </a:pPr>
            <a:r>
              <a:rPr lang="lv-LV" dirty="0">
                <a:solidFill>
                  <a:schemeClr val="tx1">
                    <a:lumMod val="65000"/>
                    <a:lumOff val="35000"/>
                  </a:schemeClr>
                </a:solidFill>
              </a:rPr>
              <a:t>Ietekme nav zināma (+/-)</a:t>
            </a:r>
          </a:p>
          <a:p>
            <a:pPr marL="285750" indent="-285750">
              <a:buFontTx/>
              <a:buChar char="-"/>
            </a:pPr>
            <a:r>
              <a:rPr lang="lv-LV" dirty="0">
                <a:solidFill>
                  <a:schemeClr val="tx1">
                    <a:lumMod val="65000"/>
                    <a:lumOff val="35000"/>
                  </a:schemeClr>
                </a:solidFill>
              </a:rPr>
              <a:t>Ietekme nav, ietekme nav būtiska (0)</a:t>
            </a:r>
          </a:p>
          <a:p>
            <a:pPr marL="285750" indent="-285750">
              <a:buFontTx/>
              <a:buChar char="-"/>
            </a:pPr>
            <a:endParaRPr lang="lv-LV" dirty="0">
              <a:solidFill>
                <a:schemeClr val="tx1">
                  <a:lumMod val="65000"/>
                  <a:lumOff val="35000"/>
                </a:schemeClr>
              </a:solidFill>
            </a:endParaRPr>
          </a:p>
          <a:p>
            <a:r>
              <a:rPr lang="lv-LV" b="1" dirty="0">
                <a:solidFill>
                  <a:schemeClr val="tx1">
                    <a:lumMod val="65000"/>
                    <a:lumOff val="35000"/>
                  </a:schemeClr>
                </a:solidFill>
              </a:rPr>
              <a:t>Veids</a:t>
            </a:r>
          </a:p>
          <a:p>
            <a:pPr marL="285750" indent="-285750">
              <a:buFontTx/>
              <a:buChar char="-"/>
            </a:pPr>
            <a:r>
              <a:rPr lang="lv-LV" dirty="0">
                <a:solidFill>
                  <a:schemeClr val="tx1">
                    <a:lumMod val="65000"/>
                    <a:lumOff val="35000"/>
                  </a:schemeClr>
                </a:solidFill>
              </a:rPr>
              <a:t>T – tieša ietekme</a:t>
            </a:r>
          </a:p>
          <a:p>
            <a:pPr marL="285750" indent="-285750">
              <a:buFontTx/>
              <a:buChar char="-"/>
            </a:pPr>
            <a:r>
              <a:rPr lang="lv-LV" dirty="0">
                <a:solidFill>
                  <a:schemeClr val="tx1">
                    <a:lumMod val="65000"/>
                    <a:lumOff val="35000"/>
                  </a:schemeClr>
                </a:solidFill>
              </a:rPr>
              <a:t>N – netieša ietekme</a:t>
            </a:r>
          </a:p>
          <a:p>
            <a:pPr marL="285750" indent="-285750">
              <a:buFontTx/>
              <a:buChar char="-"/>
            </a:pPr>
            <a:endParaRPr lang="lv-LV" dirty="0">
              <a:solidFill>
                <a:schemeClr val="tx1">
                  <a:lumMod val="65000"/>
                  <a:lumOff val="35000"/>
                </a:schemeClr>
              </a:solidFill>
            </a:endParaRPr>
          </a:p>
          <a:p>
            <a:r>
              <a:rPr lang="lv-LV" b="1" dirty="0">
                <a:solidFill>
                  <a:schemeClr val="tx1">
                    <a:lumMod val="65000"/>
                    <a:lumOff val="35000"/>
                  </a:schemeClr>
                </a:solidFill>
              </a:rPr>
              <a:t>Ilgums </a:t>
            </a:r>
          </a:p>
          <a:p>
            <a:pPr marL="285750" indent="-285750">
              <a:buFontTx/>
              <a:buChar char="-"/>
            </a:pPr>
            <a:r>
              <a:rPr lang="lv-LV" dirty="0">
                <a:solidFill>
                  <a:schemeClr val="tx1">
                    <a:lumMod val="65000"/>
                    <a:lumOff val="35000"/>
                  </a:schemeClr>
                </a:solidFill>
              </a:rPr>
              <a:t>Ī – īslaicīga</a:t>
            </a:r>
          </a:p>
          <a:p>
            <a:pPr marL="285750" indent="-285750">
              <a:buFontTx/>
              <a:buChar char="-"/>
            </a:pPr>
            <a:r>
              <a:rPr lang="lv-LV" dirty="0">
                <a:solidFill>
                  <a:schemeClr val="tx1">
                    <a:lumMod val="65000"/>
                    <a:lumOff val="35000"/>
                  </a:schemeClr>
                </a:solidFill>
              </a:rPr>
              <a:t>V/I – vidēja termiņa un ilglaicīga </a:t>
            </a:r>
          </a:p>
          <a:p>
            <a:pPr marL="285750" indent="-285750">
              <a:buFontTx/>
              <a:buChar char="-"/>
            </a:pPr>
            <a:r>
              <a:rPr lang="lv-LV" dirty="0">
                <a:solidFill>
                  <a:schemeClr val="tx1">
                    <a:lumMod val="65000"/>
                    <a:lumOff val="35000"/>
                  </a:schemeClr>
                </a:solidFill>
              </a:rPr>
              <a:t>n/a – nav attiecināms</a:t>
            </a:r>
          </a:p>
        </p:txBody>
      </p:sp>
      <p:sp>
        <p:nvSpPr>
          <p:cNvPr id="2" name="TextBox 1">
            <a:extLst>
              <a:ext uri="{FF2B5EF4-FFF2-40B4-BE49-F238E27FC236}">
                <a16:creationId xmlns:a16="http://schemas.microsoft.com/office/drawing/2014/main" id="{C6E94C5D-9133-42E1-A6DF-D52E6671D6BF}"/>
              </a:ext>
            </a:extLst>
          </p:cNvPr>
          <p:cNvSpPr txBox="1"/>
          <p:nvPr/>
        </p:nvSpPr>
        <p:spPr>
          <a:xfrm>
            <a:off x="467544" y="188640"/>
            <a:ext cx="7056784" cy="523220"/>
          </a:xfrm>
          <a:prstGeom prst="rect">
            <a:avLst/>
          </a:prstGeom>
          <a:noFill/>
        </p:spPr>
        <p:txBody>
          <a:bodyPr wrap="square" rtlCol="0">
            <a:spAutoFit/>
          </a:bodyPr>
          <a:lstStyle/>
          <a:p>
            <a:r>
              <a:rPr lang="lv-LV" sz="2800" b="1" dirty="0">
                <a:solidFill>
                  <a:schemeClr val="tx1">
                    <a:lumMod val="65000"/>
                    <a:lumOff val="35000"/>
                  </a:schemeClr>
                </a:solidFill>
              </a:rPr>
              <a:t>SIVN ietvaros izmantotie  vērtēšanas kritēriji</a:t>
            </a:r>
          </a:p>
        </p:txBody>
      </p:sp>
    </p:spTree>
    <p:extLst>
      <p:ext uri="{BB962C8B-B14F-4D97-AF65-F5344CB8AC3E}">
        <p14:creationId xmlns:p14="http://schemas.microsoft.com/office/powerpoint/2010/main" val="415819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141969" cy="6858000"/>
          </a:xfrm>
          <a:prstGeom prst="rect">
            <a:avLst/>
          </a:prstGeom>
        </p:spPr>
      </p:pic>
      <p:sp>
        <p:nvSpPr>
          <p:cNvPr id="16" name="TextBox 15"/>
          <p:cNvSpPr txBox="1"/>
          <p:nvPr/>
        </p:nvSpPr>
        <p:spPr>
          <a:xfrm>
            <a:off x="528381" y="404664"/>
            <a:ext cx="7976336" cy="461665"/>
          </a:xfrm>
          <a:prstGeom prst="rect">
            <a:avLst/>
          </a:prstGeom>
          <a:noFill/>
        </p:spPr>
        <p:txBody>
          <a:bodyPr wrap="square" rtlCol="0">
            <a:spAutoFit/>
          </a:bodyPr>
          <a:lstStyle/>
          <a:p>
            <a:r>
              <a:rPr lang="lv-LV" sz="2400" b="1" dirty="0">
                <a:solidFill>
                  <a:schemeClr val="tx1">
                    <a:lumMod val="65000"/>
                    <a:lumOff val="35000"/>
                  </a:schemeClr>
                </a:solidFill>
              </a:rPr>
              <a:t>Galvenie secinājumi</a:t>
            </a:r>
          </a:p>
        </p:txBody>
      </p:sp>
      <p:sp>
        <p:nvSpPr>
          <p:cNvPr id="8" name="TextBox 7">
            <a:extLst>
              <a:ext uri="{FF2B5EF4-FFF2-40B4-BE49-F238E27FC236}">
                <a16:creationId xmlns:a16="http://schemas.microsoft.com/office/drawing/2014/main" id="{87CA2EB3-C267-40E0-9DDF-0B1647EE375D}"/>
              </a:ext>
            </a:extLst>
          </p:cNvPr>
          <p:cNvSpPr txBox="1"/>
          <p:nvPr/>
        </p:nvSpPr>
        <p:spPr>
          <a:xfrm>
            <a:off x="395536" y="1124744"/>
            <a:ext cx="7848872" cy="5355312"/>
          </a:xfrm>
          <a:prstGeom prst="rect">
            <a:avLst/>
          </a:prstGeom>
          <a:noFill/>
        </p:spPr>
        <p:txBody>
          <a:bodyPr wrap="square">
            <a:spAutoFit/>
          </a:bodyPr>
          <a:lstStyle/>
          <a:p>
            <a:pPr algn="just"/>
            <a:r>
              <a:rPr lang="lv-LV" b="1" dirty="0">
                <a:solidFill>
                  <a:schemeClr val="tx1">
                    <a:lumMod val="65000"/>
                    <a:lumOff val="35000"/>
                  </a:schemeClr>
                </a:solidFill>
              </a:rPr>
              <a:t>Izstrādājot TAP, ir likts uzsvars uz vides (klimata pārmaiņu) aspektiem, izvērtējot kādi uzdevumi/pasākumi izriet no pēdējos gados pieņemtiem ES dokumentiem (‘’Zaļais kurss’’ u.c.)</a:t>
            </a:r>
          </a:p>
          <a:p>
            <a:endParaRPr lang="lv-LV" dirty="0">
              <a:solidFill>
                <a:schemeClr val="tx1">
                  <a:lumMod val="65000"/>
                  <a:lumOff val="35000"/>
                </a:schemeClr>
              </a:solidFill>
            </a:endParaRPr>
          </a:p>
          <a:p>
            <a:pPr algn="just"/>
            <a:r>
              <a:rPr lang="lv-LV" b="1" dirty="0">
                <a:solidFill>
                  <a:schemeClr val="tx1">
                    <a:lumMod val="65000"/>
                    <a:lumOff val="35000"/>
                  </a:schemeClr>
                </a:solidFill>
              </a:rPr>
              <a:t>Pozitīvi vērtējama:</a:t>
            </a:r>
          </a:p>
          <a:p>
            <a:pPr marL="285750" indent="-285750" algn="just">
              <a:buFontTx/>
              <a:buChar char="-"/>
            </a:pPr>
            <a:r>
              <a:rPr lang="lv-LV" dirty="0">
                <a:solidFill>
                  <a:schemeClr val="tx1">
                    <a:lumMod val="65000"/>
                    <a:lumOff val="35000"/>
                  </a:schemeClr>
                </a:solidFill>
              </a:rPr>
              <a:t>integrēta transporta sistēmas izveide, kas dod ieguldījumu pārejā uz ekonomiku ar zemu oglekļa emisijas līmeni</a:t>
            </a:r>
          </a:p>
          <a:p>
            <a:pPr marL="285750" indent="-285750" algn="just">
              <a:buFontTx/>
              <a:buChar char="-"/>
            </a:pPr>
            <a:r>
              <a:rPr lang="lv-LV" dirty="0">
                <a:solidFill>
                  <a:schemeClr val="tx1">
                    <a:lumMod val="65000"/>
                    <a:lumOff val="35000"/>
                  </a:schemeClr>
                </a:solidFill>
              </a:rPr>
              <a:t>sabiedriskā transporta pakalpojumu un infrastruktūras attīstība/ uzlabošana, to izveidojot kā konkurētspējīgu alternatīvu privāto automobiļu izmantošanai</a:t>
            </a:r>
          </a:p>
          <a:p>
            <a:pPr marL="285750" indent="-285750" algn="just">
              <a:buFontTx/>
              <a:buChar char="-"/>
            </a:pPr>
            <a:r>
              <a:rPr lang="lv-LV" dirty="0">
                <a:solidFill>
                  <a:schemeClr val="tx1">
                    <a:lumMod val="65000"/>
                    <a:lumOff val="35000"/>
                  </a:schemeClr>
                </a:solidFill>
              </a:rPr>
              <a:t>fosilo degvielu izmantošanas samazināšana, attīstot alternatīvo degvielu infrastruktūras pieejamību</a:t>
            </a:r>
          </a:p>
          <a:p>
            <a:pPr marL="285750" indent="-285750" algn="just">
              <a:buFontTx/>
              <a:buChar char="-"/>
            </a:pPr>
            <a:r>
              <a:rPr lang="lv-LV" dirty="0">
                <a:solidFill>
                  <a:schemeClr val="tx1">
                    <a:lumMod val="65000"/>
                    <a:lumOff val="35000"/>
                  </a:schemeClr>
                </a:solidFill>
              </a:rPr>
              <a:t>g</a:t>
            </a:r>
            <a:r>
              <a:rPr lang="fr-FR" dirty="0" err="1">
                <a:solidFill>
                  <a:schemeClr val="tx1">
                    <a:lumMod val="65000"/>
                    <a:lumOff val="35000"/>
                  </a:schemeClr>
                </a:solidFill>
              </a:rPr>
              <a:t>ājēju</a:t>
            </a:r>
            <a:r>
              <a:rPr lang="fr-FR" dirty="0">
                <a:solidFill>
                  <a:schemeClr val="tx1">
                    <a:lumMod val="65000"/>
                    <a:lumOff val="35000"/>
                  </a:schemeClr>
                </a:solidFill>
              </a:rPr>
              <a:t> un veloceļu infrastruktūras attīstība</a:t>
            </a:r>
            <a:r>
              <a:rPr lang="lv-LV" dirty="0">
                <a:solidFill>
                  <a:schemeClr val="tx1">
                    <a:lumMod val="65000"/>
                    <a:lumOff val="35000"/>
                  </a:schemeClr>
                </a:solidFill>
              </a:rPr>
              <a:t>;</a:t>
            </a:r>
          </a:p>
          <a:p>
            <a:pPr marL="285750" indent="-285750" algn="just">
              <a:buFontTx/>
              <a:buChar char="-"/>
            </a:pPr>
            <a:r>
              <a:rPr lang="lv-LV" dirty="0">
                <a:solidFill>
                  <a:schemeClr val="tx1">
                    <a:lumMod val="65000"/>
                    <a:lumOff val="35000"/>
                  </a:schemeClr>
                </a:solidFill>
              </a:rPr>
              <a:t>tiesiskā regulējuma salāgošana, lai panāktu vides trokšņa pārvaldības modeļa atbilstību sabiedrības veselības un transporta nozares attīstības interesēm</a:t>
            </a:r>
          </a:p>
          <a:p>
            <a:endParaRPr lang="lv-LV" dirty="0">
              <a:solidFill>
                <a:schemeClr val="tx1">
                  <a:lumMod val="65000"/>
                  <a:lumOff val="35000"/>
                </a:schemeClr>
              </a:solidFill>
            </a:endParaRPr>
          </a:p>
          <a:p>
            <a:endParaRPr lang="lv-LV" dirty="0">
              <a:solidFill>
                <a:schemeClr val="tx1">
                  <a:lumMod val="65000"/>
                  <a:lumOff val="35000"/>
                </a:schemeClr>
              </a:solidFill>
            </a:endParaRPr>
          </a:p>
          <a:p>
            <a:pPr algn="just"/>
            <a:r>
              <a:rPr lang="lv-LV" b="1" dirty="0">
                <a:solidFill>
                  <a:schemeClr val="tx1">
                    <a:lumMod val="65000"/>
                    <a:lumOff val="35000"/>
                  </a:schemeClr>
                </a:solidFill>
              </a:rPr>
              <a:t>Kopumā SIVN ietvaros netika konstatēti izslēdzoši faktori, kas nepieļautu Transporta attīstības pamatnostādņu  2021. – 2027. gadam īstenošanu</a:t>
            </a:r>
          </a:p>
          <a:p>
            <a:pPr marL="285750" indent="-285750">
              <a:buFont typeface="Arial" panose="020B0604020202020204" pitchFamily="34" charset="0"/>
              <a:buChar char="•"/>
            </a:pPr>
            <a:endParaRPr lang="lv-LV" sz="1800" b="1" dirty="0">
              <a:solidFill>
                <a:schemeClr val="tx1">
                  <a:lumMod val="65000"/>
                  <a:lumOff val="35000"/>
                </a:schemeClr>
              </a:solidFill>
            </a:endParaRPr>
          </a:p>
        </p:txBody>
      </p:sp>
    </p:spTree>
    <p:extLst>
      <p:ext uri="{BB962C8B-B14F-4D97-AF65-F5344CB8AC3E}">
        <p14:creationId xmlns:p14="http://schemas.microsoft.com/office/powerpoint/2010/main" val="192130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00"/>
            <a:ext cx="9141969" cy="6858000"/>
          </a:xfrm>
          <a:prstGeom prst="rect">
            <a:avLst/>
          </a:prstGeom>
        </p:spPr>
      </p:pic>
      <p:sp>
        <p:nvSpPr>
          <p:cNvPr id="16" name="TextBox 15"/>
          <p:cNvSpPr txBox="1"/>
          <p:nvPr/>
        </p:nvSpPr>
        <p:spPr>
          <a:xfrm>
            <a:off x="528381" y="404664"/>
            <a:ext cx="7976336" cy="461665"/>
          </a:xfrm>
          <a:prstGeom prst="rect">
            <a:avLst/>
          </a:prstGeom>
          <a:noFill/>
        </p:spPr>
        <p:txBody>
          <a:bodyPr wrap="square" rtlCol="0">
            <a:spAutoFit/>
          </a:bodyPr>
          <a:lstStyle/>
          <a:p>
            <a:r>
              <a:rPr lang="lv-LV" sz="2400" b="1" dirty="0">
                <a:solidFill>
                  <a:schemeClr val="tx1">
                    <a:lumMod val="65000"/>
                    <a:lumOff val="35000"/>
                  </a:schemeClr>
                </a:solidFill>
              </a:rPr>
              <a:t>Galvenie secinājumi</a:t>
            </a:r>
          </a:p>
        </p:txBody>
      </p:sp>
      <p:sp>
        <p:nvSpPr>
          <p:cNvPr id="8" name="TextBox 7">
            <a:extLst>
              <a:ext uri="{FF2B5EF4-FFF2-40B4-BE49-F238E27FC236}">
                <a16:creationId xmlns:a16="http://schemas.microsoft.com/office/drawing/2014/main" id="{87CA2EB3-C267-40E0-9DDF-0B1647EE375D}"/>
              </a:ext>
            </a:extLst>
          </p:cNvPr>
          <p:cNvSpPr txBox="1"/>
          <p:nvPr/>
        </p:nvSpPr>
        <p:spPr>
          <a:xfrm>
            <a:off x="528381" y="866329"/>
            <a:ext cx="7848872" cy="2862322"/>
          </a:xfrm>
          <a:prstGeom prst="rect">
            <a:avLst/>
          </a:prstGeom>
          <a:noFill/>
        </p:spPr>
        <p:txBody>
          <a:bodyPr wrap="square">
            <a:spAutoFit/>
          </a:bodyPr>
          <a:lstStyle/>
          <a:p>
            <a:pPr marL="285750" indent="-285750" algn="just">
              <a:buFont typeface="Arial" panose="020B0604020202020204" pitchFamily="34" charset="0"/>
              <a:buChar char="•"/>
            </a:pPr>
            <a:r>
              <a:rPr lang="lv-LV" sz="1800" dirty="0">
                <a:solidFill>
                  <a:schemeClr val="tx1">
                    <a:lumMod val="65000"/>
                    <a:lumOff val="35000"/>
                  </a:schemeClr>
                </a:solidFill>
              </a:rPr>
              <a:t>Izvērtējot 1. TAP redakciju, Vides pārskatā tika rekomendēti vairāki risinājumi, kuri būtu jāiestrādā pamatnostādnēs</a:t>
            </a:r>
          </a:p>
          <a:p>
            <a:pPr marL="285750" indent="-285750" algn="just">
              <a:buFont typeface="Arial" panose="020B0604020202020204" pitchFamily="34" charset="0"/>
              <a:buChar char="•"/>
            </a:pPr>
            <a:endParaRPr lang="lv-LV" dirty="0">
              <a:solidFill>
                <a:schemeClr val="tx1">
                  <a:lumMod val="65000"/>
                  <a:lumOff val="35000"/>
                </a:schemeClr>
              </a:solidFill>
            </a:endParaRPr>
          </a:p>
          <a:p>
            <a:pPr marL="285750" indent="-285750" algn="just">
              <a:buFont typeface="Arial" panose="020B0604020202020204" pitchFamily="34" charset="0"/>
              <a:buChar char="•"/>
            </a:pPr>
            <a:r>
              <a:rPr lang="lv-LV" sz="1800" dirty="0">
                <a:solidFill>
                  <a:schemeClr val="tx1">
                    <a:lumMod val="65000"/>
                    <a:lumOff val="35000"/>
                  </a:schemeClr>
                </a:solidFill>
              </a:rPr>
              <a:t>Visi piedāvātie risinājumi ir iestrādāti TAP 2027, tāpēc attiecīgajās ailīt</a:t>
            </a:r>
            <a:r>
              <a:rPr lang="lv-LV" dirty="0">
                <a:solidFill>
                  <a:schemeClr val="tx1">
                    <a:lumMod val="65000"/>
                    <a:lumOff val="35000"/>
                  </a:schemeClr>
                </a:solidFill>
              </a:rPr>
              <a:t>ēs parādās piezīme </a:t>
            </a:r>
            <a:r>
              <a:rPr lang="lv-LV" i="1" dirty="0">
                <a:solidFill>
                  <a:schemeClr val="tx1">
                    <a:lumMod val="65000"/>
                    <a:lumOff val="35000"/>
                  </a:schemeClr>
                </a:solidFill>
              </a:rPr>
              <a:t>‘’Risinājums ir iestrādāts’’</a:t>
            </a:r>
          </a:p>
          <a:p>
            <a:pPr marL="285750" indent="-285750">
              <a:buFont typeface="Arial" panose="020B0604020202020204" pitchFamily="34" charset="0"/>
              <a:buChar char="•"/>
            </a:pPr>
            <a:endParaRPr lang="lv-LV" i="1" dirty="0">
              <a:solidFill>
                <a:schemeClr val="tx1">
                  <a:lumMod val="65000"/>
                  <a:lumOff val="35000"/>
                </a:schemeClr>
              </a:solidFill>
            </a:endParaRPr>
          </a:p>
          <a:p>
            <a:pPr marL="285750" indent="-285750">
              <a:buFont typeface="Arial" panose="020B0604020202020204" pitchFamily="34" charset="0"/>
              <a:buChar char="•"/>
            </a:pPr>
            <a:endParaRPr lang="lv-LV" i="1" dirty="0">
              <a:solidFill>
                <a:schemeClr val="tx1">
                  <a:lumMod val="65000"/>
                  <a:lumOff val="35000"/>
                </a:schemeClr>
              </a:solidFill>
            </a:endParaRPr>
          </a:p>
          <a:p>
            <a:pPr marL="285750" indent="-285750">
              <a:buFont typeface="Arial" panose="020B0604020202020204" pitchFamily="34" charset="0"/>
              <a:buChar char="•"/>
            </a:pPr>
            <a:endParaRPr lang="lv-LV" sz="1800" b="1" i="1" dirty="0">
              <a:solidFill>
                <a:schemeClr val="tx1">
                  <a:lumMod val="65000"/>
                  <a:lumOff val="35000"/>
                </a:schemeClr>
              </a:solidFill>
            </a:endParaRPr>
          </a:p>
          <a:p>
            <a:pPr marL="285750" indent="-285750">
              <a:buFont typeface="Arial" panose="020B0604020202020204" pitchFamily="34" charset="0"/>
              <a:buChar char="•"/>
            </a:pPr>
            <a:endParaRPr lang="lv-LV" b="1" i="1" dirty="0">
              <a:solidFill>
                <a:schemeClr val="tx1">
                  <a:lumMod val="65000"/>
                  <a:lumOff val="35000"/>
                </a:schemeClr>
              </a:solidFill>
            </a:endParaRPr>
          </a:p>
          <a:p>
            <a:pPr marL="285750" indent="-285750">
              <a:buFont typeface="Arial" panose="020B0604020202020204" pitchFamily="34" charset="0"/>
              <a:buChar char="•"/>
            </a:pPr>
            <a:endParaRPr lang="lv-LV" sz="1800" b="1" i="1" dirty="0">
              <a:solidFill>
                <a:schemeClr val="tx1">
                  <a:lumMod val="65000"/>
                  <a:lumOff val="35000"/>
                </a:schemeClr>
              </a:solidFill>
            </a:endParaRPr>
          </a:p>
        </p:txBody>
      </p:sp>
      <p:graphicFrame>
        <p:nvGraphicFramePr>
          <p:cNvPr id="3" name="Table 2">
            <a:extLst>
              <a:ext uri="{FF2B5EF4-FFF2-40B4-BE49-F238E27FC236}">
                <a16:creationId xmlns:a16="http://schemas.microsoft.com/office/drawing/2014/main" id="{E45D15EF-B861-47F7-8347-B5B5654D5E33}"/>
              </a:ext>
            </a:extLst>
          </p:cNvPr>
          <p:cNvGraphicFramePr>
            <a:graphicFrameLocks noGrp="1"/>
          </p:cNvGraphicFramePr>
          <p:nvPr>
            <p:extLst>
              <p:ext uri="{D42A27DB-BD31-4B8C-83A1-F6EECF244321}">
                <p14:modId xmlns:p14="http://schemas.microsoft.com/office/powerpoint/2010/main" val="569540661"/>
              </p:ext>
            </p:extLst>
          </p:nvPr>
        </p:nvGraphicFramePr>
        <p:xfrm>
          <a:off x="457200" y="8547377"/>
          <a:ext cx="8229600" cy="1719199"/>
        </p:xfrm>
        <a:graphic>
          <a:graphicData uri="http://schemas.openxmlformats.org/drawingml/2006/table">
            <a:tbl>
              <a:tblPr firstRow="1" firstCol="1" bandRow="1"/>
              <a:tblGrid>
                <a:gridCol w="548201">
                  <a:extLst>
                    <a:ext uri="{9D8B030D-6E8A-4147-A177-3AD203B41FA5}">
                      <a16:colId xmlns:a16="http://schemas.microsoft.com/office/drawing/2014/main" val="2763780917"/>
                    </a:ext>
                  </a:extLst>
                </a:gridCol>
                <a:gridCol w="2293226">
                  <a:extLst>
                    <a:ext uri="{9D8B030D-6E8A-4147-A177-3AD203B41FA5}">
                      <a16:colId xmlns:a16="http://schemas.microsoft.com/office/drawing/2014/main" val="4162808355"/>
                    </a:ext>
                  </a:extLst>
                </a:gridCol>
                <a:gridCol w="3481817">
                  <a:extLst>
                    <a:ext uri="{9D8B030D-6E8A-4147-A177-3AD203B41FA5}">
                      <a16:colId xmlns:a16="http://schemas.microsoft.com/office/drawing/2014/main" val="889809153"/>
                    </a:ext>
                  </a:extLst>
                </a:gridCol>
                <a:gridCol w="1906356">
                  <a:extLst>
                    <a:ext uri="{9D8B030D-6E8A-4147-A177-3AD203B41FA5}">
                      <a16:colId xmlns:a16="http://schemas.microsoft.com/office/drawing/2014/main" val="2007901358"/>
                    </a:ext>
                  </a:extLst>
                </a:gridCol>
              </a:tblGrid>
              <a:tr h="203200">
                <a:tc>
                  <a:txBody>
                    <a:bodyPr/>
                    <a:lstStyle/>
                    <a:p>
                      <a:pPr>
                        <a:lnSpc>
                          <a:spcPct val="115000"/>
                        </a:lnSpc>
                        <a:spcAft>
                          <a:spcPts val="1000"/>
                        </a:spcAft>
                        <a:tabLst>
                          <a:tab pos="270510" algn="l"/>
                        </a:tabLst>
                      </a:pPr>
                      <a:r>
                        <a:rPr lang="lv-LV" sz="1100" dirty="0">
                          <a:effectLst/>
                          <a:latin typeface="Calibri" panose="020F0502020204030204" pitchFamily="34" charset="0"/>
                          <a:ea typeface="Calibri" panose="020F0502020204030204" pitchFamily="34" charset="0"/>
                          <a:cs typeface="Times New Roman" panose="02020603050405020304" pitchFamily="18" charset="0"/>
                        </a:rPr>
                        <a:t>18.</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TAP2027 nav iekļauts uzdevums dzelzceļa radītā piesārņojuma (t.sk. vēsturiskā) apsaimniekošanai</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 Staciju teritorijās vai tādas teritorijas, kur ir konstatēts ievērojams piesārņojums (tai skaitā vēsturiskais) jāizveido gruntsūdens kvalitātes monitoringa tīkls, jāveic grunts un gruntsūdeņu sanācijas darbi,  grunts un gruntsūdeņu kvalitātes monitorings un citi piesārņojuma samazināšanas pasākumi</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Risinājumu būtu vēlams iestrādāt pamatnostādnēs.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100" i="1" dirty="0">
                          <a:effectLst/>
                          <a:latin typeface="Calibri" panose="020F0502020204030204" pitchFamily="34" charset="0"/>
                          <a:ea typeface="Calibri" panose="020F0502020204030204" pitchFamily="34" charset="0"/>
                          <a:cs typeface="Times New Roman" panose="02020603050405020304" pitchFamily="18" charset="0"/>
                        </a:rPr>
                        <a:t>Risinājums ir iestrādāts pamatnostādnēs, papildinot ar uzdevumu Nr.4.4.4.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656156"/>
                  </a:ext>
                </a:extLst>
              </a:tr>
            </a:tbl>
          </a:graphicData>
        </a:graphic>
      </p:graphicFrame>
      <p:graphicFrame>
        <p:nvGraphicFramePr>
          <p:cNvPr id="10" name="Table 9">
            <a:extLst>
              <a:ext uri="{FF2B5EF4-FFF2-40B4-BE49-F238E27FC236}">
                <a16:creationId xmlns:a16="http://schemas.microsoft.com/office/drawing/2014/main" id="{BF26C04D-E049-46A3-8629-4AB4BB635922}"/>
              </a:ext>
            </a:extLst>
          </p:cNvPr>
          <p:cNvGraphicFramePr>
            <a:graphicFrameLocks noGrp="1"/>
          </p:cNvGraphicFramePr>
          <p:nvPr>
            <p:extLst>
              <p:ext uri="{D42A27DB-BD31-4B8C-83A1-F6EECF244321}">
                <p14:modId xmlns:p14="http://schemas.microsoft.com/office/powerpoint/2010/main" val="2901333709"/>
              </p:ext>
            </p:extLst>
          </p:nvPr>
        </p:nvGraphicFramePr>
        <p:xfrm>
          <a:off x="590873" y="2548349"/>
          <a:ext cx="8229599" cy="1212406"/>
        </p:xfrm>
        <a:graphic>
          <a:graphicData uri="http://schemas.openxmlformats.org/drawingml/2006/table">
            <a:tbl>
              <a:tblPr firstRow="1" firstCol="1" bandRow="1"/>
              <a:tblGrid>
                <a:gridCol w="2554193">
                  <a:extLst>
                    <a:ext uri="{9D8B030D-6E8A-4147-A177-3AD203B41FA5}">
                      <a16:colId xmlns:a16="http://schemas.microsoft.com/office/drawing/2014/main" val="2207218344"/>
                    </a:ext>
                  </a:extLst>
                </a:gridCol>
                <a:gridCol w="3667426">
                  <a:extLst>
                    <a:ext uri="{9D8B030D-6E8A-4147-A177-3AD203B41FA5}">
                      <a16:colId xmlns:a16="http://schemas.microsoft.com/office/drawing/2014/main" val="2806156945"/>
                    </a:ext>
                  </a:extLst>
                </a:gridCol>
                <a:gridCol w="2007980">
                  <a:extLst>
                    <a:ext uri="{9D8B030D-6E8A-4147-A177-3AD203B41FA5}">
                      <a16:colId xmlns:a16="http://schemas.microsoft.com/office/drawing/2014/main" val="1049891053"/>
                    </a:ext>
                  </a:extLst>
                </a:gridCol>
              </a:tblGrid>
              <a:tr h="0">
                <a:tc>
                  <a:txBody>
                    <a:bodyPr/>
                    <a:lstStyle/>
                    <a:p>
                      <a:pPr>
                        <a:lnSpc>
                          <a:spcPct val="115000"/>
                        </a:lnSpc>
                        <a:spcAft>
                          <a:spcPts val="1000"/>
                        </a:spcAft>
                        <a:tabLst>
                          <a:tab pos="657860" algn="l"/>
                        </a:tabLst>
                      </a:pPr>
                      <a:r>
                        <a:rPr lang="lv-LV" sz="1400" b="1" dirty="0">
                          <a:effectLst/>
                          <a:latin typeface="Calibri" panose="020F0502020204030204" pitchFamily="34" charset="0"/>
                          <a:ea typeface="Calibri" panose="020F0502020204030204" pitchFamily="34" charset="0"/>
                          <a:cs typeface="Times New Roman" panose="02020603050405020304" pitchFamily="18" charset="0"/>
                        </a:rPr>
                        <a:t>Pastiprināt transportlīdzekļu tehnisko (tai skaitā, emisiju) kontroli uz ceļiem, kā arī novērst atgāzu pēcapstrādes sistēmu demontēšanu </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a:effectLst/>
                          <a:latin typeface="Calibri" panose="020F0502020204030204" pitchFamily="34" charset="0"/>
                          <a:ea typeface="Calibri" panose="020F0502020204030204" pitchFamily="34" charset="0"/>
                          <a:cs typeface="Times New Roman" panose="02020603050405020304" pitchFamily="18" charset="0"/>
                        </a:rPr>
                        <a:t>Konkrētais pasākums ietverts Gaisa piesārņojuma samazināšanas rīcības plānā 2020.-2030. gadam, lai nodrošinātu nacionālo mērķu izpildi transporta sektorā</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Risinājumu būtu vēlams iestrādāt pamatnostādnēs.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200" b="1" i="1" dirty="0">
                          <a:effectLst/>
                          <a:latin typeface="Calibri" panose="020F0502020204030204" pitchFamily="34" charset="0"/>
                          <a:ea typeface="Calibri" panose="020F0502020204030204" pitchFamily="34" charset="0"/>
                          <a:cs typeface="Times New Roman" panose="02020603050405020304" pitchFamily="18" charset="0"/>
                        </a:rPr>
                        <a:t>Risinājums iestrādāts pamatnostādnēs, papildinot ar uzdevumu Nr.4.3.2.</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544667"/>
                  </a:ext>
                </a:extLst>
              </a:tr>
            </a:tbl>
          </a:graphicData>
        </a:graphic>
      </p:graphicFrame>
      <p:graphicFrame>
        <p:nvGraphicFramePr>
          <p:cNvPr id="11" name="Table 10">
            <a:extLst>
              <a:ext uri="{FF2B5EF4-FFF2-40B4-BE49-F238E27FC236}">
                <a16:creationId xmlns:a16="http://schemas.microsoft.com/office/drawing/2014/main" id="{4A703D7E-76A3-4454-AC65-C59BC4302AFA}"/>
              </a:ext>
            </a:extLst>
          </p:cNvPr>
          <p:cNvGraphicFramePr>
            <a:graphicFrameLocks noGrp="1"/>
          </p:cNvGraphicFramePr>
          <p:nvPr>
            <p:extLst>
              <p:ext uri="{D42A27DB-BD31-4B8C-83A1-F6EECF244321}">
                <p14:modId xmlns:p14="http://schemas.microsoft.com/office/powerpoint/2010/main" val="702553039"/>
              </p:ext>
            </p:extLst>
          </p:nvPr>
        </p:nvGraphicFramePr>
        <p:xfrm>
          <a:off x="590872" y="3784383"/>
          <a:ext cx="8229599" cy="2687701"/>
        </p:xfrm>
        <a:graphic>
          <a:graphicData uri="http://schemas.openxmlformats.org/drawingml/2006/table">
            <a:tbl>
              <a:tblPr firstRow="1" firstCol="1" bandRow="1"/>
              <a:tblGrid>
                <a:gridCol w="2554193">
                  <a:extLst>
                    <a:ext uri="{9D8B030D-6E8A-4147-A177-3AD203B41FA5}">
                      <a16:colId xmlns:a16="http://schemas.microsoft.com/office/drawing/2014/main" val="2588338446"/>
                    </a:ext>
                  </a:extLst>
                </a:gridCol>
                <a:gridCol w="3667426">
                  <a:extLst>
                    <a:ext uri="{9D8B030D-6E8A-4147-A177-3AD203B41FA5}">
                      <a16:colId xmlns:a16="http://schemas.microsoft.com/office/drawing/2014/main" val="1990889078"/>
                    </a:ext>
                  </a:extLst>
                </a:gridCol>
                <a:gridCol w="2007980">
                  <a:extLst>
                    <a:ext uri="{9D8B030D-6E8A-4147-A177-3AD203B41FA5}">
                      <a16:colId xmlns:a16="http://schemas.microsoft.com/office/drawing/2014/main" val="3970219419"/>
                    </a:ext>
                  </a:extLst>
                </a:gridCol>
              </a:tblGrid>
              <a:tr h="0">
                <a:tc>
                  <a:txBody>
                    <a:bodyPr/>
                    <a:lstStyle/>
                    <a:p>
                      <a:pPr>
                        <a:lnSpc>
                          <a:spcPct val="115000"/>
                        </a:lnSpc>
                        <a:spcAft>
                          <a:spcPts val="1000"/>
                        </a:spcAft>
                      </a:pPr>
                      <a:r>
                        <a:rPr lang="lv-LV" sz="1400" b="1" dirty="0">
                          <a:effectLst/>
                          <a:latin typeface="Calibri" panose="020F0502020204030204" pitchFamily="34" charset="0"/>
                          <a:ea typeface="Calibri" panose="020F0502020204030204" pitchFamily="34" charset="0"/>
                          <a:cs typeface="Times New Roman" panose="02020603050405020304" pitchFamily="18" charset="0"/>
                        </a:rPr>
                        <a:t>Izstrādāt un īstenot Rīcības plānus trokšņa samazināšanai valsts nozīmīgāko transporta infrastruktūras objektu tuvumā        </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Reizi piecos gados virknei valsts nozīmīgāko transporta infrastruktūras objektu – lidostai “Rīga”, valsts autoceļiem, uz kuriem satiksmes intensitāte pārsniedz 3 milj. transportlīdzekļu gadā, un dzelzceļa līnijām, uz kurām satiksmes intensitāte pārsniedz 30 tūkst. vilcienu sastāvu gadā, tiek izstrādāti rīcības plāni trokšņa samazināšanai, kas balstīti uz aktuālo trokšņa ietekmes vērtējumu. Lai gan pasākumi trokšņa mazināšanai tiek plānoti, lielākā daļa no tiem nekad netiek īstenoti nepietiekamā finansējuma dēļ. Lai mazinātu trokšņa radītās kaitīgās sekas, būtu nepieciešams identificēt pieejamā finansējuma apjomu un turpmāk plānot rīcības trokšņa samazināšanai atbilstoši pieejamā finansējuma apjomam, potenciāli lielāku uzsvaru liekot uz tādu risinājumu īstenošanu, kas prasa mazākus kapitālieguldījums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Risinājumu būtu vēlams iestrādāt pamatnostādnēs.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200" b="1" i="1" dirty="0">
                          <a:effectLst/>
                          <a:latin typeface="Calibri" panose="020F0502020204030204" pitchFamily="34" charset="0"/>
                          <a:ea typeface="Calibri" panose="020F0502020204030204" pitchFamily="34" charset="0"/>
                          <a:cs typeface="Times New Roman" panose="02020603050405020304" pitchFamily="18" charset="0"/>
                        </a:rPr>
                        <a:t>Risinājums ir iestrādāts pamatnostādnēs, papildinot ar uzdevumu Nr.4.6.1.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326780"/>
                  </a:ext>
                </a:extLst>
              </a:tr>
            </a:tbl>
          </a:graphicData>
        </a:graphic>
      </p:graphicFrame>
    </p:spTree>
    <p:extLst>
      <p:ext uri="{BB962C8B-B14F-4D97-AF65-F5344CB8AC3E}">
        <p14:creationId xmlns:p14="http://schemas.microsoft.com/office/powerpoint/2010/main" val="130132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 y="-24424"/>
            <a:ext cx="9141969" cy="6858000"/>
          </a:xfrm>
          <a:prstGeom prst="rect">
            <a:avLst/>
          </a:prstGeom>
        </p:spPr>
      </p:pic>
      <p:sp>
        <p:nvSpPr>
          <p:cNvPr id="16" name="TextBox 15"/>
          <p:cNvSpPr txBox="1"/>
          <p:nvPr/>
        </p:nvSpPr>
        <p:spPr>
          <a:xfrm>
            <a:off x="528381" y="404664"/>
            <a:ext cx="7976336" cy="461665"/>
          </a:xfrm>
          <a:prstGeom prst="rect">
            <a:avLst/>
          </a:prstGeom>
          <a:noFill/>
        </p:spPr>
        <p:txBody>
          <a:bodyPr wrap="square" rtlCol="0">
            <a:spAutoFit/>
          </a:bodyPr>
          <a:lstStyle/>
          <a:p>
            <a:r>
              <a:rPr lang="lv-LV" sz="2400" b="1" dirty="0">
                <a:solidFill>
                  <a:schemeClr val="tx1">
                    <a:lumMod val="65000"/>
                    <a:lumOff val="35000"/>
                  </a:schemeClr>
                </a:solidFill>
              </a:rPr>
              <a:t>Galvenie secinājumi</a:t>
            </a:r>
          </a:p>
        </p:txBody>
      </p:sp>
      <p:sp>
        <p:nvSpPr>
          <p:cNvPr id="8" name="TextBox 7">
            <a:extLst>
              <a:ext uri="{FF2B5EF4-FFF2-40B4-BE49-F238E27FC236}">
                <a16:creationId xmlns:a16="http://schemas.microsoft.com/office/drawing/2014/main" id="{87CA2EB3-C267-40E0-9DDF-0B1647EE375D}"/>
              </a:ext>
            </a:extLst>
          </p:cNvPr>
          <p:cNvSpPr txBox="1"/>
          <p:nvPr/>
        </p:nvSpPr>
        <p:spPr>
          <a:xfrm>
            <a:off x="683567" y="866329"/>
            <a:ext cx="7693685" cy="2308324"/>
          </a:xfrm>
          <a:prstGeom prst="rect">
            <a:avLst/>
          </a:prstGeom>
          <a:noFill/>
        </p:spPr>
        <p:txBody>
          <a:bodyPr wrap="square">
            <a:spAutoFit/>
          </a:bodyPr>
          <a:lstStyle/>
          <a:p>
            <a:endParaRPr lang="lv-LV" dirty="0">
              <a:solidFill>
                <a:schemeClr val="tx1">
                  <a:lumMod val="65000"/>
                  <a:lumOff val="35000"/>
                </a:schemeClr>
              </a:solidFill>
            </a:endParaRPr>
          </a:p>
          <a:p>
            <a:pPr marL="285750" indent="-285750" algn="just">
              <a:buFont typeface="Arial" panose="020B0604020202020204" pitchFamily="34" charset="0"/>
              <a:buChar char="•"/>
            </a:pPr>
            <a:r>
              <a:rPr lang="lv-LV" sz="1800" dirty="0">
                <a:solidFill>
                  <a:schemeClr val="tx1">
                    <a:lumMod val="65000"/>
                    <a:lumOff val="35000"/>
                  </a:schemeClr>
                </a:solidFill>
              </a:rPr>
              <a:t>Visi piedāvātie risinājumi ir iestrādāti TAP 2027, tāpēc attiecīgajās ailīt</a:t>
            </a:r>
            <a:r>
              <a:rPr lang="lv-LV" dirty="0">
                <a:solidFill>
                  <a:schemeClr val="tx1">
                    <a:lumMod val="65000"/>
                    <a:lumOff val="35000"/>
                  </a:schemeClr>
                </a:solidFill>
              </a:rPr>
              <a:t>ēs parādās  piezīme </a:t>
            </a:r>
            <a:r>
              <a:rPr lang="lv-LV" i="1" dirty="0">
                <a:solidFill>
                  <a:schemeClr val="tx1">
                    <a:lumMod val="65000"/>
                    <a:lumOff val="35000"/>
                  </a:schemeClr>
                </a:solidFill>
              </a:rPr>
              <a:t>‘’Risinājums ir iestrādāts’’</a:t>
            </a:r>
          </a:p>
          <a:p>
            <a:pPr marL="285750" indent="-285750">
              <a:buFont typeface="Arial" panose="020B0604020202020204" pitchFamily="34" charset="0"/>
              <a:buChar char="•"/>
            </a:pPr>
            <a:endParaRPr lang="lv-LV" i="1" dirty="0">
              <a:solidFill>
                <a:schemeClr val="tx1">
                  <a:lumMod val="65000"/>
                  <a:lumOff val="35000"/>
                </a:schemeClr>
              </a:solidFill>
            </a:endParaRPr>
          </a:p>
          <a:p>
            <a:pPr marL="285750" indent="-285750">
              <a:buFont typeface="Arial" panose="020B0604020202020204" pitchFamily="34" charset="0"/>
              <a:buChar char="•"/>
            </a:pPr>
            <a:endParaRPr lang="lv-LV" i="1" dirty="0">
              <a:solidFill>
                <a:schemeClr val="tx1">
                  <a:lumMod val="65000"/>
                  <a:lumOff val="35000"/>
                </a:schemeClr>
              </a:solidFill>
            </a:endParaRPr>
          </a:p>
          <a:p>
            <a:endParaRPr lang="lv-LV" sz="1800" b="1" i="1" dirty="0">
              <a:solidFill>
                <a:schemeClr val="tx1">
                  <a:lumMod val="65000"/>
                  <a:lumOff val="35000"/>
                </a:schemeClr>
              </a:solidFill>
            </a:endParaRPr>
          </a:p>
          <a:p>
            <a:pPr marL="285750" indent="-285750">
              <a:buFont typeface="Arial" panose="020B0604020202020204" pitchFamily="34" charset="0"/>
              <a:buChar char="•"/>
            </a:pPr>
            <a:endParaRPr lang="lv-LV" b="1" i="1" dirty="0">
              <a:solidFill>
                <a:schemeClr val="tx1">
                  <a:lumMod val="65000"/>
                  <a:lumOff val="35000"/>
                </a:schemeClr>
              </a:solidFill>
            </a:endParaRPr>
          </a:p>
          <a:p>
            <a:pPr marL="285750" indent="-285750">
              <a:buFont typeface="Arial" panose="020B0604020202020204" pitchFamily="34" charset="0"/>
              <a:buChar char="•"/>
            </a:pPr>
            <a:endParaRPr lang="lv-LV" sz="1800" b="1" i="1" dirty="0">
              <a:solidFill>
                <a:schemeClr val="tx1">
                  <a:lumMod val="65000"/>
                  <a:lumOff val="35000"/>
                </a:schemeClr>
              </a:solidFill>
            </a:endParaRPr>
          </a:p>
        </p:txBody>
      </p:sp>
      <p:graphicFrame>
        <p:nvGraphicFramePr>
          <p:cNvPr id="4" name="Table 3">
            <a:extLst>
              <a:ext uri="{FF2B5EF4-FFF2-40B4-BE49-F238E27FC236}">
                <a16:creationId xmlns:a16="http://schemas.microsoft.com/office/drawing/2014/main" id="{18922EA3-6CA9-42CC-8C5F-7D02B702BA96}"/>
              </a:ext>
            </a:extLst>
          </p:cNvPr>
          <p:cNvGraphicFramePr>
            <a:graphicFrameLocks noGrp="1"/>
          </p:cNvGraphicFramePr>
          <p:nvPr>
            <p:extLst>
              <p:ext uri="{D42A27DB-BD31-4B8C-83A1-F6EECF244321}">
                <p14:modId xmlns:p14="http://schemas.microsoft.com/office/powerpoint/2010/main" val="2138396078"/>
              </p:ext>
            </p:extLst>
          </p:nvPr>
        </p:nvGraphicFramePr>
        <p:xfrm>
          <a:off x="660874" y="1867506"/>
          <a:ext cx="8229599" cy="1479614"/>
        </p:xfrm>
        <a:graphic>
          <a:graphicData uri="http://schemas.openxmlformats.org/drawingml/2006/table">
            <a:tbl>
              <a:tblPr firstRow="1" firstCol="1" bandRow="1"/>
              <a:tblGrid>
                <a:gridCol w="2554193">
                  <a:extLst>
                    <a:ext uri="{9D8B030D-6E8A-4147-A177-3AD203B41FA5}">
                      <a16:colId xmlns:a16="http://schemas.microsoft.com/office/drawing/2014/main" val="1142175979"/>
                    </a:ext>
                  </a:extLst>
                </a:gridCol>
                <a:gridCol w="3667426">
                  <a:extLst>
                    <a:ext uri="{9D8B030D-6E8A-4147-A177-3AD203B41FA5}">
                      <a16:colId xmlns:a16="http://schemas.microsoft.com/office/drawing/2014/main" val="2788276211"/>
                    </a:ext>
                  </a:extLst>
                </a:gridCol>
                <a:gridCol w="2007980">
                  <a:extLst>
                    <a:ext uri="{9D8B030D-6E8A-4147-A177-3AD203B41FA5}">
                      <a16:colId xmlns:a16="http://schemas.microsoft.com/office/drawing/2014/main" val="3043740831"/>
                    </a:ext>
                  </a:extLst>
                </a:gridCol>
              </a:tblGrid>
              <a:tr h="203200">
                <a:tc>
                  <a:txBody>
                    <a:bodyPr/>
                    <a:lstStyle/>
                    <a:p>
                      <a:pPr>
                        <a:lnSpc>
                          <a:spcPct val="115000"/>
                        </a:lnSpc>
                        <a:spcAft>
                          <a:spcPts val="1000"/>
                        </a:spcAft>
                      </a:pPr>
                      <a:r>
                        <a:rPr lang="lv-LV" sz="1400" b="1" dirty="0">
                          <a:effectLst/>
                          <a:latin typeface="Calibri" panose="020F0502020204030204" pitchFamily="34" charset="0"/>
                          <a:ea typeface="Calibri" panose="020F0502020204030204" pitchFamily="34" charset="0"/>
                          <a:cs typeface="Times New Roman" panose="02020603050405020304" pitchFamily="18" charset="0"/>
                        </a:rPr>
                        <a:t>TAP2027 nav iekļauts uzdevums dzelzceļa radītā piesārņojuma (t.sk. vēsturiskā) apsaimniekošanai</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dirty="0">
                          <a:effectLst/>
                          <a:latin typeface="Calibri" panose="020F0502020204030204" pitchFamily="34" charset="0"/>
                          <a:ea typeface="Calibri" panose="020F0502020204030204" pitchFamily="34" charset="0"/>
                          <a:cs typeface="Times New Roman" panose="02020603050405020304" pitchFamily="18" charset="0"/>
                        </a:rPr>
                        <a:t> Staciju teritorijās vai tādas teritorijas, kur ir konstatēts ievērojams piesārņojums (tai skaitā vēsturiskais) jāizveido gruntsūdens kvalitātes monitoringa tīkls, jāveic grunts un gruntsūdeņu sanācijas darbi,  grunts un gruntsūdeņu kvalitātes monitorings un citi piesārņojuma samazināšanas pasākumi</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Risinājumu būtu vēlams iestrādāt pamatnostādnēs.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lv-LV" sz="1400" b="1" i="1" dirty="0">
                          <a:effectLst/>
                          <a:latin typeface="Calibri" panose="020F0502020204030204" pitchFamily="34" charset="0"/>
                          <a:ea typeface="Calibri" panose="020F0502020204030204" pitchFamily="34" charset="0"/>
                          <a:cs typeface="Times New Roman" panose="02020603050405020304" pitchFamily="18" charset="0"/>
                        </a:rPr>
                        <a:t>Risinājums ir iestrādāts pamatnostādnēs, papildinot ar uzdevumu Nr.4.4.4.</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24758"/>
                  </a:ext>
                </a:extLst>
              </a:tr>
            </a:tbl>
          </a:graphicData>
        </a:graphic>
      </p:graphicFrame>
    </p:spTree>
    <p:extLst>
      <p:ext uri="{BB962C8B-B14F-4D97-AF65-F5344CB8AC3E}">
        <p14:creationId xmlns:p14="http://schemas.microsoft.com/office/powerpoint/2010/main" val="229949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1164</Words>
  <Application>Microsoft Office PowerPoint</Application>
  <PresentationFormat>On-screen Show (4:3)</PresentationFormat>
  <Paragraphs>169</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Olga</dc:creator>
  <cp:lastModifiedBy>Kitija Eglīte</cp:lastModifiedBy>
  <cp:revision>85</cp:revision>
  <cp:lastPrinted>2020-07-02T16:17:24Z</cp:lastPrinted>
  <dcterms:created xsi:type="dcterms:W3CDTF">2018-01-19T09:56:47Z</dcterms:created>
  <dcterms:modified xsi:type="dcterms:W3CDTF">2020-10-12T09:21:41Z</dcterms:modified>
</cp:coreProperties>
</file>