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9" r:id="rId5"/>
  </p:sldMasterIdLst>
  <p:notesMasterIdLst>
    <p:notesMasterId r:id="rId15"/>
  </p:notesMasterIdLst>
  <p:sldIdLst>
    <p:sldId id="320" r:id="rId6"/>
    <p:sldId id="339" r:id="rId7"/>
    <p:sldId id="335" r:id="rId8"/>
    <p:sldId id="327" r:id="rId9"/>
    <p:sldId id="342" r:id="rId10"/>
    <p:sldId id="333" r:id="rId11"/>
    <p:sldId id="332" r:id="rId12"/>
    <p:sldId id="329" r:id="rId13"/>
    <p:sldId id="343" r:id="rId14"/>
  </p:sldIdLst>
  <p:sldSz cx="9144000" cy="5143500" type="screen16x9"/>
  <p:notesSz cx="6738938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2E4355-FC7C-75E5-8ED8-CBADDC9EBEEC}" name="Līva Brūvere" initials="LB" userId="S::liva.bruvere@railbaltica.org::3e592dc7-1dee-4acd-8e34-7f30c2e40f4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Ģirts Bramans" initials="ĢB" lastIdx="20" clrIdx="0">
    <p:extLst>
      <p:ext uri="{19B8F6BF-5375-455C-9EA6-DF929625EA0E}">
        <p15:presenceInfo xmlns:p15="http://schemas.microsoft.com/office/powerpoint/2012/main" userId="S::girts.bramans@railbaltica.org::80c36bed-d05d-459e-b199-bd629b2eba90" providerId="AD"/>
      </p:ext>
    </p:extLst>
  </p:cmAuthor>
  <p:cmAuthor id="2" name="Ēriks Diļevs" initials="ĒD" lastIdx="5" clrIdx="1">
    <p:extLst>
      <p:ext uri="{19B8F6BF-5375-455C-9EA6-DF929625EA0E}">
        <p15:presenceInfo xmlns:p15="http://schemas.microsoft.com/office/powerpoint/2012/main" userId="S::eriks.dilevs@railbaltica.org::29b5c8ad-6501-4e17-8869-2921b5476ff5" providerId="AD"/>
      </p:ext>
    </p:extLst>
  </p:cmAuthor>
  <p:cmAuthor id="3" name="Mārcis Grieznis" initials="MG" lastIdx="7" clrIdx="2">
    <p:extLst>
      <p:ext uri="{19B8F6BF-5375-455C-9EA6-DF929625EA0E}">
        <p15:presenceInfo xmlns:p15="http://schemas.microsoft.com/office/powerpoint/2012/main" userId="S::Marcis.Grieznis@railbaltica.org::3b27cee5-586e-4ce2-a3ef-7f5c8bfc377b" providerId="AD"/>
      </p:ext>
    </p:extLst>
  </p:cmAuthor>
  <p:cmAuthor id="4" name="Līga Marija Putna" initials="LP" lastIdx="2" clrIdx="3">
    <p:extLst>
      <p:ext uri="{19B8F6BF-5375-455C-9EA6-DF929625EA0E}">
        <p15:presenceInfo xmlns:p15="http://schemas.microsoft.com/office/powerpoint/2012/main" userId="S::liga.putna@railbaltica.org::0cd60c99-2005-48bf-a708-3c737f091d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F94"/>
    <a:srgbClr val="FFBD3C"/>
    <a:srgbClr val="002776"/>
    <a:srgbClr val="687831"/>
    <a:srgbClr val="F74F5E"/>
    <a:srgbClr val="FFD884"/>
    <a:srgbClr val="595959"/>
    <a:srgbClr val="FDA5A5"/>
    <a:srgbClr val="F1B707"/>
    <a:srgbClr val="FC4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92" autoAdjust="0"/>
  </p:normalViewPr>
  <p:slideViewPr>
    <p:cSldViewPr snapToGrid="0">
      <p:cViewPr varScale="1">
        <p:scale>
          <a:sx n="88" d="100"/>
          <a:sy n="88" d="100"/>
        </p:scale>
        <p:origin x="66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7938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1CD-02BE-462D-97FA-6FB8D6BC99C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749800"/>
            <a:ext cx="5391150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7938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65064-10B1-4875-8F18-EC3EDE241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4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7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67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65064-10B1-4875-8F18-EC3EDE2419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3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, man&#10;&#10;Description automatically generated">
            <a:extLst>
              <a:ext uri="{FF2B5EF4-FFF2-40B4-BE49-F238E27FC236}">
                <a16:creationId xmlns:a16="http://schemas.microsoft.com/office/drawing/2014/main" id="{4166C9D0-C6BE-654E-B151-9BCED18CC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CDC3833-F1C3-984B-BCF8-3772A7648067}"/>
              </a:ext>
            </a:extLst>
          </p:cNvPr>
          <p:cNvSpPr txBox="1">
            <a:spLocks/>
          </p:cNvSpPr>
          <p:nvPr userDrawn="1"/>
        </p:nvSpPr>
        <p:spPr>
          <a:xfrm>
            <a:off x="3071080" y="4647589"/>
            <a:ext cx="1026886" cy="36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28C25C4-9292-F048-B148-85D104BCB492}"/>
              </a:ext>
            </a:extLst>
          </p:cNvPr>
          <p:cNvSpPr>
            <a:spLocks noGrp="1" noChangeAspect="1"/>
          </p:cNvSpPr>
          <p:nvPr>
            <p:ph idx="10"/>
          </p:nvPr>
        </p:nvSpPr>
        <p:spPr>
          <a:xfrm>
            <a:off x="2983654" y="4728654"/>
            <a:ext cx="697139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10CD044-0047-204F-B11E-F3EF0E59E1D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52263" y="4728147"/>
            <a:ext cx="697138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8859DFE-F625-1D42-84F0-361F0EFFFC0B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920871" y="4728147"/>
            <a:ext cx="697138" cy="3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C019A72-87D0-3142-84A9-24E73517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543626"/>
            <a:ext cx="3527386" cy="2009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2629-C276-F64E-8D0E-8EAAB8AFDC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0454" y="4783353"/>
            <a:ext cx="1837183" cy="233141"/>
          </a:xfrm>
        </p:spPr>
        <p:txBody>
          <a:bodyPr>
            <a:noAutofit/>
          </a:bodyPr>
          <a:lstStyle>
            <a:lvl1pPr algn="r">
              <a:defRPr sz="900" b="1" i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 algn="r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Name, Surname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B6D86-2E33-7845-B6A2-AE8054105C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32328" y="4783353"/>
            <a:ext cx="787400" cy="233362"/>
          </a:xfrm>
        </p:spPr>
        <p:txBody>
          <a:bodyPr>
            <a:normAutofit/>
          </a:bodyPr>
          <a:lstStyle>
            <a:lvl1pPr algn="r">
              <a:defRPr sz="900"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sz="900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5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CFEC8-CA07-9B43-87A2-B0E8D5643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42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B51C46-B76C-FC4C-ABDD-BA9838198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7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80322-6016-9C46-87A9-294ACE9E2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9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6FE20-4971-6440-9B46-6DFB97E565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90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D82FD-558E-A144-9B0D-82FD44A2E7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9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4BB66-98C4-9240-A3C1-EB6695415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603C-7CDF-2E42-A8BD-14887BD86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728" y="2077418"/>
            <a:ext cx="2689395" cy="988664"/>
          </a:xfrm>
        </p:spPr>
        <p:txBody>
          <a:bodyPr anchor="ctr">
            <a:normAutofit/>
          </a:bodyPr>
          <a:lstStyle>
            <a:lvl1pPr algn="l">
              <a:defRPr sz="1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946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33281-27D7-254B-A346-EBF875F5D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2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402344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8CB5E9-A53A-493D-ABE7-BC0EC0C7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FDBFA-6AED-4662-AC4C-F77D05FBCCC5}" type="datetimeFigureOut">
              <a:rPr lang="lv-LV" smtClean="0"/>
              <a:t>26.10.2022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D2E58-716E-43DA-9205-19CAAD9E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E007E-8093-4D3E-BF8E-8C4AAF30B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AAE18-DF4C-4B4E-AE0C-FE6317003F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2618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537012-EEFC-4662-A5A9-B350927D6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atura vietturis 4">
            <a:extLst>
              <a:ext uri="{FF2B5EF4-FFF2-40B4-BE49-F238E27FC236}">
                <a16:creationId xmlns:a16="http://schemas.microsoft.com/office/drawing/2014/main" id="{F9578DFD-71AA-41EE-9C39-4FCD904D7B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2463" y="1038961"/>
            <a:ext cx="8031956" cy="34319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75" b="0" i="0">
                <a:latin typeface="Myriad Pro" panose="020B0503030403020204" pitchFamily="34" charset="0"/>
              </a:defRPr>
            </a:lvl1pPr>
            <a:lvl2pPr>
              <a:defRPr sz="1275">
                <a:latin typeface="Myriad Pro" panose="020B0503030403020204" pitchFamily="34" charset="0"/>
              </a:defRPr>
            </a:lvl2pPr>
            <a:lvl3pPr>
              <a:defRPr sz="1275">
                <a:latin typeface="Myriad Pro" panose="020B0503030403020204" pitchFamily="34" charset="0"/>
              </a:defRPr>
            </a:lvl3pPr>
            <a:lvl4pPr>
              <a:defRPr sz="1275">
                <a:latin typeface="Myriad Pro" panose="020B0503030403020204" pitchFamily="34" charset="0"/>
              </a:defRPr>
            </a:lvl4pPr>
            <a:lvl5pPr>
              <a:defRPr sz="1275">
                <a:latin typeface="Myriad Pro" panose="020B0503030403020204" pitchFamily="34" charset="0"/>
              </a:defRPr>
            </a:lvl5pPr>
          </a:lstStyle>
          <a:p>
            <a:pPr lvl="0"/>
            <a:r>
              <a:rPr lang="lv-LV"/>
              <a:t>Lorem </a:t>
            </a:r>
            <a:r>
              <a:rPr lang="lv-LV" err="1"/>
              <a:t>ipsum</a:t>
            </a:r>
            <a:r>
              <a:rPr lang="lv-LV"/>
              <a:t> </a:t>
            </a:r>
            <a:r>
              <a:rPr lang="lv-LV" err="1"/>
              <a:t>dolor</a:t>
            </a:r>
            <a:r>
              <a:rPr lang="lv-LV"/>
              <a:t> sit </a:t>
            </a:r>
            <a:r>
              <a:rPr lang="lv-LV" err="1"/>
              <a:t>amet</a:t>
            </a:r>
            <a:r>
              <a:rPr lang="lv-LV"/>
              <a:t>, </a:t>
            </a:r>
            <a:r>
              <a:rPr lang="lv-LV" err="1"/>
              <a:t>consectetur</a:t>
            </a:r>
            <a:r>
              <a:rPr lang="lv-LV"/>
              <a:t> </a:t>
            </a:r>
            <a:r>
              <a:rPr lang="lv-LV" err="1"/>
              <a:t>adipiscing</a:t>
            </a:r>
            <a:r>
              <a:rPr lang="lv-LV"/>
              <a:t> </a:t>
            </a:r>
            <a:r>
              <a:rPr lang="lv-LV" err="1"/>
              <a:t>elit</a:t>
            </a:r>
            <a:r>
              <a:rPr lang="lv-LV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724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0652C6AF-2160-B043-A7DC-AA7DAF254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CDC3833-F1C3-984B-BCF8-3772A7648067}"/>
              </a:ext>
            </a:extLst>
          </p:cNvPr>
          <p:cNvSpPr txBox="1">
            <a:spLocks/>
          </p:cNvSpPr>
          <p:nvPr userDrawn="1"/>
        </p:nvSpPr>
        <p:spPr>
          <a:xfrm>
            <a:off x="3071080" y="4647589"/>
            <a:ext cx="1026886" cy="36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Myriad Pro"/>
              <a:cs typeface="Myriad Pro"/>
            </a:endParaRPr>
          </a:p>
        </p:txBody>
      </p:sp>
      <p:pic>
        <p:nvPicPr>
          <p:cNvPr id="3" name="Picture 2" descr="A picture containing holding, man, blue, air&#10;&#10;Description automatically generated">
            <a:extLst>
              <a:ext uri="{FF2B5EF4-FFF2-40B4-BE49-F238E27FC236}">
                <a16:creationId xmlns:a16="http://schemas.microsoft.com/office/drawing/2014/main" id="{9E60B335-772F-2F4E-94D4-749A5A9E33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ids2-01.png">
            <a:extLst>
              <a:ext uri="{FF2B5EF4-FFF2-40B4-BE49-F238E27FC236}">
                <a16:creationId xmlns:a16="http://schemas.microsoft.com/office/drawing/2014/main" id="{B8DC4F55-9672-A842-9965-6131DEF39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logo-11.png">
            <a:extLst>
              <a:ext uri="{FF2B5EF4-FFF2-40B4-BE49-F238E27FC236}">
                <a16:creationId xmlns:a16="http://schemas.microsoft.com/office/drawing/2014/main" id="{0EC7A19A-1F7B-914C-AD96-54132D89DD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9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ids3-01.png">
            <a:extLst>
              <a:ext uri="{FF2B5EF4-FFF2-40B4-BE49-F238E27FC236}">
                <a16:creationId xmlns:a16="http://schemas.microsoft.com/office/drawing/2014/main" id="{8BE69C64-F314-3C42-89FF-3F3DF990C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A11D8171-CD98-FA44-82E0-463480DCF7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16F8709-C4F9-7240-AF7B-74F64AB2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24296"/>
            <a:ext cx="4624086" cy="2095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3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-11.png">
            <a:extLst>
              <a:ext uri="{FF2B5EF4-FFF2-40B4-BE49-F238E27FC236}">
                <a16:creationId xmlns:a16="http://schemas.microsoft.com/office/drawing/2014/main" id="{A11D8171-CD98-FA44-82E0-463480DCF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081"/>
            <a:ext cx="2004255" cy="511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AA6694-17E9-0A47-9D8B-3BC0797AE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00186-DF1A-F445-BFF3-D02FACAD4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05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7AE3CC-1582-DC4A-AC92-FC7C0868D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50DC0-2C60-FF48-A645-5484CB495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1621667"/>
            <a:ext cx="7435850" cy="1058471"/>
          </a:xfrm>
        </p:spPr>
        <p:txBody>
          <a:bodyPr>
            <a:no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  <a:lvl2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3pPr>
            <a:lvl4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4pPr>
            <a:lvl5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A60367-2A78-1947-B3BA-854BE3E7D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3004260"/>
            <a:ext cx="7435850" cy="329914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2F8044-1204-4743-904C-99CBF868E4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3495675"/>
            <a:ext cx="7435850" cy="938213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ED537B2C-BB98-2242-8AC9-74C529CE8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35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7470D-9A40-6D40-A9C2-C8D270B51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37E042E-38CB-5042-A663-54FF4C729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47" y="1540475"/>
            <a:ext cx="4280963" cy="31087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8E1FEE3-1F1B-2E45-A91A-9DA713C13ACD}"/>
              </a:ext>
            </a:extLst>
          </p:cNvPr>
          <p:cNvSpPr txBox="1">
            <a:spLocks/>
          </p:cNvSpPr>
          <p:nvPr userDrawn="1"/>
        </p:nvSpPr>
        <p:spPr>
          <a:xfrm>
            <a:off x="4845810" y="2078865"/>
            <a:ext cx="3645211" cy="13105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00" b="0" i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cs typeface="Myriad Pro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37BC2-A8A3-334D-9258-4103BF2AE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1806" y="1999499"/>
            <a:ext cx="3117197" cy="2190750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45D1109-5B6B-DB4E-92C2-2F25BA12C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5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2CB383-C779-324D-AA56-DBC817DD5166}"/>
              </a:ext>
            </a:extLst>
          </p:cNvPr>
          <p:cNvSpPr txBox="1">
            <a:spLocks/>
          </p:cNvSpPr>
          <p:nvPr userDrawn="1"/>
        </p:nvSpPr>
        <p:spPr>
          <a:xfrm>
            <a:off x="564847" y="2039407"/>
            <a:ext cx="3662438" cy="293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b="1">
              <a:latin typeface="Myriad Pro"/>
              <a:cs typeface="Myriad Pro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EBCA30-2885-7344-9198-10157CB98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2962" y="1873250"/>
            <a:ext cx="3819525" cy="3683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defRPr b="0" i="0">
                <a:latin typeface="Myriad Pro" panose="020B0503030403020204" pitchFamily="34" charset="0"/>
              </a:defRPr>
            </a:lvl2pPr>
            <a:lvl3pPr>
              <a:defRPr b="0" i="0">
                <a:latin typeface="Myriad Pro" panose="020B0503030403020204" pitchFamily="34" charset="0"/>
              </a:defRPr>
            </a:lvl3pPr>
            <a:lvl4pPr>
              <a:defRPr b="0" i="0">
                <a:latin typeface="Myriad Pro" panose="020B0503030403020204" pitchFamily="34" charset="0"/>
              </a:defRPr>
            </a:lvl4pPr>
            <a:lvl5pPr>
              <a:defRPr b="0" i="0">
                <a:latin typeface="Myriad Pro" panose="020B0503030403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6ED2D08-6C64-C549-9A9B-19DD7E4802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2962" y="2499090"/>
            <a:ext cx="3819525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C314DD5-2970-8D44-A941-8652A587D5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4922" y="1885950"/>
            <a:ext cx="3662363" cy="342900"/>
          </a:xfrm>
        </p:spPr>
        <p:txBody>
          <a:bodyPr>
            <a:normAutofit/>
          </a:bodyPr>
          <a:lstStyle>
            <a:lvl1pPr>
              <a:defRPr sz="14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62BFF24-61A9-2C49-AFE4-61F0F762AC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4922" y="2499090"/>
            <a:ext cx="3662363" cy="2099898"/>
          </a:xfrm>
        </p:spPr>
        <p:txBody>
          <a:bodyPr>
            <a:normAutofit/>
          </a:bodyPr>
          <a:lstStyle>
            <a:lvl1pPr>
              <a:defRPr sz="1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F02B9-75D9-7649-A017-3913AF383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0193C292-7264-6946-9F1D-8221BE540D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15559" y="544512"/>
            <a:ext cx="5244662" cy="569913"/>
          </a:xfrm>
        </p:spPr>
        <p:txBody>
          <a:bodyPr anchor="ctr" anchorCtr="0">
            <a:noAutofit/>
          </a:bodyPr>
          <a:lstStyle>
            <a:lvl1pPr algn="r">
              <a:defRPr sz="2500" b="1" i="0">
                <a:solidFill>
                  <a:schemeClr val="bg1"/>
                </a:solidFill>
                <a:latin typeface="Myriad Pro Semibold" panose="020B0503030403020204" pitchFamily="34" charset="0"/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4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Rail </a:t>
            </a:r>
            <a:r>
              <a:rPr lang="en-GB" err="1"/>
              <a:t>Baltica</a:t>
            </a:r>
            <a:r>
              <a:rPr lang="en-GB"/>
              <a:t> presentation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835DA1-5AC5-634A-8321-3CAA768C5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Headlines – Myriad Pro Bold – 40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Second level – Myriad Pro </a:t>
            </a:r>
            <a:r>
              <a:rPr lang="en-GB" err="1"/>
              <a:t>Semibold</a:t>
            </a:r>
            <a:r>
              <a:rPr lang="en-GB"/>
              <a:t> – 25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Third level – Myriad Pro Regular – 20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Fourth level – Myriad Pro Regular – 14 pts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GB"/>
              <a:t>Fifth level – Myriad Pro Regular – 10 pts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5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50" r:id="rId3"/>
    <p:sldLayoutId id="2147483651" r:id="rId4"/>
    <p:sldLayoutId id="2147483677" r:id="rId5"/>
    <p:sldLayoutId id="2147483656" r:id="rId6"/>
    <p:sldLayoutId id="2147483657" r:id="rId7"/>
    <p:sldLayoutId id="2147483658" r:id="rId8"/>
    <p:sldLayoutId id="2147483683" r:id="rId9"/>
    <p:sldLayoutId id="2147483684" r:id="rId10"/>
    <p:sldLayoutId id="2147483682" r:id="rId11"/>
    <p:sldLayoutId id="2147483685" r:id="rId12"/>
    <p:sldLayoutId id="2147483686" r:id="rId13"/>
    <p:sldLayoutId id="2147483687" r:id="rId14"/>
    <p:sldLayoutId id="2147483669" r:id="rId15"/>
    <p:sldLayoutId id="2147483678" r:id="rId16"/>
    <p:sldLayoutId id="214748368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marR="0" indent="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None/>
        <a:tabLst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8A287-99D6-4E42-88D0-74F9D9E30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43AA0-71D7-4B56-B270-75C4F5CE4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7E7AD-21BF-439F-8938-7454CF619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DBFA-6AED-4662-AC4C-F77D05FBCCC5}" type="datetimeFigureOut">
              <a:rPr lang="lv-LV" smtClean="0"/>
              <a:t>26.10.2022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DCA00-A2FC-45E3-970F-FD7DD3DF4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B71D9-0A12-4F4F-847F-9071F25B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AAE18-DF4C-4B4E-AE0C-FE6317003FD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788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26.sv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jpe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microsoft.com/office/2007/relationships/hdphoto" Target="../media/hdphoto2.wdp"/><Relationship Id="rId10" Type="http://schemas.openxmlformats.org/officeDocument/2006/relationships/image" Target="../media/image28.svg"/><Relationship Id="rId4" Type="http://schemas.openxmlformats.org/officeDocument/2006/relationships/image" Target="../media/image30.svg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svg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5" Type="http://schemas.openxmlformats.org/officeDocument/2006/relationships/image" Target="../media/image19.png"/><Relationship Id="rId10" Type="http://schemas.openxmlformats.org/officeDocument/2006/relationships/image" Target="../media/image28.svg"/><Relationship Id="rId4" Type="http://schemas.openxmlformats.org/officeDocument/2006/relationships/image" Target="../media/image37.svg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openxmlformats.org/officeDocument/2006/relationships/image" Target="../media/image43.sv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178618-81D8-4B56-9CD3-D6919CED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445944"/>
            <a:ext cx="3327401" cy="2009802"/>
          </a:xfrm>
        </p:spPr>
        <p:txBody>
          <a:bodyPr/>
          <a:lstStyle/>
          <a:p>
            <a:r>
              <a:rPr lang="lv-LV" sz="2400" dirty="0"/>
              <a:t>Apvienotais </a:t>
            </a:r>
            <a:r>
              <a:rPr lang="lv-LV" sz="2400" dirty="0" err="1"/>
              <a:t>divlīmeņu</a:t>
            </a:r>
            <a:r>
              <a:rPr lang="lv-LV" sz="2400" dirty="0"/>
              <a:t> tilts pār Daugavu: pasaules mēroga infrastruktūras būve Rail </a:t>
            </a:r>
            <a:r>
              <a:rPr lang="lv-LV" sz="2400" dirty="0" err="1"/>
              <a:t>Baltica</a:t>
            </a:r>
            <a:r>
              <a:rPr lang="lv-LV" sz="2400" dirty="0"/>
              <a:t> projektā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D3C441-709B-4E61-B914-C19CBD221C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799" y="3639284"/>
            <a:ext cx="3527386" cy="233141"/>
          </a:xfrm>
        </p:spPr>
        <p:txBody>
          <a:bodyPr/>
          <a:lstStyle/>
          <a:p>
            <a:pPr algn="l"/>
            <a:r>
              <a:rPr lang="lv-LV" sz="1200" b="0" dirty="0">
                <a:solidFill>
                  <a:srgbClr val="FFBD3C"/>
                </a:solidFill>
              </a:rPr>
              <a:t>Ēriks Diļevs, RB Rail AS Tehniskais direktors Latvijā</a:t>
            </a:r>
          </a:p>
          <a:p>
            <a:pPr algn="l"/>
            <a:r>
              <a:rPr lang="lv-LV" sz="1200" b="0" dirty="0">
                <a:solidFill>
                  <a:srgbClr val="FFBD3C"/>
                </a:solidFill>
              </a:rPr>
              <a:t>2022. gada 31. oktobrī </a:t>
            </a:r>
            <a:endParaRPr lang="en-US" sz="1200" b="0" dirty="0">
              <a:solidFill>
                <a:srgbClr val="FFBD3C"/>
              </a:solidFill>
            </a:endParaRPr>
          </a:p>
          <a:p>
            <a:pPr algn="l"/>
            <a:endParaRPr lang="en-US" sz="1200" b="0" dirty="0">
              <a:solidFill>
                <a:srgbClr val="FFB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7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639FA9-60E7-4CD8-B6FC-050A50BD307A}"/>
              </a:ext>
            </a:extLst>
          </p:cNvPr>
          <p:cNvSpPr txBox="1"/>
          <p:nvPr/>
        </p:nvSpPr>
        <p:spPr>
          <a:xfrm>
            <a:off x="497232" y="25958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66EDC-8F76-4568-A138-D0EF8B9DC3ED}"/>
              </a:ext>
            </a:extLst>
          </p:cNvPr>
          <p:cNvSpPr txBox="1"/>
          <p:nvPr/>
        </p:nvSpPr>
        <p:spPr>
          <a:xfrm>
            <a:off x="503916" y="1277342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BB8F6-4132-49C4-96D5-AC7BF61F9448}"/>
              </a:ext>
            </a:extLst>
          </p:cNvPr>
          <p:cNvSpPr txBox="1"/>
          <p:nvPr/>
        </p:nvSpPr>
        <p:spPr>
          <a:xfrm>
            <a:off x="508469" y="1881140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3BF381-AD71-4875-96F5-6C748BEBD532}"/>
              </a:ext>
            </a:extLst>
          </p:cNvPr>
          <p:cNvSpPr txBox="1"/>
          <p:nvPr/>
        </p:nvSpPr>
        <p:spPr>
          <a:xfrm>
            <a:off x="508257" y="322260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102AF-351B-43E7-AA3B-12682A36B3E8}"/>
              </a:ext>
            </a:extLst>
          </p:cNvPr>
          <p:cNvSpPr txBox="1"/>
          <p:nvPr/>
        </p:nvSpPr>
        <p:spPr>
          <a:xfrm>
            <a:off x="526296" y="4111696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064B53-A82F-4107-909E-901C39ADE180}"/>
              </a:ext>
            </a:extLst>
          </p:cNvPr>
          <p:cNvSpPr txBox="1"/>
          <p:nvPr/>
        </p:nvSpPr>
        <p:spPr>
          <a:xfrm>
            <a:off x="1432467" y="223312"/>
            <a:ext cx="554894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Autoceļa A4 attīstības izpēte</a:t>
            </a: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Ietekmes uz vidi novērtējums valsts galvenā autoceļa E69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Via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Baltica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posma A4 (Saulkalne) – Bauska (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Ārce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) būvniecībai. Tilta pār HES ūdenskrātuvi konstruktīvie risinājumi.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B67256-57B8-42D3-A4FC-6FF117345B8A}"/>
              </a:ext>
            </a:extLst>
          </p:cNvPr>
          <p:cNvSpPr txBox="1"/>
          <p:nvPr/>
        </p:nvSpPr>
        <p:spPr>
          <a:xfrm>
            <a:off x="1432466" y="1137306"/>
            <a:ext cx="602269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Rail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Baltica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priekšizpēte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Latvijā</a:t>
            </a: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Ietekmes uz vidi novērtējums Rail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Baltica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būvniecībai. Tilta pār HES ūdenskrātuvi konstruktīvie risinājumi.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16524A-8FC6-473A-9A38-7E311FE23AC0}"/>
              </a:ext>
            </a:extLst>
          </p:cNvPr>
          <p:cNvSpPr txBox="1"/>
          <p:nvPr/>
        </p:nvSpPr>
        <p:spPr>
          <a:xfrm>
            <a:off x="1432466" y="1822486"/>
            <a:ext cx="49513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Consolidated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Preliminary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Technical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Design</a:t>
            </a:r>
            <a:endParaRPr lang="lv-LV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020B8B-760C-4537-B826-F0ED34C2E5BF}"/>
              </a:ext>
            </a:extLst>
          </p:cNvPr>
          <p:cNvSpPr txBox="1"/>
          <p:nvPr/>
        </p:nvSpPr>
        <p:spPr>
          <a:xfrm>
            <a:off x="1432463" y="3096246"/>
            <a:ext cx="66608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Rail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Baltica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pamattrases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projektēšanas līgums</a:t>
            </a: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2019. gada jūlijā noslēgts līgums ar projektētāju apvienības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Egis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Rail S.A. asociācijā ar DB Engineering &amp;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Consulting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GmbH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un Olimps SIA par projektēšanas darbiem; vērtību inženierijas laikā Daugavas šķērsojumam izstrādāti trīs varianti un apvienotais tilts.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7E4A97-C4DA-4893-AD7E-8F4EC46864FB}"/>
              </a:ext>
            </a:extLst>
          </p:cNvPr>
          <p:cNvSpPr txBox="1"/>
          <p:nvPr/>
        </p:nvSpPr>
        <p:spPr>
          <a:xfrm>
            <a:off x="1432463" y="3995854"/>
            <a:ext cx="7897803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Satiksmes ministrijas lēmums par apvienotā tilta un saistītās</a:t>
            </a:r>
            <a:b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</a:b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infrastruktūras projektu</a:t>
            </a: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Vienošanās ar projektētāju par apvienotā tilta un saistītās infrastruktūras projektēšanas darbiem.</a:t>
            </a:r>
          </a:p>
          <a:p>
            <a:endParaRPr lang="lv-LV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3411BC-704E-4E2A-AFAE-E98A7E9A6339}"/>
              </a:ext>
            </a:extLst>
          </p:cNvPr>
          <p:cNvSpPr txBox="1"/>
          <p:nvPr/>
        </p:nvSpPr>
        <p:spPr>
          <a:xfrm>
            <a:off x="503917" y="2384069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rgbClr val="073F94"/>
                </a:solidFill>
                <a:latin typeface="Myriad Pro" panose="020B0503030403020204" pitchFamily="34" charset="0"/>
              </a:rPr>
              <a:t>2018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30B60D-F586-4998-A4F4-DE6BABA701A1}"/>
              </a:ext>
            </a:extLst>
          </p:cNvPr>
          <p:cNvSpPr txBox="1"/>
          <p:nvPr/>
        </p:nvSpPr>
        <p:spPr>
          <a:xfrm>
            <a:off x="1432465" y="2340390"/>
            <a:ext cx="637415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Daugavas tilta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Feasibility</a:t>
            </a:r>
            <a:r>
              <a:rPr lang="lv-LV" b="1" dirty="0">
                <a:solidFill>
                  <a:srgbClr val="073F94"/>
                </a:solidFill>
                <a:latin typeface="Myriad Pro" panose="020B0503030403020204" pitchFamily="34" charset="0"/>
              </a:rPr>
              <a:t> </a:t>
            </a:r>
            <a:r>
              <a:rPr lang="lv-LV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study</a:t>
            </a:r>
            <a:endParaRPr lang="lv-LV" b="1" dirty="0">
              <a:solidFill>
                <a:srgbClr val="073F94"/>
              </a:solidFill>
              <a:latin typeface="Myriad Pro" panose="020B0503030403020204" pitchFamily="34" charset="0"/>
            </a:endParaRP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Tika apsvērti vairāki tilta varianti, to starp brauktuves novietojumi, autoceļa mezglu risinājumi, aprēķinātas investīciju un uzturēšanas izmaksas.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E2C1066-9FF9-4120-9DA4-BF2B90DA4599}"/>
              </a:ext>
            </a:extLst>
          </p:cNvPr>
          <p:cNvSpPr/>
          <p:nvPr/>
        </p:nvSpPr>
        <p:spPr>
          <a:xfrm>
            <a:off x="1163127" y="350164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23969CB-537E-47BF-8B82-46FA2D0B7311}"/>
              </a:ext>
            </a:extLst>
          </p:cNvPr>
          <p:cNvSpPr/>
          <p:nvPr/>
        </p:nvSpPr>
        <p:spPr>
          <a:xfrm>
            <a:off x="1163126" y="1373131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D595E1E-6403-4FD3-95E1-9288CB1520C3}"/>
              </a:ext>
            </a:extLst>
          </p:cNvPr>
          <p:cNvSpPr/>
          <p:nvPr/>
        </p:nvSpPr>
        <p:spPr>
          <a:xfrm>
            <a:off x="1163126" y="1982551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55CED2E-B51A-4594-A954-013A55056312}"/>
              </a:ext>
            </a:extLst>
          </p:cNvPr>
          <p:cNvSpPr/>
          <p:nvPr/>
        </p:nvSpPr>
        <p:spPr>
          <a:xfrm>
            <a:off x="1163125" y="2485480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15BE640-6010-4F4A-81CC-D3D823FEB5E3}"/>
              </a:ext>
            </a:extLst>
          </p:cNvPr>
          <p:cNvSpPr/>
          <p:nvPr/>
        </p:nvSpPr>
        <p:spPr>
          <a:xfrm>
            <a:off x="1163125" y="3321051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ECF6CBB-695D-430A-AA6E-C81A1446DE43}"/>
              </a:ext>
            </a:extLst>
          </p:cNvPr>
          <p:cNvSpPr/>
          <p:nvPr/>
        </p:nvSpPr>
        <p:spPr>
          <a:xfrm>
            <a:off x="1163124" y="4217057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8C757A-8198-4551-998A-74D698C721D0}"/>
              </a:ext>
            </a:extLst>
          </p:cNvPr>
          <p:cNvCxnSpPr>
            <a:cxnSpLocks/>
            <a:stCxn id="45" idx="2"/>
            <a:endCxn id="59" idx="2"/>
          </p:cNvCxnSpPr>
          <p:nvPr/>
        </p:nvCxnSpPr>
        <p:spPr>
          <a:xfrm flipH="1">
            <a:off x="1230990" y="485895"/>
            <a:ext cx="3" cy="3866893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BFBD1266-4D5D-4979-9C73-2012ABB3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9" y="4669090"/>
            <a:ext cx="91440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B5BF5F-69DB-4628-9AFF-1E7D62439A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4182" y="1142144"/>
            <a:ext cx="3135282" cy="34319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Tilta garums 1150m</a:t>
            </a:r>
          </a:p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Laiduma shēma 125m + 6 x 150m + 125m</a:t>
            </a:r>
          </a:p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Platums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  <a:latin typeface="Myriad Pro" panose="020B0503030403020204" pitchFamily="34" charset="0"/>
              </a:rPr>
              <a:t>Autoceļa daļa 23,10m (optimizēts NP26)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  <a:latin typeface="Myriad Pro" panose="020B0503030403020204" pitchFamily="34" charset="0"/>
              </a:rPr>
              <a:t>Dzelzceļa daļa 12,1m 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Wingdings" panose="05000000000000000000" pitchFamily="2" charset="2"/>
              <a:buChar char="ü"/>
            </a:pPr>
            <a:endParaRPr lang="lv-LV" sz="1200" dirty="0">
              <a:solidFill>
                <a:srgbClr val="073F94"/>
              </a:solidFill>
              <a:latin typeface="Myriad Pro" panose="020B0503030403020204" pitchFamily="34" charset="0"/>
            </a:endParaRPr>
          </a:p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Projektētais ātrums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</a:rPr>
              <a:t>Autoceļa brauktuve 90km/h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</a:rPr>
              <a:t>Ātrgaitas dzelzceļš (249km/h, 200km/h, 120km/h)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endParaRPr lang="lv-LV" sz="1200" dirty="0">
              <a:solidFill>
                <a:srgbClr val="073F94"/>
              </a:solidFill>
            </a:endParaRPr>
          </a:p>
          <a:p>
            <a:pPr>
              <a:spcBef>
                <a:spcPts val="0"/>
              </a:spcBef>
            </a:pPr>
            <a:r>
              <a:rPr lang="lv-LV" sz="1200" b="1" dirty="0">
                <a:solidFill>
                  <a:srgbClr val="073F94"/>
                </a:solidFill>
              </a:rPr>
              <a:t>Konstrukcija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</a:rPr>
              <a:t>Tērauda kopnes tilts</a:t>
            </a:r>
          </a:p>
          <a:p>
            <a:pPr marL="171450" indent="-171450">
              <a:spcBef>
                <a:spcPts val="0"/>
              </a:spcBef>
              <a:buClr>
                <a:srgbClr val="FFBD3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solidFill>
                  <a:srgbClr val="073F94"/>
                </a:solidFill>
              </a:rPr>
              <a:t>Monolīta dzelzsbetona autoceļa un dzelzceļa klājs</a:t>
            </a:r>
            <a:endParaRPr lang="nl-NL" sz="1200" dirty="0">
              <a:solidFill>
                <a:srgbClr val="073F94"/>
              </a:solidFill>
            </a:endParaRPr>
          </a:p>
          <a:p>
            <a:pPr>
              <a:spcBef>
                <a:spcPts val="0"/>
              </a:spcBef>
            </a:pPr>
            <a:endParaRPr lang="lv-LV" sz="1200" dirty="0">
              <a:solidFill>
                <a:srgbClr val="073F94"/>
              </a:solidFill>
            </a:endParaRPr>
          </a:p>
          <a:p>
            <a:pPr>
              <a:spcBef>
                <a:spcPts val="0"/>
              </a:spcBef>
            </a:pPr>
            <a:r>
              <a:rPr lang="lv-LV" sz="1200" dirty="0">
                <a:solidFill>
                  <a:srgbClr val="073F94"/>
                </a:solidFill>
              </a:rPr>
              <a:t>Tilts projektēts atbilstoši </a:t>
            </a:r>
            <a:r>
              <a:rPr lang="lv-LV" sz="1200" dirty="0" err="1">
                <a:solidFill>
                  <a:srgbClr val="073F94"/>
                </a:solidFill>
              </a:rPr>
              <a:t>Eurocode</a:t>
            </a:r>
            <a:r>
              <a:rPr lang="lv-LV" sz="1200" dirty="0">
                <a:solidFill>
                  <a:srgbClr val="073F94"/>
                </a:solidFill>
              </a:rPr>
              <a:t> dzelzceļa un autoceļa slodzēm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073F9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0275A-5E07-4A92-816A-30DB9B88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37" y="981535"/>
            <a:ext cx="2863932" cy="2964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7580C9-DBB9-40AB-A373-654697E76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3" t="7116" r="38042" b="29291"/>
          <a:stretch/>
        </p:blipFill>
        <p:spPr>
          <a:xfrm>
            <a:off x="3735408" y="989300"/>
            <a:ext cx="2420848" cy="1403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4E157-9987-42BE-B0DA-C7692644A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409" y="2462216"/>
            <a:ext cx="2420848" cy="148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835FE0-A9ED-43B7-997D-DA1E56D740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35" r="8289" b="-1"/>
          <a:stretch/>
        </p:blipFill>
        <p:spPr>
          <a:xfrm>
            <a:off x="3735408" y="4017825"/>
            <a:ext cx="2734573" cy="767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B3449-E191-4CF1-97BD-B8A920CFBB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17" t="760" r="6232" b="2511"/>
          <a:stretch/>
        </p:blipFill>
        <p:spPr>
          <a:xfrm>
            <a:off x="6459822" y="4017825"/>
            <a:ext cx="2610948" cy="77161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C7CD824-FD68-4875-995C-40671597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00" y="2199516"/>
            <a:ext cx="175573" cy="12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FE58E9-9AF6-48EA-B5D1-FFEC0FB6E149}"/>
              </a:ext>
            </a:extLst>
          </p:cNvPr>
          <p:cNvSpPr txBox="1"/>
          <p:nvPr/>
        </p:nvSpPr>
        <p:spPr>
          <a:xfrm>
            <a:off x="454182" y="184017"/>
            <a:ext cx="84706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200" b="1" dirty="0">
                <a:solidFill>
                  <a:srgbClr val="073F94"/>
                </a:solidFill>
                <a:latin typeface="Myriad Pro" panose="020B0503030403020204" pitchFamily="34" charset="0"/>
              </a:rPr>
              <a:t>Unikāla infrastruktūras būve pasaules mērogā un stratēģisks militārās mobilitātes objekts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0838BF-0570-449C-8E70-66C1B581FB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76" y="4574072"/>
            <a:ext cx="9144000" cy="59055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6657824-3A5C-45F8-9CB4-289E05F1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66" y="3759219"/>
            <a:ext cx="175573" cy="12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48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6AB2267-6C72-445A-941D-A51DC7CDA5AE}"/>
              </a:ext>
            </a:extLst>
          </p:cNvPr>
          <p:cNvCxnSpPr>
            <a:cxnSpLocks/>
            <a:stCxn id="68" idx="0"/>
          </p:cNvCxnSpPr>
          <p:nvPr/>
        </p:nvCxnSpPr>
        <p:spPr>
          <a:xfrm>
            <a:off x="3193081" y="2059074"/>
            <a:ext cx="0" cy="2597722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2042DEE-CD5F-4242-9FCD-B72092718BDA}"/>
              </a:ext>
            </a:extLst>
          </p:cNvPr>
          <p:cNvCxnSpPr>
            <a:cxnSpLocks/>
            <a:endCxn id="114" idx="2"/>
          </p:cNvCxnSpPr>
          <p:nvPr/>
        </p:nvCxnSpPr>
        <p:spPr>
          <a:xfrm>
            <a:off x="5680012" y="2272710"/>
            <a:ext cx="35284" cy="2449718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17B2F9B-E0BC-47BA-B648-E07325334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4791" t="2524" r="-14" b="51119"/>
          <a:stretch/>
        </p:blipFill>
        <p:spPr>
          <a:xfrm>
            <a:off x="158144" y="86487"/>
            <a:ext cx="427853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3D6DB-8F42-4F45-94F5-F85E8E7D7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44" r="650" b="33187"/>
          <a:stretch/>
        </p:blipFill>
        <p:spPr>
          <a:xfrm>
            <a:off x="4540015" y="83315"/>
            <a:ext cx="444584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675029-BEC0-4227-A221-AFDD143D0FB7}"/>
              </a:ext>
            </a:extLst>
          </p:cNvPr>
          <p:cNvCxnSpPr>
            <a:cxnSpLocks/>
          </p:cNvCxnSpPr>
          <p:nvPr/>
        </p:nvCxnSpPr>
        <p:spPr>
          <a:xfrm flipH="1">
            <a:off x="3370932" y="3196768"/>
            <a:ext cx="213527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C98580-DCE2-405C-80CD-516BCB251C96}"/>
              </a:ext>
            </a:extLst>
          </p:cNvPr>
          <p:cNvSpPr txBox="1"/>
          <p:nvPr/>
        </p:nvSpPr>
        <p:spPr>
          <a:xfrm>
            <a:off x="3521702" y="2093260"/>
            <a:ext cx="1856102" cy="306467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lv-LV" sz="1200" dirty="0"/>
              <a:t>Laika grafiks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BE247-4BB5-460F-B47D-9D9ECB56414E}"/>
              </a:ext>
            </a:extLst>
          </p:cNvPr>
          <p:cNvSpPr txBox="1"/>
          <p:nvPr/>
        </p:nvSpPr>
        <p:spPr>
          <a:xfrm>
            <a:off x="3403406" y="2904175"/>
            <a:ext cx="2185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900" dirty="0">
                <a:solidFill>
                  <a:srgbClr val="073F94"/>
                </a:solidFill>
                <a:latin typeface="Myriad Pro" panose="020B0503030403020204" pitchFamily="34" charset="0"/>
              </a:rPr>
              <a:t>Ietekme uz esošiem līgumiem</a:t>
            </a:r>
            <a:endParaRPr lang="en-US" sz="9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8AEEA5-2DDC-48A7-A41A-6BE36730D9FD}"/>
              </a:ext>
            </a:extLst>
          </p:cNvPr>
          <p:cNvSpPr txBox="1"/>
          <p:nvPr/>
        </p:nvSpPr>
        <p:spPr>
          <a:xfrm>
            <a:off x="899795" y="2732991"/>
            <a:ext cx="1960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Nav ietekme uz esošajiem līgumiem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6B7AE5-DC54-4FEC-B8D6-65CEBD9A71AA}"/>
              </a:ext>
            </a:extLst>
          </p:cNvPr>
          <p:cNvSpPr txBox="1"/>
          <p:nvPr/>
        </p:nvSpPr>
        <p:spPr>
          <a:xfrm>
            <a:off x="6031774" y="2531113"/>
            <a:ext cx="30739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lv-LV" sz="110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Būtiski ietekmē esošo līgumu, </a:t>
            </a:r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nepieciešamas līguma izmaiņas </a:t>
            </a:r>
            <a:r>
              <a:rPr lang="lv-LV" sz="110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(laiks, papildus finansējums, līguma pagarinājums)</a:t>
            </a:r>
            <a:endParaRPr lang="en-US" sz="110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C92E35-FFEF-4D0D-A77B-53D809FD5348}"/>
              </a:ext>
            </a:extLst>
          </p:cNvPr>
          <p:cNvSpPr txBox="1"/>
          <p:nvPr/>
        </p:nvSpPr>
        <p:spPr>
          <a:xfrm>
            <a:off x="3458382" y="2733435"/>
            <a:ext cx="20271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900" dirty="0">
                <a:solidFill>
                  <a:srgbClr val="073F94"/>
                </a:solidFill>
                <a:latin typeface="Myriad Pro" panose="020B0503030403020204" pitchFamily="34" charset="0"/>
              </a:rPr>
              <a:t>Būvniecības laika grafiks</a:t>
            </a:r>
            <a:endParaRPr lang="en-US" sz="9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D08539-A1A6-44BB-9941-055B1D2F76BD}"/>
              </a:ext>
            </a:extLst>
          </p:cNvPr>
          <p:cNvSpPr txBox="1"/>
          <p:nvPr/>
        </p:nvSpPr>
        <p:spPr>
          <a:xfrm>
            <a:off x="6034439" y="2083561"/>
            <a:ext cx="3073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10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Summārais būvniecības laiks īsāks</a:t>
            </a:r>
            <a:endParaRPr lang="en-US" sz="110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56C5630-3B28-4C71-8858-7F9896EA12E9}"/>
              </a:ext>
            </a:extLst>
          </p:cNvPr>
          <p:cNvSpPr txBox="1"/>
          <p:nvPr/>
        </p:nvSpPr>
        <p:spPr>
          <a:xfrm>
            <a:off x="556660" y="2153724"/>
            <a:ext cx="2265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Lielāks būvniecības laiks abiem projektiem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BCE04B7-377F-4BAF-A778-AC061D330D7D}"/>
              </a:ext>
            </a:extLst>
          </p:cNvPr>
          <p:cNvSpPr/>
          <p:nvPr/>
        </p:nvSpPr>
        <p:spPr>
          <a:xfrm>
            <a:off x="4227451" y="4656796"/>
            <a:ext cx="388695" cy="373585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BC29380-1C3F-4545-8A14-FC929FB49292}"/>
              </a:ext>
            </a:extLst>
          </p:cNvPr>
          <p:cNvSpPr/>
          <p:nvPr/>
        </p:nvSpPr>
        <p:spPr>
          <a:xfrm>
            <a:off x="4224348" y="2436314"/>
            <a:ext cx="347652" cy="255145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D071C51-1A3C-424D-BE31-584FEABC1E97}"/>
              </a:ext>
            </a:extLst>
          </p:cNvPr>
          <p:cNvSpPr/>
          <p:nvPr/>
        </p:nvSpPr>
        <p:spPr>
          <a:xfrm>
            <a:off x="4253227" y="3626820"/>
            <a:ext cx="388695" cy="373585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2C93C22-68B3-4002-B729-C1C798503705}"/>
              </a:ext>
            </a:extLst>
          </p:cNvPr>
          <p:cNvSpPr txBox="1"/>
          <p:nvPr/>
        </p:nvSpPr>
        <p:spPr>
          <a:xfrm>
            <a:off x="3501490" y="4040566"/>
            <a:ext cx="1871587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Salaspils </a:t>
            </a:r>
            <a:r>
              <a:rPr lang="lv-LV" sz="1200" dirty="0" err="1">
                <a:solidFill>
                  <a:schemeClr val="bg1"/>
                </a:solidFill>
                <a:latin typeface="Myriad Pro" panose="020B0503030403020204" pitchFamily="34" charset="0"/>
              </a:rPr>
              <a:t>intermodālais</a:t>
            </a:r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 termināls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F16B60A-61BB-4A54-BA69-2A830C8E408D}"/>
              </a:ext>
            </a:extLst>
          </p:cNvPr>
          <p:cNvSpPr txBox="1"/>
          <p:nvPr/>
        </p:nvSpPr>
        <p:spPr>
          <a:xfrm>
            <a:off x="3517994" y="3155107"/>
            <a:ext cx="1859809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Ietekmes uz vidi novērtējums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97" name="Graphic 96" descr="Monthly calendar with solid fill">
            <a:extLst>
              <a:ext uri="{FF2B5EF4-FFF2-40B4-BE49-F238E27FC236}">
                <a16:creationId xmlns:a16="http://schemas.microsoft.com/office/drawing/2014/main" id="{51143A17-3222-4036-875A-C7EA96C358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3515" y="2442688"/>
            <a:ext cx="266500" cy="292890"/>
          </a:xfrm>
          <a:prstGeom prst="rect">
            <a:avLst/>
          </a:prstGeom>
        </p:spPr>
      </p:pic>
      <p:pic>
        <p:nvPicPr>
          <p:cNvPr id="1030" name="Picture 6" descr="6,234 Container Terminal Icon Images, Stock Photos &amp; Vectors | Shutterstock">
            <a:extLst>
              <a:ext uri="{FF2B5EF4-FFF2-40B4-BE49-F238E27FC236}">
                <a16:creationId xmlns:a16="http://schemas.microsoft.com/office/drawing/2014/main" id="{DF026FA2-0013-4772-9D8B-6D6249173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5" t="31115" r="35577" b="52323"/>
          <a:stretch/>
        </p:blipFill>
        <p:spPr bwMode="auto">
          <a:xfrm>
            <a:off x="4300555" y="4689731"/>
            <a:ext cx="252503" cy="2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DC5309E-5573-4074-9E61-707E12E28019}"/>
              </a:ext>
            </a:extLst>
          </p:cNvPr>
          <p:cNvSpPr txBox="1"/>
          <p:nvPr/>
        </p:nvSpPr>
        <p:spPr>
          <a:xfrm>
            <a:off x="424739" y="3365803"/>
            <a:ext cx="24253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Ietekmes uz vidi novērtējuma procedūra noslēgusies abiem projektiem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8FBAA6-F71F-4F98-8F91-C145138AD7CF}"/>
              </a:ext>
            </a:extLst>
          </p:cNvPr>
          <p:cNvSpPr txBox="1"/>
          <p:nvPr/>
        </p:nvSpPr>
        <p:spPr>
          <a:xfrm>
            <a:off x="511744" y="4150278"/>
            <a:ext cx="2316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Ietekme, kas saistīta ar Rail </a:t>
            </a:r>
            <a:r>
              <a:rPr lang="lv-LV" sz="1100" dirty="0" err="1">
                <a:solidFill>
                  <a:srgbClr val="073F94"/>
                </a:solidFill>
                <a:latin typeface="Myriad Pro" panose="020B0503030403020204" pitchFamily="34" charset="0"/>
              </a:rPr>
              <a:t>Baltica</a:t>
            </a:r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 dzelzceļa parametru salāgošanu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2E7B1C4-2716-418F-8F32-40C450C33190}"/>
              </a:ext>
            </a:extLst>
          </p:cNvPr>
          <p:cNvSpPr txBox="1"/>
          <p:nvPr/>
        </p:nvSpPr>
        <p:spPr>
          <a:xfrm>
            <a:off x="6044081" y="3429507"/>
            <a:ext cx="285661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Pabeigta IVN procedūra, jāveic ietekmes sākotnējā </a:t>
            </a:r>
            <a:r>
              <a:rPr lang="lv-LV" sz="1100" dirty="0" err="1">
                <a:solidFill>
                  <a:srgbClr val="073F94"/>
                </a:solidFill>
                <a:latin typeface="Myriad Pro" panose="020B0503030403020204" pitchFamily="34" charset="0"/>
              </a:rPr>
              <a:t>izvērtējuma</a:t>
            </a:r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 procedūra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0E00451-D168-432D-B232-069C51904E29}"/>
              </a:ext>
            </a:extLst>
          </p:cNvPr>
          <p:cNvSpPr txBox="1"/>
          <p:nvPr/>
        </p:nvSpPr>
        <p:spPr>
          <a:xfrm>
            <a:off x="6034439" y="4051747"/>
            <a:ext cx="292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Nepieciešams pārprojektēt savienojumus ar termināli. Noteicošais faktors infrastruktūras novietojumam – dzelzceļš pirmajā līmenī, autoceļš otrajā līmenī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pic>
        <p:nvPicPr>
          <p:cNvPr id="109" name="Graphic 108" descr="Open hand with plant outline">
            <a:extLst>
              <a:ext uri="{FF2B5EF4-FFF2-40B4-BE49-F238E27FC236}">
                <a16:creationId xmlns:a16="http://schemas.microsoft.com/office/drawing/2014/main" id="{E83D5B5A-A43E-4523-A0BC-0040938F55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76219" y="3699645"/>
            <a:ext cx="321498" cy="321498"/>
          </a:xfrm>
          <a:prstGeom prst="rect">
            <a:avLst/>
          </a:prstGeom>
        </p:spPr>
      </p:pic>
      <p:pic>
        <p:nvPicPr>
          <p:cNvPr id="1026" name="Picture 7">
            <a:extLst>
              <a:ext uri="{FF2B5EF4-FFF2-40B4-BE49-F238E27FC236}">
                <a16:creationId xmlns:a16="http://schemas.microsoft.com/office/drawing/2014/main" id="{41D545E1-8E74-4E19-A95E-14DB14A4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42" y="1451078"/>
            <a:ext cx="218331" cy="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37324BC-8151-4CE1-906A-328DE8764DFF}"/>
              </a:ext>
            </a:extLst>
          </p:cNvPr>
          <p:cNvSpPr txBox="1"/>
          <p:nvPr/>
        </p:nvSpPr>
        <p:spPr>
          <a:xfrm>
            <a:off x="4641922" y="1366653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191D42-C8DE-45F0-8E4A-76E07AEA1F7D}"/>
              </a:ext>
            </a:extLst>
          </p:cNvPr>
          <p:cNvSpPr txBox="1"/>
          <p:nvPr/>
        </p:nvSpPr>
        <p:spPr>
          <a:xfrm>
            <a:off x="298527" y="1365414"/>
            <a:ext cx="124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11E72D-054B-4EC1-ABEB-2D99BCF1B131}"/>
              </a:ext>
            </a:extLst>
          </p:cNvPr>
          <p:cNvGrpSpPr/>
          <p:nvPr/>
        </p:nvGrpSpPr>
        <p:grpSpPr>
          <a:xfrm>
            <a:off x="2990126" y="2059074"/>
            <a:ext cx="405909" cy="405909"/>
            <a:chOff x="2990126" y="2059074"/>
            <a:chExt cx="405909" cy="405909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1B4C0B1-761C-4558-8BBA-1ED195AA71A6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72" name="Graphic 71" descr="Thumbs Down outline">
              <a:extLst>
                <a:ext uri="{FF2B5EF4-FFF2-40B4-BE49-F238E27FC236}">
                  <a16:creationId xmlns:a16="http://schemas.microsoft.com/office/drawing/2014/main" id="{DA053322-12BC-4CFC-B551-F8F34C36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B63D-9B7C-4BF2-BF78-9E541C306F6E}"/>
              </a:ext>
            </a:extLst>
          </p:cNvPr>
          <p:cNvGrpSpPr/>
          <p:nvPr/>
        </p:nvGrpSpPr>
        <p:grpSpPr>
          <a:xfrm>
            <a:off x="2998719" y="2689132"/>
            <a:ext cx="405909" cy="405909"/>
            <a:chOff x="2998719" y="2689132"/>
            <a:chExt cx="405909" cy="405909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2FF4CD98-8295-4951-BDF3-B65A3AE749F6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5" name="Graphic 14" descr="Thumbs Down outline">
              <a:extLst>
                <a:ext uri="{FF2B5EF4-FFF2-40B4-BE49-F238E27FC236}">
                  <a16:creationId xmlns:a16="http://schemas.microsoft.com/office/drawing/2014/main" id="{31C83111-6CFF-438A-A3CD-4C8212EA5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80F0AC0-8FFD-4317-ACC6-CE1B8E82BADB}"/>
              </a:ext>
            </a:extLst>
          </p:cNvPr>
          <p:cNvGrpSpPr/>
          <p:nvPr/>
        </p:nvGrpSpPr>
        <p:grpSpPr>
          <a:xfrm>
            <a:off x="2988660" y="3487884"/>
            <a:ext cx="405909" cy="405909"/>
            <a:chOff x="2998719" y="2689132"/>
            <a:chExt cx="405909" cy="405909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F514CF72-4056-4A68-B6A9-5D442D495385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83" name="Graphic 82" descr="Thumbs Down outline">
              <a:extLst>
                <a:ext uri="{FF2B5EF4-FFF2-40B4-BE49-F238E27FC236}">
                  <a16:creationId xmlns:a16="http://schemas.microsoft.com/office/drawing/2014/main" id="{82CAF622-B443-44FE-8E03-4071B1BF5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1898C8-C0AA-453D-BAAE-F3480F38D5ED}"/>
              </a:ext>
            </a:extLst>
          </p:cNvPr>
          <p:cNvGrpSpPr/>
          <p:nvPr/>
        </p:nvGrpSpPr>
        <p:grpSpPr>
          <a:xfrm>
            <a:off x="2979561" y="4315692"/>
            <a:ext cx="405909" cy="405909"/>
            <a:chOff x="2990126" y="2059074"/>
            <a:chExt cx="405909" cy="405909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D387D2C9-7B9D-413E-A6F3-74AA047C7DC0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88" name="Graphic 87" descr="Thumbs Down outline">
              <a:extLst>
                <a:ext uri="{FF2B5EF4-FFF2-40B4-BE49-F238E27FC236}">
                  <a16:creationId xmlns:a16="http://schemas.microsoft.com/office/drawing/2014/main" id="{B9E6D24D-60E7-480E-A364-7E0BAC148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37F3C91-3D7E-4C43-8C22-BC193F80690D}"/>
              </a:ext>
            </a:extLst>
          </p:cNvPr>
          <p:cNvGrpSpPr/>
          <p:nvPr/>
        </p:nvGrpSpPr>
        <p:grpSpPr>
          <a:xfrm>
            <a:off x="5503852" y="2054387"/>
            <a:ext cx="405909" cy="405909"/>
            <a:chOff x="2998719" y="2689132"/>
            <a:chExt cx="405909" cy="40590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A06E1D31-6818-4682-B159-C03B933501D2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92" name="Graphic 91" descr="Thumbs Down outline">
              <a:extLst>
                <a:ext uri="{FF2B5EF4-FFF2-40B4-BE49-F238E27FC236}">
                  <a16:creationId xmlns:a16="http://schemas.microsoft.com/office/drawing/2014/main" id="{E07543E0-E000-4D67-B7DE-ADAAEE209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4414895-407C-4DED-A333-8FA01E4D1EFF}"/>
              </a:ext>
            </a:extLst>
          </p:cNvPr>
          <p:cNvGrpSpPr/>
          <p:nvPr/>
        </p:nvGrpSpPr>
        <p:grpSpPr>
          <a:xfrm>
            <a:off x="5502289" y="2678518"/>
            <a:ext cx="405909" cy="405909"/>
            <a:chOff x="2990126" y="2059074"/>
            <a:chExt cx="405909" cy="405909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111227A9-2322-4356-9C70-F78BD3E7B5BD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02" name="Graphic 101" descr="Thumbs Down outline">
              <a:extLst>
                <a:ext uri="{FF2B5EF4-FFF2-40B4-BE49-F238E27FC236}">
                  <a16:creationId xmlns:a16="http://schemas.microsoft.com/office/drawing/2014/main" id="{2C693959-888B-4E17-9743-A9D98F9D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EB61259-FD13-4A3F-A831-B74DA5312510}"/>
              </a:ext>
            </a:extLst>
          </p:cNvPr>
          <p:cNvGrpSpPr/>
          <p:nvPr/>
        </p:nvGrpSpPr>
        <p:grpSpPr>
          <a:xfrm>
            <a:off x="5502289" y="3488814"/>
            <a:ext cx="405909" cy="405909"/>
            <a:chOff x="2998719" y="2689132"/>
            <a:chExt cx="405909" cy="405909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AFCB0393-0309-45CE-B96B-11D62CF41110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11" name="Graphic 110" descr="Thumbs Down outline">
              <a:extLst>
                <a:ext uri="{FF2B5EF4-FFF2-40B4-BE49-F238E27FC236}">
                  <a16:creationId xmlns:a16="http://schemas.microsoft.com/office/drawing/2014/main" id="{B4610F47-6017-4B13-85A5-953CF4B55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63EC031-840B-4531-B1F5-CBA41B04570D}"/>
              </a:ext>
            </a:extLst>
          </p:cNvPr>
          <p:cNvGrpSpPr/>
          <p:nvPr/>
        </p:nvGrpSpPr>
        <p:grpSpPr>
          <a:xfrm>
            <a:off x="5518926" y="4348389"/>
            <a:ext cx="405909" cy="405909"/>
            <a:chOff x="2990126" y="2059074"/>
            <a:chExt cx="405909" cy="405909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8A3706AC-10F1-4EB4-9EBF-B5E3D575011F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14" name="Graphic 113" descr="Thumbs Down outline">
              <a:extLst>
                <a:ext uri="{FF2B5EF4-FFF2-40B4-BE49-F238E27FC236}">
                  <a16:creationId xmlns:a16="http://schemas.microsoft.com/office/drawing/2014/main" id="{1FBD0DA5-DF09-4397-810C-747796E6D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670DE47-A363-4805-9364-CBD6516EA5E1}"/>
              </a:ext>
            </a:extLst>
          </p:cNvPr>
          <p:cNvSpPr txBox="1"/>
          <p:nvPr/>
        </p:nvSpPr>
        <p:spPr>
          <a:xfrm>
            <a:off x="3517994" y="4021143"/>
            <a:ext cx="1871587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Salaspils </a:t>
            </a:r>
            <a:r>
              <a:rPr lang="lv-LV" sz="1200" dirty="0" err="1">
                <a:solidFill>
                  <a:schemeClr val="bg1"/>
                </a:solidFill>
                <a:latin typeface="Myriad Pro" panose="020B0503030403020204" pitchFamily="34" charset="0"/>
              </a:rPr>
              <a:t>intermodālais</a:t>
            </a:r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 termināls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3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F5C2CA3-9A81-4529-9AE6-3A7DBA9C4DF1}"/>
              </a:ext>
            </a:extLst>
          </p:cNvPr>
          <p:cNvCxnSpPr>
            <a:cxnSpLocks/>
            <a:stCxn id="73" idx="0"/>
            <a:endCxn id="99" idx="2"/>
          </p:cNvCxnSpPr>
          <p:nvPr/>
        </p:nvCxnSpPr>
        <p:spPr>
          <a:xfrm flipH="1">
            <a:off x="3074328" y="2114139"/>
            <a:ext cx="10565" cy="2231412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C38EF96-3486-41C9-AC30-15325C4EB1A6}"/>
              </a:ext>
            </a:extLst>
          </p:cNvPr>
          <p:cNvCxnSpPr>
            <a:cxnSpLocks/>
            <a:stCxn id="117" idx="2"/>
            <a:endCxn id="136" idx="0"/>
          </p:cNvCxnSpPr>
          <p:nvPr/>
        </p:nvCxnSpPr>
        <p:spPr>
          <a:xfrm>
            <a:off x="5758706" y="2081458"/>
            <a:ext cx="4323" cy="2247585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675029-BEC0-4227-A221-AFDD143D0FB7}"/>
              </a:ext>
            </a:extLst>
          </p:cNvPr>
          <p:cNvCxnSpPr>
            <a:cxnSpLocks/>
          </p:cNvCxnSpPr>
          <p:nvPr/>
        </p:nvCxnSpPr>
        <p:spPr>
          <a:xfrm flipH="1">
            <a:off x="3385543" y="3692679"/>
            <a:ext cx="213527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203A4EDA-EB1A-49F5-A7C0-AFF2EC1C2B60}"/>
              </a:ext>
            </a:extLst>
          </p:cNvPr>
          <p:cNvSpPr txBox="1"/>
          <p:nvPr/>
        </p:nvSpPr>
        <p:spPr>
          <a:xfrm>
            <a:off x="244864" y="859272"/>
            <a:ext cx="1421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BE247-4BB5-460F-B47D-9D9ECB56414E}"/>
              </a:ext>
            </a:extLst>
          </p:cNvPr>
          <p:cNvSpPr txBox="1"/>
          <p:nvPr/>
        </p:nvSpPr>
        <p:spPr>
          <a:xfrm>
            <a:off x="3443219" y="1982822"/>
            <a:ext cx="1990400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Ietekme uz nekustamajiem īpašumiem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8AEEA5-2DDC-48A7-A41A-6BE36730D9FD}"/>
              </a:ext>
            </a:extLst>
          </p:cNvPr>
          <p:cNvSpPr txBox="1"/>
          <p:nvPr/>
        </p:nvSpPr>
        <p:spPr>
          <a:xfrm>
            <a:off x="217082" y="1982822"/>
            <a:ext cx="25968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050">
                <a:solidFill>
                  <a:srgbClr val="073F94"/>
                </a:solidFill>
                <a:latin typeface="Myriad Pro" panose="020B0503030403020204" pitchFamily="34" charset="0"/>
              </a:rPr>
              <a:t>Lielāka kopējā ietekmētā teritorija</a:t>
            </a:r>
          </a:p>
          <a:p>
            <a:pPr algn="r"/>
            <a:endParaRPr lang="lv-LV" sz="1050">
              <a:solidFill>
                <a:srgbClr val="073F94"/>
              </a:solidFill>
              <a:latin typeface="Myriad Pro" panose="020B0503030403020204" pitchFamily="34" charset="0"/>
            </a:endParaRPr>
          </a:p>
          <a:p>
            <a:pPr algn="r"/>
            <a:r>
              <a:rPr lang="lv-LV" sz="1050">
                <a:solidFill>
                  <a:srgbClr val="073F94"/>
                </a:solidFill>
                <a:latin typeface="Myriad Pro" panose="020B0503030403020204" pitchFamily="34" charset="0"/>
              </a:rPr>
              <a:t>Teritorija starp infrastruktūrām tiek izolēta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6B7AE5-DC54-4FEC-B8D6-65CEBD9A71AA}"/>
              </a:ext>
            </a:extLst>
          </p:cNvPr>
          <p:cNvSpPr txBox="1"/>
          <p:nvPr/>
        </p:nvSpPr>
        <p:spPr>
          <a:xfrm>
            <a:off x="6056011" y="2087501"/>
            <a:ext cx="2984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Mazāka ietekmētā teritorija, optimizēts pielietojums zemei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D08539-A1A6-44BB-9941-055B1D2F76BD}"/>
              </a:ext>
            </a:extLst>
          </p:cNvPr>
          <p:cNvSpPr txBox="1"/>
          <p:nvPr/>
        </p:nvSpPr>
        <p:spPr>
          <a:xfrm>
            <a:off x="203849" y="2676892"/>
            <a:ext cx="2618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Būtiska ietekme uz Knauf plānoto turpmāko darbību, karjera laukuma daļa jāizstrādā pirms būvdarbu uzsākšanas; 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iz</a:t>
            </a: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raktais ģipsis jāuzglabā (papildus izdevumi)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398E78-D895-468A-B805-A61F7468A131}"/>
              </a:ext>
            </a:extLst>
          </p:cNvPr>
          <p:cNvSpPr txBox="1"/>
          <p:nvPr/>
        </p:nvSpPr>
        <p:spPr>
          <a:xfrm>
            <a:off x="3474071" y="2946809"/>
            <a:ext cx="1973076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algn="ctr"/>
            <a:r>
              <a:rPr lang="lv-LV" dirty="0"/>
              <a:t>Ietekme uz Knauf atradni «Saulkalnes»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96B564D-C50C-42D9-BDE2-5B09E9C7D4D5}"/>
              </a:ext>
            </a:extLst>
          </p:cNvPr>
          <p:cNvCxnSpPr>
            <a:cxnSpLocks/>
          </p:cNvCxnSpPr>
          <p:nvPr/>
        </p:nvCxnSpPr>
        <p:spPr>
          <a:xfrm flipH="1">
            <a:off x="3385543" y="2687003"/>
            <a:ext cx="213527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3DA8BFF-F247-4EEA-846D-D7122D4760DE}"/>
              </a:ext>
            </a:extLst>
          </p:cNvPr>
          <p:cNvSpPr txBox="1"/>
          <p:nvPr/>
        </p:nvSpPr>
        <p:spPr>
          <a:xfrm>
            <a:off x="3464348" y="3964002"/>
            <a:ext cx="1976673" cy="510778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Ietekme uz esošām inženierkomunikācijām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4A8A720-5AFA-40C6-8B0E-67ED6273E15A}"/>
              </a:ext>
            </a:extLst>
          </p:cNvPr>
          <p:cNvSpPr txBox="1"/>
          <p:nvPr/>
        </p:nvSpPr>
        <p:spPr>
          <a:xfrm>
            <a:off x="6056011" y="2909849"/>
            <a:ext cx="26647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Dzelzceļa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pamattrase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minimāli ietekmē karjera izstrādi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C25E1CE-8981-4E8E-819F-AB130C76F8D2}"/>
              </a:ext>
            </a:extLst>
          </p:cNvPr>
          <p:cNvSpPr txBox="1"/>
          <p:nvPr/>
        </p:nvSpPr>
        <p:spPr>
          <a:xfrm>
            <a:off x="6056011" y="3781889"/>
            <a:ext cx="2755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Dzelzceļa trase tuvāk gāzes vadam un nepieciešamība pārbūvēt būtu vienreiz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(gāze, augstsprieguma un zemsprieguma līnijas, u.c. komunikācijas)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C46E9-2AE0-4D28-9E28-6ABA2F9AA086}"/>
              </a:ext>
            </a:extLst>
          </p:cNvPr>
          <p:cNvGrpSpPr/>
          <p:nvPr/>
        </p:nvGrpSpPr>
        <p:grpSpPr>
          <a:xfrm>
            <a:off x="4219289" y="2519570"/>
            <a:ext cx="433459" cy="415257"/>
            <a:chOff x="4243773" y="2276926"/>
            <a:chExt cx="388695" cy="37358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AEBA286-BB7C-45F4-8F8A-496923B85BEE}"/>
                </a:ext>
              </a:extLst>
            </p:cNvPr>
            <p:cNvSpPr/>
            <p:nvPr/>
          </p:nvSpPr>
          <p:spPr>
            <a:xfrm>
              <a:off x="4243773" y="2276926"/>
              <a:ext cx="388695" cy="373585"/>
            </a:xfrm>
            <a:prstGeom prst="roundRect">
              <a:avLst>
                <a:gd name="adj" fmla="val 357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 descr="House outline">
              <a:extLst>
                <a:ext uri="{FF2B5EF4-FFF2-40B4-BE49-F238E27FC236}">
                  <a16:creationId xmlns:a16="http://schemas.microsoft.com/office/drawing/2014/main" id="{87D9D5FC-304E-498A-BC09-554BADF47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97074" y="2305922"/>
              <a:ext cx="283521" cy="28352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0C2C8C-EAA1-4DF1-BE94-DAB33E915EDF}"/>
              </a:ext>
            </a:extLst>
          </p:cNvPr>
          <p:cNvGrpSpPr/>
          <p:nvPr/>
        </p:nvGrpSpPr>
        <p:grpSpPr>
          <a:xfrm>
            <a:off x="4258336" y="3501675"/>
            <a:ext cx="388695" cy="373585"/>
            <a:chOff x="4251270" y="3264989"/>
            <a:chExt cx="388695" cy="37358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81943DF-1E86-460C-8D91-B9CBCA001198}"/>
                </a:ext>
              </a:extLst>
            </p:cNvPr>
            <p:cNvSpPr/>
            <p:nvPr/>
          </p:nvSpPr>
          <p:spPr>
            <a:xfrm>
              <a:off x="4251270" y="3264989"/>
              <a:ext cx="388695" cy="373585"/>
            </a:xfrm>
            <a:prstGeom prst="roundRect">
              <a:avLst>
                <a:gd name="adj" fmla="val 357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64" descr="Stacked Rocks outline">
              <a:extLst>
                <a:ext uri="{FF2B5EF4-FFF2-40B4-BE49-F238E27FC236}">
                  <a16:creationId xmlns:a16="http://schemas.microsoft.com/office/drawing/2014/main" id="{B87F5AFA-626B-4C75-A016-5210C3449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77677" y="3278004"/>
              <a:ext cx="316685" cy="31668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54868B-A1DB-4377-A73D-A47FDFEAECC4}"/>
              </a:ext>
            </a:extLst>
          </p:cNvPr>
          <p:cNvGrpSpPr/>
          <p:nvPr/>
        </p:nvGrpSpPr>
        <p:grpSpPr>
          <a:xfrm>
            <a:off x="4236394" y="4597965"/>
            <a:ext cx="374020" cy="361830"/>
            <a:chOff x="4288538" y="4442959"/>
            <a:chExt cx="388695" cy="37358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3462089E-52E5-40D4-9A1E-1A00271D362E}"/>
                </a:ext>
              </a:extLst>
            </p:cNvPr>
            <p:cNvSpPr/>
            <p:nvPr/>
          </p:nvSpPr>
          <p:spPr>
            <a:xfrm>
              <a:off x="4288538" y="4442959"/>
              <a:ext cx="388695" cy="373585"/>
            </a:xfrm>
            <a:prstGeom prst="roundRect">
              <a:avLst>
                <a:gd name="adj" fmla="val 357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 descr="Electric Tower outline">
              <a:extLst>
                <a:ext uri="{FF2B5EF4-FFF2-40B4-BE49-F238E27FC236}">
                  <a16:creationId xmlns:a16="http://schemas.microsoft.com/office/drawing/2014/main" id="{5A44A397-65B5-4D83-B2FD-0D7D1C84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48941" y="4500952"/>
              <a:ext cx="260480" cy="260480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790E77D-D353-4D28-A99D-D22CC9320BE0}"/>
              </a:ext>
            </a:extLst>
          </p:cNvPr>
          <p:cNvSpPr txBox="1"/>
          <p:nvPr/>
        </p:nvSpPr>
        <p:spPr>
          <a:xfrm>
            <a:off x="191858" y="3723752"/>
            <a:ext cx="262655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Dzelzceļa trase tālāk no gāzes vada, bet nepieciešamība pārbūvēt inženierkomunikācijas būtu abos projektos (gāze, augstsprieguma un zemsprieguma līnijas, komunikācijas)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81DAAB2-FC90-43A1-BEC6-2B7FB0E2E424}"/>
              </a:ext>
            </a:extLst>
          </p:cNvPr>
          <p:cNvGrpSpPr/>
          <p:nvPr/>
        </p:nvGrpSpPr>
        <p:grpSpPr>
          <a:xfrm>
            <a:off x="2888523" y="2059074"/>
            <a:ext cx="405909" cy="405909"/>
            <a:chOff x="2990126" y="2059074"/>
            <a:chExt cx="405909" cy="40590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B651FDB-A132-4494-9D6F-2DFA2CB191C9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73" name="Graphic 72" descr="Thumbs Down outline">
              <a:extLst>
                <a:ext uri="{FF2B5EF4-FFF2-40B4-BE49-F238E27FC236}">
                  <a16:creationId xmlns:a16="http://schemas.microsoft.com/office/drawing/2014/main" id="{825F55E1-62E6-4B66-AB06-8BE1232D6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1BA4725-8369-462C-A403-AC09BE7392DE}"/>
              </a:ext>
            </a:extLst>
          </p:cNvPr>
          <p:cNvGrpSpPr/>
          <p:nvPr/>
        </p:nvGrpSpPr>
        <p:grpSpPr>
          <a:xfrm>
            <a:off x="2877958" y="3971512"/>
            <a:ext cx="405909" cy="405909"/>
            <a:chOff x="2990126" y="2059074"/>
            <a:chExt cx="405909" cy="405909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9667F42-5DF4-4B4C-B9B6-943C210CDEAF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99" name="Graphic 98" descr="Thumbs Down outline">
              <a:extLst>
                <a:ext uri="{FF2B5EF4-FFF2-40B4-BE49-F238E27FC236}">
                  <a16:creationId xmlns:a16="http://schemas.microsoft.com/office/drawing/2014/main" id="{C1B5BD44-1AA9-48F8-96B1-2535A0C2A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5F49CB-9FCE-401B-94FF-64313BA097E2}"/>
              </a:ext>
            </a:extLst>
          </p:cNvPr>
          <p:cNvGrpSpPr/>
          <p:nvPr/>
        </p:nvGrpSpPr>
        <p:grpSpPr>
          <a:xfrm>
            <a:off x="5552561" y="2059074"/>
            <a:ext cx="405909" cy="405909"/>
            <a:chOff x="2998719" y="2689132"/>
            <a:chExt cx="405909" cy="405909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EF84CC7D-180F-4597-9F38-29A9B44F713F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17" name="Graphic 116" descr="Thumbs Down outline">
              <a:extLst>
                <a:ext uri="{FF2B5EF4-FFF2-40B4-BE49-F238E27FC236}">
                  <a16:creationId xmlns:a16="http://schemas.microsoft.com/office/drawing/2014/main" id="{BB66435F-50A7-453E-B97F-C9ACC5B1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CDC47AE-3FD5-41E3-AD10-814CF349FAD2}"/>
              </a:ext>
            </a:extLst>
          </p:cNvPr>
          <p:cNvGrpSpPr/>
          <p:nvPr/>
        </p:nvGrpSpPr>
        <p:grpSpPr>
          <a:xfrm>
            <a:off x="2895423" y="2934827"/>
            <a:ext cx="405909" cy="405909"/>
            <a:chOff x="2990126" y="2059074"/>
            <a:chExt cx="405909" cy="405909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AA654706-F1FE-417F-969E-C52762984D12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29" name="Graphic 128" descr="Thumbs Down outline">
              <a:extLst>
                <a:ext uri="{FF2B5EF4-FFF2-40B4-BE49-F238E27FC236}">
                  <a16:creationId xmlns:a16="http://schemas.microsoft.com/office/drawing/2014/main" id="{D893EDF8-814C-4DE9-81A1-7EE34E35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41AB1DE-08D2-4C26-9F28-38AF434633B3}"/>
              </a:ext>
            </a:extLst>
          </p:cNvPr>
          <p:cNvGrpSpPr/>
          <p:nvPr/>
        </p:nvGrpSpPr>
        <p:grpSpPr>
          <a:xfrm>
            <a:off x="5552561" y="2942091"/>
            <a:ext cx="405909" cy="405909"/>
            <a:chOff x="2998719" y="2689132"/>
            <a:chExt cx="405909" cy="405909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17723931-C315-445E-9FD8-F19E62F82609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33" name="Graphic 132" descr="Thumbs Down outline">
              <a:extLst>
                <a:ext uri="{FF2B5EF4-FFF2-40B4-BE49-F238E27FC236}">
                  <a16:creationId xmlns:a16="http://schemas.microsoft.com/office/drawing/2014/main" id="{BED54F43-4432-47B1-945D-983613630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95A47C1-7109-4835-A784-3B95624DC6CE}"/>
              </a:ext>
            </a:extLst>
          </p:cNvPr>
          <p:cNvGrpSpPr/>
          <p:nvPr/>
        </p:nvGrpSpPr>
        <p:grpSpPr>
          <a:xfrm>
            <a:off x="5556884" y="3987685"/>
            <a:ext cx="405909" cy="405909"/>
            <a:chOff x="2998719" y="2689132"/>
            <a:chExt cx="405909" cy="405909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BAC7F498-CB21-4E47-8775-4FDAE51CE375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36" name="Graphic 135" descr="Thumbs Down outline">
              <a:extLst>
                <a:ext uri="{FF2B5EF4-FFF2-40B4-BE49-F238E27FC236}">
                  <a16:creationId xmlns:a16="http://schemas.microsoft.com/office/drawing/2014/main" id="{B69584DD-232F-4ABB-8EB7-0955E1C3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491C6DCD-EABE-4DC1-B67E-2EE50B4822A0}"/>
              </a:ext>
            </a:extLst>
          </p:cNvPr>
          <p:cNvSpPr txBox="1"/>
          <p:nvPr/>
        </p:nvSpPr>
        <p:spPr>
          <a:xfrm>
            <a:off x="4939076" y="1011671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3639CF2-2AE7-4423-ADBE-F23DA31412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4791" t="2524" r="-14" b="51119"/>
          <a:stretch/>
        </p:blipFill>
        <p:spPr>
          <a:xfrm>
            <a:off x="158144" y="86487"/>
            <a:ext cx="427853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6484097-0DBD-4ECB-81D8-2F5F3BC8C6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44" r="650" b="33187"/>
          <a:stretch/>
        </p:blipFill>
        <p:spPr>
          <a:xfrm>
            <a:off x="4540015" y="83315"/>
            <a:ext cx="444584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A9C6AC6-AE8A-44EE-96B8-971E173C921F}"/>
              </a:ext>
            </a:extLst>
          </p:cNvPr>
          <p:cNvSpPr txBox="1"/>
          <p:nvPr/>
        </p:nvSpPr>
        <p:spPr>
          <a:xfrm>
            <a:off x="4644755" y="1366057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FEDEF52-00A3-4B52-9805-CEBF03C30F4B}"/>
              </a:ext>
            </a:extLst>
          </p:cNvPr>
          <p:cNvSpPr txBox="1"/>
          <p:nvPr/>
        </p:nvSpPr>
        <p:spPr>
          <a:xfrm>
            <a:off x="298527" y="1365414"/>
            <a:ext cx="124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62" name="Picture 7">
            <a:extLst>
              <a:ext uri="{FF2B5EF4-FFF2-40B4-BE49-F238E27FC236}">
                <a16:creationId xmlns:a16="http://schemas.microsoft.com/office/drawing/2014/main" id="{5DA21D99-31C2-4A4F-853A-3F0231B0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42" y="1451078"/>
            <a:ext cx="218331" cy="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4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675029-BEC0-4227-A221-AFDD143D0FB7}"/>
              </a:ext>
            </a:extLst>
          </p:cNvPr>
          <p:cNvCxnSpPr>
            <a:cxnSpLocks/>
          </p:cNvCxnSpPr>
          <p:nvPr/>
        </p:nvCxnSpPr>
        <p:spPr>
          <a:xfrm flipH="1">
            <a:off x="3395670" y="3905373"/>
            <a:ext cx="213527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7BE247-4BB5-460F-B47D-9D9ECB56414E}"/>
              </a:ext>
            </a:extLst>
          </p:cNvPr>
          <p:cNvSpPr txBox="1"/>
          <p:nvPr/>
        </p:nvSpPr>
        <p:spPr>
          <a:xfrm>
            <a:off x="3481535" y="2163785"/>
            <a:ext cx="1934356" cy="306467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Kuģošanas parametri 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B8AEEA5-2DDC-48A7-A41A-6BE36730D9FD}"/>
              </a:ext>
            </a:extLst>
          </p:cNvPr>
          <p:cNvSpPr txBox="1"/>
          <p:nvPr/>
        </p:nvSpPr>
        <p:spPr>
          <a:xfrm>
            <a:off x="111396" y="2059074"/>
            <a:ext cx="27162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Ķekavas pašvaldības tehnisko noteikumu izpilde būtiski ietekmētu abu infrastruktūras projektu izmaksas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6B7AE5-DC54-4FEC-B8D6-65CEBD9A71AA}"/>
              </a:ext>
            </a:extLst>
          </p:cNvPr>
          <p:cNvSpPr txBox="1"/>
          <p:nvPr/>
        </p:nvSpPr>
        <p:spPr>
          <a:xfrm>
            <a:off x="6077680" y="2059074"/>
            <a:ext cx="3027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Apvienotais tilts ir augstāks un izpilda tehnisko noteikumu prasības &gt;9.5m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D08539-A1A6-44BB-9941-055B1D2F76BD}"/>
              </a:ext>
            </a:extLst>
          </p:cNvPr>
          <p:cNvSpPr txBox="1"/>
          <p:nvPr/>
        </p:nvSpPr>
        <p:spPr>
          <a:xfrm>
            <a:off x="6060311" y="2937274"/>
            <a:ext cx="30277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Optimālāki risinājumi trokšņu piesārņojuma mazināšanai dzīvojamajā zonā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56C5630-3B28-4C71-8858-7F9896EA12E9}"/>
              </a:ext>
            </a:extLst>
          </p:cNvPr>
          <p:cNvSpPr txBox="1"/>
          <p:nvPr/>
        </p:nvSpPr>
        <p:spPr>
          <a:xfrm>
            <a:off x="83117" y="2828938"/>
            <a:ext cx="2716273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Trokšņu samazināšanai dzīvojamajā zonā nepieciešams izbūvēt prettrokšņu sienas abpus abām infrastruktūrām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398E78-D895-468A-B805-A61F7468A131}"/>
              </a:ext>
            </a:extLst>
          </p:cNvPr>
          <p:cNvSpPr txBox="1"/>
          <p:nvPr/>
        </p:nvSpPr>
        <p:spPr>
          <a:xfrm>
            <a:off x="3518745" y="2996799"/>
            <a:ext cx="1880408" cy="318229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algn="ctr"/>
            <a:r>
              <a:rPr lang="lv-LV" dirty="0"/>
              <a:t>Trokšņu piesārņojums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25FAC8-096C-49AF-93F5-8390AEFEF33B}"/>
              </a:ext>
            </a:extLst>
          </p:cNvPr>
          <p:cNvSpPr txBox="1"/>
          <p:nvPr/>
        </p:nvSpPr>
        <p:spPr>
          <a:xfrm>
            <a:off x="3496471" y="3617495"/>
            <a:ext cx="1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Troksnis apbūves zonā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EBA286-BB7C-45F4-8F8A-496923B85BEE}"/>
              </a:ext>
            </a:extLst>
          </p:cNvPr>
          <p:cNvSpPr/>
          <p:nvPr/>
        </p:nvSpPr>
        <p:spPr>
          <a:xfrm>
            <a:off x="4183393" y="2522255"/>
            <a:ext cx="448547" cy="296229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3F94"/>
              </a:solidFill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81943DF-1E86-460C-8D91-B9CBCA001198}"/>
              </a:ext>
            </a:extLst>
          </p:cNvPr>
          <p:cNvSpPr/>
          <p:nvPr/>
        </p:nvSpPr>
        <p:spPr>
          <a:xfrm>
            <a:off x="4236880" y="3337205"/>
            <a:ext cx="388695" cy="250501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3F94"/>
              </a:solidFill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462089E-52E5-40D4-9A1E-1A00271D362E}"/>
              </a:ext>
            </a:extLst>
          </p:cNvPr>
          <p:cNvSpPr/>
          <p:nvPr/>
        </p:nvSpPr>
        <p:spPr>
          <a:xfrm>
            <a:off x="4209000" y="4280869"/>
            <a:ext cx="388695" cy="373585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3F94"/>
              </a:solidFill>
            </a:endParaRPr>
          </a:p>
        </p:txBody>
      </p:sp>
      <p:pic>
        <p:nvPicPr>
          <p:cNvPr id="45" name="Graphic 44" descr="Sound Medium outline">
            <a:extLst>
              <a:ext uri="{FF2B5EF4-FFF2-40B4-BE49-F238E27FC236}">
                <a16:creationId xmlns:a16="http://schemas.microsoft.com/office/drawing/2014/main" id="{04329531-1008-4595-815C-67AEC4C6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2777" y="3351230"/>
            <a:ext cx="264182" cy="264182"/>
          </a:xfrm>
          <a:prstGeom prst="rect">
            <a:avLst/>
          </a:prstGeom>
        </p:spPr>
      </p:pic>
      <p:pic>
        <p:nvPicPr>
          <p:cNvPr id="48" name="Graphic 47" descr="Sailboat outline">
            <a:extLst>
              <a:ext uri="{FF2B5EF4-FFF2-40B4-BE49-F238E27FC236}">
                <a16:creationId xmlns:a16="http://schemas.microsoft.com/office/drawing/2014/main" id="{E2ECFDAA-BF1A-46EA-BF7E-34A365695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4987" y="2516863"/>
            <a:ext cx="312710" cy="312710"/>
          </a:xfrm>
          <a:prstGeom prst="rect">
            <a:avLst/>
          </a:prstGeom>
        </p:spPr>
      </p:pic>
      <p:pic>
        <p:nvPicPr>
          <p:cNvPr id="46" name="Graphic 45" descr="Eye outline">
            <a:extLst>
              <a:ext uri="{FF2B5EF4-FFF2-40B4-BE49-F238E27FC236}">
                <a16:creationId xmlns:a16="http://schemas.microsoft.com/office/drawing/2014/main" id="{8E38FA11-C3BE-4B1D-AFBD-DC2A41CB5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36880" y="4346155"/>
            <a:ext cx="322282" cy="322282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C3DA8BFF-F247-4EEA-846D-D7122D4760DE}"/>
              </a:ext>
            </a:extLst>
          </p:cNvPr>
          <p:cNvSpPr txBox="1"/>
          <p:nvPr/>
        </p:nvSpPr>
        <p:spPr>
          <a:xfrm>
            <a:off x="3518745" y="3987685"/>
            <a:ext cx="1885033" cy="306467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Vizuālā ietekme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6AECB5B-B8AB-4CFE-BD08-CAAABD256B8A}"/>
              </a:ext>
            </a:extLst>
          </p:cNvPr>
          <p:cNvSpPr txBox="1"/>
          <p:nvPr/>
        </p:nvSpPr>
        <p:spPr>
          <a:xfrm>
            <a:off x="6060311" y="3971512"/>
            <a:ext cx="2530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>
                <a:solidFill>
                  <a:srgbClr val="073F94"/>
                </a:solidFill>
                <a:latin typeface="Myriad Pro" panose="020B0503030403020204" pitchFamily="34" charset="0"/>
              </a:rPr>
              <a:t>Netiek fragmentēta ainava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76B6F3-FE6A-44B0-B8ED-2C98DA579E1E}"/>
              </a:ext>
            </a:extLst>
          </p:cNvPr>
          <p:cNvSpPr txBox="1"/>
          <p:nvPr/>
        </p:nvSpPr>
        <p:spPr>
          <a:xfrm>
            <a:off x="-367" y="3659571"/>
            <a:ext cx="28092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Negatīva ietekme uz dzīvojamo zonu starp divām infrastruktūrām (dzīvojamās kvalitātes pasliktināšanās, nekustamā īpašuma vērtības samazinājums)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1801ED4-0CD3-4A1A-A5BA-B14C2538FD75}"/>
              </a:ext>
            </a:extLst>
          </p:cNvPr>
          <p:cNvSpPr txBox="1"/>
          <p:nvPr/>
        </p:nvSpPr>
        <p:spPr>
          <a:xfrm>
            <a:off x="3481535" y="4601916"/>
            <a:ext cx="1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Ietekme uz ainavu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AE14DDE-7305-4AC8-BCED-27B02893CC58}"/>
              </a:ext>
            </a:extLst>
          </p:cNvPr>
          <p:cNvSpPr txBox="1"/>
          <p:nvPr/>
        </p:nvSpPr>
        <p:spPr>
          <a:xfrm>
            <a:off x="4939076" y="1011671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9233BC-8491-4059-B2E7-0110060D1046}"/>
              </a:ext>
            </a:extLst>
          </p:cNvPr>
          <p:cNvCxnSpPr>
            <a:cxnSpLocks/>
            <a:stCxn id="85" idx="0"/>
          </p:cNvCxnSpPr>
          <p:nvPr/>
        </p:nvCxnSpPr>
        <p:spPr>
          <a:xfrm>
            <a:off x="3122908" y="2075862"/>
            <a:ext cx="8591" cy="2241129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4D9BFA6-275A-4096-BAEB-34964CA3C61F}"/>
              </a:ext>
            </a:extLst>
          </p:cNvPr>
          <p:cNvGrpSpPr/>
          <p:nvPr/>
        </p:nvGrpSpPr>
        <p:grpSpPr>
          <a:xfrm>
            <a:off x="2919953" y="2075862"/>
            <a:ext cx="405909" cy="405909"/>
            <a:chOff x="2990126" y="2059074"/>
            <a:chExt cx="405909" cy="405909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4AA0E4F-164D-4FD6-B5C7-93636ADC1704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86" name="Graphic 85" descr="Thumbs Down outline">
              <a:extLst>
                <a:ext uri="{FF2B5EF4-FFF2-40B4-BE49-F238E27FC236}">
                  <a16:creationId xmlns:a16="http://schemas.microsoft.com/office/drawing/2014/main" id="{7EBFDD4E-B562-418C-989E-212CCC03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5134A04-7EAD-4E98-91B3-800091D54E8D}"/>
              </a:ext>
            </a:extLst>
          </p:cNvPr>
          <p:cNvGrpSpPr/>
          <p:nvPr/>
        </p:nvGrpSpPr>
        <p:grpSpPr>
          <a:xfrm>
            <a:off x="2910405" y="3971512"/>
            <a:ext cx="405909" cy="405909"/>
            <a:chOff x="2990126" y="2059074"/>
            <a:chExt cx="405909" cy="405909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F715FC7-AC8D-47D9-9496-75F6B6CD94FA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92" name="Graphic 91" descr="Thumbs Down outline">
              <a:extLst>
                <a:ext uri="{FF2B5EF4-FFF2-40B4-BE49-F238E27FC236}">
                  <a16:creationId xmlns:a16="http://schemas.microsoft.com/office/drawing/2014/main" id="{F27DAAD8-7655-4536-AE5B-5AFFE21F7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C66464A-4293-4668-8583-84190B65BA1A}"/>
              </a:ext>
            </a:extLst>
          </p:cNvPr>
          <p:cNvGrpSpPr/>
          <p:nvPr/>
        </p:nvGrpSpPr>
        <p:grpSpPr>
          <a:xfrm>
            <a:off x="2927870" y="2934827"/>
            <a:ext cx="405909" cy="405909"/>
            <a:chOff x="2990126" y="2059074"/>
            <a:chExt cx="405909" cy="405909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E8392440-9EC1-4526-A4D4-16F5FD3A6FD0}"/>
                </a:ext>
              </a:extLst>
            </p:cNvPr>
            <p:cNvSpPr/>
            <p:nvPr/>
          </p:nvSpPr>
          <p:spPr>
            <a:xfrm>
              <a:off x="2990126" y="2059074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02" name="Graphic 101" descr="Thumbs Down outline">
              <a:extLst>
                <a:ext uri="{FF2B5EF4-FFF2-40B4-BE49-F238E27FC236}">
                  <a16:creationId xmlns:a16="http://schemas.microsoft.com/office/drawing/2014/main" id="{DB29D5A9-84C5-4555-8CF4-D87CCFF57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3027009" y="2114139"/>
              <a:ext cx="318974" cy="318974"/>
            </a:xfrm>
            <a:prstGeom prst="roundRect">
              <a:avLst/>
            </a:prstGeom>
          </p:spPr>
        </p:pic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B89CEA29-DCF3-4A98-ACFF-57AA64AFB5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4791" t="2524" r="-14" b="51119"/>
          <a:stretch/>
        </p:blipFill>
        <p:spPr>
          <a:xfrm>
            <a:off x="158144" y="86487"/>
            <a:ext cx="427853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4E36AEC4-808F-4ABB-9445-E658D03980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44" r="650" b="33187"/>
          <a:stretch/>
        </p:blipFill>
        <p:spPr>
          <a:xfrm>
            <a:off x="4540015" y="83315"/>
            <a:ext cx="444584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7F5DAE4B-5F1F-40F8-8C87-B7ABFDDA825A}"/>
              </a:ext>
            </a:extLst>
          </p:cNvPr>
          <p:cNvSpPr txBox="1"/>
          <p:nvPr/>
        </p:nvSpPr>
        <p:spPr>
          <a:xfrm>
            <a:off x="4649028" y="1359941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8B0D8D-DB2D-4A27-82A7-187B081A40F6}"/>
              </a:ext>
            </a:extLst>
          </p:cNvPr>
          <p:cNvSpPr txBox="1"/>
          <p:nvPr/>
        </p:nvSpPr>
        <p:spPr>
          <a:xfrm>
            <a:off x="298527" y="1365414"/>
            <a:ext cx="124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107" name="Picture 7">
            <a:extLst>
              <a:ext uri="{FF2B5EF4-FFF2-40B4-BE49-F238E27FC236}">
                <a16:creationId xmlns:a16="http://schemas.microsoft.com/office/drawing/2014/main" id="{19D81AEC-6C04-4D00-AD5A-87EFBCC0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42" y="1451078"/>
            <a:ext cx="218331" cy="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B994725-1173-42EA-8AEC-3F5A1EDCAE4C}"/>
              </a:ext>
            </a:extLst>
          </p:cNvPr>
          <p:cNvCxnSpPr>
            <a:cxnSpLocks/>
            <a:endCxn id="111" idx="0"/>
          </p:cNvCxnSpPr>
          <p:nvPr/>
        </p:nvCxnSpPr>
        <p:spPr>
          <a:xfrm>
            <a:off x="5758706" y="2081458"/>
            <a:ext cx="4323" cy="2247585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A957F1A-5F64-4110-A3F5-955929198D8C}"/>
              </a:ext>
            </a:extLst>
          </p:cNvPr>
          <p:cNvGrpSpPr/>
          <p:nvPr/>
        </p:nvGrpSpPr>
        <p:grpSpPr>
          <a:xfrm>
            <a:off x="5498111" y="2075862"/>
            <a:ext cx="457138" cy="435201"/>
            <a:chOff x="3923961" y="2958488"/>
            <a:chExt cx="457138" cy="435201"/>
          </a:xfrm>
          <a:solidFill>
            <a:srgbClr val="FFBD3C"/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B6E275-401E-4B37-BB38-FE081CC602D3}"/>
                </a:ext>
              </a:extLst>
            </p:cNvPr>
            <p:cNvSpPr/>
            <p:nvPr/>
          </p:nvSpPr>
          <p:spPr>
            <a:xfrm>
              <a:off x="3923961" y="29584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73F94"/>
                </a:solidFill>
              </a:endParaRPr>
            </a:p>
          </p:txBody>
        </p:sp>
        <p:pic>
          <p:nvPicPr>
            <p:cNvPr id="64" name="Graphic 63" descr="Thumbs Down outline">
              <a:extLst>
                <a:ext uri="{FF2B5EF4-FFF2-40B4-BE49-F238E27FC236}">
                  <a16:creationId xmlns:a16="http://schemas.microsoft.com/office/drawing/2014/main" id="{3BDA7C71-2578-4D08-8591-D2EC67176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4001228" y="2992801"/>
              <a:ext cx="318974" cy="318974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45C30B1-3568-406A-86E4-38362FA81D54}"/>
              </a:ext>
            </a:extLst>
          </p:cNvPr>
          <p:cNvGrpSpPr/>
          <p:nvPr/>
        </p:nvGrpSpPr>
        <p:grpSpPr>
          <a:xfrm>
            <a:off x="5528676" y="2932960"/>
            <a:ext cx="457138" cy="435201"/>
            <a:chOff x="3923961" y="2958488"/>
            <a:chExt cx="457138" cy="435201"/>
          </a:xfrm>
          <a:solidFill>
            <a:srgbClr val="FFBD3C"/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2497199E-19C4-42CF-ADFE-26965198FAFC}"/>
                </a:ext>
              </a:extLst>
            </p:cNvPr>
            <p:cNvSpPr/>
            <p:nvPr/>
          </p:nvSpPr>
          <p:spPr>
            <a:xfrm>
              <a:off x="3923961" y="29584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73F94"/>
                </a:solidFill>
              </a:endParaRPr>
            </a:p>
          </p:txBody>
        </p:sp>
        <p:pic>
          <p:nvPicPr>
            <p:cNvPr id="76" name="Graphic 75" descr="Thumbs Down outline">
              <a:extLst>
                <a:ext uri="{FF2B5EF4-FFF2-40B4-BE49-F238E27FC236}">
                  <a16:creationId xmlns:a16="http://schemas.microsoft.com/office/drawing/2014/main" id="{DEC13416-1737-49FE-9CFC-F39623B74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4001228" y="2992801"/>
              <a:ext cx="318974" cy="318974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A44E639-0087-41B1-B337-1318EAF0B235}"/>
              </a:ext>
            </a:extLst>
          </p:cNvPr>
          <p:cNvGrpSpPr/>
          <p:nvPr/>
        </p:nvGrpSpPr>
        <p:grpSpPr>
          <a:xfrm>
            <a:off x="5556884" y="3987685"/>
            <a:ext cx="405909" cy="405909"/>
            <a:chOff x="2998719" y="2689132"/>
            <a:chExt cx="405909" cy="405909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0937A461-7307-4B33-9DC3-DBDFD0F9051D}"/>
                </a:ext>
              </a:extLst>
            </p:cNvPr>
            <p:cNvSpPr/>
            <p:nvPr/>
          </p:nvSpPr>
          <p:spPr>
            <a:xfrm>
              <a:off x="2998719" y="2689132"/>
              <a:ext cx="405909" cy="405909"/>
            </a:xfrm>
            <a:prstGeom prst="roundRect">
              <a:avLst>
                <a:gd name="adj" fmla="val 40104"/>
              </a:avLst>
            </a:prstGeom>
            <a:solidFill>
              <a:srgbClr val="FFC101"/>
            </a:solidFill>
            <a:ln>
              <a:solidFill>
                <a:srgbClr val="FFC1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lv-LV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lv-LV" sz="1013"/>
            </a:p>
          </p:txBody>
        </p:sp>
        <p:pic>
          <p:nvPicPr>
            <p:cNvPr id="111" name="Graphic 110" descr="Thumbs Down outline">
              <a:extLst>
                <a:ext uri="{FF2B5EF4-FFF2-40B4-BE49-F238E27FC236}">
                  <a16:creationId xmlns:a16="http://schemas.microsoft.com/office/drawing/2014/main" id="{5EF6BE90-91A2-453E-A805-6B4D00039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V="1">
              <a:off x="3045377" y="2711516"/>
              <a:ext cx="318974" cy="318974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113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E9608C79-9543-4AB2-91B5-BC5CDF2C8D0B}"/>
              </a:ext>
            </a:extLst>
          </p:cNvPr>
          <p:cNvSpPr txBox="1"/>
          <p:nvPr/>
        </p:nvSpPr>
        <p:spPr>
          <a:xfrm>
            <a:off x="4786676" y="859271"/>
            <a:ext cx="1384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3A4EDA-EB1A-49F5-A7C0-AFF2EC1C2B60}"/>
              </a:ext>
            </a:extLst>
          </p:cNvPr>
          <p:cNvSpPr txBox="1"/>
          <p:nvPr/>
        </p:nvSpPr>
        <p:spPr>
          <a:xfrm>
            <a:off x="244864" y="859272"/>
            <a:ext cx="1421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BE247-4BB5-460F-B47D-9D9ECB56414E}"/>
              </a:ext>
            </a:extLst>
          </p:cNvPr>
          <p:cNvSpPr txBox="1"/>
          <p:nvPr/>
        </p:nvSpPr>
        <p:spPr>
          <a:xfrm>
            <a:off x="3444644" y="3111670"/>
            <a:ext cx="20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Projekta kopējās izmaksas </a:t>
            </a:r>
            <a:r>
              <a:rPr lang="lv-LV" sz="900" dirty="0">
                <a:solidFill>
                  <a:srgbClr val="073F94"/>
                </a:solidFill>
                <a:latin typeface="Myriad Pro" panose="020B0503030403020204" pitchFamily="34" charset="0"/>
              </a:rPr>
              <a:t>(tilts un saistītā infrastruktūra)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C92E35-FFEF-4D0D-A77B-53D809FD5348}"/>
              </a:ext>
            </a:extLst>
          </p:cNvPr>
          <p:cNvSpPr txBox="1"/>
          <p:nvPr/>
        </p:nvSpPr>
        <p:spPr>
          <a:xfrm>
            <a:off x="3484954" y="2853382"/>
            <a:ext cx="1924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>
                <a:solidFill>
                  <a:srgbClr val="073F94"/>
                </a:solidFill>
                <a:latin typeface="Myriad Pro" panose="020B0503030403020204" pitchFamily="34" charset="0"/>
              </a:rPr>
              <a:t>Daugavas tilta izmaksas</a:t>
            </a:r>
            <a:endParaRPr lang="en-US" sz="110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D08539-A1A6-44BB-9941-055B1D2F76BD}"/>
              </a:ext>
            </a:extLst>
          </p:cNvPr>
          <p:cNvSpPr txBox="1"/>
          <p:nvPr/>
        </p:nvSpPr>
        <p:spPr>
          <a:xfrm>
            <a:off x="6070043" y="2044346"/>
            <a:ext cx="3073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Tērauda tilta konstrukcijas izmaksas ir 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lielākas</a:t>
            </a:r>
            <a:endParaRPr lang="en-US" sz="105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DCBCBF5-9E14-4C76-928C-7E80FFE7526B}"/>
              </a:ext>
            </a:extLst>
          </p:cNvPr>
          <p:cNvGrpSpPr/>
          <p:nvPr/>
        </p:nvGrpSpPr>
        <p:grpSpPr>
          <a:xfrm>
            <a:off x="4255450" y="2438083"/>
            <a:ext cx="388695" cy="373585"/>
            <a:chOff x="4202349" y="2051342"/>
            <a:chExt cx="523675" cy="4873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562E129-CB5E-47DC-8E89-5086CC52DF67}"/>
                </a:ext>
              </a:extLst>
            </p:cNvPr>
            <p:cNvSpPr/>
            <p:nvPr/>
          </p:nvSpPr>
          <p:spPr>
            <a:xfrm>
              <a:off x="4202349" y="2051342"/>
              <a:ext cx="523675" cy="487308"/>
            </a:xfrm>
            <a:prstGeom prst="roundRect">
              <a:avLst>
                <a:gd name="adj" fmla="val 35715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Graphic 44" descr="Euro with solid fill">
              <a:extLst>
                <a:ext uri="{FF2B5EF4-FFF2-40B4-BE49-F238E27FC236}">
                  <a16:creationId xmlns:a16="http://schemas.microsoft.com/office/drawing/2014/main" id="{C08A0AC9-82BE-4FA4-8278-D7A48F238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10362" y="2150224"/>
              <a:ext cx="284502" cy="284502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FF31938-F103-4249-A15B-671AB0AD2C65}"/>
              </a:ext>
            </a:extLst>
          </p:cNvPr>
          <p:cNvSpPr txBox="1"/>
          <p:nvPr/>
        </p:nvSpPr>
        <p:spPr>
          <a:xfrm>
            <a:off x="179864" y="2466681"/>
            <a:ext cx="262577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Kopējās izmaksas lielākas (būves, satiksmes mezgli, zemes atsavināšana, trokšņu mazināšanas līdzekļi, projekta vadība, būvdarbu organizēšana, inženierkomunikāciju pārbūve, u.c.)</a:t>
            </a:r>
            <a:endParaRPr lang="en-US" sz="105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DF747E-55B5-47E7-954D-1489D74EB31B}"/>
              </a:ext>
            </a:extLst>
          </p:cNvPr>
          <p:cNvSpPr txBox="1"/>
          <p:nvPr/>
        </p:nvSpPr>
        <p:spPr>
          <a:xfrm>
            <a:off x="6095354" y="2504033"/>
            <a:ext cx="30281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Vērtējot projekta ieviešanas izmaksas, tās būtu </a:t>
            </a: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mazākas (būves, satiksmes mezgli, zemes atsavināšana, trokšņu mazināšanas līdzekļi, projekta vadība, būvdarbu organizēšana, inženierkomunikāciju pārbūve)</a:t>
            </a:r>
            <a:endParaRPr lang="en-US" sz="105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B2E15B-EB63-4D35-918E-396999D5000C}"/>
              </a:ext>
            </a:extLst>
          </p:cNvPr>
          <p:cNvSpPr txBox="1"/>
          <p:nvPr/>
        </p:nvSpPr>
        <p:spPr>
          <a:xfrm>
            <a:off x="-54057" y="2050058"/>
            <a:ext cx="2832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Divu atsevišķi tiltu izmaksas mazākas</a:t>
            </a:r>
            <a:endParaRPr lang="en-US" sz="105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C98580-DCE2-405C-80CD-516BCB251C96}"/>
              </a:ext>
            </a:extLst>
          </p:cNvPr>
          <p:cNvSpPr txBox="1"/>
          <p:nvPr/>
        </p:nvSpPr>
        <p:spPr>
          <a:xfrm>
            <a:off x="3444644" y="2084889"/>
            <a:ext cx="2010308" cy="306467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Projekta izmaksas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A946FB-BF2A-470D-9BC2-7B269E3C54BF}"/>
              </a:ext>
            </a:extLst>
          </p:cNvPr>
          <p:cNvSpPr txBox="1"/>
          <p:nvPr/>
        </p:nvSpPr>
        <p:spPr>
          <a:xfrm>
            <a:off x="-27243" y="3761410"/>
            <a:ext cx="283291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t"/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Puses organizē uzturēšanu darbus atbilstoši savai uzturēšanas programmai, tomēr būtu 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lielāki izdevumi balstu, zemūdens daļu apsekošanai, inspekcijai, u.c. </a:t>
            </a:r>
            <a:endParaRPr lang="en-US" sz="1050" i="0" u="none" strike="noStrike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  <a:p>
            <a:pPr marL="0" algn="r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lv-LV" sz="1050" i="0" u="none" strike="noStrike" kern="1200" dirty="0">
              <a:solidFill>
                <a:srgbClr val="073F94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D3C7D8-31C4-45B6-8B6B-118CF8D9E19E}"/>
              </a:ext>
            </a:extLst>
          </p:cNvPr>
          <p:cNvSpPr txBox="1"/>
          <p:nvPr/>
        </p:nvSpPr>
        <p:spPr>
          <a:xfrm>
            <a:off x="6116811" y="3767959"/>
            <a:ext cx="28581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Nepieciešams izveidot kompleksu pārvaldības modeli starp nākotnes infrastruktūras uzturētājiem (uzturēšanas darbu programma, atbildības un izmaksu dalījums); ilgtermiņā 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tas </a:t>
            </a:r>
            <a:r>
              <a:rPr lang="lv-LV" sz="1050" i="0" u="none" strike="noStrike" kern="1200" dirty="0">
                <a:solidFill>
                  <a:srgbClr val="073F94"/>
                </a:solidFill>
                <a:effectLst/>
                <a:latin typeface="Myriad Pro" panose="020B0503030403020204" pitchFamily="34" charset="0"/>
              </a:rPr>
              <a:t>nodrošinās optimālāku pārvaldību un samazinās uzturēšanas izdevumus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1C672C-26BE-4C0A-AB96-E296C03A9CC5}"/>
              </a:ext>
            </a:extLst>
          </p:cNvPr>
          <p:cNvCxnSpPr>
            <a:cxnSpLocks/>
          </p:cNvCxnSpPr>
          <p:nvPr/>
        </p:nvCxnSpPr>
        <p:spPr>
          <a:xfrm flipH="1">
            <a:off x="3368911" y="3638065"/>
            <a:ext cx="2135274" cy="0"/>
          </a:xfrm>
          <a:prstGeom prst="line">
            <a:avLst/>
          </a:prstGeom>
          <a:ln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444A59D3-EC7C-4015-9C86-59CF2269E7D5}"/>
              </a:ext>
            </a:extLst>
          </p:cNvPr>
          <p:cNvSpPr txBox="1"/>
          <p:nvPr/>
        </p:nvSpPr>
        <p:spPr>
          <a:xfrm>
            <a:off x="3474335" y="3767959"/>
            <a:ext cx="2002705" cy="476726"/>
          </a:xfrm>
          <a:prstGeom prst="roundRect">
            <a:avLst/>
          </a:prstGeom>
          <a:solidFill>
            <a:srgbClr val="073F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1100">
                <a:solidFill>
                  <a:schemeClr val="bg1"/>
                </a:solidFill>
                <a:latin typeface="Myriad Pro" panose="020B0503030403020204" pitchFamily="34" charset="0"/>
              </a:rPr>
              <a:t>Infrastruktūras pārvaldība un uzturēšana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AE658F53-2FEC-41FC-882B-9B8179B1F9CA}"/>
              </a:ext>
            </a:extLst>
          </p:cNvPr>
          <p:cNvSpPr/>
          <p:nvPr/>
        </p:nvSpPr>
        <p:spPr>
          <a:xfrm>
            <a:off x="4237177" y="4435906"/>
            <a:ext cx="388695" cy="373585"/>
          </a:xfrm>
          <a:prstGeom prst="roundRect">
            <a:avLst>
              <a:gd name="adj" fmla="val 3571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942DE95-0997-4D5D-892E-C0EF65259D7B}"/>
              </a:ext>
            </a:extLst>
          </p:cNvPr>
          <p:cNvGrpSpPr/>
          <p:nvPr/>
        </p:nvGrpSpPr>
        <p:grpSpPr>
          <a:xfrm>
            <a:off x="2873427" y="4017733"/>
            <a:ext cx="457138" cy="435201"/>
            <a:chOff x="3923961" y="2958488"/>
            <a:chExt cx="457138" cy="435201"/>
          </a:xfrm>
          <a:solidFill>
            <a:srgbClr val="FFBD3C"/>
          </a:solidFill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F06C35B4-7187-4AC8-B5B4-16C2ED2AD827}"/>
                </a:ext>
              </a:extLst>
            </p:cNvPr>
            <p:cNvSpPr/>
            <p:nvPr/>
          </p:nvSpPr>
          <p:spPr>
            <a:xfrm>
              <a:off x="3923961" y="29584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Graphic 102" descr="Thumbs Down outline">
              <a:extLst>
                <a:ext uri="{FF2B5EF4-FFF2-40B4-BE49-F238E27FC236}">
                  <a16:creationId xmlns:a16="http://schemas.microsoft.com/office/drawing/2014/main" id="{4AFAF686-B50C-47EC-9A62-15FB802D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4001228" y="2992801"/>
              <a:ext cx="318974" cy="318974"/>
            </a:xfrm>
            <a:prstGeom prst="rect">
              <a:avLst/>
            </a:prstGeom>
          </p:spPr>
        </p:pic>
      </p:grpSp>
      <p:pic>
        <p:nvPicPr>
          <p:cNvPr id="10" name="Graphic 9" descr="Tools outline">
            <a:extLst>
              <a:ext uri="{FF2B5EF4-FFF2-40B4-BE49-F238E27FC236}">
                <a16:creationId xmlns:a16="http://schemas.microsoft.com/office/drawing/2014/main" id="{F8A7D5E6-9256-4F3F-A16A-EC0793897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91501" y="4353218"/>
            <a:ext cx="269480" cy="269480"/>
          </a:xfrm>
          <a:prstGeom prst="rect">
            <a:avLst/>
          </a:prstGeom>
        </p:spPr>
      </p:pic>
      <p:pic>
        <p:nvPicPr>
          <p:cNvPr id="42" name="Picture 7">
            <a:extLst>
              <a:ext uri="{FF2B5EF4-FFF2-40B4-BE49-F238E27FC236}">
                <a16:creationId xmlns:a16="http://schemas.microsoft.com/office/drawing/2014/main" id="{184AFA4E-9282-4A30-A6CB-57E6F4A2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10" y="1574218"/>
            <a:ext cx="218331" cy="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8224582-C38E-4B61-921D-C72CE52C580B}"/>
              </a:ext>
            </a:extLst>
          </p:cNvPr>
          <p:cNvSpPr txBox="1"/>
          <p:nvPr/>
        </p:nvSpPr>
        <p:spPr>
          <a:xfrm>
            <a:off x="4939076" y="1011671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88723FB-E281-4641-859B-D4B50A66EA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4791" t="2524" r="-14" b="51119"/>
          <a:stretch/>
        </p:blipFill>
        <p:spPr>
          <a:xfrm>
            <a:off x="158144" y="86487"/>
            <a:ext cx="427853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A0FD92C-4AD7-493C-83DA-1E0004C622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544" r="650" b="33187"/>
          <a:stretch/>
        </p:blipFill>
        <p:spPr>
          <a:xfrm>
            <a:off x="4540015" y="83315"/>
            <a:ext cx="4445841" cy="1665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75BA828-573E-43B9-B691-18BF189BD3D9}"/>
              </a:ext>
            </a:extLst>
          </p:cNvPr>
          <p:cNvSpPr txBox="1"/>
          <p:nvPr/>
        </p:nvSpPr>
        <p:spPr>
          <a:xfrm>
            <a:off x="4672041" y="1361325"/>
            <a:ext cx="12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Apvienotais tilts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3E85F95-5B8B-446A-BF0A-C0E0626524C3}"/>
              </a:ext>
            </a:extLst>
          </p:cNvPr>
          <p:cNvSpPr txBox="1"/>
          <p:nvPr/>
        </p:nvSpPr>
        <p:spPr>
          <a:xfrm>
            <a:off x="298527" y="1365414"/>
            <a:ext cx="124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200" dirty="0">
                <a:solidFill>
                  <a:schemeClr val="bg1"/>
                </a:solidFill>
                <a:latin typeface="Myriad Pro" panose="020B0503030403020204" pitchFamily="34" charset="0"/>
              </a:rPr>
              <a:t>Divi atsevišķi tilti</a:t>
            </a:r>
            <a:endParaRPr lang="en-US" sz="12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54" name="Picture 7">
            <a:extLst>
              <a:ext uri="{FF2B5EF4-FFF2-40B4-BE49-F238E27FC236}">
                <a16:creationId xmlns:a16="http://schemas.microsoft.com/office/drawing/2014/main" id="{7C468E57-43FC-4192-A5DA-7A90D7D7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142" y="1451078"/>
            <a:ext cx="218331" cy="14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64F2046-47AD-4967-9510-1E1F1307AC54}"/>
              </a:ext>
            </a:extLst>
          </p:cNvPr>
          <p:cNvCxnSpPr>
            <a:cxnSpLocks/>
            <a:stCxn id="69" idx="0"/>
          </p:cNvCxnSpPr>
          <p:nvPr/>
        </p:nvCxnSpPr>
        <p:spPr>
          <a:xfrm flipH="1">
            <a:off x="3087108" y="2455264"/>
            <a:ext cx="10860" cy="1580369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0D835B3-4969-43B9-9790-C3F30FA5614B}"/>
              </a:ext>
            </a:extLst>
          </p:cNvPr>
          <p:cNvGrpSpPr/>
          <p:nvPr/>
        </p:nvGrpSpPr>
        <p:grpSpPr>
          <a:xfrm>
            <a:off x="2869399" y="2455264"/>
            <a:ext cx="457138" cy="435201"/>
            <a:chOff x="4076361" y="3110888"/>
            <a:chExt cx="457138" cy="435201"/>
          </a:xfrm>
          <a:solidFill>
            <a:srgbClr val="FFBD3C"/>
          </a:solidFill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F5803B4C-6534-4EC0-814C-51579B8F5A2C}"/>
                </a:ext>
              </a:extLst>
            </p:cNvPr>
            <p:cNvSpPr/>
            <p:nvPr/>
          </p:nvSpPr>
          <p:spPr>
            <a:xfrm>
              <a:off x="4076361" y="31108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Graphic 71" descr="Thumbs Down outline">
              <a:extLst>
                <a:ext uri="{FF2B5EF4-FFF2-40B4-BE49-F238E27FC236}">
                  <a16:creationId xmlns:a16="http://schemas.microsoft.com/office/drawing/2014/main" id="{DA053322-12BC-4CFC-B551-F8F34C36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4148421" y="3180881"/>
              <a:ext cx="318974" cy="318974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AD81FC-D028-4D2B-B4D3-842BA9AF6673}"/>
              </a:ext>
            </a:extLst>
          </p:cNvPr>
          <p:cNvCxnSpPr>
            <a:cxnSpLocks/>
          </p:cNvCxnSpPr>
          <p:nvPr/>
        </p:nvCxnSpPr>
        <p:spPr>
          <a:xfrm flipH="1">
            <a:off x="5708852" y="2611884"/>
            <a:ext cx="10860" cy="1580369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A957F1A-5F64-4110-A3F5-955929198D8C}"/>
              </a:ext>
            </a:extLst>
          </p:cNvPr>
          <p:cNvGrpSpPr/>
          <p:nvPr/>
        </p:nvGrpSpPr>
        <p:grpSpPr>
          <a:xfrm>
            <a:off x="5494446" y="2475610"/>
            <a:ext cx="457138" cy="435201"/>
            <a:chOff x="3923961" y="2958488"/>
            <a:chExt cx="457138" cy="435201"/>
          </a:xfrm>
          <a:solidFill>
            <a:srgbClr val="FFBD3C"/>
          </a:solidFill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FDB6E275-401E-4B37-BB38-FE081CC602D3}"/>
                </a:ext>
              </a:extLst>
            </p:cNvPr>
            <p:cNvSpPr/>
            <p:nvPr/>
          </p:nvSpPr>
          <p:spPr>
            <a:xfrm>
              <a:off x="3923961" y="29584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Graphic 63" descr="Thumbs Down outline">
              <a:extLst>
                <a:ext uri="{FF2B5EF4-FFF2-40B4-BE49-F238E27FC236}">
                  <a16:creationId xmlns:a16="http://schemas.microsoft.com/office/drawing/2014/main" id="{3BDA7C71-2578-4D08-8591-D2EC67176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4001228" y="2992801"/>
              <a:ext cx="318974" cy="318974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D31E1D6-16E5-458F-87A0-742A80CE5F63}"/>
              </a:ext>
            </a:extLst>
          </p:cNvPr>
          <p:cNvGrpSpPr/>
          <p:nvPr/>
        </p:nvGrpSpPr>
        <p:grpSpPr>
          <a:xfrm>
            <a:off x="5525952" y="4017011"/>
            <a:ext cx="457138" cy="435201"/>
            <a:chOff x="3923961" y="2958488"/>
            <a:chExt cx="457138" cy="435201"/>
          </a:xfrm>
          <a:solidFill>
            <a:srgbClr val="FFBD3C"/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9448A438-7026-4A95-B0C4-1BE32E1ACFFB}"/>
                </a:ext>
              </a:extLst>
            </p:cNvPr>
            <p:cNvSpPr/>
            <p:nvPr/>
          </p:nvSpPr>
          <p:spPr>
            <a:xfrm>
              <a:off x="3923961" y="2958488"/>
              <a:ext cx="457138" cy="4352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Graphic 92" descr="Thumbs Down outline">
              <a:extLst>
                <a:ext uri="{FF2B5EF4-FFF2-40B4-BE49-F238E27FC236}">
                  <a16:creationId xmlns:a16="http://schemas.microsoft.com/office/drawing/2014/main" id="{9BFE27B2-1ED1-4122-90AE-C3319BC8A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V="1">
              <a:off x="4001228" y="2992801"/>
              <a:ext cx="318974" cy="318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43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3F2ACB6-CFC9-4C70-B6E6-51F956127774}"/>
              </a:ext>
            </a:extLst>
          </p:cNvPr>
          <p:cNvCxnSpPr>
            <a:cxnSpLocks/>
            <a:stCxn id="63" idx="2"/>
            <a:endCxn id="46" idx="0"/>
          </p:cNvCxnSpPr>
          <p:nvPr/>
        </p:nvCxnSpPr>
        <p:spPr>
          <a:xfrm flipH="1">
            <a:off x="994649" y="606432"/>
            <a:ext cx="4144" cy="3722838"/>
          </a:xfrm>
          <a:prstGeom prst="line">
            <a:avLst/>
          </a:prstGeom>
          <a:ln w="19050">
            <a:solidFill>
              <a:srgbClr val="FFBD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639FA9-60E7-4CD8-B6FC-050A50BD307A}"/>
              </a:ext>
            </a:extLst>
          </p:cNvPr>
          <p:cNvSpPr txBox="1"/>
          <p:nvPr/>
        </p:nvSpPr>
        <p:spPr>
          <a:xfrm>
            <a:off x="201330" y="362142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2021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66EDC-8F76-4568-A138-D0EF8B9DC3ED}"/>
              </a:ext>
            </a:extLst>
          </p:cNvPr>
          <p:cNvSpPr txBox="1"/>
          <p:nvPr/>
        </p:nvSpPr>
        <p:spPr>
          <a:xfrm>
            <a:off x="201330" y="1397765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2022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6BB8F6-4132-49C4-96D5-AC7BF61F9448}"/>
              </a:ext>
            </a:extLst>
          </p:cNvPr>
          <p:cNvSpPr txBox="1"/>
          <p:nvPr/>
        </p:nvSpPr>
        <p:spPr>
          <a:xfrm>
            <a:off x="201330" y="2750817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2023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102AF-351B-43E7-AA3B-12682A36B3E8}"/>
              </a:ext>
            </a:extLst>
          </p:cNvPr>
          <p:cNvSpPr txBox="1"/>
          <p:nvPr/>
        </p:nvSpPr>
        <p:spPr>
          <a:xfrm>
            <a:off x="207485" y="4288024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20..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70CD5-C94F-4D6E-9865-2B96CB59F85A}"/>
              </a:ext>
            </a:extLst>
          </p:cNvPr>
          <p:cNvSpPr txBox="1"/>
          <p:nvPr/>
        </p:nvSpPr>
        <p:spPr>
          <a:xfrm>
            <a:off x="1390023" y="369290"/>
            <a:ext cx="342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Q2, 2021 konceptuālie risinājumi 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EAB39-401F-40D5-AC8C-CA4640DD0A48}"/>
              </a:ext>
            </a:extLst>
          </p:cNvPr>
          <p:cNvSpPr txBox="1"/>
          <p:nvPr/>
        </p:nvSpPr>
        <p:spPr>
          <a:xfrm>
            <a:off x="1386303" y="1397765"/>
            <a:ext cx="396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Q3, 2022 būvprojekta </a:t>
            </a:r>
            <a:r>
              <a:rPr lang="lv-LV" sz="1600" b="1" dirty="0" err="1">
                <a:solidFill>
                  <a:srgbClr val="073F94"/>
                </a:solidFill>
                <a:latin typeface="Myriad Pro" panose="020B0503030403020204" pitchFamily="34" charset="0"/>
              </a:rPr>
              <a:t>pamatrisinājumi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4FBF9E-F956-4D22-8772-A690058B30FB}"/>
              </a:ext>
            </a:extLst>
          </p:cNvPr>
          <p:cNvSpPr txBox="1"/>
          <p:nvPr/>
        </p:nvSpPr>
        <p:spPr>
          <a:xfrm>
            <a:off x="1391533" y="2750817"/>
            <a:ext cx="211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Q3, 2023 būvprojekts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4173E14-44B8-48F8-B2E0-8B2B38D7149B}"/>
              </a:ext>
            </a:extLst>
          </p:cNvPr>
          <p:cNvSpPr txBox="1"/>
          <p:nvPr/>
        </p:nvSpPr>
        <p:spPr>
          <a:xfrm>
            <a:off x="1391535" y="3557780"/>
            <a:ext cx="2881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Q4, 2023 būvdarbu uzsākšana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34C796-0C98-4B5E-9361-C3D2F71F1302}"/>
              </a:ext>
            </a:extLst>
          </p:cNvPr>
          <p:cNvSpPr txBox="1"/>
          <p:nvPr/>
        </p:nvSpPr>
        <p:spPr>
          <a:xfrm>
            <a:off x="1386299" y="4326513"/>
            <a:ext cx="2204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Būvdarbu pabeigšana 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2D926-0A1E-4F1E-A50D-5DA6A3325E88}"/>
              </a:ext>
            </a:extLst>
          </p:cNvPr>
          <p:cNvSpPr txBox="1"/>
          <p:nvPr/>
        </p:nvSpPr>
        <p:spPr>
          <a:xfrm>
            <a:off x="1391533" y="2997377"/>
            <a:ext cx="43664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RB Rail ekspertu izvērtējams un apstiprinājums, projekta saskaņošana ar Tehnisko noteikumu izsniedzējiem, būvprojekta ekspertīze,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NoBo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, </a:t>
            </a:r>
            <a:r>
              <a:rPr lang="lv-LV" sz="1050" dirty="0" err="1">
                <a:solidFill>
                  <a:srgbClr val="073F94"/>
                </a:solidFill>
                <a:latin typeface="Myriad Pro" panose="020B0503030403020204" pitchFamily="34" charset="0"/>
              </a:rPr>
              <a:t>AsBo</a:t>
            </a:r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 apstiprinājums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E95B6B-673A-47D4-94BA-189D7FFA780C}"/>
              </a:ext>
            </a:extLst>
          </p:cNvPr>
          <p:cNvSpPr txBox="1"/>
          <p:nvPr/>
        </p:nvSpPr>
        <p:spPr>
          <a:xfrm>
            <a:off x="1376517" y="656183"/>
            <a:ext cx="421148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Izskatīti vairāki varianti tiltam un ceļa mezgliem, izvēlēto variantu optimizācija, </a:t>
            </a:r>
            <a:r>
              <a:rPr lang="lv-LV" sz="1050" dirty="0">
                <a:solidFill>
                  <a:srgbClr val="003787"/>
                </a:solidFill>
                <a:latin typeface="Myriad Pro" panose="020B0503030403020204" pitchFamily="34" charset="0"/>
                <a:ea typeface="Calibri" panose="020F0502020204030204" pitchFamily="34" charset="0"/>
              </a:rPr>
              <a:t>konceptuālo risinājumi izstrāde pabeigta, veikti ģeodēzijas izpētes darbi Daugavas upē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51B134-E3E1-4D46-B56C-B4A89FFB943C}"/>
              </a:ext>
            </a:extLst>
          </p:cNvPr>
          <p:cNvSpPr txBox="1"/>
          <p:nvPr/>
        </p:nvSpPr>
        <p:spPr>
          <a:xfrm>
            <a:off x="1386299" y="1840562"/>
            <a:ext cx="420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rgbClr val="073F94"/>
                </a:solidFill>
                <a:latin typeface="Myriad Pro" panose="020B0503030403020204" pitchFamily="34" charset="0"/>
              </a:rPr>
              <a:t>Q3, 2022 militārās mobilitātes finansējuma pieteikums</a:t>
            </a:r>
            <a:endParaRPr lang="en-US" sz="1600" b="1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C804AB-BE18-4475-BA90-A7DBC3A81D0F}"/>
              </a:ext>
            </a:extLst>
          </p:cNvPr>
          <p:cNvSpPr txBox="1"/>
          <p:nvPr/>
        </p:nvSpPr>
        <p:spPr>
          <a:xfrm>
            <a:off x="1389175" y="2390730"/>
            <a:ext cx="7006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Finansējuma pieteikums 1.kārtas būvdarbiem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0C0BF0-1E82-4E44-9D3A-2A64FB4A37A3}"/>
              </a:ext>
            </a:extLst>
          </p:cNvPr>
          <p:cNvSpPr txBox="1"/>
          <p:nvPr/>
        </p:nvSpPr>
        <p:spPr>
          <a:xfrm>
            <a:off x="1386300" y="3815379"/>
            <a:ext cx="6910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Būvdarbu uzsākšana 1.kārtas darbiem</a:t>
            </a:r>
          </a:p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Turpmākā būvdarbu izpilde atbilstoši pieejamajam finansējumam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C4CBE2-E1C7-46D6-ADEE-4BD984069234}"/>
              </a:ext>
            </a:extLst>
          </p:cNvPr>
          <p:cNvSpPr txBox="1"/>
          <p:nvPr/>
        </p:nvSpPr>
        <p:spPr>
          <a:xfrm>
            <a:off x="1386301" y="4622341"/>
            <a:ext cx="47609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50" dirty="0">
                <a:solidFill>
                  <a:srgbClr val="073F94"/>
                </a:solidFill>
                <a:latin typeface="Myriad Pro" panose="020B0503030403020204" pitchFamily="34" charset="0"/>
              </a:rPr>
              <a:t>Būvdarbu pabeigšana saistīta ar būvdarbu stratēģiju un pieejamo finansējumu</a:t>
            </a:r>
            <a:endParaRPr lang="en-US" sz="1050" dirty="0">
              <a:solidFill>
                <a:srgbClr val="073F94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7D87D2-29F0-4E7A-9114-7DF95A51B551}"/>
              </a:ext>
            </a:extLst>
          </p:cNvPr>
          <p:cNvSpPr/>
          <p:nvPr/>
        </p:nvSpPr>
        <p:spPr>
          <a:xfrm>
            <a:off x="875452" y="2816806"/>
            <a:ext cx="212352" cy="211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D3C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4A7BD61-92AC-4462-B767-430788C3ABF5}"/>
              </a:ext>
            </a:extLst>
          </p:cNvPr>
          <p:cNvSpPr/>
          <p:nvPr/>
        </p:nvSpPr>
        <p:spPr>
          <a:xfrm>
            <a:off x="880843" y="3673960"/>
            <a:ext cx="212352" cy="211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D3C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EE51E68-DD33-4AFF-B921-CCE1E73570B3}"/>
              </a:ext>
            </a:extLst>
          </p:cNvPr>
          <p:cNvSpPr/>
          <p:nvPr/>
        </p:nvSpPr>
        <p:spPr>
          <a:xfrm>
            <a:off x="888473" y="4329270"/>
            <a:ext cx="212352" cy="2118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BD3C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9EA57CF-E339-491C-A80C-F9E0572A3459}"/>
              </a:ext>
            </a:extLst>
          </p:cNvPr>
          <p:cNvSpPr/>
          <p:nvPr/>
        </p:nvSpPr>
        <p:spPr>
          <a:xfrm>
            <a:off x="930927" y="470701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D7899B4-812E-4544-89EC-9B17366EB673}"/>
              </a:ext>
            </a:extLst>
          </p:cNvPr>
          <p:cNvSpPr/>
          <p:nvPr/>
        </p:nvSpPr>
        <p:spPr>
          <a:xfrm>
            <a:off x="936643" y="1527123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146A700-943F-45B7-B98A-619BB8185FB4}"/>
              </a:ext>
            </a:extLst>
          </p:cNvPr>
          <p:cNvSpPr/>
          <p:nvPr/>
        </p:nvSpPr>
        <p:spPr>
          <a:xfrm>
            <a:off x="926837" y="2233263"/>
            <a:ext cx="135731" cy="135731"/>
          </a:xfrm>
          <a:prstGeom prst="roundRect">
            <a:avLst>
              <a:gd name="adj" fmla="val 40104"/>
            </a:avLst>
          </a:prstGeom>
          <a:solidFill>
            <a:srgbClr val="FFC101"/>
          </a:solidFill>
          <a:ln>
            <a:solidFill>
              <a:srgbClr val="FFC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B6E9F-E4C9-41D8-B734-0D6366F9E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 t="-735" b="3090"/>
          <a:stretch/>
        </p:blipFill>
        <p:spPr>
          <a:xfrm>
            <a:off x="6068788" y="2668889"/>
            <a:ext cx="2647141" cy="1872218"/>
          </a:xfrm>
          <a:prstGeom prst="round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A7A84C-C4BC-4E1C-9F6E-0487C53F23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8787" y="717646"/>
            <a:ext cx="2647142" cy="18722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3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242" descr="Map&#10;&#10;Description automatically generated">
            <a:extLst>
              <a:ext uri="{FF2B5EF4-FFF2-40B4-BE49-F238E27FC236}">
                <a16:creationId xmlns:a16="http://schemas.microsoft.com/office/drawing/2014/main" id="{88E993BD-2762-42EB-8E3B-660700658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7"/>
          <a:stretch/>
        </p:blipFill>
        <p:spPr>
          <a:xfrm>
            <a:off x="3955096" y="0"/>
            <a:ext cx="5188904" cy="5143500"/>
          </a:xfrm>
          <a:prstGeom prst="rect">
            <a:avLst/>
          </a:prstGeo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DE3B0767-D96A-4350-8B8F-88E6F0A03575}"/>
              </a:ext>
            </a:extLst>
          </p:cNvPr>
          <p:cNvSpPr txBox="1"/>
          <p:nvPr/>
        </p:nvSpPr>
        <p:spPr>
          <a:xfrm>
            <a:off x="518954" y="2346689"/>
            <a:ext cx="5188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lv-LV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800" b="1" dirty="0">
                <a:solidFill>
                  <a:srgbClr val="133686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Paldies par uzmanību!</a:t>
            </a:r>
            <a:endParaRPr lang="en-US" sz="2800" b="1" dirty="0">
              <a:solidFill>
                <a:srgbClr val="133686"/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DAE61-0B18-4F1C-AEAF-D2FE5AE8B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072"/>
            <a:ext cx="91440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4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3787"/>
      </a:dk2>
      <a:lt2>
        <a:srgbClr val="E5E5E5"/>
      </a:lt2>
      <a:accent1>
        <a:srgbClr val="3398DB"/>
      </a:accent1>
      <a:accent2>
        <a:srgbClr val="FFC101"/>
      </a:accent2>
      <a:accent3>
        <a:srgbClr val="039E86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FC10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B_Presentation" id="{E5BBE1F6-F33C-3B4E-A394-AE6268D68375}" vid="{F413ECCE-7207-BD48-B73C-2BC8B3E030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F715D68DCDB84AAA0E4412DDAB08AB" ma:contentTypeVersion="15" ma:contentTypeDescription="Create a new document." ma:contentTypeScope="" ma:versionID="dd2abf7182c52784263425d9fb8b2d15">
  <xsd:schema xmlns:xsd="http://www.w3.org/2001/XMLSchema" xmlns:xs="http://www.w3.org/2001/XMLSchema" xmlns:p="http://schemas.microsoft.com/office/2006/metadata/properties" xmlns:ns3="80b08a0f-cfe1-4f35-a871-7a593b37a4db" xmlns:ns4="d62a892a-b654-4177-a10d-94f3b546ec1c" targetNamespace="http://schemas.microsoft.com/office/2006/metadata/properties" ma:root="true" ma:fieldsID="1b34d9441fd0f6a26a667dce5633ed26" ns3:_="" ns4:_="">
    <xsd:import namespace="80b08a0f-cfe1-4f35-a871-7a593b37a4db"/>
    <xsd:import namespace="d62a892a-b654-4177-a10d-94f3b546ec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08a0f-cfe1-4f35-a871-7a593b37a4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a892a-b654-4177-a10d-94f3b546e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b08a0f-cfe1-4f35-a871-7a593b37a4db">
      <UserInfo>
        <DisplayName>Romualds Namnieks</DisplayName>
        <AccountId>6488</AccountId>
        <AccountType/>
      </UserInfo>
    </SharedWithUsers>
    <_activity xmlns="d62a892a-b654-4177-a10d-94f3b546ec1c" xsi:nil="true"/>
  </documentManagement>
</p:properties>
</file>

<file path=customXml/itemProps1.xml><?xml version="1.0" encoding="utf-8"?>
<ds:datastoreItem xmlns:ds="http://schemas.openxmlformats.org/officeDocument/2006/customXml" ds:itemID="{0EDAD5CA-DDDA-47CC-A2A6-5B3A5AE5542F}">
  <ds:schemaRefs>
    <ds:schemaRef ds:uri="80b08a0f-cfe1-4f35-a871-7a593b37a4db"/>
    <ds:schemaRef ds:uri="d62a892a-b654-4177-a10d-94f3b546ec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866F6BE-2052-4340-8D3A-5A56338310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5FDFFC-9962-4FB3-88C5-EF2E9009AB2B}">
  <ds:schemaRefs>
    <ds:schemaRef ds:uri="80b08a0f-cfe1-4f35-a871-7a593b37a4db"/>
    <ds:schemaRef ds:uri="d62a892a-b654-4177-a10d-94f3b546ec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1199</TotalTime>
  <Words>825</Words>
  <Application>Microsoft Office PowerPoint</Application>
  <PresentationFormat>On-screen Show (16:9)</PresentationFormat>
  <Paragraphs>123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Myriad Pro</vt:lpstr>
      <vt:lpstr>Myriad Pro Semibold</vt:lpstr>
      <vt:lpstr>Wingdings</vt:lpstr>
      <vt:lpstr>Office Theme</vt:lpstr>
      <vt:lpstr>Office Theme</vt:lpstr>
      <vt:lpstr>Apvienotais divlīmeņu tilts pār Daugavu: pasaules mēroga infrastruktūras būve Rail Baltica projektā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MccannRiga2</dc:creator>
  <cp:lastModifiedBy>Signe Nīgale</cp:lastModifiedBy>
  <cp:revision>13</cp:revision>
  <cp:lastPrinted>2021-06-11T13:01:02Z</cp:lastPrinted>
  <dcterms:created xsi:type="dcterms:W3CDTF">2019-07-30T13:23:13Z</dcterms:created>
  <dcterms:modified xsi:type="dcterms:W3CDTF">2022-10-26T19:02:20Z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0x0101002DF715D68DCDB84AAA0E4412DDAB08AB</vt:lpwstr>
  </property>
  <property fmtid="{D5CDD505-2E9C-101B-9397-08002B2CF9AE}" pid="3" name="MediaServiceImageTags">
    <vt:lpwstr/>
  </property>
</Properties>
</file>