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516" r:id="rId3"/>
    <p:sldId id="517" r:id="rId4"/>
    <p:sldId id="518" r:id="rId5"/>
    <p:sldId id="519" r:id="rId6"/>
    <p:sldId id="526" r:id="rId7"/>
    <p:sldId id="528" r:id="rId8"/>
    <p:sldId id="260" r:id="rId9"/>
  </p:sldIdLst>
  <p:sldSz cx="9144000" cy="5143500" type="screen16x9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10C"/>
    <a:srgbClr val="81BB30"/>
    <a:srgbClr val="95C11F"/>
    <a:srgbClr val="73B632"/>
    <a:srgbClr val="FFFFFF"/>
    <a:srgbClr val="575756"/>
    <a:srgbClr val="9D9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59839" autoAdjust="0"/>
  </p:normalViewPr>
  <p:slideViewPr>
    <p:cSldViewPr snapToGrid="0" snapToObjects="1">
      <p:cViewPr varScale="1">
        <p:scale>
          <a:sx n="47" d="100"/>
          <a:sy n="47" d="100"/>
        </p:scale>
        <p:origin x="628" y="36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34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4284" cy="49657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4" y="3"/>
            <a:ext cx="2944284" cy="49657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29DE859B-144F-1B44-8CA1-1C2F36BA4CE8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6"/>
            <a:ext cx="5435600" cy="446913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3109"/>
            <a:ext cx="2944284" cy="49657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4" y="9433109"/>
            <a:ext cx="2944284" cy="49657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F60AD740-2F4E-9741-A5EB-E28614DD1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4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lv-LV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Tēma «Apvienotais tilts pār Daugavu Ķekavas novada teritorijas plānojumā».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AD740-2F4E-9741-A5EB-E28614DD134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523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dirty="0">
                <a:solidFill>
                  <a:srgbClr val="14210C"/>
                </a:solidFill>
              </a:rPr>
              <a:t>Pārmaiņām vienmēr nepieciešams laiks un tās notiek ātrāk tad, ja ir visām iesaistītajām pusēm labi pārskatāmas.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14210C"/>
                </a:solidFill>
              </a:rPr>
              <a:t>Šajā prezentācijā stāstīšu par projekta risinājumiem, būvniecību, apsaimniekošanu un ieguvumiem.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AD740-2F4E-9741-A5EB-E28614DD13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66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dirty="0">
                <a:solidFill>
                  <a:srgbClr val="14210C"/>
                </a:solidFill>
              </a:rPr>
              <a:t>Projekta risinājumi nav tikai dzelzceļa ietvaros. </a:t>
            </a:r>
            <a:r>
              <a:rPr lang="lv-LV" sz="1200" dirty="0">
                <a:solidFill>
                  <a:srgbClr val="14210C"/>
                </a:solidFill>
              </a:rPr>
              <a:t>Kā pozitīvu aspektu var minēt tilta augstumu virs ūdens un tā arhitektūras risinājumu. Tomēr projekts ir jāpielāgo arī ar citām attīstības iecerēm, piemēram, Ķekavas apvedceļu, autoceļiem, piekļuves nodrošināšanu, t</a:t>
            </a:r>
            <a:r>
              <a:rPr lang="lv-LV" dirty="0">
                <a:solidFill>
                  <a:srgbClr val="14210C"/>
                </a:solidFill>
              </a:rPr>
              <a:t>ai skaitā j</a:t>
            </a:r>
            <a:r>
              <a:rPr lang="lv-LV" sz="1200" dirty="0">
                <a:solidFill>
                  <a:srgbClr val="14210C"/>
                </a:solidFill>
              </a:rPr>
              <a:t>āpievērš uzmanība mobilitātei, </a:t>
            </a:r>
            <a:r>
              <a:rPr lang="lv-LV" sz="1200" dirty="0">
                <a:solidFill>
                  <a:srgbClr val="FF0000"/>
                </a:solidFill>
              </a:rPr>
              <a:t>tauvas</a:t>
            </a:r>
            <a:r>
              <a:rPr lang="lv-LV" sz="1200" dirty="0">
                <a:solidFill>
                  <a:srgbClr val="14210C"/>
                </a:solidFill>
              </a:rPr>
              <a:t> joslas pieejamībai, ūdensmalu attīstībai, meliorācijai un plānotai infrastruktūrai.  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AD740-2F4E-9741-A5EB-E28614DD13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32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14210C"/>
                </a:solidFill>
              </a:rPr>
              <a:t>Būvniecības laikā tiks būtiski ietekmēta iedzīvotāju ikdiena - </a:t>
            </a:r>
            <a:r>
              <a:rPr lang="lv-LV" sz="1050" dirty="0">
                <a:solidFill>
                  <a:srgbClr val="14210C"/>
                </a:solidFill>
              </a:rPr>
              <a:t>piekļuve, putekļi, vibrācija, izcirstās </a:t>
            </a:r>
            <a:r>
              <a:rPr lang="lv-LV" sz="1050" dirty="0" err="1">
                <a:solidFill>
                  <a:srgbClr val="14210C"/>
                </a:solidFill>
              </a:rPr>
              <a:t>kokaudzes</a:t>
            </a:r>
            <a:r>
              <a:rPr lang="lv-LV" sz="1050" dirty="0">
                <a:solidFill>
                  <a:srgbClr val="14210C"/>
                </a:solidFill>
              </a:rPr>
              <a:t> un vēja ietekme, ūdens līmeņu maiņa, u.c. Par ietekmes mazināšanu jārunā projektēšanas stadijā.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lv-LV" sz="1050" dirty="0">
                <a:solidFill>
                  <a:srgbClr val="14210C"/>
                </a:solidFill>
              </a:rPr>
              <a:t>Projekta realizācijas ietvaros tiks ietekmēta arī pašvaldības infrastruktūra.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AD740-2F4E-9741-A5EB-E28614DD13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32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dirty="0">
                <a:solidFill>
                  <a:srgbClr val="14210C"/>
                </a:solidFill>
              </a:rPr>
              <a:t>Būvniecības rezultātā tiks izveidotas </a:t>
            </a:r>
            <a:r>
              <a:rPr lang="lv-LV" dirty="0" err="1">
                <a:solidFill>
                  <a:srgbClr val="14210C"/>
                </a:solidFill>
              </a:rPr>
              <a:t>pamattrases</a:t>
            </a:r>
            <a:r>
              <a:rPr lang="lv-LV" dirty="0">
                <a:solidFill>
                  <a:srgbClr val="14210C"/>
                </a:solidFill>
              </a:rPr>
              <a:t>, pārvadi, paralēlie ceļi, </a:t>
            </a:r>
            <a:r>
              <a:rPr lang="lv-LV" dirty="0" err="1">
                <a:solidFill>
                  <a:srgbClr val="14210C"/>
                </a:solidFill>
              </a:rPr>
              <a:t>pievadceļi</a:t>
            </a:r>
            <a:r>
              <a:rPr lang="lv-LV" dirty="0">
                <a:solidFill>
                  <a:srgbClr val="14210C"/>
                </a:solidFill>
              </a:rPr>
              <a:t>, piekļuves īpašumiem. Tomēr projekta realizācijas ietvaros nav skaidri nodefinēts, kā plānots atrisināt jautājumu par uzbūvētās infrastruktūras apsaimniekošanu un kādu iespaidu tas var atstāt uz pašvaldību.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Teritoriālā plānojuma kontekstā izaicinājumi ir tādi paši kā citiem novadiem, piemēram, dzelzceļa trases izbūve šķels īpašumus, mainīs ainavu.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sz="1200" dirty="0">
                <a:solidFill>
                  <a:srgbClr val="1421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Pašvaldība rosina savlaicīgi domāt par </a:t>
            </a:r>
            <a:r>
              <a:rPr lang="lv-LV" sz="1200" dirty="0" err="1">
                <a:solidFill>
                  <a:srgbClr val="1421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mikromobilitāti</a:t>
            </a:r>
            <a:r>
              <a:rPr lang="lv-LV" sz="1200" dirty="0">
                <a:solidFill>
                  <a:srgbClr val="1421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Projekta ietvaros jārisina, vai nepieciešams paredzēt risinājumus gājēju un velo ceļu izbūvei.</a:t>
            </a:r>
            <a:endParaRPr lang="lv-LV" dirty="0"/>
          </a:p>
          <a:p>
            <a:endParaRPr lang="lv-LV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lv-LV" dirty="0">
              <a:solidFill>
                <a:srgbClr val="14210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AD740-2F4E-9741-A5EB-E28614DD13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87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1421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Izvēlētais tilta </a:t>
            </a:r>
            <a:r>
              <a:rPr lang="lv-LV" dirty="0">
                <a:solidFill>
                  <a:srgbClr val="14210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risinājums saglabās ūdens izmantošanas iespējas - </a:t>
            </a:r>
            <a:r>
              <a:rPr lang="lv-LV" sz="1200" dirty="0">
                <a:solidFill>
                  <a:srgbClr val="14210C"/>
                </a:solidFill>
              </a:rPr>
              <a:t>tilta augstumu virs ūdens ļaus attīstīt ūdenssportu Daugavā.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Ķekavas novadā tiks izbūvētas divas reģionālās pieturas </a:t>
            </a:r>
            <a:r>
              <a:rPr lang="lv-LV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Jaunsilā</a:t>
            </a:r>
            <a:r>
              <a:rPr lang="lv-LV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 Baldonē, kas nākotnē iespējams radīs jaunas darba vietas, jaunas iespējas izglītībai, tūrismam un veicinās mobilitāti.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dirty="0">
                <a:solidFill>
                  <a:srgbClr val="1421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Rail </a:t>
            </a:r>
            <a:r>
              <a:rPr lang="lv-LV" dirty="0" err="1">
                <a:solidFill>
                  <a:srgbClr val="1421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Baltica</a:t>
            </a:r>
            <a:r>
              <a:rPr lang="lv-LV" dirty="0">
                <a:solidFill>
                  <a:srgbClr val="1421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līdz ar fiziskas dzelzceļa trases izbūvi, pavērs iespējas investīciju piesaistei. </a:t>
            </a:r>
            <a:r>
              <a:rPr lang="lv-LV" sz="1200" dirty="0">
                <a:solidFill>
                  <a:srgbClr val="14210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Jautājums skatāms kopsakarā ar autoceļu attīstību, kā arī </a:t>
            </a:r>
            <a:r>
              <a:rPr lang="lv-LV" sz="1200" dirty="0">
                <a:solidFill>
                  <a:srgbClr val="1421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 </a:t>
            </a:r>
            <a:r>
              <a:rPr lang="lv-LV" sz="1200" dirty="0" err="1">
                <a:solidFill>
                  <a:srgbClr val="1421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intermodālā</a:t>
            </a:r>
            <a:r>
              <a:rPr lang="lv-LV" sz="1200" dirty="0">
                <a:solidFill>
                  <a:srgbClr val="1421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loģistikas centra izveidi Salaspilī, kas veicinās loģistikas centru attīstību Ķekavā.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Ātra sabiedriskā transporta pieejamība sniegs iespēju mūsu novadam kļūt daudz sasniedzamākam, kā arī mūsu novada iedzīvotājiem būs ērtāk un ātrāk sasniegt citas valstis.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AD740-2F4E-9741-A5EB-E28614DD13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48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Kontakti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AD740-2F4E-9741-A5EB-E28614DD13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69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Paldies par uzmanību!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AD740-2F4E-9741-A5EB-E28614DD13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3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31E-6C9A-47D0-922C-96A8A985C2F5}" type="datetime1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25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AC96-C432-4634-89FA-3E05BBD23B08}" type="datetime1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2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4ABE-8EAE-46AE-A4F0-52E664345792}" type="datetime1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8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2BBA-10F5-4DA0-A284-9DEB47E942D7}" type="datetime1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8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A57D-DC3D-45B9-BCB8-68C629425CE4}" type="datetime1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6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9C24-E748-4B6F-A3F6-54D14638415C}" type="datetime1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4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1C20-C02D-45A5-B996-E6B78BB88878}" type="datetime1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24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7F40-7332-4C47-B817-5E52FAB3B031}" type="datetime1">
              <a:rPr lang="en-US" smtClean="0"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9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5C30-3F88-4D78-A4AB-3B91FE03E5DB}" type="datetime1">
              <a:rPr lang="en-US" smtClean="0"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4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33F3-81D0-4FA7-BCE4-F0FCAD21F22A}" type="datetime1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9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BDFA-03D8-430C-934A-70786E8DA210}" type="datetime1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3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92552-3141-4A34-9F94-03A4AB60B517}" type="datetime1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0390E-E92A-F749-A295-82FB71F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04752-0B8A-1B72-5E75-08B81E4FB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850"/>
    </mc:Choice>
    <mc:Fallback xmlns="">
      <p:transition advTm="14850"/>
    </mc:Fallback>
  </mc:AlternateContent>
  <p:extLst>
    <p:ext uri="{E180D4A7-C9FB-4DFB-919C-405C955672EB}">
      <p14:showEvtLst xmlns:p14="http://schemas.microsoft.com/office/powerpoint/2010/main">
        <p14:playEvt time="34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5706E095-A395-4A0F-AF9B-94EAB29F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5C448-00C3-1B26-9412-644DF0CAD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5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EE5D6C10-F27C-4423-805B-72B8F0139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B6292D-CFC8-4126-4070-A3F3223F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CBBC6-461A-9A40-6671-B9B3F7B78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A569F-0E7A-BC7B-0CDA-969BEFFFC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4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5255F494-9FDA-442E-BA10-F20560AF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70224-920A-2EF1-B90D-E7C5B8899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61A59-B05C-5B16-137A-D13A06615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7592A491-6019-4505-AFCF-F8166BBC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09175D-3259-0D40-645C-AADDE2B3A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8FD306-3BCF-676B-E4BC-03B6FB483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ABC74-8C84-0C7E-C996-F22A00975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51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8FACB15B-0E52-45F9-9B7A-66B85DA0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400893-ED64-8A3B-E360-E2F839D9D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0E78D6-E1C3-9866-BEE8-B7BAD1CAE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57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A3B64-F150-E50D-948B-7B241719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390E-E92A-F749-A295-82FB71F73111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16881-1A82-3BD2-FC58-4F7C594B7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62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54DB59-2201-BBBF-5D1E-9E05368A4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5"/>
    </mc:Choice>
    <mc:Fallback xmlns="">
      <p:transition spd="slow" advTm="4375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rgbClr val="95C100"/>
      </a:dk1>
      <a:lt1>
        <a:sysClr val="window" lastClr="FFFFFF"/>
      </a:lt1>
      <a:dk2>
        <a:srgbClr val="95C11F"/>
      </a:dk2>
      <a:lt2>
        <a:srgbClr val="FFFFFF"/>
      </a:lt2>
      <a:accent1>
        <a:srgbClr val="57C1E8"/>
      </a:accent1>
      <a:accent2>
        <a:srgbClr val="D6E13A"/>
      </a:accent2>
      <a:accent3>
        <a:srgbClr val="B3DCA2"/>
      </a:accent3>
      <a:accent4>
        <a:srgbClr val="706CAA"/>
      </a:accent4>
      <a:accent5>
        <a:srgbClr val="9D9D9D"/>
      </a:accent5>
      <a:accent6>
        <a:srgbClr val="DDB4A3"/>
      </a:accent6>
      <a:hlink>
        <a:srgbClr val="0000FF"/>
      </a:hlink>
      <a:folHlink>
        <a:srgbClr val="EB5D4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11510</TotalTime>
  <Words>356</Words>
  <Application>Microsoft Office PowerPoint</Application>
  <PresentationFormat>On-screen Show (16:9)</PresentationFormat>
  <Paragraphs>29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Garš virsraksts vairākās rindās</dc:title>
  <dc:creator>Andrejs Lavrinovičs</dc:creator>
  <cp:lastModifiedBy>Melita Šaule</cp:lastModifiedBy>
  <cp:revision>531</cp:revision>
  <cp:lastPrinted>2019-11-04T06:51:41Z</cp:lastPrinted>
  <dcterms:created xsi:type="dcterms:W3CDTF">2018-10-22T07:18:29Z</dcterms:created>
  <dcterms:modified xsi:type="dcterms:W3CDTF">2022-10-27T10:59:33Z</dcterms:modified>
</cp:coreProperties>
</file>