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0" r:id="rId2"/>
    <p:sldId id="312" r:id="rId3"/>
    <p:sldId id="313" r:id="rId4"/>
    <p:sldId id="314" r:id="rId5"/>
    <p:sldId id="315" r:id="rId6"/>
    <p:sldId id="288" r:id="rId7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697895"/>
    <a:srgbClr val="5E9B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3529" autoAdjust="0"/>
  </p:normalViewPr>
  <p:slideViewPr>
    <p:cSldViewPr snapToGrid="0">
      <p:cViewPr varScale="1">
        <p:scale>
          <a:sx n="114" d="100"/>
          <a:sy n="114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9" d="100"/>
          <a:sy n="69" d="100"/>
        </p:scale>
        <p:origin x="278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D5444-F62C-42C3-A75A-D9DBA807730F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4F617-7A30-41D4-AB86-5D833C98E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624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CAA1FA-7B6A-47D2-8D61-F225D71B51FF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A179D-2D27-49E2-B022-8EDDA2EFE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603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80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8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724400" y="1828801"/>
            <a:ext cx="6172200" cy="4343400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5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1295400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6324599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298448" y="18288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invGray">
          <a:xfrm>
            <a:off x="1371273" y="53330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3"/>
          </p:nvPr>
        </p:nvSpPr>
        <p:spPr>
          <a:xfrm>
            <a:off x="6324600" y="18288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 bwMode="invGray">
          <a:xfrm>
            <a:off x="6412954" y="53330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01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4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11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18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1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964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828799"/>
            <a:ext cx="4572000" cy="43434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20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4572000" cy="850392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705100"/>
            <a:ext cx="4572000" cy="3467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288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705100"/>
            <a:ext cx="4572000" cy="3467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360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33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3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8209" y="1828800"/>
            <a:ext cx="6126480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914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A79A3335-6331-4872-A8B7-ECD55539F4D0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5000" y="6374999"/>
            <a:ext cx="1371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7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1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7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gerb_kopa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6805" y="0"/>
            <a:ext cx="828675" cy="137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875954" y="2375701"/>
            <a:ext cx="5952688" cy="15638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3600" b="1" dirty="0" smtClean="0">
                <a:solidFill>
                  <a:schemeClr val="tx1"/>
                </a:solidFill>
              </a:rPr>
              <a:t>CEĻU SATIKSMES DROŠĪBAS STĀVOKLIS LATVIJĀ 2020.GADĀ</a:t>
            </a:r>
          </a:p>
          <a:p>
            <a:pPr algn="ctr"/>
            <a:r>
              <a:rPr lang="lv-LV" sz="3600" b="1" dirty="0" smtClean="0">
                <a:solidFill>
                  <a:schemeClr val="tx1"/>
                </a:solidFill>
              </a:rPr>
              <a:t>1.janvāris – 30.septembris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86977" y="3855613"/>
            <a:ext cx="7130643" cy="2734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endParaRPr lang="lv-LV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lv-LV" dirty="0" smtClean="0"/>
              <a:t>VALSTS POLICIJAS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dirty="0" smtClean="0"/>
              <a:t>GALVENĀS KĀRTĪBAS POLICIJAS PĀRVALDES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dirty="0" smtClean="0"/>
              <a:t>PRIEKŠNIEKS</a:t>
            </a:r>
          </a:p>
          <a:p>
            <a:pPr marL="0" indent="0" algn="ctr">
              <a:buNone/>
            </a:pPr>
            <a:r>
              <a:rPr lang="lv-LV" dirty="0" smtClean="0"/>
              <a:t>NORMUNDS KRAPSIS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566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654408"/>
              </p:ext>
            </p:extLst>
          </p:nvPr>
        </p:nvGraphicFramePr>
        <p:xfrm>
          <a:off x="1107347" y="406437"/>
          <a:ext cx="10536572" cy="6131965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367406"/>
                <a:gridCol w="662729"/>
                <a:gridCol w="802601"/>
                <a:gridCol w="489609"/>
                <a:gridCol w="527271"/>
                <a:gridCol w="588296"/>
                <a:gridCol w="642706"/>
                <a:gridCol w="837208"/>
                <a:gridCol w="659618"/>
                <a:gridCol w="794925"/>
                <a:gridCol w="558139"/>
                <a:gridCol w="524312"/>
                <a:gridCol w="684988"/>
                <a:gridCol w="532698"/>
                <a:gridCol w="864066"/>
              </a:tblGrid>
              <a:tr h="26152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C00000"/>
                          </a:solidFill>
                          <a:effectLst/>
                        </a:rPr>
                        <a:t>KOPĀ –</a:t>
                      </a:r>
                      <a:r>
                        <a:rPr lang="lv-LV" sz="1200" dirty="0" smtClean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rgbClr val="C00000"/>
                          </a:solidFill>
                          <a:effectLst/>
                        </a:rPr>
                        <a:t>100 BOJĀ G.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0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</a:rPr>
                        <a:t>CSNG VEIDS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</a:rPr>
                        <a:t>APDZĪVOTA VIETA – (</a:t>
                      </a:r>
                      <a:r>
                        <a:rPr lang="lv-LV" sz="1200" dirty="0" smtClean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</a:rPr>
                        <a:t>3</a:t>
                      </a:r>
                      <a:r>
                        <a:rPr lang="lv-LV" sz="1200" dirty="0" smtClean="0">
                          <a:solidFill>
                            <a:schemeClr val="tx2"/>
                          </a:solidFill>
                          <a:effectLst/>
                        </a:rPr>
                        <a:t>9</a:t>
                      </a: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</a:rPr>
                        <a:t> BOJĀ G.)</a:t>
                      </a:r>
                      <a:endParaRPr lang="en-US" sz="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</a:rPr>
                        <a:t>NEAPDZĪVOTA VIETA – (</a:t>
                      </a:r>
                      <a:r>
                        <a:rPr lang="lv-LV" sz="1200" dirty="0" smtClean="0">
                          <a:solidFill>
                            <a:schemeClr val="tx2"/>
                          </a:solidFill>
                          <a:effectLst/>
                        </a:rPr>
                        <a:t>61 </a:t>
                      </a: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</a:rPr>
                        <a:t>BOJĀ G.)</a:t>
                      </a:r>
                      <a:endParaRPr lang="en-US" sz="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44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800" dirty="0" smtClean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STATUSS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800" dirty="0" smtClean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STATUSS</a:t>
                      </a:r>
                      <a:endParaRPr lang="en-US" sz="12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08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VADĪTĀJS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PASAŽIERIS</a:t>
                      </a:r>
                      <a:endParaRPr lang="en-US" sz="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GĀJĒJS</a:t>
                      </a:r>
                      <a:endParaRPr lang="en-US" sz="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VELO</a:t>
                      </a:r>
                      <a:r>
                        <a:rPr lang="lv-LV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.V.</a:t>
                      </a:r>
                      <a:endParaRPr lang="en-US" sz="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MOTOC</a:t>
                      </a:r>
                      <a:r>
                        <a:rPr lang="lv-LV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VADĪT</a:t>
                      </a:r>
                      <a:endParaRPr lang="en-US" sz="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MOPĒDA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VAD.</a:t>
                      </a:r>
                      <a:endParaRPr lang="en-US" sz="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KVADRACIK.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VAD.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ELEKTROSK.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VAD.</a:t>
                      </a:r>
                      <a:endParaRPr lang="en-US" sz="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VADĪTĀJS</a:t>
                      </a:r>
                      <a:endParaRPr lang="en-US" sz="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PASAŽIERIS</a:t>
                      </a:r>
                      <a:endParaRPr lang="en-US" sz="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GĀJĒJS</a:t>
                      </a:r>
                      <a:endParaRPr lang="en-US" sz="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VELO</a:t>
                      </a:r>
                      <a:r>
                        <a:rPr lang="lv-LV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.V.</a:t>
                      </a:r>
                      <a:endParaRPr lang="en-US" sz="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MO</a:t>
                      </a:r>
                      <a:r>
                        <a:rPr lang="lv-LV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TOC.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800" b="1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VAD.</a:t>
                      </a:r>
                      <a:endParaRPr lang="en-US" sz="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MO</a:t>
                      </a:r>
                      <a:r>
                        <a:rPr lang="lv-LV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P.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VAD.</a:t>
                      </a:r>
                      <a:endParaRPr lang="en-US" sz="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KVADRACIK. VAD.</a:t>
                      </a:r>
                      <a:endParaRPr lang="en-US" sz="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635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</a:rPr>
                        <a:t>SADURSME 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421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</a:rPr>
                        <a:t>APGĀŠANĀS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lv-LV" sz="800" b="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ESK</a:t>
                      </a:r>
                      <a:endParaRPr lang="en-US" sz="800" b="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125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</a:rPr>
                        <a:t>NOBRAUKŠANA NO CEĻA 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278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</a:rPr>
                        <a:t>UZBRAUKŠANA ŠĶĒRSLIM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800" b="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r>
                        <a:rPr lang="en-US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278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</a:rPr>
                        <a:t>NOBRAUKŠANA NO CEĻA </a:t>
                      </a:r>
                      <a:r>
                        <a:rPr lang="lv-LV" sz="1000" dirty="0" smtClean="0">
                          <a:solidFill>
                            <a:schemeClr val="tx2"/>
                          </a:solidFill>
                          <a:effectLst/>
                        </a:rPr>
                        <a:t> UN APGĀŠANĀS</a:t>
                      </a:r>
                      <a:endParaRPr lang="en-US" sz="100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278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</a:rPr>
                        <a:t>NOBRAUKŠANA NO CEĻA </a:t>
                      </a:r>
                      <a:r>
                        <a:rPr lang="lv-LV" sz="1000" dirty="0" smtClean="0">
                          <a:solidFill>
                            <a:schemeClr val="tx2"/>
                          </a:solidFill>
                          <a:effectLst/>
                        </a:rPr>
                        <a:t>UN UZBRAUKŠANA ŠĶĒRSLIM</a:t>
                      </a:r>
                      <a:endParaRPr lang="en-US" sz="100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505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</a:rPr>
                        <a:t>UZBRAUKŠANA GĀJĒJAM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569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</a:rPr>
                        <a:t>UZBRAUKŠANA VELOSIPĒDISTAM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281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</a:rPr>
                        <a:t>UZBRAUKŠANA DZĪVNIEKAM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782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r>
                        <a:rPr lang="lv-LV" sz="1000" dirty="0" smtClean="0">
                          <a:solidFill>
                            <a:schemeClr val="tx2"/>
                          </a:solidFill>
                          <a:effectLst/>
                        </a:rPr>
                        <a:t>CITS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lv-LV" sz="800" b="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KRITA</a:t>
                      </a:r>
                      <a:endParaRPr lang="en-US" sz="800" b="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98" marR="4929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 descr="gerb_kopa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021" y="0"/>
            <a:ext cx="828675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1562127" y="6492875"/>
            <a:ext cx="348143" cy="365125"/>
          </a:xfrm>
        </p:spPr>
        <p:txBody>
          <a:bodyPr/>
          <a:lstStyle/>
          <a:p>
            <a:r>
              <a:rPr lang="lv-LV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endParaRPr lang="lv-LV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35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770719"/>
              </p:ext>
            </p:extLst>
          </p:nvPr>
        </p:nvGraphicFramePr>
        <p:xfrm>
          <a:off x="2016998" y="1118757"/>
          <a:ext cx="8800052" cy="5452488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3077495"/>
                <a:gridCol w="1651319"/>
                <a:gridCol w="1980498"/>
                <a:gridCol w="2090740"/>
              </a:tblGrid>
              <a:tr h="6356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STATUSS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9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4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indent="2019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APDZĪVOTA VIETA</a:t>
                      </a:r>
                      <a:endParaRPr lang="lv-LV" sz="14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indent="2019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NEAPDZĪVOTA VIETA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251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VADĪTĀJS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251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PASAŽIERIS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251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GĀJĒJS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000" b="1" dirty="0">
                        <a:solidFill>
                          <a:srgbClr val="C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000" b="1" dirty="0">
                        <a:solidFill>
                          <a:srgbClr val="C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251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VELOSIPĒDA VAD.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251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2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MOTOCIKLA VAD.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251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MOPĒDA </a:t>
                      </a:r>
                      <a:r>
                        <a:rPr lang="lv-LV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VAD.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251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2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KVADRACIKLA/ELEKTROSK.</a:t>
                      </a:r>
                      <a:r>
                        <a:rPr lang="lv-LV" sz="1200" baseline="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VAD.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566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r>
                        <a:rPr lang="lv-LV" sz="12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              39</a:t>
                      </a:r>
                      <a:endParaRPr lang="en-US" sz="12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                  61</a:t>
                      </a:r>
                      <a:endParaRPr lang="en-US" sz="12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  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46" marR="61346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 rot="10800000">
            <a:off x="9993313" y="12107863"/>
            <a:ext cx="238125" cy="13335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Right Arrow 1"/>
          <p:cNvSpPr/>
          <p:nvPr/>
        </p:nvSpPr>
        <p:spPr>
          <a:xfrm rot="10800000">
            <a:off x="10112375" y="6216483"/>
            <a:ext cx="360726" cy="151002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2560" y="310393"/>
            <a:ext cx="7759815" cy="52047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algn="ctr" defTabSz="933450">
              <a:lnSpc>
                <a:spcPct val="90000"/>
              </a:lnSpc>
              <a:spcAft>
                <a:spcPct val="35000"/>
              </a:spcAft>
              <a:defRPr/>
            </a:pPr>
            <a:r>
              <a:rPr lang="lv-LV" sz="24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BOJĀ GĀJUŠO CEĻU SATIKSMES DALĪBNIEKU SKAITS PĒC STATUSA </a:t>
            </a:r>
            <a:endParaRPr lang="lv-LV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icture 6" descr="gerb_kopa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2469" y="0"/>
            <a:ext cx="828675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1425805" y="6388683"/>
            <a:ext cx="348143" cy="365125"/>
          </a:xfrm>
        </p:spPr>
        <p:txBody>
          <a:bodyPr/>
          <a:lstStyle/>
          <a:p>
            <a:r>
              <a:rPr lang="lv-LV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endParaRPr lang="lv-LV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33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720287"/>
              </p:ext>
            </p:extLst>
          </p:nvPr>
        </p:nvGraphicFramePr>
        <p:xfrm>
          <a:off x="1960282" y="968165"/>
          <a:ext cx="8930353" cy="5772257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3123063"/>
                <a:gridCol w="1904866"/>
                <a:gridCol w="2159432"/>
                <a:gridCol w="1742992"/>
              </a:tblGrid>
              <a:tr h="4264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CSNG VEIDS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9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APDZĪVOTA </a:t>
                      </a: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VIETA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NEAPDZĪVOTA </a:t>
                      </a: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VIETA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537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0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SADURSME  </a:t>
                      </a:r>
                    </a:p>
                  </a:txBody>
                  <a:tcPr marL="61704" marR="6170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5292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0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APGĀŠANĀS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225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0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NOBRAUKŠANA NO CEĻA</a:t>
                      </a:r>
                      <a:endParaRPr lang="lv-LV" sz="10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262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0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UZBRAUKŠANA ŠĶĒRSLIM  </a:t>
                      </a:r>
                      <a:endParaRPr lang="lv-LV" sz="10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71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0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NOBRAUKŠANA NO CEĻA</a:t>
                      </a:r>
                      <a:r>
                        <a:rPr lang="lv-LV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UN APGĀŠANĀS</a:t>
                      </a:r>
                      <a:endParaRPr lang="en-US" sz="10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193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0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NOBRAUKŠANA NO CEĻA</a:t>
                      </a:r>
                      <a:r>
                        <a:rPr lang="lv-LV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UN UZBRAUKŠANA ŠĶĒRSLIM</a:t>
                      </a:r>
                      <a:endParaRPr lang="en-US" sz="10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941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0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UZBRAUKŠANA GĀJĒJAM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000" b="1" dirty="0">
                        <a:solidFill>
                          <a:srgbClr val="C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000" b="1" dirty="0">
                        <a:solidFill>
                          <a:srgbClr val="C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US" sz="1000" b="1" dirty="0">
                        <a:solidFill>
                          <a:srgbClr val="C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979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0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UZBRAUKŠANA VELOSIPĒDISTAM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1028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0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UZBRAUKŠANA DZĪVNIEKAM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0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CITS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907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0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</a:t>
                      </a:r>
                      <a:endParaRPr lang="en-US" sz="100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00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endParaRPr lang="en-US" sz="12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en-US" sz="12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b="1" dirty="0" smtClean="0"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100    </a:t>
                      </a:r>
                      <a:endParaRPr lang="en-US" sz="1200" b="1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04" marR="61704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 rot="10800000">
            <a:off x="19049555" y="6607072"/>
            <a:ext cx="238125" cy="13335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Right Arrow 5"/>
          <p:cNvSpPr/>
          <p:nvPr/>
        </p:nvSpPr>
        <p:spPr>
          <a:xfrm rot="10800000">
            <a:off x="10367539" y="6431457"/>
            <a:ext cx="360726" cy="151002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71183" y="284913"/>
            <a:ext cx="7759815" cy="52047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algn="ctr" defTabSz="933450">
              <a:lnSpc>
                <a:spcPct val="90000"/>
              </a:lnSpc>
              <a:spcAft>
                <a:spcPct val="35000"/>
              </a:spcAft>
              <a:defRPr/>
            </a:pPr>
            <a:r>
              <a:rPr lang="lv-LV" sz="24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BOJĀ GĀJUŠO CEĻU SATIKSMES DALĪBNIEKU SKAITS PĒC </a:t>
            </a:r>
            <a:r>
              <a:rPr lang="lv-LV" sz="24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CSNg</a:t>
            </a:r>
            <a:r>
              <a:rPr lang="lv-LV" sz="24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VEIDA </a:t>
            </a:r>
            <a:endParaRPr lang="lv-LV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8" name="Picture 7" descr="gerb_kopa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" y="0"/>
            <a:ext cx="828675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1500600" y="6375297"/>
            <a:ext cx="348143" cy="365125"/>
          </a:xfrm>
        </p:spPr>
        <p:txBody>
          <a:bodyPr/>
          <a:lstStyle/>
          <a:p>
            <a:r>
              <a:rPr lang="lv-LV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endParaRPr lang="lv-LV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493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9702363"/>
              </p:ext>
            </p:extLst>
          </p:nvPr>
        </p:nvGraphicFramePr>
        <p:xfrm>
          <a:off x="1777149" y="1031841"/>
          <a:ext cx="8180583" cy="4887524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5555935"/>
                <a:gridCol w="2624648"/>
              </a:tblGrid>
              <a:tr h="729757">
                <a:tc>
                  <a:txBody>
                    <a:bodyPr/>
                    <a:lstStyle/>
                    <a:p>
                      <a:pPr algn="ctr"/>
                      <a:endParaRPr lang="lv-LV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lv-LV" b="1" dirty="0" smtClean="0">
                          <a:solidFill>
                            <a:schemeClr val="tx2"/>
                          </a:solidFill>
                        </a:rPr>
                        <a:t>VIETAS APSTĀKĻI</a:t>
                      </a:r>
                    </a:p>
                    <a:p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lv-LV" b="1" dirty="0" smtClean="0">
                          <a:solidFill>
                            <a:schemeClr val="tx2"/>
                          </a:solidFill>
                        </a:rPr>
                        <a:t>SKAITS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22796">
                <a:tc>
                  <a:txBody>
                    <a:bodyPr/>
                    <a:lstStyle/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REGULĒJAMS KRUSTOJUMS AR CZ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0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  <a:endParaRPr lang="en-US" sz="1400" b="0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</a:tr>
              <a:tr h="422796">
                <a:tc>
                  <a:txBody>
                    <a:bodyPr/>
                    <a:lstStyle/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GĀJĒJU PĀREJA AR CZ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0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  <a:endParaRPr lang="en-US" sz="1400" b="0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</a:tr>
              <a:tr h="422796">
                <a:tc>
                  <a:txBody>
                    <a:bodyPr/>
                    <a:lstStyle/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TERITORIJA (DUS, PAGALMS, STAVVIETA U.C.)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0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  <a:endParaRPr lang="en-US" sz="1400" b="0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</a:tr>
              <a:tr h="422796">
                <a:tc>
                  <a:txBody>
                    <a:bodyPr/>
                    <a:lstStyle/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AR LUKSOFORU</a:t>
                      </a:r>
                      <a:r>
                        <a:rPr lang="lv-LV" sz="1400" b="1" baseline="0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REGULĒJAMS KRUSTOJUMS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0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  <a:endParaRPr lang="en-US" sz="1400" b="0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</a:tr>
              <a:tr h="422796">
                <a:tc>
                  <a:txBody>
                    <a:bodyPr/>
                    <a:lstStyle/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UZ IETVES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0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n-US" sz="1400" b="0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</a:tr>
              <a:tr h="422796">
                <a:tc>
                  <a:txBody>
                    <a:bodyPr/>
                    <a:lstStyle/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UZ TILTA BRAUCAMĀS DAĻAS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0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n-US" sz="1400" b="0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</a:tr>
              <a:tr h="422796">
                <a:tc>
                  <a:txBody>
                    <a:bodyPr/>
                    <a:lstStyle/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SABIEDRISKĀ TRANSPORTA PIETURA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0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n-US" sz="1400" b="0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</a:tr>
              <a:tr h="422796">
                <a:tc>
                  <a:txBody>
                    <a:bodyPr/>
                    <a:lstStyle/>
                    <a:p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CEĻA MALA/NOMALE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0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  <a:endParaRPr lang="en-US" sz="1400" b="0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</a:tr>
              <a:tr h="590756">
                <a:tc>
                  <a:txBody>
                    <a:bodyPr/>
                    <a:lstStyle/>
                    <a:p>
                      <a:pPr algn="ctr"/>
                      <a:endParaRPr lang="lv-LV" sz="1400" b="1" dirty="0" smtClean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 b="1" dirty="0" smtClean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lv-LV" sz="1400" b="1" dirty="0" smtClean="0">
                          <a:solidFill>
                            <a:schemeClr val="tx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80265" y="267821"/>
            <a:ext cx="7759815" cy="52047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algn="ctr" defTabSz="933450">
              <a:lnSpc>
                <a:spcPct val="90000"/>
              </a:lnSpc>
              <a:spcAft>
                <a:spcPct val="35000"/>
              </a:spcAft>
              <a:defRPr/>
            </a:pPr>
            <a:r>
              <a:rPr lang="lv-LV" sz="2400" b="1" dirty="0">
                <a:solidFill>
                  <a:schemeClr val="bg1"/>
                </a:solidFill>
              </a:rPr>
              <a:t>APDZĪVOTĀ VIETĀ BOJĀ GĀJUŠI GĀJĒJI </a:t>
            </a:r>
            <a:endParaRPr lang="lv-LV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8" name="Picture 7" descr="gerb_kopa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9522" y="0"/>
            <a:ext cx="828675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1224469" y="6230515"/>
            <a:ext cx="348143" cy="365125"/>
          </a:xfrm>
        </p:spPr>
        <p:txBody>
          <a:bodyPr/>
          <a:lstStyle/>
          <a:p>
            <a:r>
              <a:rPr lang="lv-LV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endParaRPr lang="lv-LV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993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2525" y="2838449"/>
            <a:ext cx="9601200" cy="31337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sz="3600" dirty="0" smtClean="0"/>
              <a:t>PALDIES PAR UZMANĪBU!</a:t>
            </a:r>
            <a:endParaRPr lang="en-US" sz="3600" dirty="0"/>
          </a:p>
        </p:txBody>
      </p:sp>
      <p:pic>
        <p:nvPicPr>
          <p:cNvPr id="4" name="Picture 4" descr="gerb_kopa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6805" y="0"/>
            <a:ext cx="828675" cy="137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33328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les Direction 16X9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rection presentation (widescreen).potx" id="{D17AB31B-F25B-45F4-B34E-C6982D129A29}" vid="{B63A7B92-8C2A-4E6A-9062-768A2448E61C}"/>
    </a:ext>
  </a:extLst>
</a:theme>
</file>

<file path=ppt/theme/theme2.xml><?xml version="1.0" encoding="utf-8"?>
<a:theme xmlns:a="http://schemas.openxmlformats.org/drawingml/2006/main" name="Office Theme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direction presentation (widescreen)</Template>
  <TotalTime>2420</TotalTime>
  <Words>310</Words>
  <Application>Microsoft Office PowerPoint</Application>
  <PresentationFormat>Widescreen</PresentationFormat>
  <Paragraphs>238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Book Antiqua</vt:lpstr>
      <vt:lpstr>Calibri</vt:lpstr>
      <vt:lpstr>Times New Roman</vt:lpstr>
      <vt:lpstr>Verdana</vt:lpstr>
      <vt:lpstr>Sales Direction 16X9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with Picture Layout</dc:title>
  <dc:creator>Dana Fedulova</dc:creator>
  <cp:lastModifiedBy>Dana Fedulova</cp:lastModifiedBy>
  <cp:revision>463</cp:revision>
  <cp:lastPrinted>2020-10-01T16:37:43Z</cp:lastPrinted>
  <dcterms:created xsi:type="dcterms:W3CDTF">2020-02-05T08:10:28Z</dcterms:created>
  <dcterms:modified xsi:type="dcterms:W3CDTF">2020-10-01T16:45:30Z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