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54" r:id="rId2"/>
    <p:sldId id="428" r:id="rId3"/>
    <p:sldId id="427" r:id="rId4"/>
    <p:sldId id="429" r:id="rId5"/>
    <p:sldId id="430" r:id="rId6"/>
    <p:sldId id="431" r:id="rId7"/>
    <p:sldId id="432" r:id="rId8"/>
    <p:sldId id="433" r:id="rId9"/>
    <p:sldId id="311" r:id="rId10"/>
  </p:sldIdLst>
  <p:sldSz cx="9144000" cy="6858000" type="screen4x3"/>
  <p:notesSz cx="6797675" cy="9926638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ānis Kalniņš" initials="JK" lastIdx="3" clrIdx="0"/>
  <p:cmAuthor id="1" name="Edgars Ļeonovs" initials="EĻ" lastIdx="1" clrIdx="1">
    <p:extLst>
      <p:ext uri="{19B8F6BF-5375-455C-9EA6-DF929625EA0E}">
        <p15:presenceInfo xmlns:p15="http://schemas.microsoft.com/office/powerpoint/2012/main" userId="S-1-5-21-725345543-1935655697-839522115-8228" providerId="AD"/>
      </p:ext>
    </p:extLst>
  </p:cmAuthor>
  <p:cmAuthor id="2" name="Klāvs Grieze" initials="KG" lastIdx="1" clrIdx="2">
    <p:extLst>
      <p:ext uri="{19B8F6BF-5375-455C-9EA6-DF929625EA0E}">
        <p15:presenceInfo xmlns:p15="http://schemas.microsoft.com/office/powerpoint/2012/main" userId="25a90c2991dbede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911" autoAdjust="0"/>
    <p:restoredTop sz="92968" autoAdjust="0"/>
  </p:normalViewPr>
  <p:slideViewPr>
    <p:cSldViewPr snapToGrid="0" snapToObjects="1">
      <p:cViewPr varScale="1">
        <p:scale>
          <a:sx n="76" d="100"/>
          <a:sy n="76" d="100"/>
        </p:scale>
        <p:origin x="499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ietotajs\Desktop\TEMPOOR\cs20201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ietotajs\Desktop\OKT-2020\DOMNICAI-prezentacija-par-30kmh\cs20201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lv-LV" b="1" dirty="0">
                <a:solidFill>
                  <a:srgbClr val="FF0000"/>
                </a:solidFill>
              </a:rPr>
              <a:t>SMAGI IEVAINOTO </a:t>
            </a:r>
            <a:r>
              <a:rPr lang="lv-LV" b="1" dirty="0"/>
              <a:t>SKAITS 2019. GADĀ APDZĪVOTĀS VIETĀS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lv-LV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'2019.g.'!$S$25:$S$31</c:f>
              <c:strCache>
                <c:ptCount val="7"/>
                <c:pt idx="0">
                  <c:v>Gājējs</c:v>
                </c:pt>
                <c:pt idx="1">
                  <c:v>Vieglais</c:v>
                </c:pt>
                <c:pt idx="2">
                  <c:v>Cits transportlīdzeklis</c:v>
                </c:pt>
                <c:pt idx="3">
                  <c:v>Velosipēds</c:v>
                </c:pt>
                <c:pt idx="4">
                  <c:v>Mopēds</c:v>
                </c:pt>
                <c:pt idx="5">
                  <c:v>Motocikls</c:v>
                </c:pt>
                <c:pt idx="6">
                  <c:v>Kvadricikls</c:v>
                </c:pt>
              </c:strCache>
            </c:strRef>
          </c:cat>
          <c:val>
            <c:numRef>
              <c:f>'2019.g.'!$T$25:$T$31</c:f>
              <c:numCache>
                <c:formatCode>0.0%</c:formatCode>
                <c:ptCount val="7"/>
                <c:pt idx="0">
                  <c:v>0.45744680851063829</c:v>
                </c:pt>
                <c:pt idx="1">
                  <c:v>0.18085106382978725</c:v>
                </c:pt>
                <c:pt idx="2">
                  <c:v>6.9148936170212769E-2</c:v>
                </c:pt>
                <c:pt idx="3">
                  <c:v>0.13297872340425532</c:v>
                </c:pt>
                <c:pt idx="4">
                  <c:v>4.2553191489361701E-2</c:v>
                </c:pt>
                <c:pt idx="5">
                  <c:v>0.11170212765957446</c:v>
                </c:pt>
                <c:pt idx="6">
                  <c:v>5.3191489361702126E-3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E5-46E6-AC4F-6F6D8916E4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98576312"/>
        <c:axId val="394592048"/>
      </c:barChart>
      <c:catAx>
        <c:axId val="398576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v-LV"/>
          </a:p>
        </c:txPr>
        <c:crossAx val="394592048"/>
        <c:crosses val="autoZero"/>
        <c:auto val="1"/>
        <c:lblAlgn val="ctr"/>
        <c:lblOffset val="100"/>
        <c:noMultiLvlLbl val="0"/>
      </c:catAx>
      <c:valAx>
        <c:axId val="39459204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v-LV"/>
          </a:p>
        </c:txPr>
        <c:crossAx val="3985763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r>
              <a:rPr lang="lv-LV" dirty="0">
                <a:solidFill>
                  <a:srgbClr val="FF0000"/>
                </a:solidFill>
              </a:rPr>
              <a:t>BOJĀ GĀJUŠO </a:t>
            </a:r>
            <a:r>
              <a:rPr lang="lv-LV" dirty="0"/>
              <a:t>SKAITS 2019. GADĀ APDZĪVOTĀS VIETĀS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'2019.g.'!$S$25:$S$31</c:f>
              <c:strCache>
                <c:ptCount val="7"/>
                <c:pt idx="0">
                  <c:v>Gājējs</c:v>
                </c:pt>
                <c:pt idx="1">
                  <c:v>Vieglais</c:v>
                </c:pt>
                <c:pt idx="2">
                  <c:v>Cits transportlīdzeklis</c:v>
                </c:pt>
                <c:pt idx="3">
                  <c:v>Velosipēds</c:v>
                </c:pt>
                <c:pt idx="4">
                  <c:v>Mopēds</c:v>
                </c:pt>
                <c:pt idx="5">
                  <c:v>Motocikls</c:v>
                </c:pt>
                <c:pt idx="6">
                  <c:v>Kvadricikls</c:v>
                </c:pt>
              </c:strCache>
            </c:strRef>
          </c:cat>
          <c:val>
            <c:numRef>
              <c:f>'2019.g.'!$T$25:$T$31</c:f>
              <c:numCache>
                <c:formatCode>0.0%</c:formatCode>
                <c:ptCount val="7"/>
                <c:pt idx="0">
                  <c:v>0.45</c:v>
                </c:pt>
                <c:pt idx="1">
                  <c:v>0.32500000000000001</c:v>
                </c:pt>
                <c:pt idx="2">
                  <c:v>0.05</c:v>
                </c:pt>
                <c:pt idx="3">
                  <c:v>0.1</c:v>
                </c:pt>
                <c:pt idx="4">
                  <c:v>0</c:v>
                </c:pt>
                <c:pt idx="5">
                  <c:v>2.5000000000000001E-2</c:v>
                </c:pt>
                <c:pt idx="6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44-4E14-B2B8-20631BC0D1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41299152"/>
        <c:axId val="641300136"/>
      </c:barChart>
      <c:catAx>
        <c:axId val="6412991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lv-LV"/>
          </a:p>
        </c:txPr>
        <c:crossAx val="641300136"/>
        <c:crosses val="autoZero"/>
        <c:auto val="1"/>
        <c:lblAlgn val="ctr"/>
        <c:lblOffset val="100"/>
        <c:noMultiLvlLbl val="0"/>
      </c:catAx>
      <c:valAx>
        <c:axId val="6413001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lv-LV"/>
          </a:p>
        </c:txPr>
        <c:crossAx val="641299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latin typeface="Verdana" panose="020B0604030504040204" pitchFamily="34" charset="0"/>
          <a:ea typeface="Verdana" panose="020B0604030504040204" pitchFamily="34" charset="0"/>
        </a:defRPr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51" cy="4960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728" y="0"/>
            <a:ext cx="2946351" cy="4960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CB8E79-1BF4-4C6D-A410-E6EC2E2C5A7A}" type="datetimeFigureOut">
              <a:rPr lang="lv-LV" smtClean="0"/>
              <a:t>02.10.2020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959"/>
            <a:ext cx="2946351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728" y="9428959"/>
            <a:ext cx="2946351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E0FA27-1C10-4836-BFA8-0329ABC82AD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90149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29A4B31-33DD-43A8-9532-B7325ACB2E34}" type="datetimeFigureOut">
              <a:rPr lang="lv-LV" altLang="lv-LV"/>
              <a:pPr>
                <a:defRPr/>
              </a:pPr>
              <a:t>02.10.2020</a:t>
            </a:fld>
            <a:endParaRPr lang="lv-LV" alt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FC1D6188-9505-4E27-847D-D21DE741DABE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9429037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C1D6188-9505-4E27-847D-D21DE741DABE}" type="slidenum">
              <a:rPr lang="lv-LV" altLang="lv-LV" smtClean="0"/>
              <a:pPr>
                <a:defRPr/>
              </a:pPr>
              <a:t>1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2393333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C1D6188-9505-4E27-847D-D21DE741DABE}" type="slidenum">
              <a:rPr lang="lv-LV" altLang="lv-LV" smtClean="0"/>
              <a:pPr>
                <a:defRPr/>
              </a:pPr>
              <a:t>7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7813947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C1D6188-9505-4E27-847D-D21DE741DABE}" type="slidenum">
              <a:rPr lang="lv-LV" altLang="lv-LV" smtClean="0"/>
              <a:pPr>
                <a:defRPr/>
              </a:pPr>
              <a:t>8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556251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9506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AF6A5797-3D96-4F42-A9EB-917E84AB786D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130605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D862DBDE-6350-430D-97D0-01F9C821BA8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299497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3796DD49-93BF-48BE-B19B-03B16FF5764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27714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4796816E-1B21-4B86-957B-7977EBF8A6A5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759161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8E0BD877-4834-417C-B3BD-1AB3E461131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09857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DB80CC95-A328-44A0-9C9D-C8145ED0D68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541870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7CD31F58-9435-41C8-A4A2-17674A9DF82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885570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989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67079766-7892-4FE6-9F77-EF12C868E477}" type="datetime1">
              <a:rPr lang="en-US" altLang="lv-LV"/>
              <a:pPr>
                <a:defRPr/>
              </a:pPr>
              <a:t>10/2/2020</a:t>
            </a:fld>
            <a:endParaRPr lang="en-US" alt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801287A1-228F-4092-9727-FC5899FE8150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5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Dziesmu svētku tuvumā aicina braukt ar 30 km/h - Latvijā - nra.lv">
            <a:extLst>
              <a:ext uri="{FF2B5EF4-FFF2-40B4-BE49-F238E27FC236}">
                <a16:creationId xmlns:a16="http://schemas.microsoft.com/office/drawing/2014/main" id="{BDEBC741-1E61-48E3-ADB8-3A14F16C6B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0" y="1489929"/>
            <a:ext cx="2857500" cy="2847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1</a:t>
            </a:fld>
            <a:endParaRPr lang="en-US" altLang="lv-LV"/>
          </a:p>
        </p:txBody>
      </p:sp>
      <p:sp>
        <p:nvSpPr>
          <p:cNvPr id="8" name="Rectangle 7"/>
          <p:cNvSpPr/>
          <p:nvPr/>
        </p:nvSpPr>
        <p:spPr>
          <a:xfrm>
            <a:off x="492586" y="1944421"/>
            <a:ext cx="8485909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lv-LV" sz="19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lv-LV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lv-LV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545599" y="249723"/>
            <a:ext cx="7432896" cy="1066799"/>
          </a:xfrm>
        </p:spPr>
        <p:txBody>
          <a:bodyPr>
            <a:normAutofit/>
          </a:bodyPr>
          <a:lstStyle/>
          <a:p>
            <a:pPr algn="ctr"/>
            <a:r>
              <a:rPr lang="lv-LV" altLang="lv-LV" sz="1800" cap="all" dirty="0"/>
              <a:t>Ceļu satiksmes drošības padomes </a:t>
            </a:r>
            <a:r>
              <a:rPr lang="lv-LV" altLang="lv-LV" sz="1800" cap="all" dirty="0" err="1"/>
              <a:t>domnīca</a:t>
            </a:r>
            <a:r>
              <a:rPr lang="lv-LV" altLang="lv-LV" sz="1800" cap="all" dirty="0"/>
              <a:t> </a:t>
            </a:r>
            <a:br>
              <a:rPr lang="lv-LV" altLang="lv-LV" sz="1800" cap="all" dirty="0"/>
            </a:br>
            <a:r>
              <a:rPr lang="lv-LV" altLang="lv-LV" sz="1800" cap="all" dirty="0"/>
              <a:t>2020.gada 2.oktobrī</a:t>
            </a:r>
            <a:endParaRPr lang="lv-LV" sz="2800" cap="all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7CF4ADE-3E5B-4D3E-8FE8-2A14FC211CBC}"/>
              </a:ext>
            </a:extLst>
          </p:cNvPr>
          <p:cNvSpPr txBox="1"/>
          <p:nvPr/>
        </p:nvSpPr>
        <p:spPr>
          <a:xfrm>
            <a:off x="683537" y="4345995"/>
            <a:ext cx="8155663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br>
              <a:rPr lang="lv-LV" altLang="lv-LV" sz="1400" b="1" cap="all" dirty="0"/>
            </a:br>
            <a:r>
              <a:rPr lang="lv-LV" sz="2000" b="1" cap="all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Atļautā braukšanas ātruma </a:t>
            </a:r>
          </a:p>
          <a:p>
            <a:pPr algn="ctr"/>
            <a:r>
              <a:rPr lang="lv-LV" sz="2000" b="1" cap="all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samazināšana apdzīvotās vietās līdz 30 km/h</a:t>
            </a:r>
            <a:br>
              <a:rPr lang="lv-LV" sz="2000" b="1" cap="all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lv-LV" altLang="lv-LV" sz="2000" b="1" i="1" cap="all" dirty="0"/>
            </a:br>
            <a:endParaRPr lang="lv-LV" sz="1800" b="1" cap="all" dirty="0"/>
          </a:p>
        </p:txBody>
      </p:sp>
    </p:spTree>
    <p:extLst>
      <p:ext uri="{BB962C8B-B14F-4D97-AF65-F5344CB8AC3E}">
        <p14:creationId xmlns:p14="http://schemas.microsoft.com/office/powerpoint/2010/main" val="1036030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6EFD5D4-0812-4082-BA71-D09B59F09B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665" y="1490704"/>
            <a:ext cx="8074561" cy="4611239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42924" y="6272739"/>
            <a:ext cx="8148403" cy="356661"/>
          </a:xfrm>
        </p:spPr>
        <p:txBody>
          <a:bodyPr>
            <a:noAutofit/>
          </a:bodyPr>
          <a:lstStyle/>
          <a:p>
            <a:r>
              <a:rPr lang="lv-LV" sz="1100" dirty="0"/>
              <a:t>Avots: pētījums </a:t>
            </a:r>
            <a:r>
              <a:rPr lang="en-US" sz="1100" dirty="0"/>
              <a:t>'Improving Pedestrian Safety,' Curtin-Monash Accident Research Centre)</a:t>
            </a:r>
            <a:r>
              <a:rPr lang="lv-LV" sz="1100" dirty="0"/>
              <a:t> saite: https://www.victoriawalks.org.au/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2</a:t>
            </a:fld>
            <a:endParaRPr lang="en-US" altLang="lv-LV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1E1D718-3745-4D0B-89D5-AB1D5D59F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473" y="3488547"/>
            <a:ext cx="890052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lv-LV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4F92D95-6992-48B7-9495-374709F3F80D}"/>
              </a:ext>
            </a:extLst>
          </p:cNvPr>
          <p:cNvSpPr/>
          <p:nvPr/>
        </p:nvSpPr>
        <p:spPr>
          <a:xfrm>
            <a:off x="337793" y="1896667"/>
            <a:ext cx="827830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endParaRPr lang="lv-LV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2FF3E9E-3F59-4BB1-B73E-DD9C749C485A}"/>
              </a:ext>
            </a:extLst>
          </p:cNvPr>
          <p:cNvSpPr txBox="1"/>
          <p:nvPr/>
        </p:nvSpPr>
        <p:spPr>
          <a:xfrm>
            <a:off x="1733548" y="238514"/>
            <a:ext cx="72580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lv-LV" sz="1800" b="1" cap="all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Letālu traumu varbūtība </a:t>
            </a:r>
            <a:r>
              <a:rPr lang="lv-LV" sz="1800" b="1" cap="all" dirty="0">
                <a:solidFill>
                  <a:srgbClr val="FF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gājējiem</a:t>
            </a:r>
            <a:r>
              <a:rPr lang="lv-LV" sz="1800" b="1" cap="all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lv-LV" sz="1800" b="1" cap="all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attiecībā pret transportlīdzekļa ātrumu</a:t>
            </a:r>
            <a:endParaRPr lang="lv-LV" sz="1800" cap="all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9D966B3-E42C-4992-B4F7-C19AD014210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0" b="4735"/>
          <a:stretch/>
        </p:blipFill>
        <p:spPr bwMode="auto">
          <a:xfrm>
            <a:off x="841972" y="1501102"/>
            <a:ext cx="7452050" cy="4356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3330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97714" y="6065917"/>
            <a:ext cx="7989086" cy="550147"/>
          </a:xfrm>
        </p:spPr>
        <p:txBody>
          <a:bodyPr>
            <a:noAutofit/>
          </a:bodyPr>
          <a:lstStyle/>
          <a:p>
            <a:r>
              <a:rPr lang="lv-LV" sz="1100" dirty="0"/>
              <a:t>Avots: I</a:t>
            </a:r>
            <a:r>
              <a:rPr lang="en-US" sz="1100" dirty="0"/>
              <a:t>TF</a:t>
            </a:r>
            <a:r>
              <a:rPr lang="lv-LV" sz="1100" dirty="0"/>
              <a:t> </a:t>
            </a:r>
            <a:r>
              <a:rPr lang="en-US" sz="1100" dirty="0"/>
              <a:t>(2016), Zero Road Deaths and Serious Injuries: Leading a Paradigm Shift to a Safe System, </a:t>
            </a:r>
            <a:r>
              <a:rPr lang="en-US" sz="1100" dirty="0" err="1"/>
              <a:t>OECDPublishing</a:t>
            </a:r>
            <a:r>
              <a:rPr lang="en-US" sz="1100" dirty="0"/>
              <a:t>, </a:t>
            </a:r>
            <a:r>
              <a:rPr lang="en-US" sz="1100" dirty="0" err="1"/>
              <a:t>Paris.http</a:t>
            </a:r>
            <a:r>
              <a:rPr lang="en-US" sz="1100" dirty="0"/>
              <a:t>://dx.doi.org/10.1787/9789282108055-en</a:t>
            </a:r>
            <a:endParaRPr lang="lv-LV" sz="11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3</a:t>
            </a:fld>
            <a:endParaRPr lang="en-US" altLang="lv-LV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1E1D718-3745-4D0B-89D5-AB1D5D59F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473" y="3488547"/>
            <a:ext cx="890052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lv-LV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4F92D95-6992-48B7-9495-374709F3F80D}"/>
              </a:ext>
            </a:extLst>
          </p:cNvPr>
          <p:cNvSpPr/>
          <p:nvPr/>
        </p:nvSpPr>
        <p:spPr>
          <a:xfrm>
            <a:off x="337793" y="1896667"/>
            <a:ext cx="827830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endParaRPr lang="lv-LV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2FF3E9E-3F59-4BB1-B73E-DD9C749C485A}"/>
              </a:ext>
            </a:extLst>
          </p:cNvPr>
          <p:cNvSpPr txBox="1"/>
          <p:nvPr/>
        </p:nvSpPr>
        <p:spPr>
          <a:xfrm>
            <a:off x="1783533" y="473142"/>
            <a:ext cx="705566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lv-LV" sz="1800" b="1" cap="all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Ātruma ietekme uz </a:t>
            </a:r>
            <a:r>
              <a:rPr lang="lv-LV" sz="1800" b="1" cap="all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CSNg</a:t>
            </a:r>
            <a:endParaRPr lang="lv-LV" sz="1800" cap="all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B285318-F993-4134-8F7A-7AE8567067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6158395"/>
              </p:ext>
            </p:extLst>
          </p:nvPr>
        </p:nvGraphicFramePr>
        <p:xfrm>
          <a:off x="712787" y="1851501"/>
          <a:ext cx="7593013" cy="3492024"/>
        </p:xfrm>
        <a:graphic>
          <a:graphicData uri="http://schemas.openxmlformats.org/drawingml/2006/table">
            <a:tbl>
              <a:tblPr firstRow="1" firstCol="1" bandRow="1"/>
              <a:tblGrid>
                <a:gridCol w="3796129">
                  <a:extLst>
                    <a:ext uri="{9D8B030D-6E8A-4147-A177-3AD203B41FA5}">
                      <a16:colId xmlns:a16="http://schemas.microsoft.com/office/drawing/2014/main" val="1105549265"/>
                    </a:ext>
                  </a:extLst>
                </a:gridCol>
                <a:gridCol w="3796884">
                  <a:extLst>
                    <a:ext uri="{9D8B030D-6E8A-4147-A177-3AD203B41FA5}">
                      <a16:colId xmlns:a16="http://schemas.microsoft.com/office/drawing/2014/main" val="1396216328"/>
                    </a:ext>
                  </a:extLst>
                </a:gridCol>
              </a:tblGrid>
              <a:tr h="582004">
                <a:tc>
                  <a:txBody>
                    <a:bodyPr/>
                    <a:lstStyle/>
                    <a:p>
                      <a:pPr algn="ctr">
                        <a:tabLst>
                          <a:tab pos="5791200" algn="l"/>
                        </a:tabLst>
                      </a:pPr>
                      <a:r>
                        <a:rPr lang="lv-LV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Satiksmes dalībnieka veids un situācija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tabLst>
                          <a:tab pos="5791200" algn="l"/>
                        </a:tabLst>
                      </a:pPr>
                      <a:r>
                        <a:rPr lang="lv-LV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5791200" algn="l"/>
                        </a:tabLst>
                      </a:pPr>
                      <a:r>
                        <a:rPr lang="lv-LV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Drošs ātrums (sadursmes brīdī nav letālas sekas vai smagas traumas)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0341073"/>
                  </a:ext>
                </a:extLst>
              </a:tr>
              <a:tr h="873006">
                <a:tc>
                  <a:txBody>
                    <a:bodyPr/>
                    <a:lstStyle/>
                    <a:p>
                      <a:pPr algn="ctr">
                        <a:tabLst>
                          <a:tab pos="5791200" algn="l"/>
                        </a:tabLst>
                      </a:pPr>
                      <a:r>
                        <a:rPr lang="lv-LV" sz="1400" b="1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Mazaizsargātākie</a:t>
                      </a:r>
                      <a:r>
                        <a:rPr lang="lv-LV" sz="14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ceļu satiksmes dalībnieki (gājēji, velosipēdisti u.c.) atrodas uz viena ceļa ar automašīnām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5791200" algn="l"/>
                        </a:tabLst>
                      </a:pPr>
                      <a:r>
                        <a:rPr lang="lv-LV" sz="14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 km/h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0163356"/>
                  </a:ext>
                </a:extLst>
              </a:tr>
              <a:tr h="582004">
                <a:tc>
                  <a:txBody>
                    <a:bodyPr/>
                    <a:lstStyle/>
                    <a:p>
                      <a:pPr algn="ctr">
                        <a:tabLst>
                          <a:tab pos="5791200" algn="l"/>
                        </a:tabLst>
                      </a:pPr>
                      <a:r>
                        <a:rPr lang="lv-LV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Krustojums, kurā var notikt trieciens automašīnai sānos (sānu sadursmes)</a:t>
                      </a:r>
                      <a:endParaRPr lang="lv-LV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5791200" algn="l"/>
                        </a:tabLst>
                      </a:pPr>
                      <a:r>
                        <a:rPr lang="lv-LV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50 km/h</a:t>
                      </a:r>
                      <a:endParaRPr lang="lv-LV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9818740"/>
                  </a:ext>
                </a:extLst>
              </a:tr>
              <a:tr h="582004">
                <a:tc>
                  <a:txBody>
                    <a:bodyPr/>
                    <a:lstStyle/>
                    <a:p>
                      <a:pPr algn="ctr">
                        <a:tabLst>
                          <a:tab pos="5791200" algn="l"/>
                        </a:tabLst>
                      </a:pPr>
                      <a:r>
                        <a:rPr lang="lv-LV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Ceļš, kurā var notikt frontālas sadursmes starp automašīnām vai tās var apgāzties</a:t>
                      </a:r>
                      <a:endParaRPr lang="lv-LV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5791200" algn="l"/>
                        </a:tabLst>
                      </a:pPr>
                      <a:r>
                        <a:rPr lang="lv-LV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70 km/h</a:t>
                      </a:r>
                      <a:endParaRPr lang="lv-LV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1306896"/>
                  </a:ext>
                </a:extLst>
              </a:tr>
              <a:tr h="873006">
                <a:tc>
                  <a:txBody>
                    <a:bodyPr/>
                    <a:lstStyle/>
                    <a:p>
                      <a:pPr algn="ctr">
                        <a:tabLst>
                          <a:tab pos="5791200" algn="l"/>
                        </a:tabLst>
                      </a:pPr>
                      <a:r>
                        <a:rPr lang="lv-LV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Ceļš, kurā nav iespējamas frontālas sadursmes starp automašīnām, kā arī uz ceļa neatrodas mazaizsargātākie ceļu satiksmes dalībnieki</a:t>
                      </a:r>
                      <a:endParaRPr lang="lv-LV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5791200" algn="l"/>
                        </a:tabLst>
                      </a:pPr>
                      <a:r>
                        <a:rPr lang="lv-LV" sz="1400" u="sng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&gt;</a:t>
                      </a:r>
                      <a:r>
                        <a:rPr lang="lv-LV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100 km/h</a:t>
                      </a:r>
                      <a:endParaRPr lang="lv-LV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58520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8342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88063" y="5860842"/>
            <a:ext cx="8066638" cy="356661"/>
          </a:xfrm>
        </p:spPr>
        <p:txBody>
          <a:bodyPr>
            <a:noAutofit/>
          </a:bodyPr>
          <a:lstStyle/>
          <a:p>
            <a:r>
              <a:rPr lang="lv-LV" sz="1100" dirty="0"/>
              <a:t>Deklarācija pieejama: https://www.roadsafetysweden.com/contentassets/b37f0951c837443eb9661668d5be439e/stockholm-declaration-english.pdf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4</a:t>
            </a:fld>
            <a:endParaRPr lang="en-US" altLang="lv-LV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1E1D718-3745-4D0B-89D5-AB1D5D59F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473" y="3488547"/>
            <a:ext cx="890052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lv-LV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4F92D95-6992-48B7-9495-374709F3F80D}"/>
              </a:ext>
            </a:extLst>
          </p:cNvPr>
          <p:cNvSpPr/>
          <p:nvPr/>
        </p:nvSpPr>
        <p:spPr>
          <a:xfrm>
            <a:off x="688063" y="1595721"/>
            <a:ext cx="806663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lv-LV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Pieņemta 2020.gada 19.-20. februārī konferences </a:t>
            </a:r>
          </a:p>
          <a:p>
            <a:pPr algn="just">
              <a:spcAft>
                <a:spcPts val="0"/>
              </a:spcAft>
            </a:pPr>
            <a:r>
              <a:rPr lang="lv-LV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«</a:t>
            </a:r>
            <a:r>
              <a:rPr lang="lv-LV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Third</a:t>
            </a:r>
            <a:r>
              <a:rPr lang="lv-LV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lv-LV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Global</a:t>
            </a:r>
            <a:r>
              <a:rPr lang="lv-LV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lv-LV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Ministerial</a:t>
            </a:r>
            <a:r>
              <a:rPr lang="lv-LV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lv-LV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Conference</a:t>
            </a:r>
            <a:r>
              <a:rPr lang="lv-LV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lv-LV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</a:t>
            </a:r>
            <a:r>
              <a:rPr lang="lv-LV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lv-LV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Road</a:t>
            </a:r>
            <a:r>
              <a:rPr lang="lv-LV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lv-LV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Safety</a:t>
            </a:r>
            <a:r>
              <a:rPr lang="lv-LV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» laikā</a:t>
            </a:r>
          </a:p>
          <a:p>
            <a:pPr algn="just">
              <a:spcAft>
                <a:spcPts val="0"/>
              </a:spcAft>
            </a:pPr>
            <a:endParaRPr lang="lv-LV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lv-LV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Deklarācijas 11.punkts nosaka:</a:t>
            </a:r>
          </a:p>
          <a:p>
            <a:pPr algn="just">
              <a:spcAft>
                <a:spcPts val="0"/>
              </a:spcAft>
            </a:pPr>
            <a:endParaRPr lang="lv-LV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lv-LV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Nepieciešams koncentrējieties uz braukšanas ātruma pārvaldību, tostarp tiesībaizsardzības iestāžu stiprināšanu, lai novērstu ātruma pārsniegšanu, </a:t>
            </a:r>
            <a:r>
              <a:rPr lang="lv-LV" sz="2000" b="1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tādējādi rosinot ieviest maksimālo braukšanas ātrumu 30 km/st. apdzīvotās vietās, kur </a:t>
            </a:r>
            <a:r>
              <a:rPr lang="lv-LV" sz="2000" b="1" u="sng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mazaizsargātākie</a:t>
            </a:r>
            <a:r>
              <a:rPr lang="lv-LV" sz="2000" b="1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ceļu satiksmes dalībnieki un transportlīdzekļi atrodas uz viena ceļa</a:t>
            </a:r>
            <a:r>
              <a:rPr lang="lv-LV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izņemot gadījumus, kad ir pārliecinoši pierādījumi, ka lielāks ātrums  </a:t>
            </a:r>
            <a:r>
              <a:rPr lang="lv-LV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mazsaizsargātākajiem</a:t>
            </a:r>
            <a:r>
              <a:rPr lang="lv-LV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ceļu satiksmes dalībniekiem ir drošs, kā rezultātā tiktu labvēlīgi ietekmēta arī gaisa kvalitāte un klimata pārmaiņas.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2FF3E9E-3F59-4BB1-B73E-DD9C749C485A}"/>
              </a:ext>
            </a:extLst>
          </p:cNvPr>
          <p:cNvSpPr txBox="1"/>
          <p:nvPr/>
        </p:nvSpPr>
        <p:spPr>
          <a:xfrm>
            <a:off x="1733548" y="238514"/>
            <a:ext cx="725805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lv-LV" sz="1800" b="1" cap="all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Stokholmas deklarācija</a:t>
            </a:r>
          </a:p>
        </p:txBody>
      </p:sp>
    </p:spTree>
    <p:extLst>
      <p:ext uri="{BB962C8B-B14F-4D97-AF65-F5344CB8AC3E}">
        <p14:creationId xmlns:p14="http://schemas.microsoft.com/office/powerpoint/2010/main" val="2844224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37793" y="6168295"/>
            <a:ext cx="8653806" cy="356661"/>
          </a:xfrm>
        </p:spPr>
        <p:txBody>
          <a:bodyPr>
            <a:noAutofit/>
          </a:bodyPr>
          <a:lstStyle/>
          <a:p>
            <a:r>
              <a:rPr lang="lv-LV" sz="1100" dirty="0"/>
              <a:t>Avots: CSDD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5</a:t>
            </a:fld>
            <a:endParaRPr lang="en-US" altLang="lv-LV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1E1D718-3745-4D0B-89D5-AB1D5D59F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473" y="3488547"/>
            <a:ext cx="890052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lv-LV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2FF3E9E-3F59-4BB1-B73E-DD9C749C485A}"/>
              </a:ext>
            </a:extLst>
          </p:cNvPr>
          <p:cNvSpPr txBox="1"/>
          <p:nvPr/>
        </p:nvSpPr>
        <p:spPr>
          <a:xfrm>
            <a:off x="1733548" y="408690"/>
            <a:ext cx="725805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lv-LV" sz="2000" b="1" cap="all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Ceļu satiksmes negadījumu statistika  </a:t>
            </a:r>
          </a:p>
          <a:p>
            <a:pPr algn="ctr"/>
            <a:endParaRPr lang="lv-LV" sz="2000" b="1" cap="all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A00ED276-D5A9-4D3A-8028-4A352C1AC5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2995792"/>
              </p:ext>
            </p:extLst>
          </p:nvPr>
        </p:nvGraphicFramePr>
        <p:xfrm>
          <a:off x="337793" y="1480948"/>
          <a:ext cx="8468413" cy="46873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65484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37793" y="6168295"/>
            <a:ext cx="8653806" cy="356661"/>
          </a:xfrm>
        </p:spPr>
        <p:txBody>
          <a:bodyPr>
            <a:noAutofit/>
          </a:bodyPr>
          <a:lstStyle/>
          <a:p>
            <a:r>
              <a:rPr lang="lv-LV" sz="1100" dirty="0"/>
              <a:t>Avots: CSDD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6</a:t>
            </a:fld>
            <a:endParaRPr lang="en-US" altLang="lv-LV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1E1D718-3745-4D0B-89D5-AB1D5D59F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473" y="3488547"/>
            <a:ext cx="890052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lv-LV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C8A703EA-BF34-49D8-BF70-34A902B29B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5786325"/>
              </p:ext>
            </p:extLst>
          </p:nvPr>
        </p:nvGraphicFramePr>
        <p:xfrm>
          <a:off x="337793" y="1382535"/>
          <a:ext cx="8196404" cy="4827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5907C980-4F47-4A56-BDA8-73D367A40BEA}"/>
              </a:ext>
            </a:extLst>
          </p:cNvPr>
          <p:cNvSpPr txBox="1"/>
          <p:nvPr/>
        </p:nvSpPr>
        <p:spPr>
          <a:xfrm>
            <a:off x="1733548" y="408690"/>
            <a:ext cx="725805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lv-LV" sz="2000" b="1" cap="all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Ceļu satiksmes negadījumu statistika  </a:t>
            </a:r>
          </a:p>
          <a:p>
            <a:pPr algn="ctr"/>
            <a:endParaRPr lang="lv-LV" sz="2000" b="1" cap="all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879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6833" y="5811634"/>
            <a:ext cx="8653806" cy="356661"/>
          </a:xfrm>
        </p:spPr>
        <p:txBody>
          <a:bodyPr>
            <a:noAutofit/>
          </a:bodyPr>
          <a:lstStyle/>
          <a:p>
            <a:r>
              <a:rPr lang="lv-LV" sz="1100" dirty="0"/>
              <a:t>Avoti:</a:t>
            </a:r>
          </a:p>
          <a:p>
            <a:r>
              <a:rPr lang="lv-LV" sz="1100" dirty="0"/>
              <a:t> *pētījums – «</a:t>
            </a:r>
            <a:r>
              <a:rPr lang="en-US" sz="1100" dirty="0"/>
              <a:t>Evaluation of the South Australian default 50 km/h speed limit</a:t>
            </a:r>
            <a:r>
              <a:rPr lang="lv-LV" sz="1100" dirty="0"/>
              <a:t>» </a:t>
            </a:r>
            <a:r>
              <a:rPr lang="nl-NL" sz="1100" dirty="0"/>
              <a:t>CN Kloeden, JE Woolley, AJ McLean</a:t>
            </a:r>
            <a:r>
              <a:rPr lang="lv-LV" sz="1100" dirty="0"/>
              <a:t>; </a:t>
            </a:r>
            <a:r>
              <a:rPr lang="en-US" sz="1100" dirty="0"/>
              <a:t>© The University of Adelaide 2004</a:t>
            </a:r>
            <a:r>
              <a:rPr lang="lv-LV" sz="1100" dirty="0"/>
              <a:t> ;</a:t>
            </a:r>
          </a:p>
          <a:p>
            <a:r>
              <a:rPr lang="lv-LV" sz="1100" dirty="0"/>
              <a:t>*Pētījums – «</a:t>
            </a:r>
            <a:r>
              <a:rPr lang="lv-LV" sz="1100" dirty="0" err="1"/>
              <a:t>Speed</a:t>
            </a:r>
            <a:r>
              <a:rPr lang="lv-LV" sz="1100" dirty="0"/>
              <a:t> </a:t>
            </a:r>
            <a:r>
              <a:rPr lang="lv-LV" sz="1100" dirty="0" err="1"/>
              <a:t>and</a:t>
            </a:r>
            <a:r>
              <a:rPr lang="lv-LV" sz="1100" dirty="0"/>
              <a:t> </a:t>
            </a:r>
            <a:r>
              <a:rPr lang="lv-LV" sz="1100" dirty="0" err="1"/>
              <a:t>Crash</a:t>
            </a:r>
            <a:r>
              <a:rPr lang="lv-LV" sz="1100" dirty="0"/>
              <a:t> Risk»  </a:t>
            </a:r>
            <a:r>
              <a:rPr lang="lv-LV" sz="1100" dirty="0" err="1"/>
              <a:t>research</a:t>
            </a:r>
            <a:r>
              <a:rPr lang="lv-LV" sz="1100" dirty="0"/>
              <a:t> </a:t>
            </a:r>
            <a:r>
              <a:rPr lang="lv-LV" sz="1100" dirty="0" err="1"/>
              <a:t>report</a:t>
            </a:r>
            <a:r>
              <a:rPr lang="lv-LV" sz="1100" dirty="0"/>
              <a:t>, </a:t>
            </a:r>
            <a:r>
              <a:rPr lang="lv-LV" sz="1100" dirty="0" err="1"/>
              <a:t>International</a:t>
            </a:r>
            <a:r>
              <a:rPr lang="lv-LV" sz="1100" dirty="0"/>
              <a:t> Transport Forum, 2018.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7</a:t>
            </a:fld>
            <a:endParaRPr lang="en-US" altLang="lv-LV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1E1D718-3745-4D0B-89D5-AB1D5D59F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473" y="3488547"/>
            <a:ext cx="890052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lv-LV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907C980-4F47-4A56-BDA8-73D367A40BEA}"/>
              </a:ext>
            </a:extLst>
          </p:cNvPr>
          <p:cNvSpPr txBox="1"/>
          <p:nvPr/>
        </p:nvSpPr>
        <p:spPr>
          <a:xfrm>
            <a:off x="1733548" y="408689"/>
            <a:ext cx="696832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lv-LV" sz="2000" b="1" cap="all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Pāreja no 60 uz 50 km/h pilsētās pirms vairākiem gadiem</a:t>
            </a:r>
          </a:p>
          <a:p>
            <a:pPr algn="ctr"/>
            <a:endParaRPr lang="lv-LV" sz="2000" b="1" cap="all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7651B1-3395-4A93-A832-6EA86A769FF7}"/>
              </a:ext>
            </a:extLst>
          </p:cNvPr>
          <p:cNvSpPr txBox="1"/>
          <p:nvPr/>
        </p:nvSpPr>
        <p:spPr>
          <a:xfrm>
            <a:off x="492369" y="1708220"/>
            <a:ext cx="834683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Pētījumā Austrālijā* tika noskaidrots, ka pārejot no atļautā ātruma 60 uz 50 km/h pilsētās:</a:t>
            </a:r>
          </a:p>
          <a:p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vidējais transportlīdzekļu kustības ātrums nokritās par 2,3 km/h.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000" dirty="0" err="1">
                <a:latin typeface="Arial" panose="020B0604020202020204" pitchFamily="34" charset="0"/>
                <a:cs typeface="Arial" panose="020B0604020202020204" pitchFamily="34" charset="0"/>
              </a:rPr>
              <a:t>CSNg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 skaits ar cietušajiem samazinājās par 19,8 procentiem.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Savukārt Ungārijā*, kas 1993. gadā samazināja apdzīvotās vietās ātruma ierobežojumu no 60 līdz 50 km / h, vidējais ātrums samazinājās par 8% un ceļu satiksmes negadījumos bojāgājušo skaits samazinājās par 18%.</a:t>
            </a:r>
          </a:p>
          <a:p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07193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8</a:t>
            </a:fld>
            <a:endParaRPr lang="en-US" altLang="lv-LV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1E1D718-3745-4D0B-89D5-AB1D5D59F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473" y="3488547"/>
            <a:ext cx="890052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lv-LV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907C980-4F47-4A56-BDA8-73D367A40BEA}"/>
              </a:ext>
            </a:extLst>
          </p:cNvPr>
          <p:cNvSpPr txBox="1"/>
          <p:nvPr/>
        </p:nvSpPr>
        <p:spPr>
          <a:xfrm>
            <a:off x="1733548" y="408689"/>
            <a:ext cx="696832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lv-LV" sz="2000" b="1" cap="all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Diskusija - Priekšlikumi un turpmākā rīcība</a:t>
            </a:r>
          </a:p>
          <a:p>
            <a:pPr algn="ctr"/>
            <a:endParaRPr lang="lv-LV" sz="2000" b="1" cap="all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7651B1-3395-4A93-A832-6EA86A769FF7}"/>
              </a:ext>
            </a:extLst>
          </p:cNvPr>
          <p:cNvSpPr txBox="1"/>
          <p:nvPr/>
        </p:nvSpPr>
        <p:spPr>
          <a:xfrm>
            <a:off x="492369" y="1708220"/>
            <a:ext cx="834683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Diskusijai priekšlikumi:</a:t>
            </a:r>
          </a:p>
          <a:p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Vērtēt iespējas ieviest speciālas zonu zīmes pilsētas centriem «30» un citur;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Rosināt pašvaldībām izskatīt iespējamās vietas, kur varētu ieviest 30 km/h;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Pārskatīt kritērijus, kādi nosaka ātruma ierobežojumu 50 km/h;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Izvērtēt vairākus kritērijus, kas pieļautu atļauto ātrumu arī turpmāk 50 km/h noteiktās ielās, piemēram: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74738" indent="1003300">
              <a:buFont typeface="Wingdings" panose="05000000000000000000" pitchFamily="2" charset="2"/>
              <a:buChar char="Ø"/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Maģistrālās ielas, kur pilnībā nodalīta gājēju plūsma;</a:t>
            </a:r>
          </a:p>
          <a:p>
            <a:pPr marL="1074738" indent="1003300">
              <a:buFont typeface="Wingdings" panose="05000000000000000000" pitchFamily="2" charset="2"/>
              <a:buChar char="Ø"/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Tilti, pārvadi u.c.</a:t>
            </a:r>
          </a:p>
          <a:p>
            <a:pPr marL="1074738" indent="1003300">
              <a:buFont typeface="Wingdings" panose="05000000000000000000" pitchFamily="2" charset="2"/>
              <a:buChar char="Ø"/>
            </a:pPr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65225" indent="-1165225">
              <a:buFont typeface="Wingdings" panose="05000000000000000000" pitchFamily="2" charset="2"/>
              <a:buChar char="Ø"/>
            </a:pPr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9C6CB31-51A6-4AD9-B4DB-5405C7C9EE7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805462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0" y="3717772"/>
            <a:ext cx="9144000" cy="103664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38151" rtl="0" eaLnBrk="1" fontAlgn="base" hangingPunct="1">
              <a:spcBef>
                <a:spcPct val="0"/>
              </a:spcBef>
              <a:spcAft>
                <a:spcPct val="0"/>
              </a:spcAft>
              <a:defRPr sz="4500" kern="1200">
                <a:solidFill>
                  <a:schemeClr val="tx1"/>
                </a:solidFill>
                <a:latin typeface="+mj-lt"/>
                <a:ea typeface="MS PGothic" pitchFamily="34" charset="-128"/>
                <a:cs typeface="ＭＳ Ｐゴシック" charset="0"/>
              </a:defRPr>
            </a:lvl1pPr>
            <a:lvl2pPr algn="ctr" defTabSz="938151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  <a:cs typeface="ＭＳ Ｐゴシック" charset="0"/>
              </a:defRPr>
            </a:lvl2pPr>
            <a:lvl3pPr algn="ctr" defTabSz="938151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  <a:cs typeface="ＭＳ Ｐゴシック" charset="0"/>
              </a:defRPr>
            </a:lvl3pPr>
            <a:lvl4pPr algn="ctr" defTabSz="938151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  <a:cs typeface="ＭＳ Ｐゴシック" charset="0"/>
              </a:defRPr>
            </a:lvl4pPr>
            <a:lvl5pPr algn="ctr" defTabSz="938151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  <a:cs typeface="ＭＳ Ｐゴシック" charset="0"/>
              </a:defRPr>
            </a:lvl5pPr>
            <a:lvl6pPr marL="457170" algn="ctr" defTabSz="938151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339" algn="ctr" defTabSz="938151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509" algn="ctr" defTabSz="938151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677" algn="ctr" defTabSz="938151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lv-LV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Paldies!</a:t>
            </a:r>
            <a:endParaRPr lang="lv-LV" sz="24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5186506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3417</TotalTime>
  <Words>583</Words>
  <Application>Microsoft Office PowerPoint</Application>
  <PresentationFormat>On-screen Show (4:3)</PresentationFormat>
  <Paragraphs>68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Times New Roman</vt:lpstr>
      <vt:lpstr>Verdana</vt:lpstr>
      <vt:lpstr>Wingdings</vt:lpstr>
      <vt:lpstr>89_Prezentacija_templateLV</vt:lpstr>
      <vt:lpstr>Ceļu satiksmes drošības padomes domnīca  2020.gada 2.oktobrī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Jānis Kalniņš</cp:lastModifiedBy>
  <cp:revision>336</cp:revision>
  <cp:lastPrinted>2017-02-07T16:15:36Z</cp:lastPrinted>
  <dcterms:created xsi:type="dcterms:W3CDTF">2014-11-20T14:46:47Z</dcterms:created>
  <dcterms:modified xsi:type="dcterms:W3CDTF">2020-10-02T06:50:52Z</dcterms:modified>
</cp:coreProperties>
</file>