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497" r:id="rId3"/>
    <p:sldId id="449" r:id="rId4"/>
    <p:sldId id="500" r:id="rId5"/>
    <p:sldId id="261" r:id="rId6"/>
    <p:sldId id="446" r:id="rId7"/>
    <p:sldId id="502" r:id="rId8"/>
    <p:sldId id="260" r:id="rId9"/>
    <p:sldId id="256" r:id="rId10"/>
    <p:sldId id="447" r:id="rId11"/>
    <p:sldId id="258" r:id="rId12"/>
    <p:sldId id="503" r:id="rId13"/>
    <p:sldId id="452" r:id="rId14"/>
    <p:sldId id="271" r:id="rId15"/>
    <p:sldId id="438" r:id="rId16"/>
    <p:sldId id="270" r:id="rId17"/>
    <p:sldId id="506" r:id="rId18"/>
    <p:sldId id="268" r:id="rId19"/>
    <p:sldId id="441" r:id="rId20"/>
    <p:sldId id="269" r:id="rId21"/>
    <p:sldId id="505" r:id="rId22"/>
    <p:sldId id="450" r:id="rId23"/>
    <p:sldId id="448" r:id="rId24"/>
    <p:sldId id="504" r:id="rId25"/>
    <p:sldId id="4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85263" autoAdjust="0"/>
  </p:normalViewPr>
  <p:slideViewPr>
    <p:cSldViewPr snapToGrid="0">
      <p:cViewPr>
        <p:scale>
          <a:sx n="100" d="100"/>
          <a:sy n="100" d="100"/>
        </p:scale>
        <p:origin x="8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34E0F-9B1D-46A9-8948-4AED760B321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15112-04B0-4356-9F17-A45FEF9D6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0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21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Pa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zaļo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koridori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Lidostu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Šeit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skats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ēkas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otru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pusi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9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Publiskais</a:t>
            </a:r>
            <a:r>
              <a:rPr lang="en-US" dirty="0"/>
              <a:t> </a:t>
            </a:r>
            <a:r>
              <a:rPr lang="en-US" dirty="0" err="1"/>
              <a:t>vestibils</a:t>
            </a:r>
            <a:r>
              <a:rPr lang="en-US" dirty="0"/>
              <a:t>, </a:t>
            </a:r>
            <a:r>
              <a:rPr lang="en-US" dirty="0" err="1"/>
              <a:t>uzgaidāmā</a:t>
            </a:r>
            <a:r>
              <a:rPr lang="en-US" dirty="0"/>
              <a:t> </a:t>
            </a:r>
            <a:r>
              <a:rPr lang="en-US" dirty="0" err="1"/>
              <a:t>telpa</a:t>
            </a:r>
            <a:r>
              <a:rPr lang="en-US" dirty="0"/>
              <a:t> + </a:t>
            </a:r>
            <a:r>
              <a:rPr lang="en-US" dirty="0" err="1"/>
              <a:t>paredzēta</a:t>
            </a:r>
            <a:r>
              <a:rPr lang="en-US" dirty="0"/>
              <a:t> </a:t>
            </a:r>
            <a:r>
              <a:rPr lang="en-US" dirty="0" err="1"/>
              <a:t>vieta</a:t>
            </a:r>
            <a:r>
              <a:rPr lang="en-US" dirty="0"/>
              <a:t> </a:t>
            </a:r>
            <a:r>
              <a:rPr lang="en-US" dirty="0" err="1"/>
              <a:t>veikalam</a:t>
            </a:r>
            <a:r>
              <a:rPr lang="en-US" dirty="0"/>
              <a:t>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9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Publiskais</a:t>
            </a:r>
            <a:r>
              <a:rPr lang="en-US" dirty="0"/>
              <a:t> </a:t>
            </a:r>
            <a:r>
              <a:rPr lang="en-US" dirty="0" err="1"/>
              <a:t>vestibils</a:t>
            </a:r>
            <a:r>
              <a:rPr lang="en-US" dirty="0"/>
              <a:t>, </a:t>
            </a:r>
            <a:r>
              <a:rPr lang="en-US" dirty="0" err="1"/>
              <a:t>uzgaidāmā</a:t>
            </a:r>
            <a:r>
              <a:rPr lang="en-US" dirty="0"/>
              <a:t> </a:t>
            </a:r>
            <a:r>
              <a:rPr lang="en-US" dirty="0" err="1"/>
              <a:t>telpa</a:t>
            </a:r>
            <a:r>
              <a:rPr lang="en-US" dirty="0"/>
              <a:t> + </a:t>
            </a:r>
            <a:r>
              <a:rPr lang="en-US" dirty="0" err="1"/>
              <a:t>paredzēta</a:t>
            </a:r>
            <a:r>
              <a:rPr lang="en-US" dirty="0"/>
              <a:t> </a:t>
            </a:r>
            <a:r>
              <a:rPr lang="en-US" dirty="0" err="1"/>
              <a:t>vieta</a:t>
            </a:r>
            <a:r>
              <a:rPr lang="en-US" dirty="0"/>
              <a:t> </a:t>
            </a:r>
            <a:r>
              <a:rPr lang="en-US" dirty="0" err="1"/>
              <a:t>veikalam</a:t>
            </a:r>
            <a:r>
              <a:rPr lang="en-US" dirty="0"/>
              <a:t>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2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+ plus </a:t>
            </a:r>
            <a:r>
              <a:rPr lang="en-US" dirty="0" err="1"/>
              <a:t>pareddzēts</a:t>
            </a:r>
            <a:r>
              <a:rPr lang="en-US" dirty="0"/>
              <a:t> </a:t>
            </a:r>
            <a:r>
              <a:rPr lang="en-US" dirty="0" err="1"/>
              <a:t>platformu</a:t>
            </a:r>
            <a:r>
              <a:rPr lang="en-US" dirty="0"/>
              <a:t> </a:t>
            </a:r>
            <a:r>
              <a:rPr lang="en-US" dirty="0" err="1"/>
              <a:t>pagarinājums</a:t>
            </a:r>
            <a:r>
              <a:rPr lang="en-US" dirty="0"/>
              <a:t> </a:t>
            </a:r>
            <a:r>
              <a:rPr lang="en-US" dirty="0" err="1"/>
              <a:t>līdz</a:t>
            </a:r>
            <a:r>
              <a:rPr lang="en-US" dirty="0"/>
              <a:t> 400 m.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0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Nojume virs pasažieru platformām balstīta uz organiskas formas apaļām tērauda konstrukcijām un griestu koka apdare uz pasažieru platformām rada alejas sajūtu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Dabīgu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formu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kolonnas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notur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nojumi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veidota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no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koka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Kolonas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izvietotas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pēc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iespējas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retāk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atklājot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skatu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apkārt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esošo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teritoriju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4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Calibri"/>
              </a:rPr>
              <a:t>Iedvesma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s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ārējam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ēlam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radusies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no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Latvijas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dabai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raksturīgām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ainavām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blīvi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pieauguša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priešu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meža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un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viļnveida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dabas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formām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0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Šīs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formas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attēlotas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fasādes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arhitektoniskajā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risinājumā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izvietotas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koka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lamelles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rada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galveno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tēlu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un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tās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dinamiskumu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64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Šīs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formas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attēlotas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fasādes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arhitektoniskajā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risinājumā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izvietotas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koka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lamelles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rada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galveno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tēlu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un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tās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dinamiskumu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Fasādes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lamella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pacēlumu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viļņa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vietā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viegli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uztverami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novietota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ieeja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ēkā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tālāk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vēl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otrā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stāva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biļēšu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kasēm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un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ugaidāmām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telpām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cauri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ēkai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pa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zaļo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koridori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Lidostu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2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Stacijas orientācija un arhitektūra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nodrošina noēnojumu stacijā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</a:t>
            </a: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tai pašā laikā saglabājot dabīgās gaismas pieplūdumu iekštelpām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r>
              <a:rPr lang="en-US" dirty="0" err="1"/>
              <a:t>Stacija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novieota</a:t>
            </a:r>
            <a:r>
              <a:rPr lang="en-US" dirty="0"/>
              <a:t> Z / D </a:t>
            </a:r>
            <a:r>
              <a:rPr lang="en-US" dirty="0" err="1"/>
              <a:t>virzienā</a:t>
            </a:r>
            <a:r>
              <a:rPr lang="en-US" dirty="0"/>
              <a:t>, </a:t>
            </a:r>
            <a:r>
              <a:rPr lang="en-US" dirty="0" err="1"/>
              <a:t>nodrošinot</a:t>
            </a:r>
            <a:r>
              <a:rPr lang="en-US" dirty="0"/>
              <a:t> </a:t>
            </a:r>
            <a:r>
              <a:rPr lang="en-US" dirty="0" err="1"/>
              <a:t>rīta</a:t>
            </a:r>
            <a:r>
              <a:rPr lang="en-US" dirty="0"/>
              <a:t> un </a:t>
            </a:r>
            <a:r>
              <a:rPr lang="en-US" dirty="0" err="1"/>
              <a:t>vakara</a:t>
            </a:r>
            <a:r>
              <a:rPr lang="en-US" dirty="0"/>
              <a:t> </a:t>
            </a:r>
            <a:r>
              <a:rPr lang="en-US" dirty="0" err="1"/>
              <a:t>saules</a:t>
            </a:r>
            <a:r>
              <a:rPr lang="en-US" dirty="0"/>
              <a:t> </a:t>
            </a:r>
            <a:r>
              <a:rPr lang="en-US" dirty="0" err="1"/>
              <a:t>gaismu</a:t>
            </a:r>
            <a:r>
              <a:rPr lang="en-US" dirty="0"/>
              <a:t> </a:t>
            </a:r>
            <a:r>
              <a:rPr lang="en-US" dirty="0" err="1"/>
              <a:t>stacijas</a:t>
            </a:r>
            <a:r>
              <a:rPr lang="en-US" dirty="0"/>
              <a:t> </a:t>
            </a:r>
            <a:r>
              <a:rPr lang="en-US" dirty="0" err="1"/>
              <a:t>ēkā</a:t>
            </a:r>
            <a:r>
              <a:rPr lang="en-US" dirty="0"/>
              <a:t>, tai pat </a:t>
            </a:r>
            <a:r>
              <a:rPr lang="en-US" dirty="0" err="1"/>
              <a:t>laikā</a:t>
            </a:r>
            <a:r>
              <a:rPr lang="en-US" dirty="0"/>
              <a:t> </a:t>
            </a:r>
            <a:r>
              <a:rPr lang="en-US" dirty="0" err="1"/>
              <a:t>dienas</a:t>
            </a:r>
            <a:r>
              <a:rPr lang="en-US" dirty="0"/>
              <a:t> </a:t>
            </a:r>
            <a:r>
              <a:rPr lang="en-US" dirty="0" err="1"/>
              <a:t>vidus</a:t>
            </a:r>
            <a:r>
              <a:rPr lang="en-US" dirty="0"/>
              <a:t> </a:t>
            </a:r>
            <a:r>
              <a:rPr lang="en-US" dirty="0" err="1"/>
              <a:t>saule</a:t>
            </a:r>
            <a:r>
              <a:rPr lang="en-US" dirty="0"/>
              <a:t> </a:t>
            </a:r>
            <a:r>
              <a:rPr lang="en-US" dirty="0" err="1"/>
              <a:t>tiešī</a:t>
            </a:r>
            <a:r>
              <a:rPr lang="en-US" dirty="0"/>
              <a:t> </a:t>
            </a:r>
            <a:r>
              <a:rPr lang="en-US" dirty="0" err="1"/>
              <a:t>neiespīd</a:t>
            </a:r>
            <a:r>
              <a:rPr lang="en-US" dirty="0"/>
              <a:t> </a:t>
            </a:r>
            <a:r>
              <a:rPr lang="en-US" dirty="0" err="1"/>
              <a:t>tieši</a:t>
            </a:r>
            <a:r>
              <a:rPr lang="en-US" dirty="0"/>
              <a:t> </a:t>
            </a:r>
            <a:r>
              <a:rPr lang="en-US" dirty="0" err="1"/>
              <a:t>stacijas</a:t>
            </a:r>
            <a:r>
              <a:rPr lang="en-US" dirty="0"/>
              <a:t> </a:t>
            </a:r>
            <a:r>
              <a:rPr lang="en-US" dirty="0" err="1"/>
              <a:t>ēkā</a:t>
            </a:r>
            <a:r>
              <a:rPr lang="en-US" dirty="0"/>
              <a:t> (</a:t>
            </a:r>
            <a:r>
              <a:rPr lang="en-US" dirty="0" err="1"/>
              <a:t>nepārkarsējot</a:t>
            </a:r>
            <a:r>
              <a:rPr lang="en-US" dirty="0"/>
              <a:t> </a:t>
            </a:r>
            <a:r>
              <a:rPr lang="en-US" dirty="0" err="1"/>
              <a:t>telpas</a:t>
            </a:r>
            <a:r>
              <a:rPr lang="en-US" dirty="0"/>
              <a:t>), </a:t>
            </a:r>
            <a:r>
              <a:rPr lang="en-US" dirty="0" err="1"/>
              <a:t>radot</a:t>
            </a:r>
            <a:r>
              <a:rPr lang="en-US" dirty="0"/>
              <a:t> </a:t>
            </a:r>
            <a:r>
              <a:rPr lang="en-US" dirty="0" err="1"/>
              <a:t>komfortabulu</a:t>
            </a:r>
            <a:r>
              <a:rPr lang="en-US" dirty="0"/>
              <a:t> </a:t>
            </a:r>
            <a:r>
              <a:rPr lang="en-US" dirty="0" err="1"/>
              <a:t>klimatu</a:t>
            </a:r>
            <a:r>
              <a:rPr lang="en-US" dirty="0"/>
              <a:t>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4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Visas ēkas fasādes veidotas pilnībā stiklotas, kas rada plašuma sajūtu telpās, bet </a:t>
            </a:r>
            <a:r>
              <a:rPr lang="lv-LV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lamellu</a:t>
            </a: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radītais noēnojums neļauj telpām uzkarst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  <a:endParaRPr lang="lv-LV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25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Nojume virs pasažieru platformām balstīta uz organiskas formas apaļām tērauda konstrukcijām un griestu koka apdare uz pasažieru platformām rada alejas sajūtu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Dabīgu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formu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kolonnas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notur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nojumi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veidota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no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koka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Kolonas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ir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izvietotas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pēc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iespējas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retāk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atklājot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skatu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apkārt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esošo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teritoriju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29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Fasādes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lamella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pacēlumu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viļņa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vietā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viegli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uztverami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novietota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ieeja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ēkā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kura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tālāk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vēl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otrā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stāva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biļēšu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kasēm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un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ugaidāmām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telpām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cauri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stacijas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ēkai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pa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zaļo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koridori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uz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Lidostu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15112-04B0-4356-9F17-A45FEF9D64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9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C0AE-DFE6-4D21-A5AB-31DE1D974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FA7B3-6D97-4821-9AB4-28B340E05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7BA4-7D5A-4A7A-A643-58AD6868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91C28-769F-4E2C-A088-2ACFD30F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375E8-0395-4159-BDA1-AD497B0A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5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AA09-F9DA-43E1-A388-B3CE78F1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AAFCE-1C50-4AE4-8969-7464F2B38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7EDDD-5C48-4D94-BC07-6A8A8530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5F36-3B44-4D5A-B468-CAC3C65A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6642-334A-4631-8137-07564D6C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4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89925-8DBA-4E20-8AE1-F44510694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235A0-7D29-45D3-B609-57DC36337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DE7B-ACBE-40CD-8E2E-F44CD94F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189FA-C958-4E1B-82ED-6EDD0BAD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E1414-B70B-4FF0-8AF1-8246F858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44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4569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9"/>
          <p:cNvSpPr>
            <a:spLocks/>
          </p:cNvSpPr>
          <p:nvPr userDrawn="1"/>
        </p:nvSpPr>
        <p:spPr bwMode="auto">
          <a:xfrm>
            <a:off x="11098800" y="6362560"/>
            <a:ext cx="715763" cy="319193"/>
          </a:xfrm>
          <a:custGeom>
            <a:avLst/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rgbClr val="9799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5871"/>
            <a:ext cx="10118944" cy="6863872"/>
          </a:xfrm>
          <a:custGeom>
            <a:avLst/>
            <a:gdLst>
              <a:gd name="connsiteX0" fmla="*/ 0 w 4686300"/>
              <a:gd name="connsiteY0" fmla="*/ 0 h 7090685"/>
              <a:gd name="connsiteX1" fmla="*/ 4686300 w 4686300"/>
              <a:gd name="connsiteY1" fmla="*/ 0 h 7090685"/>
              <a:gd name="connsiteX2" fmla="*/ 4686300 w 4686300"/>
              <a:gd name="connsiteY2" fmla="*/ 7090685 h 7090685"/>
              <a:gd name="connsiteX3" fmla="*/ 0 w 4686300"/>
              <a:gd name="connsiteY3" fmla="*/ 7090685 h 7090685"/>
              <a:gd name="connsiteX4" fmla="*/ 0 w 4686300"/>
              <a:gd name="connsiteY4" fmla="*/ 0 h 7090685"/>
              <a:gd name="connsiteX0" fmla="*/ 0 w 10496550"/>
              <a:gd name="connsiteY0" fmla="*/ 19050 h 7109735"/>
              <a:gd name="connsiteX1" fmla="*/ 10496550 w 10496550"/>
              <a:gd name="connsiteY1" fmla="*/ 0 h 7109735"/>
              <a:gd name="connsiteX2" fmla="*/ 4686300 w 10496550"/>
              <a:gd name="connsiteY2" fmla="*/ 7109735 h 7109735"/>
              <a:gd name="connsiteX3" fmla="*/ 0 w 10496550"/>
              <a:gd name="connsiteY3" fmla="*/ 7109735 h 7109735"/>
              <a:gd name="connsiteX4" fmla="*/ 0 w 10496550"/>
              <a:gd name="connsiteY4" fmla="*/ 19050 h 7109735"/>
              <a:gd name="connsiteX0" fmla="*/ 0 w 10496550"/>
              <a:gd name="connsiteY0" fmla="*/ 19050 h 7120009"/>
              <a:gd name="connsiteX1" fmla="*/ 10496550 w 10496550"/>
              <a:gd name="connsiteY1" fmla="*/ 0 h 7120009"/>
              <a:gd name="connsiteX2" fmla="*/ 5497958 w 10496550"/>
              <a:gd name="connsiteY2" fmla="*/ 7120009 h 7120009"/>
              <a:gd name="connsiteX3" fmla="*/ 0 w 10496550"/>
              <a:gd name="connsiteY3" fmla="*/ 7109735 h 7120009"/>
              <a:gd name="connsiteX4" fmla="*/ 0 w 10496550"/>
              <a:gd name="connsiteY4" fmla="*/ 19050 h 712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550" h="7120009">
                <a:moveTo>
                  <a:pt x="0" y="19050"/>
                </a:moveTo>
                <a:lnTo>
                  <a:pt x="10496550" y="0"/>
                </a:lnTo>
                <a:lnTo>
                  <a:pt x="5497958" y="7120009"/>
                </a:lnTo>
                <a:lnTo>
                  <a:pt x="0" y="7109735"/>
                </a:lnTo>
                <a:lnTo>
                  <a:pt x="0" y="1905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8905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DZL teksta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6B15105-1C62-40F4-9BE2-538E495B3990}" type="datetime1">
              <a:rPr lang="lv-LV" smtClean="0"/>
              <a:t>01.03.2022</a:t>
            </a:fld>
            <a:endParaRPr lang="lv-LV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031275" y="1501715"/>
            <a:ext cx="10101096" cy="457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lv-LV" dirty="0"/>
              <a:t>Pamata teksts</a:t>
            </a:r>
            <a:endParaRPr lang="en-US" dirty="0"/>
          </a:p>
          <a:p>
            <a:pPr lvl="1"/>
            <a:r>
              <a:rPr lang="lv-LV" dirty="0"/>
              <a:t>Teksts 2. līmenis</a:t>
            </a:r>
            <a:endParaRPr lang="en-US" dirty="0"/>
          </a:p>
          <a:p>
            <a:pPr lvl="2"/>
            <a:r>
              <a:rPr lang="lv-LV" dirty="0"/>
              <a:t>Teksts 3. līmenis</a:t>
            </a:r>
            <a:endParaRPr lang="en-US" dirty="0"/>
          </a:p>
          <a:p>
            <a:pPr lvl="3"/>
            <a:r>
              <a:rPr lang="lv-LV" dirty="0"/>
              <a:t>4. līmenis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lv-LV" dirty="0"/>
              <a:t>GARŠ SLAIDA NOSAUKUMS -  VIRSRAKSTS</a:t>
            </a:r>
          </a:p>
        </p:txBody>
      </p:sp>
    </p:spTree>
    <p:extLst>
      <p:ext uri="{BB962C8B-B14F-4D97-AF65-F5344CB8AC3E}">
        <p14:creationId xmlns:p14="http://schemas.microsoft.com/office/powerpoint/2010/main" val="173882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988249"/>
            <a:ext cx="8249265" cy="2998618"/>
          </a:xfrm>
          <a:custGeom>
            <a:avLst/>
            <a:gdLst>
              <a:gd name="connsiteX0" fmla="*/ 0 w 4146804"/>
              <a:gd name="connsiteY0" fmla="*/ 0 h 2286000"/>
              <a:gd name="connsiteX1" fmla="*/ 4146804 w 4146804"/>
              <a:gd name="connsiteY1" fmla="*/ 0 h 2286000"/>
              <a:gd name="connsiteX2" fmla="*/ 4146804 w 4146804"/>
              <a:gd name="connsiteY2" fmla="*/ 2286000 h 2286000"/>
              <a:gd name="connsiteX3" fmla="*/ 0 w 4146804"/>
              <a:gd name="connsiteY3" fmla="*/ 2286000 h 2286000"/>
              <a:gd name="connsiteX4" fmla="*/ 0 w 4146804"/>
              <a:gd name="connsiteY4" fmla="*/ 0 h 2286000"/>
              <a:gd name="connsiteX0" fmla="*/ 0 w 5681887"/>
              <a:gd name="connsiteY0" fmla="*/ 0 h 2286000"/>
              <a:gd name="connsiteX1" fmla="*/ 5681887 w 5681887"/>
              <a:gd name="connsiteY1" fmla="*/ 5542 h 2286000"/>
              <a:gd name="connsiteX2" fmla="*/ 4146804 w 5681887"/>
              <a:gd name="connsiteY2" fmla="*/ 2286000 h 2286000"/>
              <a:gd name="connsiteX3" fmla="*/ 0 w 5681887"/>
              <a:gd name="connsiteY3" fmla="*/ 2286000 h 2286000"/>
              <a:gd name="connsiteX4" fmla="*/ 0 w 5681887"/>
              <a:gd name="connsiteY4" fmla="*/ 0 h 2286000"/>
              <a:gd name="connsiteX0" fmla="*/ 0 w 5759473"/>
              <a:gd name="connsiteY0" fmla="*/ 0 h 2286000"/>
              <a:gd name="connsiteX1" fmla="*/ 5759473 w 5759473"/>
              <a:gd name="connsiteY1" fmla="*/ 0 h 2286000"/>
              <a:gd name="connsiteX2" fmla="*/ 4146804 w 5759473"/>
              <a:gd name="connsiteY2" fmla="*/ 2286000 h 2286000"/>
              <a:gd name="connsiteX3" fmla="*/ 0 w 5759473"/>
              <a:gd name="connsiteY3" fmla="*/ 2286000 h 2286000"/>
              <a:gd name="connsiteX4" fmla="*/ 0 w 5759473"/>
              <a:gd name="connsiteY4" fmla="*/ 0 h 2286000"/>
              <a:gd name="connsiteX0" fmla="*/ 0 w 5737034"/>
              <a:gd name="connsiteY0" fmla="*/ 0 h 2286000"/>
              <a:gd name="connsiteX1" fmla="*/ 5737034 w 5737034"/>
              <a:gd name="connsiteY1" fmla="*/ 0 h 2286000"/>
              <a:gd name="connsiteX2" fmla="*/ 4146804 w 5737034"/>
              <a:gd name="connsiteY2" fmla="*/ 2286000 h 2286000"/>
              <a:gd name="connsiteX3" fmla="*/ 0 w 5737034"/>
              <a:gd name="connsiteY3" fmla="*/ 2286000 h 2286000"/>
              <a:gd name="connsiteX4" fmla="*/ 0 w 5737034"/>
              <a:gd name="connsiteY4" fmla="*/ 0 h 2286000"/>
              <a:gd name="connsiteX0" fmla="*/ 0 w 6293699"/>
              <a:gd name="connsiteY0" fmla="*/ 6473 h 2286000"/>
              <a:gd name="connsiteX1" fmla="*/ 6293699 w 6293699"/>
              <a:gd name="connsiteY1" fmla="*/ 0 h 2286000"/>
              <a:gd name="connsiteX2" fmla="*/ 4703469 w 6293699"/>
              <a:gd name="connsiteY2" fmla="*/ 2286000 h 2286000"/>
              <a:gd name="connsiteX3" fmla="*/ 556665 w 6293699"/>
              <a:gd name="connsiteY3" fmla="*/ 2286000 h 2286000"/>
              <a:gd name="connsiteX4" fmla="*/ 0 w 6293699"/>
              <a:gd name="connsiteY4" fmla="*/ 6473 h 2286000"/>
              <a:gd name="connsiteX0" fmla="*/ 12946 w 6306645"/>
              <a:gd name="connsiteY0" fmla="*/ 6473 h 2292473"/>
              <a:gd name="connsiteX1" fmla="*/ 6306645 w 6306645"/>
              <a:gd name="connsiteY1" fmla="*/ 0 h 2292473"/>
              <a:gd name="connsiteX2" fmla="*/ 4716415 w 6306645"/>
              <a:gd name="connsiteY2" fmla="*/ 2286000 h 2292473"/>
              <a:gd name="connsiteX3" fmla="*/ 0 w 6306645"/>
              <a:gd name="connsiteY3" fmla="*/ 2292473 h 2292473"/>
              <a:gd name="connsiteX4" fmla="*/ 12946 w 6306645"/>
              <a:gd name="connsiteY4" fmla="*/ 6473 h 22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6645" h="2292473">
                <a:moveTo>
                  <a:pt x="12946" y="6473"/>
                </a:moveTo>
                <a:lnTo>
                  <a:pt x="6306645" y="0"/>
                </a:lnTo>
                <a:lnTo>
                  <a:pt x="4716415" y="2286000"/>
                </a:lnTo>
                <a:lnTo>
                  <a:pt x="0" y="2292473"/>
                </a:lnTo>
                <a:cubicBezTo>
                  <a:pt x="4315" y="1530473"/>
                  <a:pt x="8631" y="768473"/>
                  <a:pt x="12946" y="6473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37600" y="6372000"/>
            <a:ext cx="834825" cy="286341"/>
          </a:xfrm>
        </p:spPr>
        <p:txBody>
          <a:bodyPr/>
          <a:lstStyle>
            <a:lvl1pPr>
              <a:defRPr sz="1400"/>
            </a:lvl1pPr>
          </a:lstStyle>
          <a:p>
            <a:fld id="{72B114BB-8AB0-417D-893A-988C921FA075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DAE286-232C-4533-9D5E-76BE5D2EC93A}" type="datetime1">
              <a:rPr lang="lv-LV" smtClean="0"/>
              <a:t>01.03.2022</a:t>
            </a:fld>
            <a:endParaRPr lang="lv-LV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625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05E0-4CAB-4AA0-93E8-8752E632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9E60-E52E-4314-B003-B7B4C1E0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F3D65-2A9C-458D-AE55-7BACFA1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61E8A-9A74-4F8B-A13B-F8198A7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56208-BE5F-45BB-BCAF-FC5CB9B8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D365-9E44-4BF3-8193-ABB47265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6D93B-DB51-402E-8EE9-1E215DB8A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E0ACC-9A2F-49D8-ADB3-EA3079AC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D7A24-8AC1-4628-8965-73F6B3B2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2CF5B-2951-4985-8A64-676C24A9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AD54-AED1-4D07-B19E-BCD8DF1F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EBB6-2F33-485C-84BD-1D42CABB3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81456-A20B-4F53-A2BA-0BDD3E5A5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86227-15B4-4690-8D9F-868544F7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2F0E6-E0E1-41BB-874E-E44DF04F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313EA-D75F-4FEC-A051-CAF77E4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6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773B-1742-49D9-9A3F-9C67AE1BD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34D38-6583-40D1-A9D3-C810055C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569EC-3587-4736-8F23-01B346B82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C529C-4BDF-418C-B814-9DE7381D6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8A186-1E36-4BC2-BAC9-983DD3324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7B068-353A-4DF3-803E-E05FCF7B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34B29-746B-46E4-86F0-CDEAE434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E949B-FB7D-46AE-8095-7C9686C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EB7D-4B65-47C1-A7EF-85043FE4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032BA-7D50-4851-B5AA-B721E2D1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7D44D-A477-4B05-9538-D407A992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256E6-3E58-4EFB-9D67-CA5EE10B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7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1BF93-4198-491A-AE55-4122AC69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FCCBBD-C35F-429E-91AC-5D38194C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ED62-B08C-4522-90B6-EFF1CAAE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2A07-FBD7-4517-90D3-3C5C8866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E31DD-8C3F-4FE8-AE1F-FB3C2190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23B5C-4258-45C2-BA94-25320B155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C78D9-E21B-4BD8-B6B5-47EC461C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A3204-9364-4037-BE9B-CE88E8F5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58F24-144D-4874-A46C-1CA14BAA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501F-7DBE-4C29-8929-7E576CBA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28279-F7B5-4A37-A4D2-8BF0B76BE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44DDD-AC0C-4B36-8645-D3D213AF4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D6603-B65B-4633-AAA8-C38E3F4B0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EC496-4868-48BD-8AA4-64CAAFA2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980A9-1A13-4422-8B39-04FA9872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5AAB0F-01D7-42B8-8617-75BFBAA4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C75D4-6015-42E6-8E6F-4C45773B7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1A4A-63A4-4000-BF8F-9A6594FD3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1187F-478E-4CF4-A61E-B27951522F1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01F1-46A1-4453-89BD-804CA58BF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2461F-D8FF-4193-8DC0-6AFA5AE6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B1131-E323-4D27-BB00-92FE63A0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/>
      </p:pic>
      <p:sp>
        <p:nvSpPr>
          <p:cNvPr id="48" name="Rectangle 47"/>
          <p:cNvSpPr/>
          <p:nvPr/>
        </p:nvSpPr>
        <p:spPr>
          <a:xfrm>
            <a:off x="-9525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73" y="2243469"/>
            <a:ext cx="5941318" cy="23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7817D8F6-B1CA-49D9-B3EF-B9F2412FF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641"/>
          <a:stretch/>
        </p:blipFill>
        <p:spPr>
          <a:xfrm>
            <a:off x="4" y="1398375"/>
            <a:ext cx="7115171" cy="45570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855AD-3274-44E5-B1DB-D43ED58286BE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9DD7A67-0032-4751-8C75-4D994C412489}"/>
              </a:ext>
            </a:extLst>
          </p:cNvPr>
          <p:cNvSpPr txBox="1">
            <a:spLocks/>
          </p:cNvSpPr>
          <p:nvPr/>
        </p:nvSpPr>
        <p:spPr>
          <a:xfrm>
            <a:off x="6223819" y="705318"/>
            <a:ext cx="5380806" cy="711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bg1"/>
                </a:solidFill>
              </a:rPr>
              <a:t>FASĀDES VEIDOTAS PILNĪBĀ STIKLOTAS, BET LAMELLU RADĪTAIS NOĒNOJUMS NEĻAUJ TELPĀM UZKARST </a:t>
            </a:r>
            <a:endParaRPr lang="lv-LV" sz="1600" dirty="0">
              <a:solidFill>
                <a:schemeClr val="bg1"/>
              </a:solidFill>
            </a:endParaRPr>
          </a:p>
          <a:p>
            <a:pPr algn="r"/>
            <a:endParaRPr lang="lv-LV" sz="1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184949-729B-40B5-923B-045EB8F57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b="20046"/>
          <a:stretch/>
        </p:blipFill>
        <p:spPr>
          <a:xfrm>
            <a:off x="7242994" y="1398376"/>
            <a:ext cx="4655318" cy="45570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A8AAC8-28D5-4429-98C3-5122243A0B24}"/>
              </a:ext>
            </a:extLst>
          </p:cNvPr>
          <p:cNvSpPr/>
          <p:nvPr/>
        </p:nvSpPr>
        <p:spPr>
          <a:xfrm>
            <a:off x="6248400" y="7366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4E89A40B-48F0-4B69-B16B-00C400344D74}"/>
              </a:ext>
            </a:extLst>
          </p:cNvPr>
          <p:cNvSpPr txBox="1">
            <a:spLocks/>
          </p:cNvSpPr>
          <p:nvPr/>
        </p:nvSpPr>
        <p:spPr>
          <a:xfrm>
            <a:off x="6286499" y="880691"/>
            <a:ext cx="543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NOJUME VIRS PASAŽIERU PLATFORMĀM BALSTĪTA UZ ORGANISKAS FORMAS APAĻĀM TĒRAUDA KONSTRUKCIJĀM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F68AF-0EA3-4B0C-8A2C-7A2EE91D7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4"/>
          <a:stretch/>
        </p:blipFill>
        <p:spPr>
          <a:xfrm>
            <a:off x="0" y="1808006"/>
            <a:ext cx="5258116" cy="4011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46D09-CF25-4DDC-9BD2-43F80E433C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"/>
          <a:stretch/>
        </p:blipFill>
        <p:spPr>
          <a:xfrm>
            <a:off x="5338630" y="1808006"/>
            <a:ext cx="6853370" cy="40117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73332-A442-42F2-BBFB-8BAEAB53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70" b="12790"/>
          <a:stretch/>
        </p:blipFill>
        <p:spPr>
          <a:xfrm>
            <a:off x="0" y="742950"/>
            <a:ext cx="12192000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465C60-66E4-4627-A59C-EA5D91FD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16098" r="8348" b="18458"/>
          <a:stretch/>
        </p:blipFill>
        <p:spPr>
          <a:xfrm>
            <a:off x="-1" y="882985"/>
            <a:ext cx="12192001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3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5FCDBFE-97CC-45C4-97CD-24381CBB7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4362"/>
            <a:ext cx="7575550" cy="74192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1957914-D0A4-4D64-87BE-D9D27051AAEC}"/>
              </a:ext>
            </a:extLst>
          </p:cNvPr>
          <p:cNvSpPr txBox="1">
            <a:spLocks/>
          </p:cNvSpPr>
          <p:nvPr/>
        </p:nvSpPr>
        <p:spPr>
          <a:xfrm>
            <a:off x="8072846" y="565603"/>
            <a:ext cx="35317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GALVENĀ FASĀDE / MAIN FACADE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90AE8-28CA-413B-960B-F2CE97BC1761}"/>
              </a:ext>
            </a:extLst>
          </p:cNvPr>
          <p:cNvSpPr/>
          <p:nvPr/>
        </p:nvSpPr>
        <p:spPr>
          <a:xfrm>
            <a:off x="434975" y="565603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EAA0708-A2B4-4013-83AC-AD17E20F403E}"/>
              </a:ext>
            </a:extLst>
          </p:cNvPr>
          <p:cNvSpPr txBox="1">
            <a:spLocks/>
          </p:cNvSpPr>
          <p:nvPr/>
        </p:nvSpPr>
        <p:spPr>
          <a:xfrm>
            <a:off x="434975" y="547006"/>
            <a:ext cx="35317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STACIJA IZVIETOTA TRĪS STĀVOS</a:t>
            </a:r>
            <a:endParaRPr lang="lv-LV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6D8587-54C2-439A-AAC8-B89DC34C7F72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BEF2C8A-F44C-4180-891A-B02C915D0516}"/>
              </a:ext>
            </a:extLst>
          </p:cNvPr>
          <p:cNvSpPr txBox="1">
            <a:spLocks/>
          </p:cNvSpPr>
          <p:nvPr/>
        </p:nvSpPr>
        <p:spPr>
          <a:xfrm>
            <a:off x="6795083" y="565603"/>
            <a:ext cx="4809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exa Light" pitchFamily="50" charset="-7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bg1"/>
                </a:solidFill>
              </a:rPr>
              <a:t>IELAS LĪMENIS 1. STĀVS</a:t>
            </a:r>
            <a:endParaRPr lang="lv-LV" sz="1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15</a:t>
            </a:fld>
            <a:endParaRPr lang="id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554B0-929F-4ECB-9BB3-FC8E30589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08725"/>
            <a:ext cx="9652324" cy="52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1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E142988-3674-4C14-9A6D-ED9F0742C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2" y="0"/>
            <a:ext cx="1201152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DC88F-6976-4E68-AA1A-B9CD1BDA0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/>
          <a:stretch/>
        </p:blipFill>
        <p:spPr>
          <a:xfrm>
            <a:off x="1952625" y="581025"/>
            <a:ext cx="8488358" cy="4819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2A9DF-039D-413E-A265-C8361EC03296}"/>
              </a:ext>
            </a:extLst>
          </p:cNvPr>
          <p:cNvSpPr txBox="1"/>
          <p:nvPr/>
        </p:nvSpPr>
        <p:spPr>
          <a:xfrm>
            <a:off x="2084392" y="5400675"/>
            <a:ext cx="229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Velo </a:t>
            </a:r>
            <a:r>
              <a:rPr lang="en-US" dirty="0" err="1"/>
              <a:t>noma</a:t>
            </a:r>
            <a:r>
              <a:rPr lang="en-US" dirty="0"/>
              <a:t>/ </a:t>
            </a:r>
            <a:r>
              <a:rPr lang="en-US" dirty="0" err="1"/>
              <a:t>novietne</a:t>
            </a:r>
            <a:endParaRPr lang="lv-LV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6C77A-CEDB-465A-B191-BB082374CE19}"/>
              </a:ext>
            </a:extLst>
          </p:cNvPr>
          <p:cNvSpPr txBox="1"/>
          <p:nvPr/>
        </p:nvSpPr>
        <p:spPr>
          <a:xfrm>
            <a:off x="5451473" y="5400675"/>
            <a:ext cx="202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 up </a:t>
            </a:r>
            <a:r>
              <a:rPr lang="en-US" dirty="0" err="1"/>
              <a:t>kioski</a:t>
            </a:r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11B48-F765-42D1-97F7-C557A659AD02}"/>
              </a:ext>
            </a:extLst>
          </p:cNvPr>
          <p:cNvSpPr txBox="1"/>
          <p:nvPr/>
        </p:nvSpPr>
        <p:spPr>
          <a:xfrm>
            <a:off x="8018454" y="5400675"/>
            <a:ext cx="269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Autobusu</a:t>
            </a:r>
            <a:r>
              <a:rPr lang="en-US" dirty="0"/>
              <a:t> </a:t>
            </a:r>
            <a:r>
              <a:rPr lang="en-US" dirty="0" err="1"/>
              <a:t>uzgaidāmā</a:t>
            </a:r>
            <a:r>
              <a:rPr lang="en-US" dirty="0"/>
              <a:t> </a:t>
            </a:r>
            <a:r>
              <a:rPr lang="en-US" dirty="0" err="1"/>
              <a:t>telpa</a:t>
            </a:r>
            <a:r>
              <a:rPr lang="en-US" dirty="0"/>
              <a:t> </a:t>
            </a:r>
            <a:endParaRPr lang="lv-LV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2219A-4565-4D7C-88D1-17192056DD10}"/>
              </a:ext>
            </a:extLst>
          </p:cNvPr>
          <p:cNvSpPr txBox="1"/>
          <p:nvPr/>
        </p:nvSpPr>
        <p:spPr>
          <a:xfrm>
            <a:off x="7006422" y="1762125"/>
            <a:ext cx="360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Iespējama</a:t>
            </a:r>
            <a:r>
              <a:rPr lang="en-US" dirty="0"/>
              <a:t> </a:t>
            </a:r>
            <a:r>
              <a:rPr lang="en-US" dirty="0" err="1"/>
              <a:t>nākotnes</a:t>
            </a:r>
            <a:r>
              <a:rPr lang="en-US" dirty="0"/>
              <a:t> </a:t>
            </a:r>
            <a:r>
              <a:rPr lang="en-US" dirty="0" err="1"/>
              <a:t>izmantošana</a:t>
            </a:r>
            <a:r>
              <a:rPr lang="en-US" dirty="0"/>
              <a:t>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6607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C3CAACE-10C9-49DB-87DC-500C86BFD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90"/>
            <a:ext cx="12191996" cy="65010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F55129-8CBE-4687-AFB1-DD4A6BEA96A5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4F57BC78-5337-410E-A8DE-43D5C3C7DD75}"/>
              </a:ext>
            </a:extLst>
          </p:cNvPr>
          <p:cNvSpPr txBox="1">
            <a:spLocks/>
          </p:cNvSpPr>
          <p:nvPr/>
        </p:nvSpPr>
        <p:spPr>
          <a:xfrm>
            <a:off x="6096000" y="565603"/>
            <a:ext cx="550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exa Light" pitchFamily="50" charset="-7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bg1"/>
                </a:solidFill>
              </a:rPr>
              <a:t>UZGAIDAMĀ TELPA 2. STĀVS</a:t>
            </a:r>
            <a:endParaRPr lang="lv-LV" sz="1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19</a:t>
            </a:fld>
            <a:endParaRPr lang="id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51D62-1A08-4B74-84F7-92E40ABCB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08725"/>
            <a:ext cx="10184869" cy="52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6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/>
        </p:nvSpPr>
        <p:spPr bwMode="auto">
          <a:xfrm>
            <a:off x="7879761" y="-485482"/>
            <a:ext cx="3241577" cy="3671741"/>
          </a:xfrm>
          <a:custGeom>
            <a:avLst/>
            <a:gdLst>
              <a:gd name="connsiteX0" fmla="*/ 2559084 w 3241577"/>
              <a:gd name="connsiteY0" fmla="*/ 0 h 3671741"/>
              <a:gd name="connsiteX1" fmla="*/ 3241577 w 3241577"/>
              <a:gd name="connsiteY1" fmla="*/ 0 h 3671741"/>
              <a:gd name="connsiteX2" fmla="*/ 682493 w 3241577"/>
              <a:gd name="connsiteY2" fmla="*/ 3671741 h 3671741"/>
              <a:gd name="connsiteX3" fmla="*/ 0 w 3241577"/>
              <a:gd name="connsiteY3" fmla="*/ 3671741 h 3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577" h="3671741">
                <a:moveTo>
                  <a:pt x="2559084" y="0"/>
                </a:moveTo>
                <a:lnTo>
                  <a:pt x="3241577" y="0"/>
                </a:lnTo>
                <a:lnTo>
                  <a:pt x="682493" y="3671741"/>
                </a:lnTo>
                <a:lnTo>
                  <a:pt x="0" y="3671741"/>
                </a:lnTo>
                <a:close/>
              </a:path>
            </a:pathLst>
          </a:custGeom>
          <a:solidFill>
            <a:srgbClr val="9799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8537"/>
          <a:stretch/>
        </p:blipFill>
        <p:spPr>
          <a:xfrm>
            <a:off x="-40462" y="-45724"/>
            <a:ext cx="10193372" cy="6914358"/>
          </a:xfrm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4647103" y="3186259"/>
            <a:ext cx="3241577" cy="3671741"/>
          </a:xfrm>
          <a:custGeom>
            <a:avLst/>
            <a:gdLst>
              <a:gd name="connsiteX0" fmla="*/ 2559084 w 3241577"/>
              <a:gd name="connsiteY0" fmla="*/ 0 h 3671741"/>
              <a:gd name="connsiteX1" fmla="*/ 3241577 w 3241577"/>
              <a:gd name="connsiteY1" fmla="*/ 0 h 3671741"/>
              <a:gd name="connsiteX2" fmla="*/ 682493 w 3241577"/>
              <a:gd name="connsiteY2" fmla="*/ 3671741 h 3671741"/>
              <a:gd name="connsiteX3" fmla="*/ 0 w 3241577"/>
              <a:gd name="connsiteY3" fmla="*/ 3671741 h 36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577" h="3671741">
                <a:moveTo>
                  <a:pt x="2559084" y="0"/>
                </a:moveTo>
                <a:lnTo>
                  <a:pt x="3241577" y="0"/>
                </a:lnTo>
                <a:lnTo>
                  <a:pt x="682493" y="3671741"/>
                </a:lnTo>
                <a:lnTo>
                  <a:pt x="0" y="3671741"/>
                </a:lnTo>
                <a:close/>
              </a:path>
            </a:pathLst>
          </a:custGeom>
          <a:solidFill>
            <a:srgbClr val="D226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9A929-BC88-40D3-BEF3-5083678BB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04" y="187012"/>
            <a:ext cx="2548215" cy="1911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5C746-54AB-4A6F-B2D0-A065495EB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93" y="1699514"/>
            <a:ext cx="1705808" cy="677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FB2B9B-BF3B-4F2E-8B15-721A0196A6A1}"/>
              </a:ext>
            </a:extLst>
          </p:cNvPr>
          <p:cNvSpPr txBox="1"/>
          <p:nvPr/>
        </p:nvSpPr>
        <p:spPr>
          <a:xfrm>
            <a:off x="7264400" y="3530199"/>
            <a:ext cx="465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 algn="r"/>
            <a:r>
              <a:rPr lang="en-US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lv-LV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Rail </a:t>
            </a:r>
            <a:r>
              <a:rPr lang="lv-LV" sz="2200" b="1" i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Baltica</a:t>
            </a:r>
            <a:r>
              <a:rPr lang="lv-LV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stacijas</a:t>
            </a:r>
            <a:r>
              <a:rPr lang="en-US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lidostā</a:t>
            </a:r>
            <a:r>
              <a:rPr lang="en-US" sz="2200" b="1" i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“</a:t>
            </a:r>
            <a:r>
              <a:rPr lang="lv-LV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Rīga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”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arhitektoniskais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risinājums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un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plānojums</a:t>
            </a:r>
            <a:endParaRPr lang="lv-LV" sz="2200" b="1" dirty="0">
              <a:solidFill>
                <a:schemeClr val="bg2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17F4FC-CC6E-4CB2-AB9F-86278FD413BF}"/>
              </a:ext>
            </a:extLst>
          </p:cNvPr>
          <p:cNvGrpSpPr/>
          <p:nvPr/>
        </p:nvGrpSpPr>
        <p:grpSpPr>
          <a:xfrm>
            <a:off x="8481296" y="5241888"/>
            <a:ext cx="3248017" cy="965985"/>
            <a:chOff x="8742195" y="3648237"/>
            <a:chExt cx="3248017" cy="96598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100B16-844C-4934-9A42-ED064A2816B5}"/>
                </a:ext>
              </a:extLst>
            </p:cNvPr>
            <p:cNvSpPr/>
            <p:nvPr/>
          </p:nvSpPr>
          <p:spPr>
            <a:xfrm>
              <a:off x="8823072" y="3686195"/>
              <a:ext cx="3167140" cy="928027"/>
            </a:xfrm>
            <a:prstGeom prst="rect">
              <a:avLst/>
            </a:prstGeom>
            <a:solidFill>
              <a:srgbClr val="97999B"/>
            </a:solidFill>
            <a:ln>
              <a:solidFill>
                <a:srgbClr val="979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093626-CDCF-4C67-87F2-683077E1CCD8}"/>
                </a:ext>
              </a:extLst>
            </p:cNvPr>
            <p:cNvSpPr txBox="1"/>
            <p:nvPr/>
          </p:nvSpPr>
          <p:spPr>
            <a:xfrm>
              <a:off x="8742195" y="3648237"/>
              <a:ext cx="31671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Arnolds Timofejevs</a:t>
              </a:r>
            </a:p>
            <a:p>
              <a:pPr algn="r"/>
              <a:r>
                <a:rPr lang="lv-LV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Eiropas</a:t>
              </a:r>
              <a:r>
                <a:rPr lang="en-US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 </a:t>
              </a:r>
              <a:r>
                <a:rPr lang="lv-LV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Dzelzceļa</a:t>
              </a:r>
              <a:r>
                <a:rPr lang="en-US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 </a:t>
              </a:r>
              <a:r>
                <a:rPr lang="lv-LV" b="1" i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līnijas</a:t>
              </a:r>
              <a:endParaRPr lang="en-US" b="1" i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endParaRPr>
            </a:p>
            <a:p>
              <a:pPr algn="r"/>
              <a:r>
                <a:rPr lang="en-US" b="1" dirty="0" err="1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projektu</a:t>
              </a:r>
              <a:r>
                <a:rPr lang="en-US" b="1" dirty="0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Nexa Light" pitchFamily="50" charset="-70"/>
                  <a:ea typeface="Raleway" panose="020B0003030101060003" pitchFamily="2" charset="0"/>
                </a:rPr>
                <a:t>vadītājs</a:t>
              </a:r>
              <a:endParaRPr lang="lv-LV" b="1" dirty="0">
                <a:solidFill>
                  <a:schemeClr val="bg1"/>
                </a:solidFill>
                <a:latin typeface="Nexa Light" pitchFamily="50" charset="-70"/>
                <a:ea typeface="Raleway" panose="020B000303010106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7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1E688BD-EBDB-4945-9E31-B6A497D4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8" y="0"/>
            <a:ext cx="1192020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BEF2C8A-F44C-4180-891A-B02C915D0516}"/>
              </a:ext>
            </a:extLst>
          </p:cNvPr>
          <p:cNvSpPr txBox="1">
            <a:spLocks/>
          </p:cNvSpPr>
          <p:nvPr/>
        </p:nvSpPr>
        <p:spPr>
          <a:xfrm>
            <a:off x="6795083" y="565603"/>
            <a:ext cx="4809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exa Light" pitchFamily="50" charset="-7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bg1"/>
                </a:solidFill>
              </a:rPr>
              <a:t>IELAS LĪMENIS 1. STĀVS</a:t>
            </a:r>
            <a:endParaRPr lang="lv-LV" sz="1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21</a:t>
            </a:fld>
            <a:endParaRPr lang="id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0EBF8-A7F2-4B9F-8092-187627213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11236"/>
          <a:stretch/>
        </p:blipFill>
        <p:spPr>
          <a:xfrm>
            <a:off x="0" y="1662135"/>
            <a:ext cx="6200776" cy="3795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BE4C99-BB47-40A4-A96F-A1E0CE83E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3"/>
          <a:stretch/>
        </p:blipFill>
        <p:spPr>
          <a:xfrm>
            <a:off x="6372225" y="1662137"/>
            <a:ext cx="5819775" cy="37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62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FAB24C-7B88-48F3-934D-6EE3560662E7}"/>
              </a:ext>
            </a:extLst>
          </p:cNvPr>
          <p:cNvSpPr/>
          <p:nvPr/>
        </p:nvSpPr>
        <p:spPr>
          <a:xfrm>
            <a:off x="6096001" y="543280"/>
            <a:ext cx="5508625" cy="73088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059915D8-8B8B-45F5-B6BC-F2B754882CEC}"/>
              </a:ext>
            </a:extLst>
          </p:cNvPr>
          <p:cNvSpPr txBox="1">
            <a:spLocks/>
          </p:cNvSpPr>
          <p:nvPr/>
        </p:nvSpPr>
        <p:spPr>
          <a:xfrm>
            <a:off x="5826034" y="546371"/>
            <a:ext cx="5778592" cy="4117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Nexa Light" pitchFamily="50" charset="-7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STACIJAS PLATFORMAS, 3. STĀVS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22</a:t>
            </a:fld>
            <a:endParaRPr lang="id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68909-6372-46A0-877B-A32157633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908724"/>
            <a:ext cx="9941573" cy="55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3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82099-07B1-42FC-B537-57F630636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66" y="0"/>
            <a:ext cx="11415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8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4E89A40B-48F0-4B69-B16B-00C400344D74}"/>
              </a:ext>
            </a:extLst>
          </p:cNvPr>
          <p:cNvSpPr txBox="1">
            <a:spLocks/>
          </p:cNvSpPr>
          <p:nvPr/>
        </p:nvSpPr>
        <p:spPr>
          <a:xfrm>
            <a:off x="6286499" y="880691"/>
            <a:ext cx="543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NOJUME VIRS PASAŽIERU PLATFORMĀM BALSTĪTA UZ ORGANISKAS FORMAS APAĻĀM TĒRAUDA KONSTRUKCIJĀM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C6404-59CA-48B2-A1F7-574429D44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/>
          <a:stretch/>
        </p:blipFill>
        <p:spPr>
          <a:xfrm>
            <a:off x="-1" y="1499208"/>
            <a:ext cx="6935875" cy="399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82F81-EA14-452F-B81E-28DC8793E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5"/>
          <a:stretch/>
        </p:blipFill>
        <p:spPr>
          <a:xfrm>
            <a:off x="7019924" y="1499208"/>
            <a:ext cx="5172075" cy="39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05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25</a:t>
            </a:fld>
            <a:endParaRPr lang="id-ID" dirty="0"/>
          </a:p>
        </p:txBody>
      </p:sp>
      <p:sp>
        <p:nvSpPr>
          <p:cNvPr id="14" name="TextBox 13"/>
          <p:cNvSpPr txBox="1"/>
          <p:nvPr/>
        </p:nvSpPr>
        <p:spPr>
          <a:xfrm>
            <a:off x="4069459" y="833356"/>
            <a:ext cx="449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 Regular" pitchFamily="50" charset="-70"/>
              </a:rPr>
              <a:t>PALDIES PAR UZMANĪBU!</a:t>
            </a:r>
            <a:endParaRPr lang="id-ID" sz="3200" b="1" dirty="0">
              <a:solidFill>
                <a:schemeClr val="tx1">
                  <a:lumMod val="75000"/>
                  <a:lumOff val="25000"/>
                </a:schemeClr>
              </a:solidFill>
              <a:latin typeface="Nexa Regular" pitchFamily="50" charset="-7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165071" y="6071270"/>
            <a:ext cx="5992329" cy="497196"/>
            <a:chOff x="7236498" y="6744941"/>
            <a:chExt cx="2329010" cy="193244"/>
          </a:xfrm>
        </p:grpSpPr>
        <p:sp>
          <p:nvSpPr>
            <p:cNvPr id="32" name="Freeform 130"/>
            <p:cNvSpPr>
              <a:spLocks noEditPoints="1"/>
            </p:cNvSpPr>
            <p:nvPr/>
          </p:nvSpPr>
          <p:spPr bwMode="auto">
            <a:xfrm>
              <a:off x="7236498" y="6744941"/>
              <a:ext cx="193244" cy="193244"/>
            </a:xfrm>
            <a:custGeom>
              <a:avLst/>
              <a:gdLst>
                <a:gd name="T0" fmla="*/ 0 w 67"/>
                <a:gd name="T1" fmla="*/ 34 h 67"/>
                <a:gd name="T2" fmla="*/ 67 w 67"/>
                <a:gd name="T3" fmla="*/ 34 h 67"/>
                <a:gd name="T4" fmla="*/ 34 w 67"/>
                <a:gd name="T5" fmla="*/ 63 h 67"/>
                <a:gd name="T6" fmla="*/ 34 w 67"/>
                <a:gd name="T7" fmla="*/ 49 h 67"/>
                <a:gd name="T8" fmla="*/ 35 w 67"/>
                <a:gd name="T9" fmla="*/ 63 h 67"/>
                <a:gd name="T10" fmla="*/ 26 w 67"/>
                <a:gd name="T11" fmla="*/ 62 h 67"/>
                <a:gd name="T12" fmla="*/ 19 w 67"/>
                <a:gd name="T13" fmla="*/ 53 h 67"/>
                <a:gd name="T14" fmla="*/ 4 w 67"/>
                <a:gd name="T15" fmla="*/ 32 h 67"/>
                <a:gd name="T16" fmla="*/ 17 w 67"/>
                <a:gd name="T17" fmla="*/ 19 h 67"/>
                <a:gd name="T18" fmla="*/ 4 w 67"/>
                <a:gd name="T19" fmla="*/ 32 h 67"/>
                <a:gd name="T20" fmla="*/ 46 w 67"/>
                <a:gd name="T21" fmla="*/ 17 h 67"/>
                <a:gd name="T22" fmla="*/ 22 w 67"/>
                <a:gd name="T23" fmla="*/ 17 h 67"/>
                <a:gd name="T24" fmla="*/ 35 w 67"/>
                <a:gd name="T25" fmla="*/ 4 h 67"/>
                <a:gd name="T26" fmla="*/ 54 w 67"/>
                <a:gd name="T27" fmla="*/ 12 h 67"/>
                <a:gd name="T28" fmla="*/ 43 w 67"/>
                <a:gd name="T29" fmla="*/ 5 h 67"/>
                <a:gd name="T30" fmla="*/ 13 w 67"/>
                <a:gd name="T31" fmla="*/ 12 h 67"/>
                <a:gd name="T32" fmla="*/ 18 w 67"/>
                <a:gd name="T33" fmla="*/ 15 h 67"/>
                <a:gd name="T34" fmla="*/ 34 w 67"/>
                <a:gd name="T35" fmla="*/ 23 h 67"/>
                <a:gd name="T36" fmla="*/ 50 w 67"/>
                <a:gd name="T37" fmla="*/ 32 h 67"/>
                <a:gd name="T38" fmla="*/ 20 w 67"/>
                <a:gd name="T39" fmla="*/ 20 h 67"/>
                <a:gd name="T40" fmla="*/ 48 w 67"/>
                <a:gd name="T41" fmla="*/ 47 h 67"/>
                <a:gd name="T42" fmla="*/ 21 w 67"/>
                <a:gd name="T43" fmla="*/ 47 h 67"/>
                <a:gd name="T44" fmla="*/ 50 w 67"/>
                <a:gd name="T45" fmla="*/ 36 h 67"/>
                <a:gd name="T46" fmla="*/ 54 w 67"/>
                <a:gd name="T47" fmla="*/ 55 h 67"/>
                <a:gd name="T48" fmla="*/ 50 w 67"/>
                <a:gd name="T49" fmla="*/ 53 h 67"/>
                <a:gd name="T50" fmla="*/ 54 w 67"/>
                <a:gd name="T51" fmla="*/ 36 h 67"/>
                <a:gd name="T52" fmla="*/ 57 w 67"/>
                <a:gd name="T53" fmla="*/ 52 h 67"/>
                <a:gd name="T54" fmla="*/ 54 w 67"/>
                <a:gd name="T55" fmla="*/ 32 h 67"/>
                <a:gd name="T56" fmla="*/ 57 w 67"/>
                <a:gd name="T57" fmla="*/ 15 h 67"/>
                <a:gd name="T58" fmla="*/ 54 w 67"/>
                <a:gd name="T59" fmla="*/ 32 h 67"/>
                <a:gd name="T60" fmla="*/ 14 w 67"/>
                <a:gd name="T61" fmla="*/ 36 h 67"/>
                <a:gd name="T62" fmla="*/ 11 w 67"/>
                <a:gd name="T63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2" y="67"/>
                    <a:pt x="67" y="52"/>
                    <a:pt x="67" y="34"/>
                  </a:cubicBezTo>
                  <a:cubicBezTo>
                    <a:pt x="67" y="15"/>
                    <a:pt x="52" y="0"/>
                    <a:pt x="34" y="0"/>
                  </a:cubicBezTo>
                  <a:close/>
                  <a:moveTo>
                    <a:pt x="34" y="63"/>
                  </a:moveTo>
                  <a:cubicBezTo>
                    <a:pt x="29" y="60"/>
                    <a:pt x="25" y="56"/>
                    <a:pt x="22" y="51"/>
                  </a:cubicBezTo>
                  <a:cubicBezTo>
                    <a:pt x="26" y="50"/>
                    <a:pt x="30" y="49"/>
                    <a:pt x="34" y="49"/>
                  </a:cubicBezTo>
                  <a:cubicBezTo>
                    <a:pt x="38" y="49"/>
                    <a:pt x="42" y="50"/>
                    <a:pt x="46" y="51"/>
                  </a:cubicBezTo>
                  <a:cubicBezTo>
                    <a:pt x="43" y="56"/>
                    <a:pt x="40" y="60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lose/>
                  <a:moveTo>
                    <a:pt x="26" y="62"/>
                  </a:moveTo>
                  <a:cubicBezTo>
                    <a:pt x="21" y="61"/>
                    <a:pt x="17" y="59"/>
                    <a:pt x="13" y="55"/>
                  </a:cubicBezTo>
                  <a:cubicBezTo>
                    <a:pt x="15" y="54"/>
                    <a:pt x="17" y="53"/>
                    <a:pt x="19" y="53"/>
                  </a:cubicBezTo>
                  <a:cubicBezTo>
                    <a:pt x="21" y="56"/>
                    <a:pt x="23" y="60"/>
                    <a:pt x="26" y="62"/>
                  </a:cubicBezTo>
                  <a:close/>
                  <a:moveTo>
                    <a:pt x="4" y="32"/>
                  </a:moveTo>
                  <a:cubicBezTo>
                    <a:pt x="4" y="25"/>
                    <a:pt x="7" y="19"/>
                    <a:pt x="10" y="15"/>
                  </a:cubicBezTo>
                  <a:cubicBezTo>
                    <a:pt x="12" y="16"/>
                    <a:pt x="14" y="18"/>
                    <a:pt x="17" y="19"/>
                  </a:cubicBezTo>
                  <a:cubicBezTo>
                    <a:pt x="15" y="23"/>
                    <a:pt x="14" y="27"/>
                    <a:pt x="14" y="32"/>
                  </a:cubicBezTo>
                  <a:lnTo>
                    <a:pt x="4" y="32"/>
                  </a:lnTo>
                  <a:close/>
                  <a:moveTo>
                    <a:pt x="35" y="4"/>
                  </a:moveTo>
                  <a:cubicBezTo>
                    <a:pt x="40" y="7"/>
                    <a:pt x="44" y="12"/>
                    <a:pt x="46" y="17"/>
                  </a:cubicBezTo>
                  <a:cubicBezTo>
                    <a:pt x="42" y="18"/>
                    <a:pt x="38" y="19"/>
                    <a:pt x="34" y="19"/>
                  </a:cubicBezTo>
                  <a:cubicBezTo>
                    <a:pt x="30" y="19"/>
                    <a:pt x="26" y="18"/>
                    <a:pt x="22" y="17"/>
                  </a:cubicBezTo>
                  <a:cubicBezTo>
                    <a:pt x="25" y="11"/>
                    <a:pt x="29" y="7"/>
                    <a:pt x="34" y="4"/>
                  </a:cubicBezTo>
                  <a:cubicBezTo>
                    <a:pt x="34" y="4"/>
                    <a:pt x="35" y="4"/>
                    <a:pt x="35" y="4"/>
                  </a:cubicBezTo>
                  <a:close/>
                  <a:moveTo>
                    <a:pt x="43" y="5"/>
                  </a:moveTo>
                  <a:cubicBezTo>
                    <a:pt x="47" y="7"/>
                    <a:pt x="51" y="9"/>
                    <a:pt x="54" y="12"/>
                  </a:cubicBezTo>
                  <a:cubicBezTo>
                    <a:pt x="53" y="13"/>
                    <a:pt x="52" y="14"/>
                    <a:pt x="50" y="15"/>
                  </a:cubicBezTo>
                  <a:cubicBezTo>
                    <a:pt x="48" y="11"/>
                    <a:pt x="46" y="8"/>
                    <a:pt x="43" y="5"/>
                  </a:cubicBezTo>
                  <a:close/>
                  <a:moveTo>
                    <a:pt x="18" y="15"/>
                  </a:moveTo>
                  <a:cubicBezTo>
                    <a:pt x="16" y="14"/>
                    <a:pt x="15" y="13"/>
                    <a:pt x="13" y="12"/>
                  </a:cubicBezTo>
                  <a:cubicBezTo>
                    <a:pt x="17" y="8"/>
                    <a:pt x="21" y="6"/>
                    <a:pt x="26" y="5"/>
                  </a:cubicBezTo>
                  <a:cubicBezTo>
                    <a:pt x="23" y="8"/>
                    <a:pt x="20" y="11"/>
                    <a:pt x="18" y="15"/>
                  </a:cubicBezTo>
                  <a:close/>
                  <a:moveTo>
                    <a:pt x="20" y="20"/>
                  </a:moveTo>
                  <a:cubicBezTo>
                    <a:pt x="25" y="22"/>
                    <a:pt x="29" y="23"/>
                    <a:pt x="34" y="23"/>
                  </a:cubicBezTo>
                  <a:cubicBezTo>
                    <a:pt x="39" y="23"/>
                    <a:pt x="44" y="22"/>
                    <a:pt x="48" y="20"/>
                  </a:cubicBezTo>
                  <a:cubicBezTo>
                    <a:pt x="49" y="24"/>
                    <a:pt x="50" y="28"/>
                    <a:pt x="50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9" y="24"/>
                    <a:pt x="20" y="20"/>
                  </a:cubicBezTo>
                  <a:close/>
                  <a:moveTo>
                    <a:pt x="50" y="36"/>
                  </a:moveTo>
                  <a:cubicBezTo>
                    <a:pt x="50" y="40"/>
                    <a:pt x="49" y="44"/>
                    <a:pt x="48" y="47"/>
                  </a:cubicBezTo>
                  <a:cubicBezTo>
                    <a:pt x="43" y="46"/>
                    <a:pt x="39" y="45"/>
                    <a:pt x="34" y="45"/>
                  </a:cubicBezTo>
                  <a:cubicBezTo>
                    <a:pt x="29" y="45"/>
                    <a:pt x="25" y="46"/>
                    <a:pt x="21" y="47"/>
                  </a:cubicBezTo>
                  <a:cubicBezTo>
                    <a:pt x="19" y="44"/>
                    <a:pt x="18" y="40"/>
                    <a:pt x="18" y="36"/>
                  </a:cubicBezTo>
                  <a:lnTo>
                    <a:pt x="50" y="36"/>
                  </a:lnTo>
                  <a:close/>
                  <a:moveTo>
                    <a:pt x="50" y="53"/>
                  </a:moveTo>
                  <a:cubicBezTo>
                    <a:pt x="51" y="53"/>
                    <a:pt x="53" y="54"/>
                    <a:pt x="54" y="55"/>
                  </a:cubicBezTo>
                  <a:cubicBezTo>
                    <a:pt x="51" y="58"/>
                    <a:pt x="47" y="60"/>
                    <a:pt x="43" y="62"/>
                  </a:cubicBezTo>
                  <a:cubicBezTo>
                    <a:pt x="46" y="59"/>
                    <a:pt x="48" y="56"/>
                    <a:pt x="50" y="53"/>
                  </a:cubicBezTo>
                  <a:close/>
                  <a:moveTo>
                    <a:pt x="51" y="49"/>
                  </a:moveTo>
                  <a:cubicBezTo>
                    <a:pt x="53" y="45"/>
                    <a:pt x="54" y="40"/>
                    <a:pt x="5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42"/>
                    <a:pt x="61" y="48"/>
                    <a:pt x="57" y="52"/>
                  </a:cubicBezTo>
                  <a:cubicBezTo>
                    <a:pt x="55" y="51"/>
                    <a:pt x="53" y="50"/>
                    <a:pt x="51" y="49"/>
                  </a:cubicBezTo>
                  <a:close/>
                  <a:moveTo>
                    <a:pt x="54" y="32"/>
                  </a:moveTo>
                  <a:cubicBezTo>
                    <a:pt x="54" y="27"/>
                    <a:pt x="53" y="23"/>
                    <a:pt x="52" y="19"/>
                  </a:cubicBezTo>
                  <a:cubicBezTo>
                    <a:pt x="54" y="18"/>
                    <a:pt x="55" y="17"/>
                    <a:pt x="57" y="15"/>
                  </a:cubicBezTo>
                  <a:cubicBezTo>
                    <a:pt x="61" y="20"/>
                    <a:pt x="63" y="25"/>
                    <a:pt x="63" y="32"/>
                  </a:cubicBezTo>
                  <a:lnTo>
                    <a:pt x="54" y="32"/>
                  </a:lnTo>
                  <a:close/>
                  <a:moveTo>
                    <a:pt x="4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4" y="40"/>
                    <a:pt x="15" y="45"/>
                    <a:pt x="17" y="49"/>
                  </a:cubicBezTo>
                  <a:cubicBezTo>
                    <a:pt x="15" y="50"/>
                    <a:pt x="13" y="51"/>
                    <a:pt x="11" y="53"/>
                  </a:cubicBezTo>
                  <a:cubicBezTo>
                    <a:pt x="7" y="48"/>
                    <a:pt x="4" y="42"/>
                    <a:pt x="4" y="3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tx2"/>
                </a:solidFill>
                <a:latin typeface="Nexa Regular" pitchFamily="50" charset="-7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64860" y="6751846"/>
              <a:ext cx="2100648" cy="17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d-ID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www.</a:t>
              </a:r>
              <a:r>
                <a:rPr lang="lv-LV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edzl.lv</a:t>
              </a:r>
              <a:endParaRPr lang="en-JM" sz="2400" dirty="0">
                <a:solidFill>
                  <a:schemeClr val="tx2"/>
                </a:solidFill>
                <a:latin typeface="Nexa Regular" pitchFamily="50" charset="-7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65074" y="5515910"/>
            <a:ext cx="3588805" cy="461665"/>
            <a:chOff x="8220626" y="5037466"/>
            <a:chExt cx="3588805" cy="461665"/>
          </a:xfrm>
        </p:grpSpPr>
        <p:sp>
          <p:nvSpPr>
            <p:cNvPr id="35" name="TextBox 34"/>
            <p:cNvSpPr txBox="1"/>
            <p:nvPr/>
          </p:nvSpPr>
          <p:spPr>
            <a:xfrm>
              <a:off x="8803294" y="5037466"/>
              <a:ext cx="3006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lv-LV" sz="2400" dirty="0">
                  <a:solidFill>
                    <a:schemeClr val="tx2"/>
                  </a:solidFill>
                  <a:latin typeface="Nexa Regular" pitchFamily="50" charset="-70"/>
                  <a:ea typeface="Tahoma" pitchFamily="34" charset="0"/>
                  <a:cs typeface="Arial" pitchFamily="34" charset="0"/>
                </a:rPr>
                <a:t>edzl@edzl.lv</a:t>
              </a:r>
              <a:endParaRPr lang="en-JM" sz="2400" dirty="0">
                <a:solidFill>
                  <a:schemeClr val="tx2"/>
                </a:solidFill>
                <a:latin typeface="Nexa Regular" pitchFamily="50" charset="-70"/>
                <a:cs typeface="Arial" pitchFamily="34" charset="0"/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auto">
            <a:xfrm>
              <a:off x="8220626" y="5119573"/>
              <a:ext cx="497199" cy="297452"/>
            </a:xfrm>
            <a:custGeom>
              <a:avLst/>
              <a:gdLst>
                <a:gd name="T0" fmla="*/ 0 w 229"/>
                <a:gd name="T1" fmla="*/ 0 h 137"/>
                <a:gd name="T2" fmla="*/ 0 w 229"/>
                <a:gd name="T3" fmla="*/ 3 h 137"/>
                <a:gd name="T4" fmla="*/ 0 w 229"/>
                <a:gd name="T5" fmla="*/ 134 h 137"/>
                <a:gd name="T6" fmla="*/ 0 w 229"/>
                <a:gd name="T7" fmla="*/ 137 h 137"/>
                <a:gd name="T8" fmla="*/ 229 w 229"/>
                <a:gd name="T9" fmla="*/ 137 h 137"/>
                <a:gd name="T10" fmla="*/ 229 w 229"/>
                <a:gd name="T11" fmla="*/ 134 h 137"/>
                <a:gd name="T12" fmla="*/ 229 w 229"/>
                <a:gd name="T13" fmla="*/ 3 h 137"/>
                <a:gd name="T14" fmla="*/ 229 w 229"/>
                <a:gd name="T15" fmla="*/ 0 h 137"/>
                <a:gd name="T16" fmla="*/ 0 w 229"/>
                <a:gd name="T17" fmla="*/ 0 h 137"/>
                <a:gd name="T18" fmla="*/ 209 w 229"/>
                <a:gd name="T19" fmla="*/ 121 h 137"/>
                <a:gd name="T20" fmla="*/ 153 w 229"/>
                <a:gd name="T21" fmla="*/ 69 h 137"/>
                <a:gd name="T22" fmla="*/ 209 w 229"/>
                <a:gd name="T23" fmla="*/ 16 h 137"/>
                <a:gd name="T24" fmla="*/ 209 w 229"/>
                <a:gd name="T25" fmla="*/ 121 h 137"/>
                <a:gd name="T26" fmla="*/ 16 w 229"/>
                <a:gd name="T27" fmla="*/ 16 h 137"/>
                <a:gd name="T28" fmla="*/ 72 w 229"/>
                <a:gd name="T29" fmla="*/ 69 h 137"/>
                <a:gd name="T30" fmla="*/ 16 w 229"/>
                <a:gd name="T31" fmla="*/ 121 h 137"/>
                <a:gd name="T32" fmla="*/ 16 w 229"/>
                <a:gd name="T33" fmla="*/ 16 h 137"/>
                <a:gd name="T34" fmla="*/ 42 w 229"/>
                <a:gd name="T35" fmla="*/ 121 h 137"/>
                <a:gd name="T36" fmla="*/ 88 w 229"/>
                <a:gd name="T37" fmla="*/ 78 h 137"/>
                <a:gd name="T38" fmla="*/ 117 w 229"/>
                <a:gd name="T39" fmla="*/ 108 h 137"/>
                <a:gd name="T40" fmla="*/ 144 w 229"/>
                <a:gd name="T41" fmla="*/ 78 h 137"/>
                <a:gd name="T42" fmla="*/ 190 w 229"/>
                <a:gd name="T43" fmla="*/ 121 h 137"/>
                <a:gd name="T44" fmla="*/ 42 w 229"/>
                <a:gd name="T45" fmla="*/ 121 h 137"/>
                <a:gd name="T46" fmla="*/ 134 w 229"/>
                <a:gd name="T47" fmla="*/ 69 h 137"/>
                <a:gd name="T48" fmla="*/ 117 w 229"/>
                <a:gd name="T49" fmla="*/ 85 h 137"/>
                <a:gd name="T50" fmla="*/ 101 w 229"/>
                <a:gd name="T51" fmla="*/ 69 h 137"/>
                <a:gd name="T52" fmla="*/ 88 w 229"/>
                <a:gd name="T53" fmla="*/ 59 h 137"/>
                <a:gd name="T54" fmla="*/ 42 w 229"/>
                <a:gd name="T55" fmla="*/ 16 h 137"/>
                <a:gd name="T56" fmla="*/ 190 w 229"/>
                <a:gd name="T57" fmla="*/ 16 h 137"/>
                <a:gd name="T58" fmla="*/ 144 w 229"/>
                <a:gd name="T59" fmla="*/ 59 h 137"/>
                <a:gd name="T60" fmla="*/ 134 w 229"/>
                <a:gd name="T61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137">
                  <a:moveTo>
                    <a:pt x="0" y="0"/>
                  </a:moveTo>
                  <a:lnTo>
                    <a:pt x="0" y="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229" y="137"/>
                  </a:lnTo>
                  <a:lnTo>
                    <a:pt x="229" y="134"/>
                  </a:lnTo>
                  <a:lnTo>
                    <a:pt x="229" y="3"/>
                  </a:lnTo>
                  <a:lnTo>
                    <a:pt x="229" y="0"/>
                  </a:lnTo>
                  <a:lnTo>
                    <a:pt x="0" y="0"/>
                  </a:lnTo>
                  <a:close/>
                  <a:moveTo>
                    <a:pt x="209" y="121"/>
                  </a:moveTo>
                  <a:lnTo>
                    <a:pt x="153" y="69"/>
                  </a:lnTo>
                  <a:lnTo>
                    <a:pt x="209" y="16"/>
                  </a:lnTo>
                  <a:lnTo>
                    <a:pt x="209" y="121"/>
                  </a:lnTo>
                  <a:close/>
                  <a:moveTo>
                    <a:pt x="16" y="16"/>
                  </a:moveTo>
                  <a:lnTo>
                    <a:pt x="72" y="69"/>
                  </a:lnTo>
                  <a:lnTo>
                    <a:pt x="16" y="121"/>
                  </a:lnTo>
                  <a:lnTo>
                    <a:pt x="16" y="16"/>
                  </a:lnTo>
                  <a:close/>
                  <a:moveTo>
                    <a:pt x="42" y="121"/>
                  </a:moveTo>
                  <a:lnTo>
                    <a:pt x="88" y="78"/>
                  </a:lnTo>
                  <a:lnTo>
                    <a:pt x="117" y="108"/>
                  </a:lnTo>
                  <a:lnTo>
                    <a:pt x="144" y="78"/>
                  </a:lnTo>
                  <a:lnTo>
                    <a:pt x="190" y="121"/>
                  </a:lnTo>
                  <a:lnTo>
                    <a:pt x="42" y="121"/>
                  </a:lnTo>
                  <a:close/>
                  <a:moveTo>
                    <a:pt x="134" y="69"/>
                  </a:moveTo>
                  <a:lnTo>
                    <a:pt x="117" y="85"/>
                  </a:lnTo>
                  <a:lnTo>
                    <a:pt x="101" y="69"/>
                  </a:lnTo>
                  <a:lnTo>
                    <a:pt x="88" y="59"/>
                  </a:lnTo>
                  <a:lnTo>
                    <a:pt x="42" y="16"/>
                  </a:lnTo>
                  <a:lnTo>
                    <a:pt x="190" y="16"/>
                  </a:lnTo>
                  <a:lnTo>
                    <a:pt x="144" y="59"/>
                  </a:lnTo>
                  <a:lnTo>
                    <a:pt x="134" y="6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tx2"/>
                </a:solidFill>
                <a:latin typeface="Nexa Regular" pitchFamily="50" charset="-7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763C5B1-45BC-4FF7-8F32-7E23E3DAC6E8}"/>
              </a:ext>
            </a:extLst>
          </p:cNvPr>
          <p:cNvSpPr txBox="1"/>
          <p:nvPr/>
        </p:nvSpPr>
        <p:spPr>
          <a:xfrm>
            <a:off x="438121" y="5472215"/>
            <a:ext cx="540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lv-LV" sz="3600" i="1" dirty="0">
                <a:solidFill>
                  <a:schemeClr val="tx2"/>
                </a:solidFill>
                <a:latin typeface="Nexa Regular" pitchFamily="50" charset="-70"/>
                <a:ea typeface="Tahoma" pitchFamily="34" charset="0"/>
                <a:cs typeface="Arial" pitchFamily="34" charset="0"/>
              </a:rPr>
              <a:t>Eiropas Dzelzceļa līnijas</a:t>
            </a:r>
            <a:endParaRPr lang="en-US" sz="3600" i="1" dirty="0">
              <a:solidFill>
                <a:schemeClr val="tx2"/>
              </a:solidFill>
              <a:latin typeface="Nexa Regular" pitchFamily="50" charset="-70"/>
              <a:ea typeface="Tahoma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Nexa Regular" pitchFamily="50" charset="-70"/>
                <a:ea typeface="Tahoma" pitchFamily="34" charset="0"/>
                <a:cs typeface="Arial" pitchFamily="34" charset="0"/>
              </a:rPr>
              <a:t>02/03/2021</a:t>
            </a:r>
            <a:endParaRPr lang="lv-LV" sz="2400" i="1" dirty="0">
              <a:solidFill>
                <a:schemeClr val="tx2"/>
              </a:solidFill>
              <a:latin typeface="Nexa Regular" pitchFamily="50" charset="-7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DE6FA-0610-4DFB-ACCC-F240989C0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t="31709" b="21301"/>
          <a:stretch/>
        </p:blipFill>
        <p:spPr>
          <a:xfrm>
            <a:off x="0" y="1839198"/>
            <a:ext cx="12192000" cy="31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1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53BC96-2815-43DB-9E42-8EA6E54AC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r="2007" b="24326"/>
          <a:stretch/>
        </p:blipFill>
        <p:spPr>
          <a:xfrm>
            <a:off x="-1" y="1384527"/>
            <a:ext cx="12192001" cy="21948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2A8D27-4B6C-43B9-9ABD-1F8D300D7151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3</a:t>
            </a:fld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8072846" y="565603"/>
            <a:ext cx="3531779" cy="365125"/>
          </a:xfrm>
        </p:spPr>
        <p:txBody>
          <a:bodyPr/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KONCEPTA IZSTRĀDE </a:t>
            </a:r>
            <a:endParaRPr lang="lv-LV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336B6-D812-447C-A77F-2946A53582DA}"/>
              </a:ext>
            </a:extLst>
          </p:cNvPr>
          <p:cNvSpPr txBox="1"/>
          <p:nvPr/>
        </p:nvSpPr>
        <p:spPr>
          <a:xfrm>
            <a:off x="3057525" y="3627664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</a:t>
            </a:r>
            <a:r>
              <a:rPr lang="lv-LV" dirty="0"/>
              <a:t>Ekrāns</a:t>
            </a:r>
            <a:r>
              <a:rPr lang="en-US" dirty="0"/>
              <a:t>  </a:t>
            </a:r>
            <a:endParaRPr lang="lv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6646E-7104-4408-9970-81354D228CCA}"/>
              </a:ext>
            </a:extLst>
          </p:cNvPr>
          <p:cNvSpPr txBox="1"/>
          <p:nvPr/>
        </p:nvSpPr>
        <p:spPr>
          <a:xfrm>
            <a:off x="481013" y="3627664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</a:t>
            </a:r>
            <a:r>
              <a:rPr lang="lv-LV" dirty="0"/>
              <a:t>Nojume</a:t>
            </a:r>
            <a:r>
              <a:rPr lang="en-US" dirty="0"/>
              <a:t>   </a:t>
            </a:r>
            <a:endParaRPr lang="lv-LV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06B9F-A3C4-4F64-BB9F-B231F7F101A3}"/>
              </a:ext>
            </a:extLst>
          </p:cNvPr>
          <p:cNvSpPr txBox="1"/>
          <p:nvPr/>
        </p:nvSpPr>
        <p:spPr>
          <a:xfrm>
            <a:off x="5234812" y="3609873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</a:t>
            </a:r>
            <a:r>
              <a:rPr lang="lv-LV" dirty="0"/>
              <a:t>Caurspīdīgums</a:t>
            </a:r>
            <a:r>
              <a:rPr lang="en-US" dirty="0"/>
              <a:t>  </a:t>
            </a:r>
            <a:endParaRPr lang="lv-LV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E1616-BC22-42D7-8170-BEB85054CD54}"/>
              </a:ext>
            </a:extLst>
          </p:cNvPr>
          <p:cNvSpPr txBox="1"/>
          <p:nvPr/>
        </p:nvSpPr>
        <p:spPr>
          <a:xfrm>
            <a:off x="7672387" y="3627664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</a:t>
            </a:r>
            <a:r>
              <a:rPr lang="lv-LV" dirty="0"/>
              <a:t>Funkcionalitāte</a:t>
            </a:r>
            <a:r>
              <a:rPr lang="en-US" dirty="0"/>
              <a:t>  </a:t>
            </a:r>
            <a:endParaRPr lang="lv-LV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7EE3F-5758-4FF2-9CDB-F818C751F218}"/>
              </a:ext>
            </a:extLst>
          </p:cNvPr>
          <p:cNvSpPr txBox="1"/>
          <p:nvPr/>
        </p:nvSpPr>
        <p:spPr>
          <a:xfrm>
            <a:off x="9988611" y="3636611"/>
            <a:ext cx="216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</a:t>
            </a:r>
            <a:r>
              <a:rPr lang="lv-LV" dirty="0"/>
              <a:t>Energoefektivitāte</a:t>
            </a:r>
            <a:r>
              <a:rPr lang="en-US" dirty="0"/>
              <a:t>  </a:t>
            </a:r>
            <a:endParaRPr lang="lv-LV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B08E3F-C58D-49C1-8928-3A2E7EE53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5312"/>
            <a:ext cx="2005023" cy="1012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5EC9E0-C0D4-492D-B103-1450146E3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85" y="4045301"/>
            <a:ext cx="2635032" cy="14949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FBACB0-3EA3-4E86-A5C1-A4344B88B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4"/>
          <a:stretch/>
        </p:blipFill>
        <p:spPr>
          <a:xfrm>
            <a:off x="4762510" y="4025606"/>
            <a:ext cx="2238365" cy="15936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22A890-D115-4B17-BC53-FEDC80A28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5"/>
          <a:stretch/>
        </p:blipFill>
        <p:spPr>
          <a:xfrm>
            <a:off x="10096500" y="4025605"/>
            <a:ext cx="2095500" cy="15936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0AD511-D21B-491F-B0D3-915331FA0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586" y="4353994"/>
            <a:ext cx="3041782" cy="113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2A8D27-4B6C-43B9-9ABD-1F8D300D7151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114BB-8AB0-417D-893A-988C921FA075}" type="slidenum">
              <a:rPr lang="id-ID" smtClean="0"/>
              <a:pPr/>
              <a:t>4</a:t>
            </a:fld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8072846" y="565603"/>
            <a:ext cx="3531779" cy="365125"/>
          </a:xfrm>
        </p:spPr>
        <p:txBody>
          <a:bodyPr/>
          <a:lstStyle/>
          <a:p>
            <a:pPr algn="r"/>
            <a:r>
              <a:rPr lang="lv-LV" sz="1600" dirty="0">
                <a:solidFill>
                  <a:schemeClr val="bg1"/>
                </a:solidFill>
              </a:rPr>
              <a:t>GALVENĀ FASĀDE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A32C10E-0669-4FF8-A7F9-8366060B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1510994"/>
            <a:ext cx="12191996" cy="418156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2241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6698DD1-A24B-4D06-9C13-07B765701321}"/>
              </a:ext>
            </a:extLst>
          </p:cNvPr>
          <p:cNvSpPr txBox="1"/>
          <p:nvPr/>
        </p:nvSpPr>
        <p:spPr>
          <a:xfrm>
            <a:off x="168674" y="182058"/>
            <a:ext cx="6137425" cy="881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4308F-25A1-4078-97FE-78F2EA78D209}"/>
              </a:ext>
            </a:extLst>
          </p:cNvPr>
          <p:cNvSpPr/>
          <p:nvPr/>
        </p:nvSpPr>
        <p:spPr>
          <a:xfrm>
            <a:off x="373626" y="420746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F19538B-9959-4DC9-B352-43D8F28EC51A}"/>
              </a:ext>
            </a:extLst>
          </p:cNvPr>
          <p:cNvSpPr txBox="1">
            <a:spLocks/>
          </p:cNvSpPr>
          <p:nvPr/>
        </p:nvSpPr>
        <p:spPr>
          <a:xfrm>
            <a:off x="373625" y="424571"/>
            <a:ext cx="5508625" cy="711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v-LV" sz="1600" dirty="0">
                <a:solidFill>
                  <a:schemeClr val="bg1"/>
                </a:solidFill>
              </a:rPr>
              <a:t>IEDVESMA STACIJAS ĀRĒJAM TĒLAM RADUSIES NO LATVIJAI RAKSTURĪGĀM AINAVĀM </a:t>
            </a: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AE579F7B-1331-4937-9240-FB3D4FC4F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5" y="1378738"/>
            <a:ext cx="6862718" cy="2854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468FE-C0E3-4F7E-A8A2-4B566A32E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18" y="1378738"/>
            <a:ext cx="4410757" cy="285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BA66C7-F70E-4964-87EF-BDF2BD37B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1398375"/>
            <a:ext cx="9090025" cy="511313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C3DE34-DB21-4FF1-9437-B8DD6815E4EA}"/>
              </a:ext>
            </a:extLst>
          </p:cNvPr>
          <p:cNvSpPr txBox="1"/>
          <p:nvPr/>
        </p:nvSpPr>
        <p:spPr>
          <a:xfrm>
            <a:off x="168679" y="182066"/>
            <a:ext cx="6137425" cy="881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F648A-95D7-4694-99C8-757D29C14A05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C9393F7-0E1A-497A-AED0-84EAB0DAC5F8}"/>
              </a:ext>
            </a:extLst>
          </p:cNvPr>
          <p:cNvSpPr txBox="1">
            <a:spLocks/>
          </p:cNvSpPr>
          <p:nvPr/>
        </p:nvSpPr>
        <p:spPr>
          <a:xfrm>
            <a:off x="6223819" y="705318"/>
            <a:ext cx="5380806" cy="711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FASĀDES LAMELLU NOVIETOJUMS DAŽĀDOS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lv-LV" sz="1600" dirty="0">
                <a:solidFill>
                  <a:schemeClr val="bg1"/>
                </a:solidFill>
              </a:rPr>
              <a:t>LEŅĶOS RADA ĒKAS DINAMISKU SAJŪTU</a:t>
            </a:r>
          </a:p>
          <a:p>
            <a:pPr algn="r"/>
            <a:endParaRPr lang="lv-LV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C3DE34-DB21-4FF1-9437-B8DD6815E4EA}"/>
              </a:ext>
            </a:extLst>
          </p:cNvPr>
          <p:cNvSpPr txBox="1"/>
          <p:nvPr/>
        </p:nvSpPr>
        <p:spPr>
          <a:xfrm>
            <a:off x="168679" y="182066"/>
            <a:ext cx="6137425" cy="881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8010D1B-3C19-42B5-BD23-6556206D8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294" y="1192354"/>
            <a:ext cx="5794164" cy="44732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C9393F7-0E1A-497A-AED0-84EAB0DAC5F8}"/>
              </a:ext>
            </a:extLst>
          </p:cNvPr>
          <p:cNvSpPr txBox="1">
            <a:spLocks/>
          </p:cNvSpPr>
          <p:nvPr/>
        </p:nvSpPr>
        <p:spPr>
          <a:xfrm>
            <a:off x="6223819" y="705318"/>
            <a:ext cx="5380806" cy="711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FASĀDES LAMELLU NOVIETOJUMS DAŽĀDOS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lv-LV" sz="1600" dirty="0">
                <a:solidFill>
                  <a:schemeClr val="bg1"/>
                </a:solidFill>
              </a:rPr>
              <a:t>LEŅĶOS RADA ĒKAS DINAMISKU SAJŪTU</a:t>
            </a:r>
          </a:p>
          <a:p>
            <a:pPr algn="r"/>
            <a:endParaRPr lang="lv-LV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42A028-2242-4210-A00B-CC74A8049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2" y="622660"/>
            <a:ext cx="4029690" cy="54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1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3F67F24-952A-4AD4-865D-DE6B6DE9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215"/>
            <a:ext cx="12191996" cy="41815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E7679AD-38B8-4802-AA7F-FA92ED763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2405960"/>
            <a:ext cx="12191996" cy="46716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E4228C4-C1F7-45E0-BF81-7CD73DDD94A6}"/>
              </a:ext>
            </a:extLst>
          </p:cNvPr>
          <p:cNvSpPr txBox="1"/>
          <p:nvPr/>
        </p:nvSpPr>
        <p:spPr>
          <a:xfrm>
            <a:off x="168679" y="182066"/>
            <a:ext cx="6137425" cy="881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14389-1F6B-4C56-B2BC-66DC94E9B41E}"/>
              </a:ext>
            </a:extLst>
          </p:cNvPr>
          <p:cNvSpPr/>
          <p:nvPr/>
        </p:nvSpPr>
        <p:spPr>
          <a:xfrm>
            <a:off x="6096000" y="584200"/>
            <a:ext cx="5508625" cy="693057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DD6CE70-1BF6-4D1E-BF1E-A5D9358D8F82}"/>
              </a:ext>
            </a:extLst>
          </p:cNvPr>
          <p:cNvSpPr txBox="1">
            <a:spLocks/>
          </p:cNvSpPr>
          <p:nvPr/>
        </p:nvSpPr>
        <p:spPr>
          <a:xfrm>
            <a:off x="6223819" y="705318"/>
            <a:ext cx="5380806" cy="7116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1600" dirty="0">
                <a:solidFill>
                  <a:schemeClr val="bg1"/>
                </a:solidFill>
              </a:rPr>
              <a:t>STACIJAS ORIENTĀCIJA UN ARHITEKTŪRA NODROŠINA GAISMAS PIEPLŪDUMU IEKŠTELPĀM</a:t>
            </a:r>
          </a:p>
          <a:p>
            <a:pPr algn="r"/>
            <a:endParaRPr lang="lv-LV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3A5FB-B593-4459-835B-03B798223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2" y="489182"/>
            <a:ext cx="3355438" cy="1916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069B8B-1344-40C7-BFD8-649DF31A8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57" y="461769"/>
            <a:ext cx="3203046" cy="18172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541</Words>
  <Application>Microsoft Office PowerPoint</Application>
  <PresentationFormat>Widescreen</PresentationFormat>
  <Paragraphs>84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Nexa Light</vt:lpstr>
      <vt:lpstr>Nexa Regular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</dc:creator>
  <cp:lastModifiedBy>Arnolds Timofejevs</cp:lastModifiedBy>
  <cp:revision>19</cp:revision>
  <dcterms:created xsi:type="dcterms:W3CDTF">2021-04-22T14:19:06Z</dcterms:created>
  <dcterms:modified xsi:type="dcterms:W3CDTF">2022-03-01T17:01:19Z</dcterms:modified>
</cp:coreProperties>
</file>