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94" r:id="rId4"/>
    <p:sldId id="295" r:id="rId5"/>
    <p:sldId id="296" r:id="rId6"/>
    <p:sldId id="297" r:id="rId7"/>
    <p:sldId id="285" r:id="rId8"/>
    <p:sldId id="284" r:id="rId9"/>
    <p:sldId id="29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AD1932"/>
    <a:srgbClr val="312F2E"/>
    <a:srgbClr val="001E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44" autoAdjust="0"/>
    <p:restoredTop sz="72809"/>
  </p:normalViewPr>
  <p:slideViewPr>
    <p:cSldViewPr snapToGrid="0">
      <p:cViewPr varScale="1">
        <p:scale>
          <a:sx n="81" d="100"/>
          <a:sy n="81" d="100"/>
        </p:scale>
        <p:origin x="22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1FF67-311B-40D5-93C1-F7828233D6A2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6D492-71E8-495D-84F4-962D1F660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0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6D492-71E8-495D-84F4-962D1F6604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0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6D492-71E8-495D-84F4-962D1F6604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05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6D492-71E8-495D-84F4-962D1F6604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6D492-71E8-495D-84F4-962D1F6604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916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6D492-71E8-495D-84F4-962D1F6604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32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6D492-71E8-495D-84F4-962D1F6604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3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6D492-71E8-495D-84F4-962D1F6604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79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36D492-71E8-495D-84F4-962D1F6604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69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FD6FCE-E542-4DCD-9698-0D69A5F5B4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F26DEA1B-BB27-482F-8911-1F4D00D3C7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87864" y="2432864"/>
            <a:ext cx="6742150" cy="3460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8EF7F3B4-BB36-4D88-B440-9E5E7C989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87864" y="1223350"/>
            <a:ext cx="6742150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1E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D71C6-2852-46F1-88E4-F13D898F11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014" y="206690"/>
            <a:ext cx="624583" cy="6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8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BAD3C5-E8AD-4DE7-A8AB-59CA051841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206E904-D40D-4ED9-B9A4-C8D322D7D3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01864" y="2432864"/>
            <a:ext cx="8705850" cy="3460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DC2EE3-13BF-4EC8-B0FA-4012C208B6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01864" y="1223350"/>
            <a:ext cx="8705850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1E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55527-A9EB-4FD0-8705-8F825A7502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014" y="206690"/>
            <a:ext cx="624583" cy="6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88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C8C5B2-7A0D-417B-B671-BB8F6949B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2000" cy="6860032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85CE1905-38CA-4A52-9BCA-16E578B04D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664" y="2432864"/>
            <a:ext cx="8705850" cy="3460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ED3EFED-B500-4006-AB85-3E7EF6303D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8664" y="1223350"/>
            <a:ext cx="8705850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1E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55AE05-B3EC-41F9-818B-D4E23737B0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014" y="206690"/>
            <a:ext cx="624583" cy="6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7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A6F0C5-7E3F-41B1-88C3-E65650B58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9F417F26-EF19-42EA-B699-254DF121CD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664" y="1450731"/>
            <a:ext cx="8705850" cy="868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D1F24327-F7B0-41C3-B6F2-A123B5A51F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8664" y="554484"/>
            <a:ext cx="8705850" cy="665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001E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55B11C-5653-473F-BAB8-7A59E3A329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8675" y="3782292"/>
            <a:ext cx="8705850" cy="1820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6A213DE-7082-4391-A629-E8C82BB8D7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8675" y="3081698"/>
            <a:ext cx="8705850" cy="4401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EBA4C5-B9B8-4EC3-927E-43C52E1BBD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014" y="206690"/>
            <a:ext cx="624583" cy="6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86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97CFFC-57FA-49A9-BACE-AFE22E8D6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3" y="-1016"/>
            <a:ext cx="12192000" cy="6860032"/>
          </a:xfrm>
          <a:prstGeom prst="rect">
            <a:avLst/>
          </a:prstGeom>
        </p:spPr>
      </p:pic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516520A-C9FA-4147-A257-23CCB9B544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87626" cy="6858000"/>
          </a:xfrm>
          <a:custGeom>
            <a:avLst/>
            <a:gdLst>
              <a:gd name="connsiteX0" fmla="*/ 0 w 5087626"/>
              <a:gd name="connsiteY0" fmla="*/ 0 h 6858000"/>
              <a:gd name="connsiteX1" fmla="*/ 2051083 w 5087626"/>
              <a:gd name="connsiteY1" fmla="*/ 0 h 6858000"/>
              <a:gd name="connsiteX2" fmla="*/ 4982794 w 5087626"/>
              <a:gd name="connsiteY2" fmla="*/ 2931712 h 6858000"/>
              <a:gd name="connsiteX3" fmla="*/ 4982794 w 5087626"/>
              <a:gd name="connsiteY3" fmla="*/ 3437886 h 6858000"/>
              <a:gd name="connsiteX4" fmla="*/ 1562680 w 5087626"/>
              <a:gd name="connsiteY4" fmla="*/ 6858000 h 6858000"/>
              <a:gd name="connsiteX5" fmla="*/ 0 w 5087626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87626" h="6858000">
                <a:moveTo>
                  <a:pt x="0" y="0"/>
                </a:moveTo>
                <a:lnTo>
                  <a:pt x="2051083" y="0"/>
                </a:lnTo>
                <a:lnTo>
                  <a:pt x="4982794" y="2931712"/>
                </a:lnTo>
                <a:cubicBezTo>
                  <a:pt x="5122570" y="3071488"/>
                  <a:pt x="5122570" y="3298110"/>
                  <a:pt x="4982794" y="3437886"/>
                </a:cubicBezTo>
                <a:lnTo>
                  <a:pt x="15626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98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1D4D4DB-E995-4524-8D0E-02D57668B6A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62653" y="3833090"/>
            <a:ext cx="3024910" cy="3024909"/>
          </a:xfrm>
          <a:custGeom>
            <a:avLst/>
            <a:gdLst>
              <a:gd name="connsiteX0" fmla="*/ 2938885 w 2938885"/>
              <a:gd name="connsiteY0" fmla="*/ 0 h 2938884"/>
              <a:gd name="connsiteX1" fmla="*/ 2938885 w 2938885"/>
              <a:gd name="connsiteY1" fmla="*/ 2938884 h 2938884"/>
              <a:gd name="connsiteX2" fmla="*/ 0 w 2938885"/>
              <a:gd name="connsiteY2" fmla="*/ 2938884 h 2938884"/>
              <a:gd name="connsiteX3" fmla="*/ 9046 w 2938885"/>
              <a:gd name="connsiteY3" fmla="*/ 2844499 h 2938884"/>
              <a:gd name="connsiteX4" fmla="*/ 144743 w 2938885"/>
              <a:gd name="connsiteY4" fmla="*/ 2589444 h 2938884"/>
              <a:gd name="connsiteX5" fmla="*/ 2589444 w 2938885"/>
              <a:gd name="connsiteY5" fmla="*/ 144743 h 2938884"/>
              <a:gd name="connsiteX6" fmla="*/ 2844499 w 2938885"/>
              <a:gd name="connsiteY6" fmla="*/ 9046 h 2938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8885" h="2938884">
                <a:moveTo>
                  <a:pt x="2938885" y="0"/>
                </a:moveTo>
                <a:lnTo>
                  <a:pt x="2938885" y="2938884"/>
                </a:lnTo>
                <a:lnTo>
                  <a:pt x="0" y="2938884"/>
                </a:lnTo>
                <a:lnTo>
                  <a:pt x="9046" y="2844499"/>
                </a:lnTo>
                <a:cubicBezTo>
                  <a:pt x="27139" y="2751049"/>
                  <a:pt x="72371" y="2661816"/>
                  <a:pt x="144743" y="2589444"/>
                </a:cubicBezTo>
                <a:lnTo>
                  <a:pt x="2589444" y="144743"/>
                </a:lnTo>
                <a:cubicBezTo>
                  <a:pt x="2661816" y="72371"/>
                  <a:pt x="2751050" y="27139"/>
                  <a:pt x="2844499" y="904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04E376E-FE43-4765-8549-8F353C8033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5814" y="730250"/>
            <a:ext cx="5079275" cy="213302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80000"/>
              </a:lnSpc>
              <a:buNone/>
              <a:defRPr sz="4000" b="1">
                <a:solidFill>
                  <a:srgbClr val="001E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</a:t>
            </a:r>
            <a:endParaRPr lang="lv-LV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1102E3C-56DF-4DF3-98B4-034C761D9E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65813" y="2914796"/>
            <a:ext cx="5087626" cy="22437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16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</a:t>
            </a:r>
            <a:r>
              <a:rPr lang="lv-LV" dirty="0"/>
              <a:t>le</a:t>
            </a:r>
          </a:p>
          <a:p>
            <a:pPr lvl="0"/>
            <a:endParaRPr lang="lv-LV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ACAE14-AC88-4783-B9DE-091ABAC6A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014" y="206690"/>
            <a:ext cx="624583" cy="6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29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2D4A3D-475E-4E0E-8CFA-53C0AE3B0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93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40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220A8D6-F76E-9B44-8B09-A8629221BC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6"/>
          <a:stretch/>
        </p:blipFill>
        <p:spPr>
          <a:xfrm>
            <a:off x="10612582" y="0"/>
            <a:ext cx="1579418" cy="11637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4FB3D4-0C38-3349-A3DA-09E13000C6A3}"/>
              </a:ext>
            </a:extLst>
          </p:cNvPr>
          <p:cNvSpPr txBox="1"/>
          <p:nvPr/>
        </p:nvSpPr>
        <p:spPr>
          <a:xfrm>
            <a:off x="4660434" y="1286137"/>
            <a:ext cx="69392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800" b="1" i="1" baseline="30000" dirty="0" err="1">
                <a:solidFill>
                  <a:srgbClr val="00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</a:t>
            </a:r>
            <a:r>
              <a:rPr lang="lv-LV" sz="4800" b="1" i="1" baseline="30000" dirty="0">
                <a:solidFill>
                  <a:srgbClr val="00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sz="4800" b="1" i="1" baseline="30000" dirty="0" err="1">
                <a:solidFill>
                  <a:srgbClr val="00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Baltica</a:t>
            </a:r>
            <a:r>
              <a:rPr lang="lv-LV" sz="4800" b="1" baseline="30000" dirty="0" err="1">
                <a:solidFill>
                  <a:srgbClr val="00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dzelzceļa</a:t>
            </a:r>
            <a:r>
              <a:rPr lang="lv-LV" sz="4800" b="1" baseline="30000" dirty="0">
                <a:solidFill>
                  <a:srgbClr val="00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stacijas un saistītās infrastruktūras projekts pie starptautiskās lidostas „Rīga”</a:t>
            </a:r>
          </a:p>
          <a:p>
            <a:pPr algn="ctr"/>
            <a:endParaRPr lang="lv-LV" sz="4800" b="1" baseline="30000" dirty="0">
              <a:solidFill>
                <a:srgbClr val="001E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v-LV" sz="6600" b="1" baseline="30000" dirty="0">
                <a:solidFill>
                  <a:srgbClr val="AD19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Būvniecības norise un ieplānotais</a:t>
            </a:r>
            <a:endParaRPr lang="en-US" sz="6600" b="1" baseline="30000" dirty="0">
              <a:solidFill>
                <a:srgbClr val="AD19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2018DB-4700-F048-8D7F-53ABE9005E25}"/>
              </a:ext>
            </a:extLst>
          </p:cNvPr>
          <p:cNvSpPr txBox="1"/>
          <p:nvPr/>
        </p:nvSpPr>
        <p:spPr>
          <a:xfrm>
            <a:off x="4660434" y="5158482"/>
            <a:ext cx="6939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800" i="1" baseline="30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Maija </a:t>
            </a:r>
            <a:r>
              <a:rPr lang="lv-LV" sz="4800" i="1" baseline="3000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Baltgalve</a:t>
            </a:r>
            <a:endParaRPr lang="lv-LV" sz="4800" i="1" baseline="300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v-LV" sz="4800" i="1" baseline="30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BSL </a:t>
            </a:r>
            <a:r>
              <a:rPr lang="lv-LV" sz="4800" i="1" baseline="3000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</a:t>
            </a:r>
            <a:r>
              <a:rPr lang="lv-LV" sz="4800" i="1" baseline="30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izpildkomitejas locekle</a:t>
            </a:r>
          </a:p>
        </p:txBody>
      </p:sp>
    </p:spTree>
    <p:extLst>
      <p:ext uri="{BB962C8B-B14F-4D97-AF65-F5344CB8AC3E}">
        <p14:creationId xmlns:p14="http://schemas.microsoft.com/office/powerpoint/2010/main" val="1848897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588B4FB-59DF-AD4D-8889-FD53D9057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122" y="4652384"/>
            <a:ext cx="4358571" cy="7200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C535FBB-6959-2E49-A28F-54CF358CE1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98" t="23160" r="9924" b="24747"/>
          <a:stretch/>
        </p:blipFill>
        <p:spPr>
          <a:xfrm>
            <a:off x="2160756" y="4652384"/>
            <a:ext cx="2635714" cy="72000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BB9FDCA-BB6A-3A44-A876-BC9C72DE0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2363" y="4292384"/>
            <a:ext cx="1694866" cy="1440000"/>
          </a:xfrm>
          <a:prstGeom prst="rect">
            <a:avLst/>
          </a:prstGeom>
        </p:spPr>
      </p:pic>
      <p:pic>
        <p:nvPicPr>
          <p:cNvPr id="12" name="Picture 2" descr="May be an image of text that says &quot;BSL INFRA&quot;">
            <a:extLst>
              <a:ext uri="{FF2B5EF4-FFF2-40B4-BE49-F238E27FC236}">
                <a16:creationId xmlns:a16="http://schemas.microsoft.com/office/drawing/2014/main" id="{C79AF275-B547-8243-B428-9FB191771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7" t="38704" r="12407" b="37411"/>
          <a:stretch/>
        </p:blipFill>
        <p:spPr bwMode="auto">
          <a:xfrm>
            <a:off x="4310424" y="1264804"/>
            <a:ext cx="5181600" cy="163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0CD00F-8E92-A84B-A973-C56E47E5A778}"/>
              </a:ext>
            </a:extLst>
          </p:cNvPr>
          <p:cNvSpPr/>
          <p:nvPr/>
        </p:nvSpPr>
        <p:spPr>
          <a:xfrm>
            <a:off x="10661073" y="0"/>
            <a:ext cx="1530927" cy="1153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288891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city&#10;&#10;Description automatically generated">
            <a:extLst>
              <a:ext uri="{FF2B5EF4-FFF2-40B4-BE49-F238E27FC236}">
                <a16:creationId xmlns:a16="http://schemas.microsoft.com/office/drawing/2014/main" id="{57E2EE21-A2F8-9D4D-8DDE-2FDA61A003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98" r="4867"/>
          <a:stretch/>
        </p:blipFill>
        <p:spPr>
          <a:xfrm>
            <a:off x="0" y="-1"/>
            <a:ext cx="12192000" cy="5678561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AE51BB-34B9-F147-8BC9-71314407D5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45100" cy="16383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636A4DD-EDDA-B843-B52E-207903EAADDD}"/>
              </a:ext>
            </a:extLst>
          </p:cNvPr>
          <p:cNvSpPr txBox="1">
            <a:spLocks/>
          </p:cNvSpPr>
          <p:nvPr/>
        </p:nvSpPr>
        <p:spPr>
          <a:xfrm>
            <a:off x="0" y="484854"/>
            <a:ext cx="5245100" cy="668593"/>
          </a:xfrm>
          <a:solidFill>
            <a:schemeClr val="accent1">
              <a:lumMod val="50000"/>
              <a:alpha val="79803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LV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Projekts kopumā</a:t>
            </a:r>
            <a:endParaRPr lang="en-LV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12506D7-7F4C-FB4D-9E3A-6B0126F22F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21071" b="13155"/>
          <a:stretch/>
        </p:blipFill>
        <p:spPr>
          <a:xfrm>
            <a:off x="10577592" y="6071462"/>
            <a:ext cx="1283105" cy="33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0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12506D7-7F4C-FB4D-9E3A-6B0126F22F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21071" b="13155"/>
          <a:stretch/>
        </p:blipFill>
        <p:spPr>
          <a:xfrm>
            <a:off x="10577592" y="6071462"/>
            <a:ext cx="1283105" cy="33708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525A0EC-84C4-924E-9280-05EC59342C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LV"/>
              <a:t>Par ko mēs runājam</a:t>
            </a:r>
            <a:endParaRPr lang="en-LV" dirty="0"/>
          </a:p>
        </p:txBody>
      </p:sp>
      <p:pic>
        <p:nvPicPr>
          <p:cNvPr id="10" name="Picture 9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E72854D8-B0A2-A94A-B363-09BC899861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41" r="2082"/>
          <a:stretch/>
        </p:blipFill>
        <p:spPr>
          <a:xfrm>
            <a:off x="0" y="0"/>
            <a:ext cx="12192000" cy="5778500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AC9A7395-B8AD-A046-91C8-14069FF4E3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0"/>
            <a:ext cx="5245100" cy="16383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C8AC658-903A-FE4F-BA24-2ABDAD89ED7F}"/>
              </a:ext>
            </a:extLst>
          </p:cNvPr>
          <p:cNvSpPr txBox="1">
            <a:spLocks/>
          </p:cNvSpPr>
          <p:nvPr/>
        </p:nvSpPr>
        <p:spPr>
          <a:xfrm>
            <a:off x="6946900" y="484854"/>
            <a:ext cx="5245100" cy="668593"/>
          </a:xfrm>
          <a:solidFill>
            <a:schemeClr val="accent1">
              <a:lumMod val="50000"/>
              <a:alpha val="79803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LV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posma darbi</a:t>
            </a:r>
          </a:p>
        </p:txBody>
      </p:sp>
    </p:spTree>
    <p:extLst>
      <p:ext uri="{BB962C8B-B14F-4D97-AF65-F5344CB8AC3E}">
        <p14:creationId xmlns:p14="http://schemas.microsoft.com/office/powerpoint/2010/main" val="136372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12506D7-7F4C-FB4D-9E3A-6B0126F22F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21071" b="13155"/>
          <a:stretch/>
        </p:blipFill>
        <p:spPr>
          <a:xfrm>
            <a:off x="10577592" y="6071462"/>
            <a:ext cx="1283105" cy="33708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525A0EC-84C4-924E-9280-05EC59342C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LV"/>
              <a:t>Par ko mēs runājam</a:t>
            </a:r>
            <a:endParaRPr lang="en-LV" dirty="0"/>
          </a:p>
        </p:txBody>
      </p:sp>
      <p:pic>
        <p:nvPicPr>
          <p:cNvPr id="7" name="Picture 6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4D234E9E-9F3F-8D4D-81BB-D745417BB2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4" b="25261"/>
          <a:stretch/>
        </p:blipFill>
        <p:spPr>
          <a:xfrm>
            <a:off x="0" y="1"/>
            <a:ext cx="12192000" cy="5689599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E4C42F8-D6F0-2E45-BE52-20396542D5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45100" cy="16383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CF30D7F-3BE3-D142-9D9E-3270256AE48B}"/>
              </a:ext>
            </a:extLst>
          </p:cNvPr>
          <p:cNvSpPr txBox="1">
            <a:spLocks/>
          </p:cNvSpPr>
          <p:nvPr/>
        </p:nvSpPr>
        <p:spPr>
          <a:xfrm>
            <a:off x="0" y="484854"/>
            <a:ext cx="5245100" cy="668593"/>
          </a:xfrm>
          <a:solidFill>
            <a:schemeClr val="accent1">
              <a:lumMod val="50000"/>
              <a:alpha val="79803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LV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Darbu progress</a:t>
            </a:r>
          </a:p>
        </p:txBody>
      </p:sp>
    </p:spTree>
    <p:extLst>
      <p:ext uri="{BB962C8B-B14F-4D97-AF65-F5344CB8AC3E}">
        <p14:creationId xmlns:p14="http://schemas.microsoft.com/office/powerpoint/2010/main" val="19468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3CDDE1D4-1C26-F348-9E61-7AD056DC9D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" r="1258" b="15497"/>
          <a:stretch/>
        </p:blipFill>
        <p:spPr>
          <a:xfrm>
            <a:off x="-1" y="0"/>
            <a:ext cx="12192001" cy="5688281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12506D7-7F4C-FB4D-9E3A-6B0126F22F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21071" b="13155"/>
          <a:stretch/>
        </p:blipFill>
        <p:spPr>
          <a:xfrm>
            <a:off x="10577592" y="6071462"/>
            <a:ext cx="1283105" cy="337088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4FC2D4-DAD9-A544-B263-41E784A2EA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45100" cy="16383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0B48EF9-37B8-A847-B038-A83B39E96D25}"/>
              </a:ext>
            </a:extLst>
          </p:cNvPr>
          <p:cNvSpPr txBox="1">
            <a:spLocks/>
          </p:cNvSpPr>
          <p:nvPr/>
        </p:nvSpPr>
        <p:spPr>
          <a:xfrm>
            <a:off x="0" y="242427"/>
            <a:ext cx="5245100" cy="1153446"/>
          </a:xfrm>
          <a:solidFill>
            <a:schemeClr val="accent1">
              <a:lumMod val="50000"/>
              <a:alpha val="79803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LV" b="1" dirty="0">
                <a:solidFill>
                  <a:schemeClr val="bg1"/>
                </a:solidFill>
              </a:rPr>
              <a:t>Būvniecības zonas palielināšanās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153DB1-5821-F94F-A5EC-8A0DCE2AE82A}"/>
              </a:ext>
            </a:extLst>
          </p:cNvPr>
          <p:cNvSpPr/>
          <p:nvPr/>
        </p:nvSpPr>
        <p:spPr>
          <a:xfrm rot="265779">
            <a:off x="3070156" y="2314872"/>
            <a:ext cx="5376943" cy="2256799"/>
          </a:xfrm>
          <a:prstGeom prst="rect">
            <a:avLst/>
          </a:pr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FB5C73-53AF-AA4B-888C-C13FD09E8EBC}"/>
              </a:ext>
            </a:extLst>
          </p:cNvPr>
          <p:cNvSpPr/>
          <p:nvPr/>
        </p:nvSpPr>
        <p:spPr>
          <a:xfrm rot="297738">
            <a:off x="3106696" y="2219246"/>
            <a:ext cx="2563282" cy="1182303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25A0EC-84C4-924E-9280-05EC59342C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0" cy="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LV"/>
              <a:t>Par ko mēs runājam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418526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2A1B23-FA20-42C9-B174-316C37EAFB59}"/>
              </a:ext>
            </a:extLst>
          </p:cNvPr>
          <p:cNvSpPr txBox="1"/>
          <p:nvPr/>
        </p:nvSpPr>
        <p:spPr>
          <a:xfrm>
            <a:off x="1630279" y="585264"/>
            <a:ext cx="8931442" cy="1231106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lv-LV" sz="6000" b="1" baseline="30000" dirty="0">
                <a:solidFill>
                  <a:srgbClr val="00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Būtiskākie notikumi laika līnijā 2022. gadā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79D6E19-4004-F24C-ACAF-37C98170E6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6"/>
          <a:stretch/>
        </p:blipFill>
        <p:spPr>
          <a:xfrm>
            <a:off x="10612582" y="0"/>
            <a:ext cx="1579418" cy="1163779"/>
          </a:xfrm>
          <a:prstGeom prst="rect">
            <a:avLst/>
          </a:prstGeom>
        </p:spPr>
      </p:pic>
      <p:sp>
        <p:nvSpPr>
          <p:cNvPr id="11" name="Doughnut 10">
            <a:extLst>
              <a:ext uri="{FF2B5EF4-FFF2-40B4-BE49-F238E27FC236}">
                <a16:creationId xmlns:a16="http://schemas.microsoft.com/office/drawing/2014/main" id="{F817C830-7E42-F04E-AEB8-58C4FA403652}"/>
              </a:ext>
            </a:extLst>
          </p:cNvPr>
          <p:cNvSpPr/>
          <p:nvPr/>
        </p:nvSpPr>
        <p:spPr>
          <a:xfrm>
            <a:off x="3003149" y="4106536"/>
            <a:ext cx="383411" cy="383411"/>
          </a:xfrm>
          <a:prstGeom prst="donut">
            <a:avLst>
              <a:gd name="adj" fmla="val 4181"/>
            </a:avLst>
          </a:prstGeom>
          <a:ln>
            <a:solidFill>
              <a:srgbClr val="312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2C50CC-09F2-2B45-98BF-F2A390C7C433}"/>
              </a:ext>
            </a:extLst>
          </p:cNvPr>
          <p:cNvCxnSpPr>
            <a:cxnSpLocks/>
          </p:cNvCxnSpPr>
          <p:nvPr/>
        </p:nvCxnSpPr>
        <p:spPr>
          <a:xfrm rot="5400000">
            <a:off x="2656440" y="4844611"/>
            <a:ext cx="1076829" cy="0"/>
          </a:xfrm>
          <a:prstGeom prst="line">
            <a:avLst/>
          </a:prstGeom>
          <a:ln w="28575">
            <a:solidFill>
              <a:srgbClr val="001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B35A90-F446-F64F-B6D6-85131F1097BB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1695450" y="4298242"/>
            <a:ext cx="1399573" cy="0"/>
          </a:xfrm>
          <a:prstGeom prst="line">
            <a:avLst/>
          </a:prstGeom>
          <a:ln w="28575">
            <a:solidFill>
              <a:srgbClr val="001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46443D5E-CDFC-6343-82EC-97D9FBDF98D8}"/>
              </a:ext>
            </a:extLst>
          </p:cNvPr>
          <p:cNvSpPr/>
          <p:nvPr/>
        </p:nvSpPr>
        <p:spPr>
          <a:xfrm>
            <a:off x="3095023" y="4198410"/>
            <a:ext cx="199663" cy="199663"/>
          </a:xfrm>
          <a:prstGeom prst="ellipse">
            <a:avLst/>
          </a:prstGeom>
          <a:solidFill>
            <a:srgbClr val="AD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6D6944-D660-E047-A149-365ED63AE115}"/>
              </a:ext>
            </a:extLst>
          </p:cNvPr>
          <p:cNvSpPr/>
          <p:nvPr/>
        </p:nvSpPr>
        <p:spPr>
          <a:xfrm>
            <a:off x="3135033" y="5323205"/>
            <a:ext cx="119641" cy="119641"/>
          </a:xfrm>
          <a:prstGeom prst="ellipse">
            <a:avLst/>
          </a:prstGeom>
          <a:solidFill>
            <a:srgbClr val="AD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AE7B6B-A804-0848-8853-7B1811B56AD9}"/>
              </a:ext>
            </a:extLst>
          </p:cNvPr>
          <p:cNvSpPr txBox="1"/>
          <p:nvPr/>
        </p:nvSpPr>
        <p:spPr>
          <a:xfrm>
            <a:off x="2710599" y="3704901"/>
            <a:ext cx="96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V" dirty="0">
                <a:latin typeface="Arial" panose="020B0604020202020204" pitchFamily="34" charset="0"/>
                <a:cs typeface="Arial" panose="020B0604020202020204" pitchFamily="34" charset="0"/>
              </a:rPr>
              <a:t>Marts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6057BF-6A25-C747-B1E7-044A9009C458}"/>
              </a:ext>
            </a:extLst>
          </p:cNvPr>
          <p:cNvSpPr txBox="1"/>
          <p:nvPr/>
        </p:nvSpPr>
        <p:spPr>
          <a:xfrm>
            <a:off x="2118026" y="5491449"/>
            <a:ext cx="2126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lvl="1" algn="ctr"/>
            <a:r>
              <a:rPr lang="lv-LV" sz="1600" dirty="0"/>
              <a:t>ceļu būvniecība otrpus P133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E932D2B-7F10-7D43-B888-90B849F49FEF}"/>
              </a:ext>
            </a:extLst>
          </p:cNvPr>
          <p:cNvCxnSpPr>
            <a:cxnSpLocks/>
            <a:stCxn id="4" idx="6"/>
            <a:endCxn id="18" idx="2"/>
          </p:cNvCxnSpPr>
          <p:nvPr/>
        </p:nvCxnSpPr>
        <p:spPr>
          <a:xfrm>
            <a:off x="3294686" y="4298242"/>
            <a:ext cx="852512" cy="130"/>
          </a:xfrm>
          <a:prstGeom prst="line">
            <a:avLst/>
          </a:prstGeom>
          <a:ln w="28575">
            <a:solidFill>
              <a:srgbClr val="001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7A4EAFD7-A049-7F4A-AA7F-F2AE9AFADBDD}"/>
              </a:ext>
            </a:extLst>
          </p:cNvPr>
          <p:cNvCxnSpPr>
            <a:cxnSpLocks/>
          </p:cNvCxnSpPr>
          <p:nvPr/>
        </p:nvCxnSpPr>
        <p:spPr>
          <a:xfrm>
            <a:off x="9638238" y="4306196"/>
            <a:ext cx="2553762" cy="0"/>
          </a:xfrm>
          <a:prstGeom prst="line">
            <a:avLst/>
          </a:prstGeom>
          <a:ln w="28575">
            <a:solidFill>
              <a:srgbClr val="001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0CEAA27-7F8E-3A47-B0CE-35B71EDB6DB4}"/>
              </a:ext>
            </a:extLst>
          </p:cNvPr>
          <p:cNvCxnSpPr>
            <a:cxnSpLocks/>
          </p:cNvCxnSpPr>
          <p:nvPr/>
        </p:nvCxnSpPr>
        <p:spPr>
          <a:xfrm>
            <a:off x="8561409" y="4306196"/>
            <a:ext cx="1076829" cy="0"/>
          </a:xfrm>
          <a:prstGeom prst="line">
            <a:avLst/>
          </a:prstGeom>
          <a:ln w="28575">
            <a:solidFill>
              <a:srgbClr val="001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0EB3B9C-2A4F-024D-86DF-5ABF6564F0C5}"/>
              </a:ext>
            </a:extLst>
          </p:cNvPr>
          <p:cNvCxnSpPr>
            <a:cxnSpLocks/>
          </p:cNvCxnSpPr>
          <p:nvPr/>
        </p:nvCxnSpPr>
        <p:spPr>
          <a:xfrm>
            <a:off x="7479773" y="4306326"/>
            <a:ext cx="1076829" cy="0"/>
          </a:xfrm>
          <a:prstGeom prst="line">
            <a:avLst/>
          </a:prstGeom>
          <a:ln w="28575">
            <a:solidFill>
              <a:srgbClr val="001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E3128DA-893D-E649-AA95-1D047A0B8ACD}"/>
              </a:ext>
            </a:extLst>
          </p:cNvPr>
          <p:cNvCxnSpPr>
            <a:cxnSpLocks/>
          </p:cNvCxnSpPr>
          <p:nvPr/>
        </p:nvCxnSpPr>
        <p:spPr>
          <a:xfrm>
            <a:off x="6391772" y="4306196"/>
            <a:ext cx="1076829" cy="0"/>
          </a:xfrm>
          <a:prstGeom prst="line">
            <a:avLst/>
          </a:prstGeom>
          <a:ln w="28575">
            <a:solidFill>
              <a:srgbClr val="001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F60FDD7-CC17-3142-BA43-2A5AB39BD90E}"/>
              </a:ext>
            </a:extLst>
          </p:cNvPr>
          <p:cNvCxnSpPr>
            <a:cxnSpLocks/>
          </p:cNvCxnSpPr>
          <p:nvPr/>
        </p:nvCxnSpPr>
        <p:spPr>
          <a:xfrm>
            <a:off x="5317914" y="4307562"/>
            <a:ext cx="1076829" cy="0"/>
          </a:xfrm>
          <a:prstGeom prst="line">
            <a:avLst/>
          </a:prstGeom>
          <a:ln w="28575">
            <a:solidFill>
              <a:srgbClr val="001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7703525-4ED8-3741-8076-AEB3C56F6492}"/>
              </a:ext>
            </a:extLst>
          </p:cNvPr>
          <p:cNvCxnSpPr>
            <a:cxnSpLocks/>
          </p:cNvCxnSpPr>
          <p:nvPr/>
        </p:nvCxnSpPr>
        <p:spPr>
          <a:xfrm>
            <a:off x="4244057" y="4306196"/>
            <a:ext cx="1076829" cy="0"/>
          </a:xfrm>
          <a:prstGeom prst="line">
            <a:avLst/>
          </a:prstGeom>
          <a:ln w="28575">
            <a:solidFill>
              <a:srgbClr val="001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0394A-1377-324D-B2CF-453248B0F7E9}"/>
              </a:ext>
            </a:extLst>
          </p:cNvPr>
          <p:cNvCxnSpPr>
            <a:cxnSpLocks/>
          </p:cNvCxnSpPr>
          <p:nvPr/>
        </p:nvCxnSpPr>
        <p:spPr>
          <a:xfrm rot="5400000">
            <a:off x="3708614" y="3767911"/>
            <a:ext cx="1076829" cy="0"/>
          </a:xfrm>
          <a:prstGeom prst="line">
            <a:avLst/>
          </a:prstGeom>
          <a:ln w="28575">
            <a:solidFill>
              <a:srgbClr val="001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D9D1999A-3CB2-EC49-B1FF-3DBF5F763997}"/>
              </a:ext>
            </a:extLst>
          </p:cNvPr>
          <p:cNvSpPr/>
          <p:nvPr/>
        </p:nvSpPr>
        <p:spPr>
          <a:xfrm>
            <a:off x="4147198" y="4198540"/>
            <a:ext cx="199663" cy="199663"/>
          </a:xfrm>
          <a:prstGeom prst="ellipse">
            <a:avLst/>
          </a:prstGeom>
          <a:solidFill>
            <a:srgbClr val="AD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2" name="Doughnut 21">
            <a:extLst>
              <a:ext uri="{FF2B5EF4-FFF2-40B4-BE49-F238E27FC236}">
                <a16:creationId xmlns:a16="http://schemas.microsoft.com/office/drawing/2014/main" id="{8D608156-316F-D849-8082-EAF7AB8EB60D}"/>
              </a:ext>
            </a:extLst>
          </p:cNvPr>
          <p:cNvSpPr/>
          <p:nvPr/>
        </p:nvSpPr>
        <p:spPr>
          <a:xfrm>
            <a:off x="4055324" y="4106666"/>
            <a:ext cx="383411" cy="383411"/>
          </a:xfrm>
          <a:prstGeom prst="donut">
            <a:avLst>
              <a:gd name="adj" fmla="val 4181"/>
            </a:avLst>
          </a:prstGeom>
          <a:ln>
            <a:solidFill>
              <a:srgbClr val="312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365E6A5-9D69-B241-BF19-7FA6A0D52E80}"/>
              </a:ext>
            </a:extLst>
          </p:cNvPr>
          <p:cNvSpPr/>
          <p:nvPr/>
        </p:nvSpPr>
        <p:spPr>
          <a:xfrm>
            <a:off x="4187206" y="3170710"/>
            <a:ext cx="119641" cy="119641"/>
          </a:xfrm>
          <a:prstGeom prst="ellipse">
            <a:avLst/>
          </a:prstGeom>
          <a:solidFill>
            <a:srgbClr val="AD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750B1C-620E-994A-AA33-AC3471C583F1}"/>
              </a:ext>
            </a:extLst>
          </p:cNvPr>
          <p:cNvSpPr txBox="1"/>
          <p:nvPr/>
        </p:nvSpPr>
        <p:spPr>
          <a:xfrm>
            <a:off x="3138005" y="2001486"/>
            <a:ext cx="21230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/>
              <a:t>tīklu izbūve pāri P133</a:t>
            </a:r>
          </a:p>
          <a:p>
            <a:pPr algn="ctr"/>
            <a:r>
              <a:rPr lang="lv-LV" sz="1600" dirty="0"/>
              <a:t>3 pamatu balstu izbūve estakādei</a:t>
            </a:r>
          </a:p>
          <a:p>
            <a:pPr algn="ctr"/>
            <a:r>
              <a:rPr lang="lv-LV" sz="1600" dirty="0"/>
              <a:t>stāvlaukums P5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7D6DD3-A059-574A-96B1-1B1290A8AE35}"/>
              </a:ext>
            </a:extLst>
          </p:cNvPr>
          <p:cNvSpPr txBox="1"/>
          <p:nvPr/>
        </p:nvSpPr>
        <p:spPr>
          <a:xfrm>
            <a:off x="3762774" y="4522380"/>
            <a:ext cx="96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V" dirty="0">
                <a:latin typeface="Arial" panose="020B0604020202020204" pitchFamily="34" charset="0"/>
                <a:cs typeface="Arial" panose="020B0604020202020204" pitchFamily="34" charset="0"/>
              </a:rPr>
              <a:t>Aprīlis</a:t>
            </a:r>
          </a:p>
        </p:txBody>
      </p:sp>
      <p:sp>
        <p:nvSpPr>
          <p:cNvPr id="44" name="Doughnut 43">
            <a:extLst>
              <a:ext uri="{FF2B5EF4-FFF2-40B4-BE49-F238E27FC236}">
                <a16:creationId xmlns:a16="http://schemas.microsoft.com/office/drawing/2014/main" id="{634F41E4-8A99-CA41-8AF8-2298B5D6A48A}"/>
              </a:ext>
            </a:extLst>
          </p:cNvPr>
          <p:cNvSpPr/>
          <p:nvPr/>
        </p:nvSpPr>
        <p:spPr>
          <a:xfrm>
            <a:off x="5129181" y="4106536"/>
            <a:ext cx="383411" cy="383411"/>
          </a:xfrm>
          <a:prstGeom prst="donut">
            <a:avLst>
              <a:gd name="adj" fmla="val 4181"/>
            </a:avLst>
          </a:prstGeom>
          <a:ln>
            <a:solidFill>
              <a:srgbClr val="312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tx1"/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0485737-7934-454E-8FE9-D3C5EE03404F}"/>
              </a:ext>
            </a:extLst>
          </p:cNvPr>
          <p:cNvCxnSpPr>
            <a:cxnSpLocks/>
          </p:cNvCxnSpPr>
          <p:nvPr/>
        </p:nvCxnSpPr>
        <p:spPr>
          <a:xfrm rot="5400000">
            <a:off x="4782472" y="4844611"/>
            <a:ext cx="1076829" cy="0"/>
          </a:xfrm>
          <a:prstGeom prst="line">
            <a:avLst/>
          </a:prstGeom>
          <a:ln w="28575">
            <a:solidFill>
              <a:srgbClr val="001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24E3A3DE-1FC2-6E4E-82DC-97B638A3D3D9}"/>
              </a:ext>
            </a:extLst>
          </p:cNvPr>
          <p:cNvSpPr/>
          <p:nvPr/>
        </p:nvSpPr>
        <p:spPr>
          <a:xfrm>
            <a:off x="5221055" y="4198410"/>
            <a:ext cx="199663" cy="199663"/>
          </a:xfrm>
          <a:prstGeom prst="ellipse">
            <a:avLst/>
          </a:prstGeom>
          <a:solidFill>
            <a:srgbClr val="AD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1928DE8-3D27-8642-92E9-19BE6A825FB1}"/>
              </a:ext>
            </a:extLst>
          </p:cNvPr>
          <p:cNvSpPr/>
          <p:nvPr/>
        </p:nvSpPr>
        <p:spPr>
          <a:xfrm>
            <a:off x="5261065" y="5323205"/>
            <a:ext cx="119641" cy="119641"/>
          </a:xfrm>
          <a:prstGeom prst="ellipse">
            <a:avLst/>
          </a:prstGeom>
          <a:solidFill>
            <a:srgbClr val="AD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0F217B-D5D7-4E4F-8B5C-2FBAF9FDA012}"/>
              </a:ext>
            </a:extLst>
          </p:cNvPr>
          <p:cNvSpPr txBox="1"/>
          <p:nvPr/>
        </p:nvSpPr>
        <p:spPr>
          <a:xfrm>
            <a:off x="4836631" y="3704901"/>
            <a:ext cx="96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V" dirty="0">
                <a:latin typeface="Arial" panose="020B0604020202020204" pitchFamily="34" charset="0"/>
                <a:cs typeface="Arial" panose="020B0604020202020204" pitchFamily="34" charset="0"/>
              </a:rPr>
              <a:t>Maijs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DA16754-EE69-C845-8186-DC3649E46F66}"/>
              </a:ext>
            </a:extLst>
          </p:cNvPr>
          <p:cNvSpPr txBox="1"/>
          <p:nvPr/>
        </p:nvSpPr>
        <p:spPr>
          <a:xfrm>
            <a:off x="4244057" y="5491449"/>
            <a:ext cx="215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lvl="1" algn="ctr"/>
            <a:r>
              <a:rPr lang="lv-LV" sz="1600" dirty="0"/>
              <a:t>tīklu demontāža</a:t>
            </a:r>
          </a:p>
          <a:p>
            <a:pPr marL="38100" lvl="1" algn="ctr"/>
            <a:r>
              <a:rPr lang="lv-LV" sz="1600" dirty="0"/>
              <a:t>lidostai jauns siltumapgādes tīkls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28331F1-A531-434D-AE67-B32E5E7AB091}"/>
              </a:ext>
            </a:extLst>
          </p:cNvPr>
          <p:cNvCxnSpPr>
            <a:cxnSpLocks/>
          </p:cNvCxnSpPr>
          <p:nvPr/>
        </p:nvCxnSpPr>
        <p:spPr>
          <a:xfrm rot="5400000">
            <a:off x="5856328" y="3769147"/>
            <a:ext cx="1076829" cy="0"/>
          </a:xfrm>
          <a:prstGeom prst="line">
            <a:avLst/>
          </a:prstGeom>
          <a:ln w="28575">
            <a:solidFill>
              <a:srgbClr val="001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FA397660-5FE4-3241-8D98-2B9C76D2A6D1}"/>
              </a:ext>
            </a:extLst>
          </p:cNvPr>
          <p:cNvSpPr/>
          <p:nvPr/>
        </p:nvSpPr>
        <p:spPr>
          <a:xfrm>
            <a:off x="6294912" y="4199776"/>
            <a:ext cx="199663" cy="199663"/>
          </a:xfrm>
          <a:prstGeom prst="ellipse">
            <a:avLst/>
          </a:prstGeom>
          <a:solidFill>
            <a:srgbClr val="AD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54" name="Doughnut 53">
            <a:extLst>
              <a:ext uri="{FF2B5EF4-FFF2-40B4-BE49-F238E27FC236}">
                <a16:creationId xmlns:a16="http://schemas.microsoft.com/office/drawing/2014/main" id="{1CA63AFA-85AD-A548-984F-2112DCF99B68}"/>
              </a:ext>
            </a:extLst>
          </p:cNvPr>
          <p:cNvSpPr/>
          <p:nvPr/>
        </p:nvSpPr>
        <p:spPr>
          <a:xfrm>
            <a:off x="6203038" y="4107902"/>
            <a:ext cx="383411" cy="383411"/>
          </a:xfrm>
          <a:prstGeom prst="donut">
            <a:avLst>
              <a:gd name="adj" fmla="val 4181"/>
            </a:avLst>
          </a:prstGeom>
          <a:ln>
            <a:solidFill>
              <a:srgbClr val="312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tx1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014A380-1754-354D-A71D-A6F432F97009}"/>
              </a:ext>
            </a:extLst>
          </p:cNvPr>
          <p:cNvSpPr/>
          <p:nvPr/>
        </p:nvSpPr>
        <p:spPr>
          <a:xfrm>
            <a:off x="6334920" y="3171946"/>
            <a:ext cx="119641" cy="119641"/>
          </a:xfrm>
          <a:prstGeom prst="ellipse">
            <a:avLst/>
          </a:prstGeom>
          <a:solidFill>
            <a:srgbClr val="AD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5CA646-B743-C041-8ECD-8738808FCD44}"/>
              </a:ext>
            </a:extLst>
          </p:cNvPr>
          <p:cNvSpPr txBox="1"/>
          <p:nvPr/>
        </p:nvSpPr>
        <p:spPr>
          <a:xfrm>
            <a:off x="5261065" y="2493929"/>
            <a:ext cx="212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/>
              <a:t>pāļu izbūve terminālim un estakādei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DCCCB46-0CDF-784A-A57C-7F17743BBA9C}"/>
              </a:ext>
            </a:extLst>
          </p:cNvPr>
          <p:cNvSpPr txBox="1"/>
          <p:nvPr/>
        </p:nvSpPr>
        <p:spPr>
          <a:xfrm>
            <a:off x="5910488" y="4523616"/>
            <a:ext cx="968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V" dirty="0">
                <a:latin typeface="Arial" panose="020B0604020202020204" pitchFamily="34" charset="0"/>
                <a:cs typeface="Arial" panose="020B0604020202020204" pitchFamily="34" charset="0"/>
              </a:rPr>
              <a:t>Jūlijs</a:t>
            </a:r>
          </a:p>
        </p:txBody>
      </p:sp>
      <p:sp>
        <p:nvSpPr>
          <p:cNvPr id="58" name="Doughnut 57">
            <a:extLst>
              <a:ext uri="{FF2B5EF4-FFF2-40B4-BE49-F238E27FC236}">
                <a16:creationId xmlns:a16="http://schemas.microsoft.com/office/drawing/2014/main" id="{7621DE30-5D4F-1C4E-AF7D-6BFC25DEFC0E}"/>
              </a:ext>
            </a:extLst>
          </p:cNvPr>
          <p:cNvSpPr/>
          <p:nvPr/>
        </p:nvSpPr>
        <p:spPr>
          <a:xfrm>
            <a:off x="7276896" y="4106536"/>
            <a:ext cx="383411" cy="383411"/>
          </a:xfrm>
          <a:prstGeom prst="donut">
            <a:avLst>
              <a:gd name="adj" fmla="val 4181"/>
            </a:avLst>
          </a:prstGeom>
          <a:ln>
            <a:solidFill>
              <a:srgbClr val="312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tx1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08ABAA7-FF58-D24D-A59D-42C87EAA39D6}"/>
              </a:ext>
            </a:extLst>
          </p:cNvPr>
          <p:cNvCxnSpPr>
            <a:cxnSpLocks/>
          </p:cNvCxnSpPr>
          <p:nvPr/>
        </p:nvCxnSpPr>
        <p:spPr>
          <a:xfrm rot="5400000">
            <a:off x="6930187" y="4844611"/>
            <a:ext cx="1076829" cy="0"/>
          </a:xfrm>
          <a:prstGeom prst="line">
            <a:avLst/>
          </a:prstGeom>
          <a:ln w="28575">
            <a:solidFill>
              <a:srgbClr val="001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54A1890F-BA19-834D-B890-79F2068D3FFB}"/>
              </a:ext>
            </a:extLst>
          </p:cNvPr>
          <p:cNvSpPr/>
          <p:nvPr/>
        </p:nvSpPr>
        <p:spPr>
          <a:xfrm>
            <a:off x="7368770" y="4198410"/>
            <a:ext cx="199663" cy="199663"/>
          </a:xfrm>
          <a:prstGeom prst="ellipse">
            <a:avLst/>
          </a:prstGeom>
          <a:solidFill>
            <a:srgbClr val="AD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B071ABA-E082-8E4B-A729-C482F7EC761B}"/>
              </a:ext>
            </a:extLst>
          </p:cNvPr>
          <p:cNvSpPr/>
          <p:nvPr/>
        </p:nvSpPr>
        <p:spPr>
          <a:xfrm>
            <a:off x="7408780" y="5323205"/>
            <a:ext cx="119641" cy="119641"/>
          </a:xfrm>
          <a:prstGeom prst="ellipse">
            <a:avLst/>
          </a:prstGeom>
          <a:solidFill>
            <a:srgbClr val="AD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73C5F78-359B-A44E-97D6-97F76F90B248}"/>
              </a:ext>
            </a:extLst>
          </p:cNvPr>
          <p:cNvSpPr txBox="1"/>
          <p:nvPr/>
        </p:nvSpPr>
        <p:spPr>
          <a:xfrm>
            <a:off x="6931671" y="3704901"/>
            <a:ext cx="107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V" dirty="0">
                <a:latin typeface="Arial" panose="020B0604020202020204" pitchFamily="34" charset="0"/>
                <a:cs typeface="Arial" panose="020B0604020202020204" pitchFamily="34" charset="0"/>
              </a:rPr>
              <a:t>Augusts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A411530-BA44-E442-8FF6-4A2E337B6CC7}"/>
              </a:ext>
            </a:extLst>
          </p:cNvPr>
          <p:cNvSpPr txBox="1"/>
          <p:nvPr/>
        </p:nvSpPr>
        <p:spPr>
          <a:xfrm>
            <a:off x="6391772" y="5491449"/>
            <a:ext cx="2129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lvl="1" algn="ctr"/>
            <a:r>
              <a:rPr lang="lv-LV" sz="1600" dirty="0"/>
              <a:t>betonēšanas darbi režģogiem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6F2E9E0-B9DC-7143-B9D0-0F995A68A8EC}"/>
              </a:ext>
            </a:extLst>
          </p:cNvPr>
          <p:cNvCxnSpPr>
            <a:cxnSpLocks/>
          </p:cNvCxnSpPr>
          <p:nvPr/>
        </p:nvCxnSpPr>
        <p:spPr>
          <a:xfrm rot="5400000">
            <a:off x="8018187" y="3767911"/>
            <a:ext cx="1076829" cy="0"/>
          </a:xfrm>
          <a:prstGeom prst="line">
            <a:avLst/>
          </a:prstGeom>
          <a:ln w="28575">
            <a:solidFill>
              <a:srgbClr val="001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>
            <a:extLst>
              <a:ext uri="{FF2B5EF4-FFF2-40B4-BE49-F238E27FC236}">
                <a16:creationId xmlns:a16="http://schemas.microsoft.com/office/drawing/2014/main" id="{2F0101B7-0065-2943-9C8C-751DBBD805AA}"/>
              </a:ext>
            </a:extLst>
          </p:cNvPr>
          <p:cNvSpPr/>
          <p:nvPr/>
        </p:nvSpPr>
        <p:spPr>
          <a:xfrm>
            <a:off x="8456771" y="4198540"/>
            <a:ext cx="199663" cy="199663"/>
          </a:xfrm>
          <a:prstGeom prst="ellipse">
            <a:avLst/>
          </a:prstGeom>
          <a:solidFill>
            <a:srgbClr val="AD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2" name="Doughnut 81">
            <a:extLst>
              <a:ext uri="{FF2B5EF4-FFF2-40B4-BE49-F238E27FC236}">
                <a16:creationId xmlns:a16="http://schemas.microsoft.com/office/drawing/2014/main" id="{EBD5E64B-7E00-DA4B-A956-6EF73D6AA51B}"/>
              </a:ext>
            </a:extLst>
          </p:cNvPr>
          <p:cNvSpPr/>
          <p:nvPr/>
        </p:nvSpPr>
        <p:spPr>
          <a:xfrm>
            <a:off x="8364897" y="4106666"/>
            <a:ext cx="383411" cy="383411"/>
          </a:xfrm>
          <a:prstGeom prst="donut">
            <a:avLst>
              <a:gd name="adj" fmla="val 4181"/>
            </a:avLst>
          </a:prstGeom>
          <a:ln>
            <a:solidFill>
              <a:srgbClr val="312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tx1"/>
              </a:solidFill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36ABEF94-C0FB-5349-8E13-D6B1E4E981A5}"/>
              </a:ext>
            </a:extLst>
          </p:cNvPr>
          <p:cNvSpPr/>
          <p:nvPr/>
        </p:nvSpPr>
        <p:spPr>
          <a:xfrm>
            <a:off x="8496779" y="3170710"/>
            <a:ext cx="119641" cy="119641"/>
          </a:xfrm>
          <a:prstGeom prst="ellipse">
            <a:avLst/>
          </a:prstGeom>
          <a:solidFill>
            <a:srgbClr val="AD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E8B6D19-08FA-044D-AE06-505C75CF1C60}"/>
              </a:ext>
            </a:extLst>
          </p:cNvPr>
          <p:cNvSpPr txBox="1"/>
          <p:nvPr/>
        </p:nvSpPr>
        <p:spPr>
          <a:xfrm>
            <a:off x="7368770" y="1996719"/>
            <a:ext cx="25627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/>
              <a:t>satiksmes pārslēgšana</a:t>
            </a:r>
          </a:p>
          <a:p>
            <a:r>
              <a:rPr lang="lv-LV" sz="1600" dirty="0"/>
              <a:t>P5 stāvlaukums</a:t>
            </a:r>
          </a:p>
          <a:p>
            <a:r>
              <a:rPr lang="lv-LV" sz="1600" dirty="0"/>
              <a:t>pagaidu būvniecības pilsētas izveide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BB2FB10-D975-B04F-A5CC-EE8EBB38D246}"/>
              </a:ext>
            </a:extLst>
          </p:cNvPr>
          <p:cNvSpPr txBox="1"/>
          <p:nvPr/>
        </p:nvSpPr>
        <p:spPr>
          <a:xfrm>
            <a:off x="8034034" y="4537504"/>
            <a:ext cx="104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V" dirty="0">
                <a:latin typeface="Arial" panose="020B0604020202020204" pitchFamily="34" charset="0"/>
                <a:cs typeface="Arial" panose="020B0604020202020204" pitchFamily="34" charset="0"/>
              </a:rPr>
              <a:t>Oktobris</a:t>
            </a:r>
          </a:p>
        </p:txBody>
      </p:sp>
      <p:sp>
        <p:nvSpPr>
          <p:cNvPr id="86" name="Doughnut 85">
            <a:extLst>
              <a:ext uri="{FF2B5EF4-FFF2-40B4-BE49-F238E27FC236}">
                <a16:creationId xmlns:a16="http://schemas.microsoft.com/office/drawing/2014/main" id="{B8D0CFB6-195C-8946-9C51-9921CB41421E}"/>
              </a:ext>
            </a:extLst>
          </p:cNvPr>
          <p:cNvSpPr/>
          <p:nvPr/>
        </p:nvSpPr>
        <p:spPr>
          <a:xfrm>
            <a:off x="9446533" y="4106536"/>
            <a:ext cx="383411" cy="383411"/>
          </a:xfrm>
          <a:prstGeom prst="donut">
            <a:avLst>
              <a:gd name="adj" fmla="val 4181"/>
            </a:avLst>
          </a:prstGeom>
          <a:ln>
            <a:solidFill>
              <a:srgbClr val="312F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tx1"/>
              </a:solidFill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EC13B43-A980-2D44-A89C-7D2EEEDDBBB1}"/>
              </a:ext>
            </a:extLst>
          </p:cNvPr>
          <p:cNvCxnSpPr>
            <a:cxnSpLocks/>
          </p:cNvCxnSpPr>
          <p:nvPr/>
        </p:nvCxnSpPr>
        <p:spPr>
          <a:xfrm rot="5400000">
            <a:off x="9099824" y="4844611"/>
            <a:ext cx="1076829" cy="0"/>
          </a:xfrm>
          <a:prstGeom prst="line">
            <a:avLst/>
          </a:prstGeom>
          <a:ln w="28575">
            <a:solidFill>
              <a:srgbClr val="001E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A44EBA69-B2C1-8045-ADC0-0F97199C7AAF}"/>
              </a:ext>
            </a:extLst>
          </p:cNvPr>
          <p:cNvSpPr/>
          <p:nvPr/>
        </p:nvSpPr>
        <p:spPr>
          <a:xfrm>
            <a:off x="9538407" y="4198410"/>
            <a:ext cx="199663" cy="199663"/>
          </a:xfrm>
          <a:prstGeom prst="ellipse">
            <a:avLst/>
          </a:prstGeom>
          <a:solidFill>
            <a:srgbClr val="AD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A51CA4CA-3769-264D-BC34-A6D92B5D9148}"/>
              </a:ext>
            </a:extLst>
          </p:cNvPr>
          <p:cNvSpPr/>
          <p:nvPr/>
        </p:nvSpPr>
        <p:spPr>
          <a:xfrm>
            <a:off x="9578417" y="5323205"/>
            <a:ext cx="119641" cy="119641"/>
          </a:xfrm>
          <a:prstGeom prst="ellipse">
            <a:avLst/>
          </a:prstGeom>
          <a:solidFill>
            <a:srgbClr val="AD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A91E636-F02D-A44E-8915-2E24CC49A4EB}"/>
              </a:ext>
            </a:extLst>
          </p:cNvPr>
          <p:cNvSpPr txBox="1"/>
          <p:nvPr/>
        </p:nvSpPr>
        <p:spPr>
          <a:xfrm>
            <a:off x="8939525" y="3704901"/>
            <a:ext cx="137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V" dirty="0">
                <a:latin typeface="Arial" panose="020B0604020202020204" pitchFamily="34" charset="0"/>
                <a:cs typeface="Arial" panose="020B0604020202020204" pitchFamily="34" charset="0"/>
              </a:rPr>
              <a:t>Novembris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10738E56-37B2-994A-BD07-6F22E8D270B9}"/>
              </a:ext>
            </a:extLst>
          </p:cNvPr>
          <p:cNvSpPr txBox="1"/>
          <p:nvPr/>
        </p:nvSpPr>
        <p:spPr>
          <a:xfrm>
            <a:off x="8556601" y="5491449"/>
            <a:ext cx="2133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lvl="1" algn="ctr"/>
            <a:r>
              <a:rPr lang="lv-LV" sz="1600" dirty="0"/>
              <a:t>gājēju tilta izbūve</a:t>
            </a:r>
          </a:p>
        </p:txBody>
      </p:sp>
    </p:spTree>
    <p:extLst>
      <p:ext uri="{BB962C8B-B14F-4D97-AF65-F5344CB8AC3E}">
        <p14:creationId xmlns:p14="http://schemas.microsoft.com/office/powerpoint/2010/main" val="116312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00"/>
                            </p:stCondLst>
                            <p:childTnLst>
                              <p:par>
                                <p:cTn id="2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500"/>
                            </p:stCondLst>
                            <p:childTnLst>
                              <p:par>
                                <p:cTn id="2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13" grpId="0" animBg="1"/>
      <p:bldP spid="14" grpId="0"/>
      <p:bldP spid="15" grpId="0"/>
      <p:bldP spid="18" grpId="0" animBg="1"/>
      <p:bldP spid="22" grpId="0" animBg="1"/>
      <p:bldP spid="26" grpId="0" animBg="1"/>
      <p:bldP spid="28" grpId="0"/>
      <p:bldP spid="29" grpId="0"/>
      <p:bldP spid="44" grpId="0" animBg="1"/>
      <p:bldP spid="47" grpId="0" animBg="1"/>
      <p:bldP spid="48" grpId="0" animBg="1"/>
      <p:bldP spid="49" grpId="0"/>
      <p:bldP spid="50" grpId="0"/>
      <p:bldP spid="53" grpId="0" animBg="1"/>
      <p:bldP spid="54" grpId="0" animBg="1"/>
      <p:bldP spid="55" grpId="0" animBg="1"/>
      <p:bldP spid="56" grpId="0"/>
      <p:bldP spid="57" grpId="0"/>
      <p:bldP spid="58" grpId="0" animBg="1"/>
      <p:bldP spid="61" grpId="0" animBg="1"/>
      <p:bldP spid="62" grpId="0" animBg="1"/>
      <p:bldP spid="63" grpId="0"/>
      <p:bldP spid="64" grpId="0"/>
      <p:bldP spid="81" grpId="0" animBg="1"/>
      <p:bldP spid="82" grpId="0" animBg="1"/>
      <p:bldP spid="83" grpId="0" animBg="1"/>
      <p:bldP spid="84" grpId="0"/>
      <p:bldP spid="85" grpId="0"/>
      <p:bldP spid="86" grpId="0" animBg="1"/>
      <p:bldP spid="89" grpId="0" animBg="1"/>
      <p:bldP spid="90" grpId="0" animBg="1"/>
      <p:bldP spid="91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C41525C-A635-4C4C-AB74-73F46B1E23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6"/>
          <a:stretch/>
        </p:blipFill>
        <p:spPr>
          <a:xfrm>
            <a:off x="10612582" y="0"/>
            <a:ext cx="1579418" cy="1163779"/>
          </a:xfrm>
          <a:prstGeom prst="rect">
            <a:avLst/>
          </a:prstGeom>
        </p:spPr>
      </p:pic>
      <p:pic>
        <p:nvPicPr>
          <p:cNvPr id="9" name="TC (1)" descr="TC (1)">
            <a:hlinkClick r:id="" action="ppaction://media"/>
            <a:extLst>
              <a:ext uri="{FF2B5EF4-FFF2-40B4-BE49-F238E27FC236}">
                <a16:creationId xmlns:a16="http://schemas.microsoft.com/office/drawing/2014/main" id="{BED227EC-4D13-364A-9A6A-BFC799EC88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434"/>
          <a:stretch/>
        </p:blipFill>
        <p:spPr>
          <a:xfrm>
            <a:off x="0" y="0"/>
            <a:ext cx="12192000" cy="5912007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5CFBD72-8DB7-F24B-A445-75446F610F2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45100" cy="16383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6B997D-E975-8343-980C-D51B58529A75}"/>
              </a:ext>
            </a:extLst>
          </p:cNvPr>
          <p:cNvSpPr txBox="1">
            <a:spLocks/>
          </p:cNvSpPr>
          <p:nvPr/>
        </p:nvSpPr>
        <p:spPr>
          <a:xfrm>
            <a:off x="0" y="242427"/>
            <a:ext cx="5245100" cy="1153446"/>
          </a:xfrm>
          <a:solidFill>
            <a:schemeClr val="accent1">
              <a:lumMod val="50000"/>
              <a:alpha val="79803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LV" b="1" dirty="0">
                <a:solidFill>
                  <a:schemeClr val="bg1"/>
                </a:solidFill>
              </a:rPr>
              <a:t>BIM 3D plānošanas modelis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5021D89-2178-2A45-875D-39EE44BFD4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21071" b="13155"/>
          <a:stretch/>
        </p:blipFill>
        <p:spPr>
          <a:xfrm>
            <a:off x="10577592" y="6071462"/>
            <a:ext cx="1283105" cy="33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AD997E4-48FF-8240-BA92-059D17DAE4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4" y="4649431"/>
            <a:ext cx="1060465" cy="9000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78062133-DB2D-E14B-A903-5DDFA31DDF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34949" r="15065" b="34970"/>
          <a:stretch/>
        </p:blipFill>
        <p:spPr>
          <a:xfrm>
            <a:off x="2210791" y="4739431"/>
            <a:ext cx="2243071" cy="720000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1774F01-2AD5-9948-AF21-61CE130C7E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959" y="4739431"/>
            <a:ext cx="4089057" cy="720000"/>
          </a:xfrm>
          <a:prstGeom prst="rect">
            <a:avLst/>
          </a:prstGeom>
        </p:spPr>
      </p:pic>
      <p:pic>
        <p:nvPicPr>
          <p:cNvPr id="1026" name="Picture 2" descr="Progress of Rail Baltica design activities in Latvia January, 2018">
            <a:extLst>
              <a:ext uri="{FF2B5EF4-FFF2-40B4-BE49-F238E27FC236}">
                <a16:creationId xmlns:a16="http://schemas.microsoft.com/office/drawing/2014/main" id="{78E2CB40-D09A-7948-B7E9-B480B6054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04" y="4743501"/>
            <a:ext cx="1969412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0979F885-32B2-754B-B9EF-8846DC39EC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42" b="37489"/>
          <a:stretch/>
        </p:blipFill>
        <p:spPr>
          <a:xfrm>
            <a:off x="4226396" y="3196580"/>
            <a:ext cx="3739209" cy="900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50132E2-A125-474B-B5C5-1ADEEB203386}"/>
              </a:ext>
            </a:extLst>
          </p:cNvPr>
          <p:cNvSpPr/>
          <p:nvPr/>
        </p:nvSpPr>
        <p:spPr>
          <a:xfrm>
            <a:off x="10865922" y="0"/>
            <a:ext cx="1326078" cy="118753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A41EB0-6C16-3C45-A39A-25834ECEF2D0}"/>
              </a:ext>
            </a:extLst>
          </p:cNvPr>
          <p:cNvSpPr txBox="1"/>
          <p:nvPr/>
        </p:nvSpPr>
        <p:spPr>
          <a:xfrm>
            <a:off x="0" y="202177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6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Paldies par uzmanību!</a:t>
            </a:r>
            <a:endParaRPr lang="en-US" sz="60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585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</Words>
  <Application>Microsoft Office PowerPoint</Application>
  <PresentationFormat>Widescreen</PresentationFormat>
  <Paragraphs>42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Svens Neilands</dc:creator>
  <cp:lastModifiedBy>Iveta Kamarūte</cp:lastModifiedBy>
  <cp:revision>76</cp:revision>
  <dcterms:created xsi:type="dcterms:W3CDTF">2019-12-02T11:37:48Z</dcterms:created>
  <dcterms:modified xsi:type="dcterms:W3CDTF">2022-03-01T07:28:09Z</dcterms:modified>
</cp:coreProperties>
</file>