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3" r:id="rId2"/>
    <p:sldMasterId id="2147483768" r:id="rId3"/>
    <p:sldMasterId id="2147483782" r:id="rId4"/>
    <p:sldMasterId id="2147483812" r:id="rId5"/>
    <p:sldMasterId id="2147483826" r:id="rId6"/>
    <p:sldMasterId id="2147483838" r:id="rId7"/>
  </p:sldMasterIdLst>
  <p:notesMasterIdLst>
    <p:notesMasterId r:id="rId37"/>
  </p:notesMasterIdLst>
  <p:handoutMasterIdLst>
    <p:handoutMasterId r:id="rId38"/>
  </p:handoutMasterIdLst>
  <p:sldIdLst>
    <p:sldId id="1940" r:id="rId8"/>
    <p:sldId id="2001" r:id="rId9"/>
    <p:sldId id="1999" r:id="rId10"/>
    <p:sldId id="2000" r:id="rId11"/>
    <p:sldId id="1953" r:id="rId12"/>
    <p:sldId id="1976" r:id="rId13"/>
    <p:sldId id="1996" r:id="rId14"/>
    <p:sldId id="2003" r:id="rId15"/>
    <p:sldId id="1777" r:id="rId16"/>
    <p:sldId id="1945" r:id="rId17"/>
    <p:sldId id="1942" r:id="rId18"/>
    <p:sldId id="1974" r:id="rId19"/>
    <p:sldId id="1781" r:id="rId20"/>
    <p:sldId id="1810" r:id="rId21"/>
    <p:sldId id="1815" r:id="rId22"/>
    <p:sldId id="1993" r:id="rId23"/>
    <p:sldId id="1995" r:id="rId24"/>
    <p:sldId id="1412" r:id="rId25"/>
    <p:sldId id="1992" r:id="rId26"/>
    <p:sldId id="1994" r:id="rId27"/>
    <p:sldId id="1759" r:id="rId28"/>
    <p:sldId id="1964" r:id="rId29"/>
    <p:sldId id="1689" r:id="rId30"/>
    <p:sldId id="1738" r:id="rId31"/>
    <p:sldId id="2002" r:id="rId32"/>
    <p:sldId id="1963" r:id="rId33"/>
    <p:sldId id="1997" r:id="rId34"/>
    <p:sldId id="1998" r:id="rId35"/>
    <p:sldId id="1980" r:id="rId36"/>
  </p:sldIdLst>
  <p:sldSz cx="18288000" cy="10287000"/>
  <p:notesSz cx="6797675" cy="9926638"/>
  <p:defaultTextStyle>
    <a:defPPr>
      <a:defRPr lang="en-US"/>
    </a:defPPr>
    <a:lvl1pPr marL="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9144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ne Freivalde" initials="LF" lastIdx="1" clrIdx="0">
    <p:extLst>
      <p:ext uri="{19B8F6BF-5375-455C-9EA6-DF929625EA0E}">
        <p15:presenceInfo xmlns:p15="http://schemas.microsoft.com/office/powerpoint/2012/main" userId="S-1-5-21-3341795700-1664220827-1573029727-1138" providerId="AD"/>
      </p:ext>
    </p:extLst>
  </p:cmAuthor>
  <p:cmAuthor id="2" name="Sandra Lāma" initials="SL" lastIdx="1" clrIdx="1">
    <p:extLst>
      <p:ext uri="{19B8F6BF-5375-455C-9EA6-DF929625EA0E}">
        <p15:presenceInfo xmlns:p15="http://schemas.microsoft.com/office/powerpoint/2012/main" userId="S-1-5-21-3341795700-1664220827-1573029727-5715" providerId="AD"/>
      </p:ext>
    </p:extLst>
  </p:cmAuthor>
  <p:cmAuthor id="3" name="Kristaps Kiļups" initials="KK" lastIdx="1" clrIdx="2">
    <p:extLst>
      <p:ext uri="{19B8F6BF-5375-455C-9EA6-DF929625EA0E}">
        <p15:presenceInfo xmlns:p15="http://schemas.microsoft.com/office/powerpoint/2012/main" userId="S-1-5-21-3341795700-1664220827-1573029727-9651" providerId="AD"/>
      </p:ext>
    </p:extLst>
  </p:cmAuthor>
  <p:cmAuthor id="4" name="Laura Karnīte" initials="LK" lastIdx="20" clrIdx="3">
    <p:extLst>
      <p:ext uri="{19B8F6BF-5375-455C-9EA6-DF929625EA0E}">
        <p15:presenceInfo xmlns:p15="http://schemas.microsoft.com/office/powerpoint/2012/main" userId="S-1-5-21-3341795700-1664220827-1573029727-10989" providerId="AD"/>
      </p:ext>
    </p:extLst>
  </p:cmAuthor>
  <p:cmAuthor id="5" name="Aiva Baumane" initials="AB" lastIdx="1" clrIdx="4">
    <p:extLst>
      <p:ext uri="{19B8F6BF-5375-455C-9EA6-DF929625EA0E}">
        <p15:presenceInfo xmlns:p15="http://schemas.microsoft.com/office/powerpoint/2012/main" userId="S-1-5-21-3341795700-1664220827-1573029727-10898" providerId="AD"/>
      </p:ext>
    </p:extLst>
  </p:cmAuthor>
  <p:cmAuthor id="6" name="Ilze Salna" initials="IS" lastIdx="1" clrIdx="5">
    <p:extLst>
      <p:ext uri="{19B8F6BF-5375-455C-9EA6-DF929625EA0E}">
        <p15:presenceInfo xmlns:p15="http://schemas.microsoft.com/office/powerpoint/2012/main" userId="S::ilze.salna@riga-airport.com::75ecd078-9ec6-46b3-935c-afd45570df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D6D"/>
    <a:srgbClr val="0BCF9A"/>
    <a:srgbClr val="FF9532"/>
    <a:srgbClr val="142049"/>
    <a:srgbClr val="B8BAC6"/>
    <a:srgbClr val="4E88D3"/>
    <a:srgbClr val="004579"/>
    <a:srgbClr val="4583CF"/>
    <a:srgbClr val="E66868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3817" autoAdjust="0"/>
  </p:normalViewPr>
  <p:slideViewPr>
    <p:cSldViewPr snapToGrid="0" snapToObjects="1">
      <p:cViewPr varScale="1">
        <p:scale>
          <a:sx n="75" d="100"/>
          <a:sy n="75" d="100"/>
        </p:scale>
        <p:origin x="156" y="72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ommentAuthors" Target="commentAuthor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.Karnite\AppData\Local\Microsoft\Windows\INetCache\Content.Outlook\G35GGKVT\Grafiks_strat&#275;&#291;ij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Sheet1!$B$3</c:f>
              <c:strCache>
                <c:ptCount val="1"/>
                <c:pt idx="0">
                  <c:v>Tiešie pasažieri</c:v>
                </c:pt>
              </c:strCache>
            </c:strRef>
          </c:tx>
          <c:spPr>
            <a:solidFill>
              <a:srgbClr val="004579"/>
            </a:solidFill>
            <a:ln>
              <a:noFill/>
            </a:ln>
            <a:effectLst/>
          </c:spPr>
          <c:invertIfNegative val="0"/>
          <c:cat>
            <c:numRef>
              <c:f>Sheet1!$C$1:$K$1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Sheet1!$C$3:$K$3</c:f>
              <c:numCache>
                <c:formatCode>0.00</c:formatCode>
                <c:ptCount val="9"/>
                <c:pt idx="0">
                  <c:v>5.4231096092494822</c:v>
                </c:pt>
                <c:pt idx="1">
                  <c:v>1.5482341206859096</c:v>
                </c:pt>
                <c:pt idx="2">
                  <c:v>1.8368959541858754</c:v>
                </c:pt>
                <c:pt idx="3">
                  <c:v>3.5484746125285205</c:v>
                </c:pt>
                <c:pt idx="4">
                  <c:v>4.7764313142962243</c:v>
                </c:pt>
                <c:pt idx="5">
                  <c:v>5.4231096092494813</c:v>
                </c:pt>
                <c:pt idx="6">
                  <c:v>5.6942647897112355</c:v>
                </c:pt>
                <c:pt idx="7">
                  <c:v>5.978978979198148</c:v>
                </c:pt>
                <c:pt idx="8">
                  <c:v>6.2779281781585059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5E-467C-94AC-247B2CD82CB8}"/>
            </c:ext>
          </c:extLst>
        </c:ser>
        <c:ser>
          <c:idx val="2"/>
          <c:order val="2"/>
          <c:tx>
            <c:strRef>
              <c:f>Sheet1!$B$4</c:f>
              <c:strCache>
                <c:ptCount val="1"/>
                <c:pt idx="0">
                  <c:v>Transfēra pasažieri</c:v>
                </c:pt>
              </c:strCache>
            </c:strRef>
          </c:tx>
          <c:spPr>
            <a:solidFill>
              <a:srgbClr val="E56969"/>
            </a:solidFill>
            <a:ln>
              <a:noFill/>
            </a:ln>
            <a:effectLst/>
          </c:spPr>
          <c:invertIfNegative val="0"/>
          <c:cat>
            <c:numRef>
              <c:f>Sheet1!$C$1:$K$1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Sheet1!$C$4:$K$4</c:f>
              <c:numCache>
                <c:formatCode>0.00</c:formatCode>
                <c:ptCount val="9"/>
                <c:pt idx="0">
                  <c:v>2.3752879999999998</c:v>
                </c:pt>
                <c:pt idx="1">
                  <c:v>0.50993700000000008</c:v>
                </c:pt>
                <c:pt idx="2">
                  <c:v>1.001892</c:v>
                </c:pt>
                <c:pt idx="3">
                  <c:v>1.481957</c:v>
                </c:pt>
                <c:pt idx="4">
                  <c:v>1.8658839999999999</c:v>
                </c:pt>
                <c:pt idx="5">
                  <c:v>2.3752879999999998</c:v>
                </c:pt>
                <c:pt idx="6">
                  <c:v>2.4940520000000004</c:v>
                </c:pt>
                <c:pt idx="7">
                  <c:v>2.6187550000000002</c:v>
                </c:pt>
                <c:pt idx="8">
                  <c:v>2.7496930000000006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5E-467C-94AC-247B2CD82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614224576"/>
        <c:axId val="1614219168"/>
      </c:barChar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Kopējie pasažieri</c:v>
                </c:pt>
              </c:strCache>
            </c:strRef>
          </c:tx>
          <c:spPr>
            <a:ln w="127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Sheet1!$C$2:$K$2</c:f>
              <c:numCache>
                <c:formatCode>0.00</c:formatCode>
                <c:ptCount val="9"/>
                <c:pt idx="0">
                  <c:v>7.7983976092494824</c:v>
                </c:pt>
                <c:pt idx="1">
                  <c:v>2.0581711206859099</c:v>
                </c:pt>
                <c:pt idx="2">
                  <c:v>2.8387879541858752</c:v>
                </c:pt>
                <c:pt idx="3">
                  <c:v>5.0304316125285204</c:v>
                </c:pt>
                <c:pt idx="4">
                  <c:v>6.6423153142962246</c:v>
                </c:pt>
                <c:pt idx="5">
                  <c:v>7.7983976092494807</c:v>
                </c:pt>
                <c:pt idx="6">
                  <c:v>8.1883167897112354</c:v>
                </c:pt>
                <c:pt idx="7">
                  <c:v>8.5977339791981482</c:v>
                </c:pt>
                <c:pt idx="8">
                  <c:v>9.0276211781585065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5E-467C-94AC-247B2CD82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4224576"/>
        <c:axId val="1614219168"/>
      </c:lineChart>
      <c:catAx>
        <c:axId val="161422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219168"/>
        <c:crosses val="autoZero"/>
        <c:auto val="1"/>
        <c:lblAlgn val="ctr"/>
        <c:lblOffset val="100"/>
        <c:noMultiLvlLbl val="0"/>
      </c:catAx>
      <c:valAx>
        <c:axId val="161421916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900"/>
                  <a:t>milj.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161422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58F0D-77DE-4C30-A824-E007F147DEA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EB168BBF-0951-4564-9784-1773B62B90A9}">
      <dgm:prSet phldrT="[Text]" custT="1"/>
      <dgm:spPr>
        <a:xfrm>
          <a:off x="1308216" y="0"/>
          <a:ext cx="5293127" cy="529312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lv-LV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Katalītiskā ietekme</a:t>
          </a:r>
        </a:p>
      </dgm:t>
    </dgm:pt>
    <dgm:pt modelId="{A1233B0D-FAFC-425C-8AA9-4577ECCE2510}" type="parTrans" cxnId="{A41B0DBF-0EDA-49CF-8A75-15B6E62BFBE6}">
      <dgm:prSet/>
      <dgm:spPr/>
      <dgm:t>
        <a:bodyPr/>
        <a:lstStyle/>
        <a:p>
          <a:endParaRPr lang="lv-LV"/>
        </a:p>
      </dgm:t>
    </dgm:pt>
    <dgm:pt modelId="{A5030AC9-44FD-4ABD-AE6F-8A66A3D65FDD}" type="sibTrans" cxnId="{A41B0DBF-0EDA-49CF-8A75-15B6E62BFBE6}">
      <dgm:prSet/>
      <dgm:spPr/>
      <dgm:t>
        <a:bodyPr/>
        <a:lstStyle/>
        <a:p>
          <a:endParaRPr lang="lv-LV"/>
        </a:p>
      </dgm:t>
    </dgm:pt>
    <dgm:pt modelId="{57C0AA64-5A4B-46D8-90AA-340F798541BF}">
      <dgm:prSet phldrT="[Text]" custT="1"/>
      <dgm:spPr>
        <a:xfrm>
          <a:off x="1837528" y="1058625"/>
          <a:ext cx="4234502" cy="423450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lv-LV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Inducētā ietekme</a:t>
          </a:r>
        </a:p>
      </dgm:t>
    </dgm:pt>
    <dgm:pt modelId="{81D89834-D664-43B5-9D37-6AA2B5E55889}" type="parTrans" cxnId="{BECB98A9-D868-4A87-82E2-0D16001E029D}">
      <dgm:prSet/>
      <dgm:spPr/>
      <dgm:t>
        <a:bodyPr/>
        <a:lstStyle/>
        <a:p>
          <a:endParaRPr lang="lv-LV"/>
        </a:p>
      </dgm:t>
    </dgm:pt>
    <dgm:pt modelId="{F3125DED-0F77-4F4B-9333-3EF304C6EF2B}" type="sibTrans" cxnId="{BECB98A9-D868-4A87-82E2-0D16001E029D}">
      <dgm:prSet/>
      <dgm:spPr/>
      <dgm:t>
        <a:bodyPr/>
        <a:lstStyle/>
        <a:p>
          <a:endParaRPr lang="lv-LV"/>
        </a:p>
      </dgm:t>
    </dgm:pt>
    <dgm:pt modelId="{3555AD9D-3AB2-43BA-9207-43D60FFFBDBA}">
      <dgm:prSet phldrT="[Text]" custT="1"/>
      <dgm:spPr>
        <a:xfrm>
          <a:off x="2366841" y="2117251"/>
          <a:ext cx="3175876" cy="317587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lv-LV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Netiešā ietekme</a:t>
          </a:r>
        </a:p>
      </dgm:t>
    </dgm:pt>
    <dgm:pt modelId="{2FCCB9EB-A392-4879-A3C1-437738AB6A78}" type="parTrans" cxnId="{AA62056D-F0BF-47E5-A4E6-50294F0A357A}">
      <dgm:prSet/>
      <dgm:spPr/>
      <dgm:t>
        <a:bodyPr/>
        <a:lstStyle/>
        <a:p>
          <a:endParaRPr lang="lv-LV"/>
        </a:p>
      </dgm:t>
    </dgm:pt>
    <dgm:pt modelId="{F5E487BE-C3D4-401D-A17E-2F6FFE19FBA6}" type="sibTrans" cxnId="{AA62056D-F0BF-47E5-A4E6-50294F0A357A}">
      <dgm:prSet/>
      <dgm:spPr/>
      <dgm:t>
        <a:bodyPr/>
        <a:lstStyle/>
        <a:p>
          <a:endParaRPr lang="lv-LV"/>
        </a:p>
      </dgm:t>
    </dgm:pt>
    <dgm:pt modelId="{04DA3784-AEDD-4B37-8B8A-C0CDFDBCFB97}">
      <dgm:prSet phldrT="[Text]" custT="1"/>
      <dgm:spPr>
        <a:xfrm>
          <a:off x="2896154" y="3175876"/>
          <a:ext cx="2117251" cy="2117251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lv-LV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Tiešā ietekme</a:t>
          </a:r>
          <a:r>
            <a:rPr lang="en-US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D73EAEB3-1E51-4997-96BF-0B26D8E9FEF3}" type="parTrans" cxnId="{FB730A1D-BBAC-499A-B263-AA30088736FA}">
      <dgm:prSet/>
      <dgm:spPr/>
      <dgm:t>
        <a:bodyPr/>
        <a:lstStyle/>
        <a:p>
          <a:endParaRPr lang="lv-LV"/>
        </a:p>
      </dgm:t>
    </dgm:pt>
    <dgm:pt modelId="{8F4AF2DD-F975-4D6D-AC6A-7497447D7454}" type="sibTrans" cxnId="{FB730A1D-BBAC-499A-B263-AA30088736FA}">
      <dgm:prSet/>
      <dgm:spPr/>
      <dgm:t>
        <a:bodyPr/>
        <a:lstStyle/>
        <a:p>
          <a:endParaRPr lang="lv-LV"/>
        </a:p>
      </dgm:t>
    </dgm:pt>
    <dgm:pt modelId="{3E07375D-F32A-4A3C-BA0A-2F1EF6EEA119}" type="pres">
      <dgm:prSet presAssocID="{43158F0D-77DE-4C30-A824-E007F147DEAC}" presName="Name0" presStyleCnt="0">
        <dgm:presLayoutVars>
          <dgm:chMax val="7"/>
          <dgm:resizeHandles val="exact"/>
        </dgm:presLayoutVars>
      </dgm:prSet>
      <dgm:spPr/>
    </dgm:pt>
    <dgm:pt modelId="{0097FB84-85A7-472C-84AF-9152DEC5CB77}" type="pres">
      <dgm:prSet presAssocID="{43158F0D-77DE-4C30-A824-E007F147DEAC}" presName="comp1" presStyleCnt="0"/>
      <dgm:spPr/>
    </dgm:pt>
    <dgm:pt modelId="{325DDFBD-8017-4E66-B97E-FDEF470DF4C4}" type="pres">
      <dgm:prSet presAssocID="{43158F0D-77DE-4C30-A824-E007F147DEAC}" presName="circle1" presStyleLbl="node1" presStyleIdx="0" presStyleCnt="4"/>
      <dgm:spPr/>
    </dgm:pt>
    <dgm:pt modelId="{760459CC-62E0-4B57-A187-EB1A7921FC01}" type="pres">
      <dgm:prSet presAssocID="{43158F0D-77DE-4C30-A824-E007F147DEAC}" presName="c1text" presStyleLbl="node1" presStyleIdx="0" presStyleCnt="4">
        <dgm:presLayoutVars>
          <dgm:bulletEnabled val="1"/>
        </dgm:presLayoutVars>
      </dgm:prSet>
      <dgm:spPr/>
    </dgm:pt>
    <dgm:pt modelId="{5BDFD7E4-594D-4F4E-AE95-A7B8AFDADE2E}" type="pres">
      <dgm:prSet presAssocID="{43158F0D-77DE-4C30-A824-E007F147DEAC}" presName="comp2" presStyleCnt="0"/>
      <dgm:spPr/>
    </dgm:pt>
    <dgm:pt modelId="{759D2D21-E568-4EB5-9497-55E8FE7F0C52}" type="pres">
      <dgm:prSet presAssocID="{43158F0D-77DE-4C30-A824-E007F147DEAC}" presName="circle2" presStyleLbl="node1" presStyleIdx="1" presStyleCnt="4"/>
      <dgm:spPr/>
    </dgm:pt>
    <dgm:pt modelId="{1CA47595-149A-4705-AAFC-02F1E23E8B2A}" type="pres">
      <dgm:prSet presAssocID="{43158F0D-77DE-4C30-A824-E007F147DEAC}" presName="c2text" presStyleLbl="node1" presStyleIdx="1" presStyleCnt="4">
        <dgm:presLayoutVars>
          <dgm:bulletEnabled val="1"/>
        </dgm:presLayoutVars>
      </dgm:prSet>
      <dgm:spPr/>
    </dgm:pt>
    <dgm:pt modelId="{75A427B6-7B79-4B25-9C7B-535A4135FA34}" type="pres">
      <dgm:prSet presAssocID="{43158F0D-77DE-4C30-A824-E007F147DEAC}" presName="comp3" presStyleCnt="0"/>
      <dgm:spPr/>
    </dgm:pt>
    <dgm:pt modelId="{60568AA3-2906-406F-9C91-FB7C21F5961E}" type="pres">
      <dgm:prSet presAssocID="{43158F0D-77DE-4C30-A824-E007F147DEAC}" presName="circle3" presStyleLbl="node1" presStyleIdx="2" presStyleCnt="4"/>
      <dgm:spPr/>
    </dgm:pt>
    <dgm:pt modelId="{1DD0293A-274D-4451-8894-EB3FF8405971}" type="pres">
      <dgm:prSet presAssocID="{43158F0D-77DE-4C30-A824-E007F147DEAC}" presName="c3text" presStyleLbl="node1" presStyleIdx="2" presStyleCnt="4">
        <dgm:presLayoutVars>
          <dgm:bulletEnabled val="1"/>
        </dgm:presLayoutVars>
      </dgm:prSet>
      <dgm:spPr/>
    </dgm:pt>
    <dgm:pt modelId="{459BCB3E-2E38-43F0-B98A-E27257606F38}" type="pres">
      <dgm:prSet presAssocID="{43158F0D-77DE-4C30-A824-E007F147DEAC}" presName="comp4" presStyleCnt="0"/>
      <dgm:spPr/>
    </dgm:pt>
    <dgm:pt modelId="{E4CC60FD-02A9-4799-9272-84ED6E82A03F}" type="pres">
      <dgm:prSet presAssocID="{43158F0D-77DE-4C30-A824-E007F147DEAC}" presName="circle4" presStyleLbl="node1" presStyleIdx="3" presStyleCnt="4"/>
      <dgm:spPr/>
    </dgm:pt>
    <dgm:pt modelId="{3548C40F-CED0-453E-BF46-FB92D9706003}" type="pres">
      <dgm:prSet presAssocID="{43158F0D-77DE-4C30-A824-E007F147DEAC}" presName="c4text" presStyleLbl="node1" presStyleIdx="3" presStyleCnt="4">
        <dgm:presLayoutVars>
          <dgm:bulletEnabled val="1"/>
        </dgm:presLayoutVars>
      </dgm:prSet>
      <dgm:spPr/>
    </dgm:pt>
  </dgm:ptLst>
  <dgm:cxnLst>
    <dgm:cxn modelId="{8D94AD13-7064-44D1-8CDE-DAF45E4F60E9}" type="presOf" srcId="{57C0AA64-5A4B-46D8-90AA-340F798541BF}" destId="{759D2D21-E568-4EB5-9497-55E8FE7F0C52}" srcOrd="0" destOrd="0" presId="urn:microsoft.com/office/officeart/2005/8/layout/venn2"/>
    <dgm:cxn modelId="{451F6417-885F-4091-B6C9-BF32BEC1B73F}" type="presOf" srcId="{EB168BBF-0951-4564-9784-1773B62B90A9}" destId="{325DDFBD-8017-4E66-B97E-FDEF470DF4C4}" srcOrd="0" destOrd="0" presId="urn:microsoft.com/office/officeart/2005/8/layout/venn2"/>
    <dgm:cxn modelId="{FB730A1D-BBAC-499A-B263-AA30088736FA}" srcId="{43158F0D-77DE-4C30-A824-E007F147DEAC}" destId="{04DA3784-AEDD-4B37-8B8A-C0CDFDBCFB97}" srcOrd="3" destOrd="0" parTransId="{D73EAEB3-1E51-4997-96BF-0B26D8E9FEF3}" sibTransId="{8F4AF2DD-F975-4D6D-AC6A-7497447D7454}"/>
    <dgm:cxn modelId="{E46B4B1F-B3C2-4053-B98C-FDD11757ACDC}" type="presOf" srcId="{43158F0D-77DE-4C30-A824-E007F147DEAC}" destId="{3E07375D-F32A-4A3C-BA0A-2F1EF6EEA119}" srcOrd="0" destOrd="0" presId="urn:microsoft.com/office/officeart/2005/8/layout/venn2"/>
    <dgm:cxn modelId="{1F47F635-B53A-4ACA-B212-D8AE1F11CB9D}" type="presOf" srcId="{57C0AA64-5A4B-46D8-90AA-340F798541BF}" destId="{1CA47595-149A-4705-AAFC-02F1E23E8B2A}" srcOrd="1" destOrd="0" presId="urn:microsoft.com/office/officeart/2005/8/layout/venn2"/>
    <dgm:cxn modelId="{CFA59F40-56DE-49DD-BF1E-CC1F3B101E8D}" type="presOf" srcId="{04DA3784-AEDD-4B37-8B8A-C0CDFDBCFB97}" destId="{3548C40F-CED0-453E-BF46-FB92D9706003}" srcOrd="1" destOrd="0" presId="urn:microsoft.com/office/officeart/2005/8/layout/venn2"/>
    <dgm:cxn modelId="{7948D260-6025-427A-88C3-E5025135FE19}" type="presOf" srcId="{3555AD9D-3AB2-43BA-9207-43D60FFFBDBA}" destId="{60568AA3-2906-406F-9C91-FB7C21F5961E}" srcOrd="0" destOrd="0" presId="urn:microsoft.com/office/officeart/2005/8/layout/venn2"/>
    <dgm:cxn modelId="{548FFB6B-0DFC-4185-A2C9-5D9BAEE1B224}" type="presOf" srcId="{04DA3784-AEDD-4B37-8B8A-C0CDFDBCFB97}" destId="{E4CC60FD-02A9-4799-9272-84ED6E82A03F}" srcOrd="0" destOrd="0" presId="urn:microsoft.com/office/officeart/2005/8/layout/venn2"/>
    <dgm:cxn modelId="{AA62056D-F0BF-47E5-A4E6-50294F0A357A}" srcId="{43158F0D-77DE-4C30-A824-E007F147DEAC}" destId="{3555AD9D-3AB2-43BA-9207-43D60FFFBDBA}" srcOrd="2" destOrd="0" parTransId="{2FCCB9EB-A392-4879-A3C1-437738AB6A78}" sibTransId="{F5E487BE-C3D4-401D-A17E-2F6FFE19FBA6}"/>
    <dgm:cxn modelId="{BECB98A9-D868-4A87-82E2-0D16001E029D}" srcId="{43158F0D-77DE-4C30-A824-E007F147DEAC}" destId="{57C0AA64-5A4B-46D8-90AA-340F798541BF}" srcOrd="1" destOrd="0" parTransId="{81D89834-D664-43B5-9D37-6AA2B5E55889}" sibTransId="{F3125DED-0F77-4F4B-9333-3EF304C6EF2B}"/>
    <dgm:cxn modelId="{A16B80BE-4DFC-40D3-8A20-D4B17371C38A}" type="presOf" srcId="{3555AD9D-3AB2-43BA-9207-43D60FFFBDBA}" destId="{1DD0293A-274D-4451-8894-EB3FF8405971}" srcOrd="1" destOrd="0" presId="urn:microsoft.com/office/officeart/2005/8/layout/venn2"/>
    <dgm:cxn modelId="{A41B0DBF-0EDA-49CF-8A75-15B6E62BFBE6}" srcId="{43158F0D-77DE-4C30-A824-E007F147DEAC}" destId="{EB168BBF-0951-4564-9784-1773B62B90A9}" srcOrd="0" destOrd="0" parTransId="{A1233B0D-FAFC-425C-8AA9-4577ECCE2510}" sibTransId="{A5030AC9-44FD-4ABD-AE6F-8A66A3D65FDD}"/>
    <dgm:cxn modelId="{82FE70D2-47AE-4597-9005-02CCB4C6E578}" type="presOf" srcId="{EB168BBF-0951-4564-9784-1773B62B90A9}" destId="{760459CC-62E0-4B57-A187-EB1A7921FC01}" srcOrd="1" destOrd="0" presId="urn:microsoft.com/office/officeart/2005/8/layout/venn2"/>
    <dgm:cxn modelId="{6890A472-4EB8-43B7-AF96-279DA5614542}" type="presParOf" srcId="{3E07375D-F32A-4A3C-BA0A-2F1EF6EEA119}" destId="{0097FB84-85A7-472C-84AF-9152DEC5CB77}" srcOrd="0" destOrd="0" presId="urn:microsoft.com/office/officeart/2005/8/layout/venn2"/>
    <dgm:cxn modelId="{725E10FB-7751-4F78-B696-0761FCF23642}" type="presParOf" srcId="{0097FB84-85A7-472C-84AF-9152DEC5CB77}" destId="{325DDFBD-8017-4E66-B97E-FDEF470DF4C4}" srcOrd="0" destOrd="0" presId="urn:microsoft.com/office/officeart/2005/8/layout/venn2"/>
    <dgm:cxn modelId="{EAE62D8C-0A5B-448E-837F-6739A0A3CBFE}" type="presParOf" srcId="{0097FB84-85A7-472C-84AF-9152DEC5CB77}" destId="{760459CC-62E0-4B57-A187-EB1A7921FC01}" srcOrd="1" destOrd="0" presId="urn:microsoft.com/office/officeart/2005/8/layout/venn2"/>
    <dgm:cxn modelId="{907CA042-F434-4FFB-B943-9A166AFA0077}" type="presParOf" srcId="{3E07375D-F32A-4A3C-BA0A-2F1EF6EEA119}" destId="{5BDFD7E4-594D-4F4E-AE95-A7B8AFDADE2E}" srcOrd="1" destOrd="0" presId="urn:microsoft.com/office/officeart/2005/8/layout/venn2"/>
    <dgm:cxn modelId="{A87C67C4-4BF6-42B9-83F2-F4410C69F5A2}" type="presParOf" srcId="{5BDFD7E4-594D-4F4E-AE95-A7B8AFDADE2E}" destId="{759D2D21-E568-4EB5-9497-55E8FE7F0C52}" srcOrd="0" destOrd="0" presId="urn:microsoft.com/office/officeart/2005/8/layout/venn2"/>
    <dgm:cxn modelId="{6FB03AAB-6C3B-40D2-A424-A105095B470D}" type="presParOf" srcId="{5BDFD7E4-594D-4F4E-AE95-A7B8AFDADE2E}" destId="{1CA47595-149A-4705-AAFC-02F1E23E8B2A}" srcOrd="1" destOrd="0" presId="urn:microsoft.com/office/officeart/2005/8/layout/venn2"/>
    <dgm:cxn modelId="{2FC40188-8220-463A-B234-08D5A1F6244F}" type="presParOf" srcId="{3E07375D-F32A-4A3C-BA0A-2F1EF6EEA119}" destId="{75A427B6-7B79-4B25-9C7B-535A4135FA34}" srcOrd="2" destOrd="0" presId="urn:microsoft.com/office/officeart/2005/8/layout/venn2"/>
    <dgm:cxn modelId="{8064D25F-2270-4B68-ACD5-CDAD0DCC7C6A}" type="presParOf" srcId="{75A427B6-7B79-4B25-9C7B-535A4135FA34}" destId="{60568AA3-2906-406F-9C91-FB7C21F5961E}" srcOrd="0" destOrd="0" presId="urn:microsoft.com/office/officeart/2005/8/layout/venn2"/>
    <dgm:cxn modelId="{207492E1-A0D6-4E30-A340-7780C970C65C}" type="presParOf" srcId="{75A427B6-7B79-4B25-9C7B-535A4135FA34}" destId="{1DD0293A-274D-4451-8894-EB3FF8405971}" srcOrd="1" destOrd="0" presId="urn:microsoft.com/office/officeart/2005/8/layout/venn2"/>
    <dgm:cxn modelId="{3494F821-E246-4B25-BB39-E113BD705E8C}" type="presParOf" srcId="{3E07375D-F32A-4A3C-BA0A-2F1EF6EEA119}" destId="{459BCB3E-2E38-43F0-B98A-E27257606F38}" srcOrd="3" destOrd="0" presId="urn:microsoft.com/office/officeart/2005/8/layout/venn2"/>
    <dgm:cxn modelId="{CF8DE7B3-17D4-401D-B27C-4AEB2CC03369}" type="presParOf" srcId="{459BCB3E-2E38-43F0-B98A-E27257606F38}" destId="{E4CC60FD-02A9-4799-9272-84ED6E82A03F}" srcOrd="0" destOrd="0" presId="urn:microsoft.com/office/officeart/2005/8/layout/venn2"/>
    <dgm:cxn modelId="{6337532C-3802-4A19-B910-0D1A56511CDE}" type="presParOf" srcId="{459BCB3E-2E38-43F0-B98A-E27257606F38}" destId="{3548C40F-CED0-453E-BF46-FB92D970600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DDFBD-8017-4E66-B97E-FDEF470DF4C4}">
      <dsp:nvSpPr>
        <dsp:cNvPr id="0" name=""/>
        <dsp:cNvSpPr/>
      </dsp:nvSpPr>
      <dsp:spPr>
        <a:xfrm>
          <a:off x="1837626" y="0"/>
          <a:ext cx="6252914" cy="6252914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Katalītiskā ietekme</a:t>
          </a:r>
        </a:p>
      </dsp:txBody>
      <dsp:txXfrm>
        <a:off x="4345961" y="450003"/>
        <a:ext cx="1236244" cy="663221"/>
      </dsp:txXfrm>
    </dsp:sp>
    <dsp:sp modelId="{759D2D21-E568-4EB5-9497-55E8FE7F0C52}">
      <dsp:nvSpPr>
        <dsp:cNvPr id="0" name=""/>
        <dsp:cNvSpPr/>
      </dsp:nvSpPr>
      <dsp:spPr>
        <a:xfrm>
          <a:off x="2462918" y="1250582"/>
          <a:ext cx="5002331" cy="5002331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Inducētā ietekme</a:t>
          </a:r>
        </a:p>
      </dsp:txBody>
      <dsp:txXfrm>
        <a:off x="4345961" y="1682585"/>
        <a:ext cx="1236244" cy="636693"/>
      </dsp:txXfrm>
    </dsp:sp>
    <dsp:sp modelId="{60568AA3-2906-406F-9C91-FB7C21F5961E}">
      <dsp:nvSpPr>
        <dsp:cNvPr id="0" name=""/>
        <dsp:cNvSpPr/>
      </dsp:nvSpPr>
      <dsp:spPr>
        <a:xfrm>
          <a:off x="3088209" y="2501165"/>
          <a:ext cx="3751748" cy="3751748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Netiešā ietekme</a:t>
          </a:r>
        </a:p>
      </dsp:txBody>
      <dsp:txXfrm>
        <a:off x="4345961" y="2906168"/>
        <a:ext cx="1236244" cy="596899"/>
      </dsp:txXfrm>
    </dsp:sp>
    <dsp:sp modelId="{E4CC60FD-02A9-4799-9272-84ED6E82A03F}">
      <dsp:nvSpPr>
        <dsp:cNvPr id="0" name=""/>
        <dsp:cNvSpPr/>
      </dsp:nvSpPr>
      <dsp:spPr>
        <a:xfrm>
          <a:off x="3713501" y="3751748"/>
          <a:ext cx="2501165" cy="2501165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Tiešā ietekme</a:t>
          </a:r>
          <a:r>
            <a:rPr lang="en-US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4338792" y="4560182"/>
        <a:ext cx="1250583" cy="884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8DFA1236-E4A4-41EA-BABA-7E56D61F163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91DBF53-D7CA-452D-B6C2-763F4AA89F6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64588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5A2922F4-EE32-4F42-8CD6-C1C0150A86AF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3FCFDA83-467C-4FA3-BCDC-45272E42F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79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FDA83-467C-4FA3-BCDC-45272E42F5E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42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>
            <a:extLst>
              <a:ext uri="{FF2B5EF4-FFF2-40B4-BE49-F238E27FC236}">
                <a16:creationId xmlns:a16="http://schemas.microsoft.com/office/drawing/2014/main" id="{B406F668-E14F-496C-A0C9-699391DEE5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>
            <a:extLst>
              <a:ext uri="{FF2B5EF4-FFF2-40B4-BE49-F238E27FC236}">
                <a16:creationId xmlns:a16="http://schemas.microsoft.com/office/drawing/2014/main" id="{C6C0E358-D003-4E42-A84D-228DFBA6D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lv-LV"/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A8D602C9-B110-4A48-86D9-315450BFD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244D7-D3B0-4B46-B8F9-0A5F3158850F}" type="slidenum">
              <a:rPr kumimoji="0" lang="it-IT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2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>
            <a:extLst>
              <a:ext uri="{FF2B5EF4-FFF2-40B4-BE49-F238E27FC236}">
                <a16:creationId xmlns:a16="http://schemas.microsoft.com/office/drawing/2014/main" id="{B406F668-E14F-496C-A0C9-699391DEE5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>
            <a:extLst>
              <a:ext uri="{FF2B5EF4-FFF2-40B4-BE49-F238E27FC236}">
                <a16:creationId xmlns:a16="http://schemas.microsoft.com/office/drawing/2014/main" id="{C6C0E358-D003-4E42-A84D-228DFBA6D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lv-LV"/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A8D602C9-B110-4A48-86D9-315450BFD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244D7-D3B0-4B46-B8F9-0A5F3158850F}" type="slidenum">
              <a:rPr kumimoji="0" lang="it-IT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93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E3D19260-C216-440A-83E1-223B93272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3886E4B-6FA1-460F-940B-0A3E753AE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lv-LV"/>
              <a:t>VERSIJA I</a:t>
            </a:r>
          </a:p>
          <a:p>
            <a:endParaRPr lang="en-US" altLang="lv-LV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0F57C4F-9650-458E-9B2C-019C322CB3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E1748-2E79-494C-AF2D-C2281291D85E}" type="slidenum">
              <a:rPr kumimoji="0" lang="en-US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2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>
            <a:extLst>
              <a:ext uri="{FF2B5EF4-FFF2-40B4-BE49-F238E27FC236}">
                <a16:creationId xmlns:a16="http://schemas.microsoft.com/office/drawing/2014/main" id="{6F4D769C-3DAF-4B8D-93A0-527EC6F63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egnaposto note 2">
            <a:extLst>
              <a:ext uri="{FF2B5EF4-FFF2-40B4-BE49-F238E27FC236}">
                <a16:creationId xmlns:a16="http://schemas.microsoft.com/office/drawing/2014/main" id="{A4732B7B-391D-4F87-BF0D-DACCF2A53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lv-LV"/>
          </a:p>
        </p:txBody>
      </p:sp>
      <p:sp>
        <p:nvSpPr>
          <p:cNvPr id="19460" name="Segnaposto numero diapositiva 3">
            <a:extLst>
              <a:ext uri="{FF2B5EF4-FFF2-40B4-BE49-F238E27FC236}">
                <a16:creationId xmlns:a16="http://schemas.microsoft.com/office/drawing/2014/main" id="{9E07789B-BCA0-49D9-8300-7E5EE25C8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9CF1-0AE4-4261-A39E-59956F607C56}" type="slidenum">
              <a:rPr kumimoji="0" lang="it-IT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3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C852E-1F35-1D43-A246-8431DF5E57C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8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>
            <a:extLst>
              <a:ext uri="{FF2B5EF4-FFF2-40B4-BE49-F238E27FC236}">
                <a16:creationId xmlns:a16="http://schemas.microsoft.com/office/drawing/2014/main" id="{6F4D769C-3DAF-4B8D-93A0-527EC6F63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egnaposto note 2">
            <a:extLst>
              <a:ext uri="{FF2B5EF4-FFF2-40B4-BE49-F238E27FC236}">
                <a16:creationId xmlns:a16="http://schemas.microsoft.com/office/drawing/2014/main" id="{A4732B7B-391D-4F87-BF0D-DACCF2A53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lv-LV"/>
          </a:p>
        </p:txBody>
      </p:sp>
      <p:sp>
        <p:nvSpPr>
          <p:cNvPr id="19460" name="Segnaposto numero diapositiva 3">
            <a:extLst>
              <a:ext uri="{FF2B5EF4-FFF2-40B4-BE49-F238E27FC236}">
                <a16:creationId xmlns:a16="http://schemas.microsoft.com/office/drawing/2014/main" id="{9E07789B-BCA0-49D9-8300-7E5EE25C8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9CF1-0AE4-4261-A39E-59956F607C56}" type="slidenum">
              <a:rPr kumimoji="0" lang="it-IT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3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9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9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9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Logo with Panels"/>
          <p:cNvGrpSpPr/>
          <p:nvPr userDrawn="1"/>
        </p:nvGrpSpPr>
        <p:grpSpPr>
          <a:xfrm>
            <a:off x="2053340" y="-6302"/>
            <a:ext cx="16238989" cy="9676613"/>
            <a:chOff x="1129337" y="-4762"/>
            <a:chExt cx="8931444" cy="7311219"/>
          </a:xfrm>
        </p:grpSpPr>
        <p:grpSp>
          <p:nvGrpSpPr>
            <p:cNvPr id="2" name="Logo Shapes"/>
            <p:cNvGrpSpPr/>
            <p:nvPr userDrawn="1"/>
          </p:nvGrpSpPr>
          <p:grpSpPr>
            <a:xfrm>
              <a:off x="1904332" y="-4762"/>
              <a:ext cx="8156449" cy="6784848"/>
              <a:chOff x="1733808" y="190516"/>
              <a:chExt cx="7414954" cy="5986630"/>
            </a:xfrm>
          </p:grpSpPr>
          <p:sp>
            <p:nvSpPr>
              <p:cNvPr id="8" name="Rectangle 1"/>
              <p:cNvSpPr>
                <a:spLocks noChangeArrowheads="1"/>
              </p:cNvSpPr>
              <p:nvPr/>
            </p:nvSpPr>
            <p:spPr bwMode="gray">
              <a:xfrm>
                <a:off x="1733809" y="4160087"/>
                <a:ext cx="7414953" cy="2017059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2"/>
              <p:cNvSpPr>
                <a:spLocks noChangeArrowheads="1"/>
              </p:cNvSpPr>
              <p:nvPr/>
            </p:nvSpPr>
            <p:spPr bwMode="gray">
              <a:xfrm>
                <a:off x="1733808" y="190516"/>
                <a:ext cx="5677593" cy="5972539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3"/>
              <p:cNvSpPr>
                <a:spLocks noChangeArrowheads="1"/>
              </p:cNvSpPr>
              <p:nvPr/>
            </p:nvSpPr>
            <p:spPr bwMode="gray">
              <a:xfrm>
                <a:off x="1733809" y="3346372"/>
                <a:ext cx="6483928" cy="2814638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gray">
              <a:xfrm>
                <a:off x="1733808" y="1199045"/>
                <a:ext cx="5902037" cy="4970032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5"/>
              <p:cNvSpPr>
                <a:spLocks noChangeArrowheads="1"/>
              </p:cNvSpPr>
              <p:nvPr/>
            </p:nvSpPr>
            <p:spPr bwMode="gray">
              <a:xfrm>
                <a:off x="1733809" y="4160087"/>
                <a:ext cx="6483928" cy="2017059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gray">
              <a:xfrm>
                <a:off x="1733808" y="3346372"/>
                <a:ext cx="5902037" cy="2814638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gray">
              <a:xfrm>
                <a:off x="1733808" y="1199045"/>
                <a:ext cx="5677593" cy="4970032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gray">
              <a:xfrm>
                <a:off x="1733808" y="4160087"/>
                <a:ext cx="5902037" cy="2017059"/>
              </a:xfrm>
              <a:prstGeom prst="rect">
                <a:avLst/>
              </a:prstGeom>
              <a:solidFill>
                <a:srgbClr val="D13A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gray">
              <a:xfrm>
                <a:off x="1733808" y="3346372"/>
                <a:ext cx="5677593" cy="2814638"/>
              </a:xfrm>
              <a:prstGeom prst="rect">
                <a:avLst/>
              </a:prstGeom>
              <a:solidFill>
                <a:srgbClr val="CD2F1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 userDrawn="1"/>
            </p:nvSpPr>
            <p:spPr bwMode="gray">
              <a:xfrm>
                <a:off x="1733809" y="4160087"/>
                <a:ext cx="5677593" cy="2017059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Rectangle 11"/>
              <p:cNvSpPr>
                <a:spLocks noChangeArrowheads="1"/>
              </p:cNvSpPr>
              <p:nvPr/>
            </p:nvSpPr>
            <p:spPr bwMode="gray">
              <a:xfrm>
                <a:off x="1733809" y="4426339"/>
                <a:ext cx="2078182" cy="1750807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" name="Logo"/>
            <p:cNvGrpSpPr/>
            <p:nvPr userDrawn="1"/>
          </p:nvGrpSpPr>
          <p:grpSpPr>
            <a:xfrm>
              <a:off x="1129337" y="6778803"/>
              <a:ext cx="905256" cy="527654"/>
              <a:chOff x="1129337" y="6778803"/>
              <a:chExt cx="905256" cy="527654"/>
            </a:xfrm>
          </p:grpSpPr>
          <p:sp>
            <p:nvSpPr>
              <p:cNvPr id="29" name="Rectangle 0"/>
              <p:cNvSpPr>
                <a:spLocks noChangeArrowheads="1"/>
              </p:cNvSpPr>
              <p:nvPr userDrawn="1"/>
            </p:nvSpPr>
            <p:spPr bwMode="black">
              <a:xfrm>
                <a:off x="1675337" y="6778803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29"/>
              <p:cNvSpPr>
                <a:spLocks noEditPoints="1"/>
              </p:cNvSpPr>
              <p:nvPr userDrawn="1"/>
            </p:nvSpPr>
            <p:spPr bwMode="black">
              <a:xfrm>
                <a:off x="1129337" y="6965246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Descriptor"/>
          <p:cNvSpPr txBox="1"/>
          <p:nvPr userDrawn="1">
            <p:custDataLst>
              <p:tags r:id="rId1"/>
            </p:custDataLst>
          </p:nvPr>
        </p:nvSpPr>
        <p:spPr bwMode="white">
          <a:xfrm>
            <a:off x="3740727" y="1031949"/>
            <a:ext cx="65724" cy="2851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indent="-363063" defTabSz="1348414"/>
            <a:r>
              <a:rPr lang="en-GB" sz="1853">
                <a:solidFill>
                  <a:srgbClr val="FFFFFF"/>
                </a:solidFill>
                <a:cs typeface="Arial" pitchFamily="34" charset="0"/>
              </a:rPr>
              <a:t> </a:t>
            </a:r>
            <a:endParaRPr lang="en-GB" sz="1853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" name="Title"/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 bwMode="white">
          <a:xfrm>
            <a:off x="3740728" y="1613648"/>
            <a:ext cx="10806545" cy="672129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4368" b="1" i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22" name="Subtitle"/>
          <p:cNvSpPr>
            <a:spLocks noGrp="1"/>
          </p:cNvSpPr>
          <p:nvPr userDrawn="1">
            <p:ph type="subTitle" idx="1" hasCustomPrompt="1"/>
            <p:custDataLst>
              <p:tags r:id="rId3"/>
            </p:custDataLst>
          </p:nvPr>
        </p:nvSpPr>
        <p:spPr bwMode="white">
          <a:xfrm>
            <a:off x="3740728" y="2319819"/>
            <a:ext cx="10806545" cy="604916"/>
          </a:xfrm>
        </p:spPr>
        <p:txBody>
          <a:bodyPr>
            <a:spAutoFit/>
          </a:bodyPr>
          <a:lstStyle>
            <a:lvl1pPr marL="0" marR="0" indent="0" algn="l" defTabSz="134841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 sz="4368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6" name="Confidentiality stamp"/>
          <p:cNvSpPr txBox="1"/>
          <p:nvPr userDrawn="1">
            <p:custDataLst>
              <p:tags r:id="rId4"/>
            </p:custDataLst>
          </p:nvPr>
        </p:nvSpPr>
        <p:spPr bwMode="black">
          <a:xfrm>
            <a:off x="964275" y="4937760"/>
            <a:ext cx="2227811" cy="203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5" name="Draft stamp"/>
          <p:cNvSpPr txBox="1"/>
          <p:nvPr userDrawn="1">
            <p:custDataLst>
              <p:tags r:id="rId5"/>
            </p:custDataLst>
          </p:nvPr>
        </p:nvSpPr>
        <p:spPr bwMode="black">
          <a:xfrm>
            <a:off x="964276" y="5349241"/>
            <a:ext cx="2222269" cy="3870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1535" rtlCol="0" anchor="t" anchorCtr="0">
            <a:spAutoFit/>
          </a:bodyPr>
          <a:lstStyle/>
          <a:p>
            <a:pPr defTabSz="1348414"/>
            <a:r>
              <a:rPr lang="en-GB" sz="1324" b="1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b="1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8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964276" y="5748618"/>
            <a:ext cx="2222269" cy="203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348414"/>
            <a:r>
              <a:rPr lang="en-GB" sz="1324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cxnSp>
        <p:nvCxnSpPr>
          <p:cNvPr id="34" name="Frame Line"/>
          <p:cNvCxnSpPr/>
          <p:nvPr userDrawn="1"/>
        </p:nvCxnSpPr>
        <p:spPr bwMode="black">
          <a:xfrm flipV="1">
            <a:off x="692727" y="4732735"/>
            <a:ext cx="2493818" cy="190588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ver image"/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3462424" y="4726226"/>
            <a:ext cx="12252960" cy="4247926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2912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3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Top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/>
          </p:nvPr>
        </p:nvSpPr>
        <p:spPr>
          <a:xfrm>
            <a:off x="964277" y="2928770"/>
            <a:ext cx="16359447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</p:nvPr>
        </p:nvSpPr>
        <p:spPr>
          <a:xfrm>
            <a:off x="964276" y="5954358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2"/>
          </p:nvPr>
        </p:nvSpPr>
        <p:spPr>
          <a:xfrm>
            <a:off x="9277004" y="5954358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9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4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8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6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7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5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2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21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408896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Bottom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/>
          </p:nvPr>
        </p:nvSpPr>
        <p:spPr>
          <a:xfrm>
            <a:off x="966933" y="2928770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</p:nvPr>
        </p:nvSpPr>
        <p:spPr>
          <a:xfrm>
            <a:off x="9277002" y="2928770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2"/>
          </p:nvPr>
        </p:nvSpPr>
        <p:spPr>
          <a:xfrm>
            <a:off x="964277" y="5954358"/>
            <a:ext cx="16359447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9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4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8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6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7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5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2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21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409047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964275" y="2928770"/>
            <a:ext cx="5270269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1"/>
          </p:nvPr>
        </p:nvSpPr>
        <p:spPr>
          <a:xfrm>
            <a:off x="6508518" y="2928770"/>
            <a:ext cx="5270269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4" name="Content Placeholder 4"/>
          <p:cNvSpPr>
            <a:spLocks noGrp="1"/>
          </p:cNvSpPr>
          <p:nvPr>
            <p:ph sz="quarter" idx="12"/>
          </p:nvPr>
        </p:nvSpPr>
        <p:spPr>
          <a:xfrm>
            <a:off x="12053453" y="2928770"/>
            <a:ext cx="5270269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3"/>
          </p:nvPr>
        </p:nvSpPr>
        <p:spPr>
          <a:xfrm>
            <a:off x="964275" y="5954358"/>
            <a:ext cx="5270269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14"/>
          </p:nvPr>
        </p:nvSpPr>
        <p:spPr>
          <a:xfrm>
            <a:off x="6508518" y="5954358"/>
            <a:ext cx="5270269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" name="Content Placeholder 7"/>
          <p:cNvSpPr>
            <a:spLocks noGrp="1"/>
          </p:cNvSpPr>
          <p:nvPr>
            <p:ph sz="quarter" idx="15"/>
          </p:nvPr>
        </p:nvSpPr>
        <p:spPr>
          <a:xfrm>
            <a:off x="12053453" y="5954358"/>
            <a:ext cx="5270269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9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5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5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1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3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9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2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27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sp>
        <p:nvSpPr>
          <p:cNvPr id="33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1423425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20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6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18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5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7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3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9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6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22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19105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757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</a:p>
        </p:txBody>
      </p:sp>
      <p:cxnSp>
        <p:nvCxnSpPr>
          <p:cNvPr id="5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063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tion Divider Title"/>
          <p:cNvSpPr>
            <a:spLocks noGrp="1"/>
          </p:cNvSpPr>
          <p:nvPr>
            <p:ph type="subTitle" idx="1" hasCustomPrompt="1"/>
            <p:custDataLst>
              <p:tags r:id="rId1"/>
            </p:custDataLst>
          </p:nvPr>
        </p:nvSpPr>
        <p:spPr bwMode="black">
          <a:xfrm>
            <a:off x="964277" y="2201229"/>
            <a:ext cx="16359447" cy="685800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buNone/>
              <a:defRPr sz="4765" b="1" i="1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Click to add Section Divider Title</a:t>
            </a:r>
          </a:p>
        </p:txBody>
      </p:sp>
      <p:sp>
        <p:nvSpPr>
          <p:cNvPr id="14" name="PwC Text"/>
          <p:cNvSpPr txBox="1"/>
          <p:nvPr userDrawn="1">
            <p:custDataLst>
              <p:tags r:id="rId2"/>
            </p:custDataLst>
          </p:nvPr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0" name="Page Number"/>
          <p:cNvSpPr txBox="1"/>
          <p:nvPr userDrawn="1">
            <p:custDataLst>
              <p:tags r:id="rId3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7" name="Section No.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 bwMode="black">
          <a:xfrm>
            <a:off x="964277" y="1512795"/>
            <a:ext cx="16359447" cy="685799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765" b="0" i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Section Divider style</a:t>
            </a:r>
          </a:p>
        </p:txBody>
      </p:sp>
      <p:sp>
        <p:nvSpPr>
          <p:cNvPr id="19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8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cxnSp>
        <p:nvCxnSpPr>
          <p:cNvPr id="13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esentation 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1" name="Slide Tags" hidden="1"/>
          <p:cNvSpPr txBox="1"/>
          <p:nvPr userDrawn="1">
            <p:custDataLst>
              <p:tags r:id="rId8"/>
            </p:custDataLst>
          </p:nvPr>
        </p:nvSpPr>
        <p:spPr>
          <a:xfrm>
            <a:off x="0" y="342901"/>
            <a:ext cx="3200400" cy="543516"/>
          </a:xfrm>
          <a:prstGeom prst="rect">
            <a:avLst/>
          </a:prstGeom>
          <a:noFill/>
        </p:spPr>
        <p:txBody>
          <a:bodyPr wrap="square" lIns="134844" tIns="67422" rIns="134844" bIns="67422" rtlCol="0">
            <a:spAutoFit/>
          </a:bodyPr>
          <a:lstStyle/>
          <a:p>
            <a:pPr defTabSz="1348414"/>
            <a:r>
              <a:rPr lang="en-GB" sz="2647" noProof="1">
                <a:solidFill>
                  <a:srgbClr val="000000"/>
                </a:solidFill>
              </a:rPr>
              <a:t>Slide Tags</a:t>
            </a:r>
          </a:p>
        </p:txBody>
      </p:sp>
    </p:spTree>
    <p:extLst>
      <p:ext uri="{BB962C8B-B14F-4D97-AF65-F5344CB8AC3E}">
        <p14:creationId xmlns:p14="http://schemas.microsoft.com/office/powerpoint/2010/main" val="139693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ppendix Divider title"/>
          <p:cNvSpPr>
            <a:spLocks noGrp="1"/>
          </p:cNvSpPr>
          <p:nvPr>
            <p:ph type="subTitle" idx="1" hasCustomPrompt="1"/>
            <p:custDataLst>
              <p:tags r:id="rId1"/>
            </p:custDataLst>
          </p:nvPr>
        </p:nvSpPr>
        <p:spPr bwMode="black">
          <a:xfrm>
            <a:off x="964277" y="2202628"/>
            <a:ext cx="16359447" cy="685800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buNone/>
              <a:defRPr sz="4765" b="1" i="1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Click to add Appendix Divider Title</a:t>
            </a:r>
          </a:p>
        </p:txBody>
      </p:sp>
      <p:sp>
        <p:nvSpPr>
          <p:cNvPr id="14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19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6" name="Appendix No.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 bwMode="black">
          <a:xfrm>
            <a:off x="964277" y="1512795"/>
            <a:ext cx="16359447" cy="685799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765" b="0" i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Appendix Divider style</a:t>
            </a:r>
          </a:p>
        </p:txBody>
      </p:sp>
      <p:sp>
        <p:nvSpPr>
          <p:cNvPr id="18" name="Report Date"/>
          <p:cNvSpPr txBox="1"/>
          <p:nvPr userDrawn="1">
            <p:custDataLst>
              <p:tags r:id="rId4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7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cxnSp>
        <p:nvCxnSpPr>
          <p:cNvPr id="13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esentation Disclaimer" hidden="1"/>
          <p:cNvSpPr txBox="1"/>
          <p:nvPr userDrawn="1">
            <p:custDataLst>
              <p:tags r:id="rId6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1" name="Slide Tags" hidden="1"/>
          <p:cNvSpPr txBox="1"/>
          <p:nvPr userDrawn="1">
            <p:custDataLst>
              <p:tags r:id="rId7"/>
            </p:custDataLst>
          </p:nvPr>
        </p:nvSpPr>
        <p:spPr>
          <a:xfrm>
            <a:off x="0" y="342901"/>
            <a:ext cx="3200400" cy="543516"/>
          </a:xfrm>
          <a:prstGeom prst="rect">
            <a:avLst/>
          </a:prstGeom>
          <a:noFill/>
        </p:spPr>
        <p:txBody>
          <a:bodyPr wrap="square" lIns="134844" tIns="67422" rIns="134844" bIns="67422" rtlCol="0">
            <a:spAutoFit/>
          </a:bodyPr>
          <a:lstStyle/>
          <a:p>
            <a:pPr defTabSz="1348414"/>
            <a:r>
              <a:rPr lang="en-GB" sz="2647" noProof="1">
                <a:solidFill>
                  <a:srgbClr val="000000"/>
                </a:solidFill>
              </a:rPr>
              <a:t>Slide Tags</a:t>
            </a:r>
          </a:p>
        </p:txBody>
      </p:sp>
    </p:spTree>
    <p:extLst>
      <p:ext uri="{BB962C8B-B14F-4D97-AF65-F5344CB8AC3E}">
        <p14:creationId xmlns:p14="http://schemas.microsoft.com/office/powerpoint/2010/main" val="14771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Closing statement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64276" y="8774206"/>
            <a:ext cx="9601200" cy="1008529"/>
          </a:xfrm>
        </p:spPr>
        <p:txBody>
          <a:bodyPr anchor="b"/>
          <a:lstStyle>
            <a:lvl1pPr>
              <a:defRPr sz="1324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Add legal and copyright disclaimers here.</a:t>
            </a:r>
          </a:p>
        </p:txBody>
      </p:sp>
      <p:cxnSp>
        <p:nvCxnSpPr>
          <p:cNvPr id="5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95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tion Divider title"/>
          <p:cNvSpPr>
            <a:spLocks noGrp="1"/>
          </p:cNvSpPr>
          <p:nvPr>
            <p:ph type="subTitle" idx="1" hasCustomPrompt="1"/>
            <p:custDataLst>
              <p:tags r:id="rId1"/>
            </p:custDataLst>
          </p:nvPr>
        </p:nvSpPr>
        <p:spPr bwMode="black">
          <a:xfrm>
            <a:off x="964275" y="1512794"/>
            <a:ext cx="16359447" cy="685800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buNone/>
              <a:defRPr sz="4765" b="1" i="1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Section Divider Title</a:t>
            </a:r>
          </a:p>
        </p:txBody>
      </p:sp>
      <p:sp>
        <p:nvSpPr>
          <p:cNvPr id="14" name="PwC Text"/>
          <p:cNvSpPr txBox="1"/>
          <p:nvPr userDrawn="1">
            <p:custDataLst>
              <p:tags r:id="rId2"/>
            </p:custDataLst>
          </p:nvPr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1" name="Page Number"/>
          <p:cNvSpPr txBox="1"/>
          <p:nvPr userDrawn="1">
            <p:custDataLst>
              <p:tags r:id="rId3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9" name="Big Number"/>
          <p:cNvSpPr txBox="1"/>
          <p:nvPr userDrawn="1">
            <p:custDataLst>
              <p:tags r:id="rId4"/>
            </p:custDataLst>
          </p:nvPr>
        </p:nvSpPr>
        <p:spPr>
          <a:xfrm>
            <a:off x="17290527" y="3195022"/>
            <a:ext cx="65" cy="568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63063" algn="r" defTabSz="1348414"/>
            <a:endParaRPr lang="en-GB" sz="36926" b="1" i="1" dirty="0">
              <a:solidFill>
                <a:srgbClr val="A32020"/>
              </a:solidFill>
              <a:latin typeface="Georgia"/>
              <a:cs typeface="Arial" pitchFamily="34" charset="0"/>
            </a:endParaRPr>
          </a:p>
        </p:txBody>
      </p:sp>
      <p:sp>
        <p:nvSpPr>
          <p:cNvPr id="20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3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967232" y="938290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esentation 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1" name="Slide Tags" hidden="1"/>
          <p:cNvSpPr txBox="1"/>
          <p:nvPr userDrawn="1">
            <p:custDataLst>
              <p:tags r:id="rId8"/>
            </p:custDataLst>
          </p:nvPr>
        </p:nvSpPr>
        <p:spPr>
          <a:xfrm>
            <a:off x="0" y="342901"/>
            <a:ext cx="3200400" cy="543516"/>
          </a:xfrm>
          <a:prstGeom prst="rect">
            <a:avLst/>
          </a:prstGeom>
          <a:noFill/>
        </p:spPr>
        <p:txBody>
          <a:bodyPr wrap="square" lIns="134844" tIns="67422" rIns="134844" bIns="67422" rtlCol="0">
            <a:spAutoFit/>
          </a:bodyPr>
          <a:lstStyle/>
          <a:p>
            <a:pPr defTabSz="1348414"/>
            <a:r>
              <a:rPr lang="en-GB" sz="2647" noProof="1">
                <a:solidFill>
                  <a:srgbClr val="000000"/>
                </a:solidFill>
              </a:rPr>
              <a:t>Slide Tags</a:t>
            </a:r>
          </a:p>
        </p:txBody>
      </p:sp>
    </p:spTree>
    <p:extLst>
      <p:ext uri="{BB962C8B-B14F-4D97-AF65-F5344CB8AC3E}">
        <p14:creationId xmlns:p14="http://schemas.microsoft.com/office/powerpoint/2010/main" val="386985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quarter" idx="15"/>
            <p:custDataLst>
              <p:tags r:id="rId1"/>
            </p:custDataLst>
          </p:nvPr>
        </p:nvSpPr>
        <p:spPr>
          <a:xfrm>
            <a:off x="964277" y="2928770"/>
            <a:ext cx="16359447" cy="5845436"/>
          </a:xfrm>
        </p:spPr>
        <p:txBody>
          <a:bodyPr/>
          <a:lstStyle>
            <a:lvl1pPr>
              <a:defRPr baseline="0"/>
            </a:lvl1pPr>
            <a:lvl5pPr>
              <a:defRPr baseline="0"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7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4" name="PwC Text"/>
          <p:cNvSpPr txBox="1"/>
          <p:nvPr userDrawn="1"/>
        </p:nvSpPr>
        <p:spPr>
          <a:xfrm>
            <a:off x="964276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36" name="Report Date"/>
          <p:cNvSpPr txBox="1"/>
          <p:nvPr userDrawn="1">
            <p:custDataLst>
              <p:tags r:id="rId3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33" name="Section Footer"/>
          <p:cNvSpPr txBox="1"/>
          <p:nvPr userDrawn="1">
            <p:custDataLst>
              <p:tags r:id="rId4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8" name="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5" name="Presentation Disclaimer" hidden="1"/>
          <p:cNvSpPr txBox="1"/>
          <p:nvPr userDrawn="1">
            <p:custDataLst>
              <p:tags r:id="rId6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/>
          <p:nvPr userDrawn="1">
            <p:custDataLst>
              <p:tags r:id="rId7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1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/Filepath" hidden="1"/>
          <p:cNvSpPr txBox="1"/>
          <p:nvPr userDrawn="1">
            <p:custDataLst>
              <p:tags r:id="rId9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137216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tion Divider title"/>
          <p:cNvSpPr>
            <a:spLocks noGrp="1"/>
          </p:cNvSpPr>
          <p:nvPr>
            <p:ph type="subTitle" idx="1" hasCustomPrompt="1"/>
            <p:custDataLst>
              <p:tags r:id="rId1"/>
            </p:custDataLst>
          </p:nvPr>
        </p:nvSpPr>
        <p:spPr bwMode="black">
          <a:xfrm>
            <a:off x="964277" y="1512794"/>
            <a:ext cx="16359447" cy="685800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buNone/>
              <a:defRPr sz="4765" b="1" i="1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Section Divider Title</a:t>
            </a:r>
          </a:p>
        </p:txBody>
      </p:sp>
      <p:sp>
        <p:nvSpPr>
          <p:cNvPr id="15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FFFFFF"/>
                </a:solidFill>
              </a:rPr>
              <a:t>PwC</a:t>
            </a:r>
          </a:p>
        </p:txBody>
      </p:sp>
      <p:sp>
        <p:nvSpPr>
          <p:cNvPr id="19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2" name="Big Number"/>
          <p:cNvSpPr txBox="1"/>
          <p:nvPr userDrawn="1">
            <p:custDataLst>
              <p:tags r:id="rId3"/>
            </p:custDataLst>
          </p:nvPr>
        </p:nvSpPr>
        <p:spPr>
          <a:xfrm>
            <a:off x="17290527" y="3195022"/>
            <a:ext cx="65" cy="568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363063" algn="r" defTabSz="1348414"/>
            <a:endParaRPr lang="en-GB" sz="36926" b="1" i="1" dirty="0">
              <a:solidFill>
                <a:srgbClr val="FFFFFF"/>
              </a:solidFill>
              <a:latin typeface="Georgia"/>
              <a:cs typeface="Arial" pitchFamily="34" charset="0"/>
            </a:endParaRPr>
          </a:p>
        </p:txBody>
      </p:sp>
      <p:sp>
        <p:nvSpPr>
          <p:cNvPr id="18" name="Report Date"/>
          <p:cNvSpPr txBox="1"/>
          <p:nvPr userDrawn="1">
            <p:custDataLst>
              <p:tags r:id="rId4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FFFFFF"/>
                </a:solidFill>
              </a:rPr>
              <a:t>9 June 2015</a:t>
            </a:r>
          </a:p>
        </p:txBody>
      </p:sp>
      <p:sp>
        <p:nvSpPr>
          <p:cNvPr id="14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967232" y="938290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FFFFFF"/>
              </a:solidFill>
            </a:endParaRPr>
          </a:p>
        </p:txBody>
      </p:sp>
      <p:sp>
        <p:nvSpPr>
          <p:cNvPr id="16" name="Presentation Disclaimer" hidden="1"/>
          <p:cNvSpPr txBox="1"/>
          <p:nvPr userDrawn="1">
            <p:custDataLst>
              <p:tags r:id="rId6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FFFFFF"/>
              </a:solidFill>
            </a:endParaRPr>
          </a:p>
        </p:txBody>
      </p:sp>
      <p:sp>
        <p:nvSpPr>
          <p:cNvPr id="11" name="Slide Tags" hidden="1"/>
          <p:cNvSpPr txBox="1"/>
          <p:nvPr userDrawn="1">
            <p:custDataLst>
              <p:tags r:id="rId7"/>
            </p:custDataLst>
          </p:nvPr>
        </p:nvSpPr>
        <p:spPr>
          <a:xfrm>
            <a:off x="0" y="342901"/>
            <a:ext cx="3200400" cy="543516"/>
          </a:xfrm>
          <a:prstGeom prst="rect">
            <a:avLst/>
          </a:prstGeom>
          <a:noFill/>
        </p:spPr>
        <p:txBody>
          <a:bodyPr wrap="square" lIns="134844" tIns="67422" rIns="134844" bIns="67422" rtlCol="0">
            <a:spAutoFit/>
          </a:bodyPr>
          <a:lstStyle/>
          <a:p>
            <a:pPr defTabSz="1348414"/>
            <a:r>
              <a:rPr lang="en-GB" sz="2647" noProof="1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46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ogo with Panels"/>
          <p:cNvGrpSpPr/>
          <p:nvPr userDrawn="1"/>
        </p:nvGrpSpPr>
        <p:grpSpPr>
          <a:xfrm>
            <a:off x="2053340" y="-6302"/>
            <a:ext cx="16238989" cy="9676613"/>
            <a:chOff x="1129337" y="-4762"/>
            <a:chExt cx="8931444" cy="7311219"/>
          </a:xfrm>
        </p:grpSpPr>
        <p:grpSp>
          <p:nvGrpSpPr>
            <p:cNvPr id="3" name="Logo Shapes"/>
            <p:cNvGrpSpPr/>
            <p:nvPr userDrawn="1"/>
          </p:nvGrpSpPr>
          <p:grpSpPr>
            <a:xfrm>
              <a:off x="1904332" y="-4762"/>
              <a:ext cx="8156449" cy="6784848"/>
              <a:chOff x="1733808" y="190516"/>
              <a:chExt cx="7414954" cy="5986630"/>
            </a:xfrm>
          </p:grpSpPr>
          <p:sp>
            <p:nvSpPr>
              <p:cNvPr id="8" name="Rectangle 1"/>
              <p:cNvSpPr>
                <a:spLocks noChangeArrowheads="1"/>
              </p:cNvSpPr>
              <p:nvPr/>
            </p:nvSpPr>
            <p:spPr bwMode="gray">
              <a:xfrm>
                <a:off x="1733809" y="4160087"/>
                <a:ext cx="7414953" cy="2017059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2"/>
              <p:cNvSpPr>
                <a:spLocks noChangeArrowheads="1"/>
              </p:cNvSpPr>
              <p:nvPr/>
            </p:nvSpPr>
            <p:spPr bwMode="gray">
              <a:xfrm>
                <a:off x="1733808" y="190516"/>
                <a:ext cx="5677593" cy="5972539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3"/>
              <p:cNvSpPr>
                <a:spLocks noChangeArrowheads="1"/>
              </p:cNvSpPr>
              <p:nvPr/>
            </p:nvSpPr>
            <p:spPr bwMode="gray">
              <a:xfrm>
                <a:off x="1733809" y="3346372"/>
                <a:ext cx="6483928" cy="2814637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gray">
              <a:xfrm>
                <a:off x="1733808" y="1199045"/>
                <a:ext cx="5902037" cy="4970032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5"/>
              <p:cNvSpPr>
                <a:spLocks noChangeArrowheads="1"/>
              </p:cNvSpPr>
              <p:nvPr/>
            </p:nvSpPr>
            <p:spPr bwMode="gray">
              <a:xfrm>
                <a:off x="1733809" y="4160087"/>
                <a:ext cx="6483928" cy="2017059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gray">
              <a:xfrm>
                <a:off x="1733808" y="3346372"/>
                <a:ext cx="5902037" cy="2814637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gray">
              <a:xfrm>
                <a:off x="1733808" y="1199045"/>
                <a:ext cx="5677593" cy="4970032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gray">
              <a:xfrm>
                <a:off x="1733808" y="4160087"/>
                <a:ext cx="5902037" cy="2017059"/>
              </a:xfrm>
              <a:prstGeom prst="rect">
                <a:avLst/>
              </a:prstGeom>
              <a:solidFill>
                <a:srgbClr val="D13A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gray">
              <a:xfrm>
                <a:off x="1733808" y="3346372"/>
                <a:ext cx="5677593" cy="2814637"/>
              </a:xfrm>
              <a:prstGeom prst="rect">
                <a:avLst/>
              </a:prstGeom>
              <a:solidFill>
                <a:srgbClr val="CD2F1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 userDrawn="1"/>
            </p:nvSpPr>
            <p:spPr bwMode="gray">
              <a:xfrm>
                <a:off x="1733809" y="4160087"/>
                <a:ext cx="5677593" cy="2017059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Rectangle 11"/>
              <p:cNvSpPr>
                <a:spLocks noChangeArrowheads="1"/>
              </p:cNvSpPr>
              <p:nvPr/>
            </p:nvSpPr>
            <p:spPr bwMode="gray">
              <a:xfrm>
                <a:off x="1733809" y="4426339"/>
                <a:ext cx="2078182" cy="1750807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Logo"/>
            <p:cNvGrpSpPr/>
            <p:nvPr userDrawn="1"/>
          </p:nvGrpSpPr>
          <p:grpSpPr>
            <a:xfrm>
              <a:off x="1129337" y="6778803"/>
              <a:ext cx="905256" cy="527654"/>
              <a:chOff x="1129337" y="6778803"/>
              <a:chExt cx="905256" cy="527654"/>
            </a:xfrm>
          </p:grpSpPr>
          <p:sp>
            <p:nvSpPr>
              <p:cNvPr id="29" name="Rectangle 0"/>
              <p:cNvSpPr>
                <a:spLocks noChangeArrowheads="1"/>
              </p:cNvSpPr>
              <p:nvPr userDrawn="1"/>
            </p:nvSpPr>
            <p:spPr bwMode="black">
              <a:xfrm>
                <a:off x="1675337" y="6778803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29"/>
              <p:cNvSpPr>
                <a:spLocks noEditPoints="1"/>
              </p:cNvSpPr>
              <p:nvPr userDrawn="1"/>
            </p:nvSpPr>
            <p:spPr bwMode="black">
              <a:xfrm>
                <a:off x="1129337" y="6965246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Descriptor"/>
          <p:cNvSpPr txBox="1"/>
          <p:nvPr userDrawn="1">
            <p:custDataLst>
              <p:tags r:id="rId1"/>
            </p:custDataLst>
          </p:nvPr>
        </p:nvSpPr>
        <p:spPr bwMode="white">
          <a:xfrm>
            <a:off x="3740727" y="1031949"/>
            <a:ext cx="65724" cy="2851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indent="-363063" defTabSz="1348414"/>
            <a:r>
              <a:rPr lang="en-GB" sz="1853">
                <a:solidFill>
                  <a:srgbClr val="FFFFFF"/>
                </a:solidFill>
                <a:cs typeface="Arial" pitchFamily="34" charset="0"/>
              </a:rPr>
              <a:t> </a:t>
            </a:r>
            <a:endParaRPr lang="en-GB" sz="1853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" name="Title"/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 bwMode="white">
          <a:xfrm>
            <a:off x="3740728" y="1613648"/>
            <a:ext cx="10806545" cy="672129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4368" b="1" i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22" name="Subtitle"/>
          <p:cNvSpPr>
            <a:spLocks noGrp="1"/>
          </p:cNvSpPr>
          <p:nvPr userDrawn="1">
            <p:ph type="subTitle" idx="1" hasCustomPrompt="1"/>
            <p:custDataLst>
              <p:tags r:id="rId3"/>
            </p:custDataLst>
          </p:nvPr>
        </p:nvSpPr>
        <p:spPr bwMode="white">
          <a:xfrm>
            <a:off x="3740728" y="2319819"/>
            <a:ext cx="10806545" cy="604916"/>
          </a:xfrm>
        </p:spPr>
        <p:txBody>
          <a:bodyPr>
            <a:spAutoFit/>
          </a:bodyPr>
          <a:lstStyle>
            <a:lvl1pPr marL="0" marR="0" indent="0" algn="l" defTabSz="134841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 sz="4368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6" name="Confidentiality stamp"/>
          <p:cNvSpPr txBox="1"/>
          <p:nvPr userDrawn="1">
            <p:custDataLst>
              <p:tags r:id="rId4"/>
            </p:custDataLst>
          </p:nvPr>
        </p:nvSpPr>
        <p:spPr bwMode="black">
          <a:xfrm>
            <a:off x="964275" y="4937760"/>
            <a:ext cx="2227811" cy="203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5" name="Draft stamp"/>
          <p:cNvSpPr txBox="1"/>
          <p:nvPr userDrawn="1">
            <p:custDataLst>
              <p:tags r:id="rId5"/>
            </p:custDataLst>
          </p:nvPr>
        </p:nvSpPr>
        <p:spPr bwMode="black">
          <a:xfrm>
            <a:off x="964276" y="5349241"/>
            <a:ext cx="2222269" cy="3870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1535" rtlCol="0" anchor="t" anchorCtr="0">
            <a:spAutoFit/>
          </a:bodyPr>
          <a:lstStyle/>
          <a:p>
            <a:pPr defTabSz="1348414"/>
            <a:r>
              <a:rPr lang="en-GB" sz="1324" b="1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b="1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8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964276" y="5748618"/>
            <a:ext cx="2222269" cy="348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42941" rtlCol="0">
            <a:spAutoFit/>
          </a:bodyPr>
          <a:lstStyle/>
          <a:p>
            <a:pPr defTabSz="1348414"/>
            <a:r>
              <a:rPr lang="en-GB" sz="1324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0" hasCustomPrompt="1"/>
            <p:custDataLst>
              <p:tags r:id="rId7"/>
            </p:custDataLst>
          </p:nvPr>
        </p:nvSpPr>
        <p:spPr>
          <a:xfrm>
            <a:off x="964276" y="6147996"/>
            <a:ext cx="2222269" cy="1712235"/>
          </a:xfrm>
        </p:spPr>
        <p:txBody>
          <a:bodyPr anchor="t" anchorCtr="0">
            <a:noAutofit/>
          </a:bodyPr>
          <a:lstStyle>
            <a:lvl1pPr>
              <a:defRPr sz="1324" i="1" baseline="0"/>
            </a:lvl1pPr>
            <a:lvl2pPr>
              <a:defRPr sz="1324" i="1"/>
            </a:lvl2pPr>
            <a:lvl3pPr>
              <a:defRPr sz="1324" i="1"/>
            </a:lvl3pPr>
            <a:lvl4pPr>
              <a:defRPr sz="1324" i="1"/>
            </a:lvl4pPr>
            <a:lvl5pPr>
              <a:defRPr sz="1324" i="1"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cxnSp>
        <p:nvCxnSpPr>
          <p:cNvPr id="32" name="Frame Line"/>
          <p:cNvCxnSpPr/>
          <p:nvPr userDrawn="1"/>
        </p:nvCxnSpPr>
        <p:spPr bwMode="black">
          <a:xfrm flipV="1">
            <a:off x="692727" y="4732734"/>
            <a:ext cx="2493818" cy="2048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ver image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3462424" y="4726226"/>
            <a:ext cx="12252960" cy="4247926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2912" dirty="0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76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Logo with Panels"/>
          <p:cNvGrpSpPr/>
          <p:nvPr userDrawn="1"/>
        </p:nvGrpSpPr>
        <p:grpSpPr>
          <a:xfrm>
            <a:off x="2053340" y="8445786"/>
            <a:ext cx="2214520" cy="1224525"/>
            <a:chOff x="3835013" y="2828854"/>
            <a:chExt cx="1217986" cy="925197"/>
          </a:xfrm>
        </p:grpSpPr>
        <p:grpSp>
          <p:nvGrpSpPr>
            <p:cNvPr id="42" name="Logo Panels"/>
            <p:cNvGrpSpPr/>
            <p:nvPr/>
          </p:nvGrpSpPr>
          <p:grpSpPr>
            <a:xfrm>
              <a:off x="4609614" y="2828854"/>
              <a:ext cx="443385" cy="397546"/>
              <a:chOff x="4609614" y="2828854"/>
              <a:chExt cx="443385" cy="397546"/>
            </a:xfrm>
          </p:grpSpPr>
          <p:sp>
            <p:nvSpPr>
              <p:cNvPr id="46" name="Rectangle 1"/>
              <p:cNvSpPr>
                <a:spLocks noChangeArrowheads="1"/>
              </p:cNvSpPr>
              <p:nvPr/>
            </p:nvSpPr>
            <p:spPr bwMode="gray">
              <a:xfrm>
                <a:off x="4609614" y="3112483"/>
                <a:ext cx="443385" cy="113916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2"/>
              <p:cNvSpPr>
                <a:spLocks noChangeArrowheads="1"/>
              </p:cNvSpPr>
              <p:nvPr/>
            </p:nvSpPr>
            <p:spPr bwMode="gray">
              <a:xfrm>
                <a:off x="4609618" y="2873556"/>
                <a:ext cx="269567" cy="352844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3"/>
              <p:cNvSpPr>
                <a:spLocks noChangeArrowheads="1"/>
              </p:cNvSpPr>
              <p:nvPr/>
            </p:nvSpPr>
            <p:spPr bwMode="gray">
              <a:xfrm>
                <a:off x="4609618" y="2828854"/>
                <a:ext cx="224319" cy="397545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"/>
              <p:cNvSpPr>
                <a:spLocks noChangeArrowheads="1"/>
              </p:cNvSpPr>
              <p:nvPr/>
            </p:nvSpPr>
            <p:spPr bwMode="gray">
              <a:xfrm>
                <a:off x="4609617" y="2873555"/>
                <a:ext cx="224319" cy="352844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5"/>
              <p:cNvSpPr>
                <a:spLocks noChangeArrowheads="1"/>
              </p:cNvSpPr>
              <p:nvPr/>
            </p:nvSpPr>
            <p:spPr bwMode="gray">
              <a:xfrm>
                <a:off x="4609615" y="2944211"/>
                <a:ext cx="383843" cy="282188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6"/>
              <p:cNvSpPr>
                <a:spLocks noChangeArrowheads="1"/>
              </p:cNvSpPr>
              <p:nvPr/>
            </p:nvSpPr>
            <p:spPr bwMode="gray">
              <a:xfrm>
                <a:off x="4609616" y="3112483"/>
                <a:ext cx="383842" cy="113916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7"/>
              <p:cNvSpPr>
                <a:spLocks noChangeArrowheads="1"/>
              </p:cNvSpPr>
              <p:nvPr/>
            </p:nvSpPr>
            <p:spPr bwMode="gray">
              <a:xfrm>
                <a:off x="4609616" y="2944211"/>
                <a:ext cx="269570" cy="282188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8"/>
              <p:cNvSpPr>
                <a:spLocks noChangeArrowheads="1"/>
              </p:cNvSpPr>
              <p:nvPr/>
            </p:nvSpPr>
            <p:spPr bwMode="gray">
              <a:xfrm>
                <a:off x="4609616" y="3112483"/>
                <a:ext cx="269569" cy="113916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9"/>
              <p:cNvSpPr>
                <a:spLocks/>
              </p:cNvSpPr>
              <p:nvPr/>
            </p:nvSpPr>
            <p:spPr bwMode="gray">
              <a:xfrm>
                <a:off x="4609616" y="2944211"/>
                <a:ext cx="224321" cy="282188"/>
              </a:xfrm>
              <a:prstGeom prst="rect">
                <a:avLst/>
              </a:pr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10"/>
              <p:cNvSpPr>
                <a:spLocks noChangeArrowheads="1"/>
              </p:cNvSpPr>
              <p:nvPr/>
            </p:nvSpPr>
            <p:spPr bwMode="gray">
              <a:xfrm>
                <a:off x="4609617" y="3112483"/>
                <a:ext cx="224320" cy="113916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11"/>
              <p:cNvSpPr>
                <a:spLocks noChangeArrowheads="1"/>
              </p:cNvSpPr>
              <p:nvPr/>
            </p:nvSpPr>
            <p:spPr bwMode="gray">
              <a:xfrm>
                <a:off x="4609617" y="3052823"/>
                <a:ext cx="141027" cy="173576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12"/>
              <p:cNvSpPr>
                <a:spLocks noChangeArrowheads="1"/>
              </p:cNvSpPr>
              <p:nvPr/>
            </p:nvSpPr>
            <p:spPr bwMode="gray">
              <a:xfrm>
                <a:off x="4609617" y="3112483"/>
                <a:ext cx="141027" cy="113916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" name="Logo"/>
            <p:cNvGrpSpPr/>
            <p:nvPr/>
          </p:nvGrpSpPr>
          <p:grpSpPr>
            <a:xfrm>
              <a:off x="3835013" y="3226397"/>
              <a:ext cx="905256" cy="527654"/>
              <a:chOff x="3835013" y="3226397"/>
              <a:chExt cx="905256" cy="527654"/>
            </a:xfrm>
          </p:grpSpPr>
          <p:sp>
            <p:nvSpPr>
              <p:cNvPr id="44" name="Rectangle 0"/>
              <p:cNvSpPr>
                <a:spLocks noChangeArrowheads="1"/>
              </p:cNvSpPr>
              <p:nvPr/>
            </p:nvSpPr>
            <p:spPr bwMode="black">
              <a:xfrm>
                <a:off x="4381013" y="3226397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44"/>
              <p:cNvSpPr>
                <a:spLocks noEditPoints="1"/>
              </p:cNvSpPr>
              <p:nvPr/>
            </p:nvSpPr>
            <p:spPr bwMode="black">
              <a:xfrm>
                <a:off x="3835013" y="3412840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 userDrawn="1">
            <p:custDataLst>
              <p:tags r:id="rId1"/>
            </p:custDataLst>
          </p:nvPr>
        </p:nvSpPr>
        <p:spPr bwMode="white">
          <a:xfrm>
            <a:off x="3740727" y="1031949"/>
            <a:ext cx="65724" cy="2851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indent="-363063" defTabSz="1348414"/>
            <a:r>
              <a:rPr lang="en-GB" sz="1853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GB" sz="1853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" name="Title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 bwMode="black">
          <a:xfrm>
            <a:off x="3740728" y="1613648"/>
            <a:ext cx="10806545" cy="672129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4368" b="1" i="1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22" name="Subtitle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 bwMode="black">
          <a:xfrm>
            <a:off x="3740728" y="2319819"/>
            <a:ext cx="10806545" cy="604916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368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6" name="Confidentiality stamp"/>
          <p:cNvSpPr txBox="1"/>
          <p:nvPr>
            <p:custDataLst>
              <p:tags r:id="rId4"/>
            </p:custDataLst>
          </p:nvPr>
        </p:nvSpPr>
        <p:spPr bwMode="black">
          <a:xfrm>
            <a:off x="964275" y="4937760"/>
            <a:ext cx="2227811" cy="203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5" name="Draft stamp"/>
          <p:cNvSpPr txBox="1"/>
          <p:nvPr userDrawn="1">
            <p:custDataLst>
              <p:tags r:id="rId5"/>
            </p:custDataLst>
          </p:nvPr>
        </p:nvSpPr>
        <p:spPr bwMode="black">
          <a:xfrm>
            <a:off x="964276" y="5349241"/>
            <a:ext cx="2222269" cy="3870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1535" rtlCol="0" anchor="t" anchorCtr="0">
            <a:spAutoFit/>
          </a:bodyPr>
          <a:lstStyle/>
          <a:p>
            <a:pPr defTabSz="1348414"/>
            <a:r>
              <a:rPr lang="en-GB" sz="1324" b="1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b="1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7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964275" y="5748618"/>
            <a:ext cx="2222271" cy="203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348414"/>
            <a:r>
              <a:rPr lang="en-GB" sz="1324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cxnSp>
        <p:nvCxnSpPr>
          <p:cNvPr id="30" name="Frame Line"/>
          <p:cNvCxnSpPr/>
          <p:nvPr userDrawn="1"/>
        </p:nvCxnSpPr>
        <p:spPr bwMode="black">
          <a:xfrm flipV="1">
            <a:off x="692727" y="4732734"/>
            <a:ext cx="2493818" cy="2048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Frame Line"/>
          <p:cNvCxnSpPr/>
          <p:nvPr userDrawn="1"/>
        </p:nvCxnSpPr>
        <p:spPr bwMode="black">
          <a:xfrm flipV="1">
            <a:off x="3463637" y="1519732"/>
            <a:ext cx="13854545" cy="190588"/>
          </a:xfrm>
          <a:prstGeom prst="bentConnector3">
            <a:avLst>
              <a:gd name="adj1" fmla="val -38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72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Logo with Panels"/>
          <p:cNvGrpSpPr/>
          <p:nvPr userDrawn="1"/>
        </p:nvGrpSpPr>
        <p:grpSpPr>
          <a:xfrm>
            <a:off x="2053341" y="2"/>
            <a:ext cx="16234660" cy="9670309"/>
            <a:chOff x="1129337" y="1"/>
            <a:chExt cx="8929063" cy="7306456"/>
          </a:xfrm>
        </p:grpSpPr>
        <p:grpSp>
          <p:nvGrpSpPr>
            <p:cNvPr id="2" name="Logo Shapes"/>
            <p:cNvGrpSpPr/>
            <p:nvPr userDrawn="1"/>
          </p:nvGrpSpPr>
          <p:grpSpPr>
            <a:xfrm>
              <a:off x="1904331" y="1"/>
              <a:ext cx="8154069" cy="6780464"/>
              <a:chOff x="1735972" y="184214"/>
              <a:chExt cx="7412791" cy="5982762"/>
            </a:xfrm>
          </p:grpSpPr>
          <p:sp>
            <p:nvSpPr>
              <p:cNvPr id="17" name="Rectangle 2"/>
              <p:cNvSpPr>
                <a:spLocks noChangeArrowheads="1"/>
              </p:cNvSpPr>
              <p:nvPr/>
            </p:nvSpPr>
            <p:spPr bwMode="gray">
              <a:xfrm>
                <a:off x="1735973" y="184214"/>
                <a:ext cx="5677593" cy="597673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gray">
              <a:xfrm>
                <a:off x="1735973" y="1196944"/>
                <a:ext cx="7412790" cy="497003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gray">
              <a:xfrm>
                <a:off x="1735972" y="1196944"/>
                <a:ext cx="5677593" cy="4970032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348414"/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Logo"/>
            <p:cNvGrpSpPr/>
            <p:nvPr userDrawn="1"/>
          </p:nvGrpSpPr>
          <p:grpSpPr>
            <a:xfrm>
              <a:off x="1129337" y="6778803"/>
              <a:ext cx="905256" cy="527654"/>
              <a:chOff x="1129337" y="6778803"/>
              <a:chExt cx="905256" cy="527654"/>
            </a:xfrm>
          </p:grpSpPr>
          <p:sp>
            <p:nvSpPr>
              <p:cNvPr id="19" name="Rectangle 0"/>
              <p:cNvSpPr>
                <a:spLocks noChangeArrowheads="1"/>
              </p:cNvSpPr>
              <p:nvPr userDrawn="1"/>
            </p:nvSpPr>
            <p:spPr bwMode="black">
              <a:xfrm>
                <a:off x="1675337" y="6778803"/>
                <a:ext cx="228600" cy="57350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9"/>
              <p:cNvSpPr>
                <a:spLocks noEditPoints="1"/>
              </p:cNvSpPr>
              <p:nvPr userDrawn="1"/>
            </p:nvSpPr>
            <p:spPr bwMode="black">
              <a:xfrm>
                <a:off x="1129337" y="6965246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2382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" name="Descriptor"/>
          <p:cNvSpPr txBox="1"/>
          <p:nvPr userDrawn="1">
            <p:custDataLst>
              <p:tags r:id="rId1"/>
            </p:custDataLst>
          </p:nvPr>
        </p:nvSpPr>
        <p:spPr bwMode="white">
          <a:xfrm>
            <a:off x="3740727" y="1031949"/>
            <a:ext cx="65724" cy="28514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indent="-363063" defTabSz="1348414"/>
            <a:r>
              <a:rPr lang="en-GB" sz="1853">
                <a:solidFill>
                  <a:srgbClr val="FFFFFF"/>
                </a:solidFill>
                <a:cs typeface="Arial" pitchFamily="34" charset="0"/>
              </a:rPr>
              <a:t> </a:t>
            </a:r>
            <a:endParaRPr lang="en-GB" sz="1853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" name="Title"/>
          <p:cNvSpPr>
            <a:spLocks noGrp="1"/>
          </p:cNvSpPr>
          <p:nvPr userDrawn="1">
            <p:ph type="ctrTitle" hasCustomPrompt="1"/>
            <p:custDataLst>
              <p:tags r:id="rId2"/>
            </p:custDataLst>
          </p:nvPr>
        </p:nvSpPr>
        <p:spPr bwMode="white">
          <a:xfrm>
            <a:off x="3740728" y="1613648"/>
            <a:ext cx="10806545" cy="672129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4368" b="1" i="1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22" name="Subtitle"/>
          <p:cNvSpPr>
            <a:spLocks noGrp="1"/>
          </p:cNvSpPr>
          <p:nvPr userDrawn="1">
            <p:ph type="subTitle" idx="1" hasCustomPrompt="1"/>
            <p:custDataLst>
              <p:tags r:id="rId3"/>
            </p:custDataLst>
          </p:nvPr>
        </p:nvSpPr>
        <p:spPr bwMode="white">
          <a:xfrm>
            <a:off x="3740728" y="2319819"/>
            <a:ext cx="10806545" cy="604916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368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2647">
                <a:solidFill>
                  <a:schemeClr val="bg1"/>
                </a:solidFill>
                <a:latin typeface="+mj-lt"/>
              </a:defRPr>
            </a:lvl2pPr>
            <a:lvl3pPr marL="674207" indent="0" algn="l">
              <a:buNone/>
              <a:defRPr sz="2647">
                <a:solidFill>
                  <a:schemeClr val="bg1"/>
                </a:solidFill>
                <a:latin typeface="+mj-lt"/>
              </a:defRPr>
            </a:lvl3pPr>
            <a:lvl4pPr marL="1348414" indent="0" algn="l">
              <a:buNone/>
              <a:defRPr sz="2647">
                <a:solidFill>
                  <a:schemeClr val="bg1"/>
                </a:solidFill>
                <a:latin typeface="+mj-lt"/>
              </a:defRPr>
            </a:lvl4pPr>
            <a:lvl5pPr marL="2022622" indent="0" algn="l">
              <a:buNone/>
              <a:defRPr sz="2647">
                <a:solidFill>
                  <a:schemeClr val="bg1"/>
                </a:solidFill>
                <a:latin typeface="+mj-lt"/>
              </a:defRPr>
            </a:lvl5pPr>
            <a:lvl6pPr marL="2696828" indent="0" algn="l">
              <a:buNone/>
              <a:defRPr sz="2647">
                <a:solidFill>
                  <a:schemeClr val="bg1"/>
                </a:solidFill>
                <a:latin typeface="+mj-lt"/>
              </a:defRPr>
            </a:lvl6pPr>
            <a:lvl7pPr marL="3371035" indent="0" algn="l">
              <a:buNone/>
              <a:defRPr sz="2647">
                <a:solidFill>
                  <a:schemeClr val="bg1"/>
                </a:solidFill>
                <a:latin typeface="+mj-lt"/>
              </a:defRPr>
            </a:lvl7pPr>
            <a:lvl8pPr marL="4045242" indent="0" algn="l">
              <a:buNone/>
              <a:defRPr sz="2647">
                <a:solidFill>
                  <a:schemeClr val="bg1"/>
                </a:solidFill>
                <a:latin typeface="+mj-lt"/>
              </a:defRPr>
            </a:lvl8pPr>
            <a:lvl9pPr marL="4719450" indent="0" algn="l">
              <a:buNone/>
              <a:defRPr sz="2647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6" name="Confidentiality stamp"/>
          <p:cNvSpPr txBox="1"/>
          <p:nvPr userDrawn="1">
            <p:custDataLst>
              <p:tags r:id="rId4"/>
            </p:custDataLst>
          </p:nvPr>
        </p:nvSpPr>
        <p:spPr bwMode="black">
          <a:xfrm>
            <a:off x="964275" y="4937760"/>
            <a:ext cx="2227811" cy="203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5" name="Draft stamp"/>
          <p:cNvSpPr txBox="1"/>
          <p:nvPr userDrawn="1">
            <p:custDataLst>
              <p:tags r:id="rId5"/>
            </p:custDataLst>
          </p:nvPr>
        </p:nvSpPr>
        <p:spPr bwMode="black">
          <a:xfrm>
            <a:off x="964276" y="5349241"/>
            <a:ext cx="2222269" cy="3870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81535" rtlCol="0" anchor="t" anchorCtr="0">
            <a:spAutoFit/>
          </a:bodyPr>
          <a:lstStyle/>
          <a:p>
            <a:pPr defTabSz="1348414"/>
            <a:r>
              <a:rPr lang="en-GB" sz="1324" b="1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b="1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964275" y="5748618"/>
            <a:ext cx="2222271" cy="203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348414"/>
            <a:r>
              <a:rPr lang="en-GB" sz="1324" i="1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n-GB" sz="1324" i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692727" y="4732734"/>
            <a:ext cx="2493818" cy="2048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41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12BA-73B8-45C8-AD86-BBB5ED3F3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74EAC-240A-4AF6-B5FD-7F832EB6D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91B00-3564-4585-835A-DFB44E74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72DB6-9CFD-4203-A838-00CFD276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5E6AC-DC49-48D6-AB2E-CDD681AF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3076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A245-10C5-474C-994A-585162B8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EAD7-119D-4E9B-8E6E-03C062420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8DE7-D339-4990-963C-7CF47000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E5956-701E-45F0-890D-E4564EEE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5C9AA-492A-45A9-BB5F-7D69A950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9477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2EC9-3B5D-4F33-B6FF-86042C20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BC029-DB6D-4D67-A9E6-AA527740A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4D5C-C709-4B38-85B8-1E555D8C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FFDBB-CEF2-4D11-B60F-01EBF77B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C580B-66A6-48FF-9E61-55866093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328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FF2E-9A53-47C5-AA1E-D4C09703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B19E7-733E-4AE6-B1E9-2F284DC5A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B9C65-EF27-4B4C-BD81-C645BD0DD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4658E-B144-4298-9348-17835329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35967-DFDC-4A70-BB97-EBBD2827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ADCE1-6F27-4F40-A088-D1BDAF09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7856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A556-3453-47E8-AC5B-CCD43677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DB6A7-BD88-417B-8839-7F91C430E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5757C-C918-4546-9C16-2AAA5FE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A857-686C-464C-A859-278ABD70A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D49CD-8C72-4BA6-A533-6B1A7F7BC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8CE0F3-F8BF-4878-9805-A0D29D31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53CC2-F814-4BE9-807E-3B23214D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E7013-C203-4CE5-8033-BBF687C4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8855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BBD4-A81F-45BB-9237-762CBA91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AF57F-69C0-42B8-9661-FBBB4F2A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A13D1A-D33C-416F-A372-211DD638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4D71E-E9F2-428A-BC42-E59A44DC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464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quarter" idx="14"/>
            <p:custDataLst>
              <p:tags r:id="rId1"/>
            </p:custDataLst>
          </p:nvPr>
        </p:nvSpPr>
        <p:spPr>
          <a:xfrm>
            <a:off x="964276" y="2928770"/>
            <a:ext cx="8046720" cy="584543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quarter" idx="15"/>
            <p:custDataLst>
              <p:tags r:id="rId2"/>
            </p:custDataLst>
          </p:nvPr>
        </p:nvSpPr>
        <p:spPr>
          <a:xfrm>
            <a:off x="9277002" y="2928770"/>
            <a:ext cx="8046720" cy="584543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" name="Page Number"/>
          <p:cNvSpPr txBox="1"/>
          <p:nvPr userDrawn="1">
            <p:custDataLst>
              <p:tags r:id="rId3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2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9" name="Report Date"/>
          <p:cNvSpPr txBox="1"/>
          <p:nvPr userDrawn="1">
            <p:custDataLst>
              <p:tags r:id="rId4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0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3" name="Disclaimer" hidden="1"/>
          <p:cNvSpPr txBox="1"/>
          <p:nvPr userDrawn="1">
            <p:custDataLst>
              <p:tags r:id="rId6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8" name="Presentation 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7" name="Draft stamp" hidden="1"/>
          <p:cNvSpPr txBox="1"/>
          <p:nvPr userDrawn="1">
            <p:custDataLst>
              <p:tags r:id="rId8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6" name="Section Header"/>
          <p:cNvSpPr txBox="1"/>
          <p:nvPr userDrawn="1">
            <p:custDataLst>
              <p:tags r:id="rId9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24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/Filepath" hidden="1"/>
          <p:cNvSpPr txBox="1"/>
          <p:nvPr userDrawn="1">
            <p:custDataLst>
              <p:tags r:id="rId10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221593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97A70-A22A-4278-85B1-2C264657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34193-5BAF-4030-B5F0-F9A0C185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44607-9218-4E6F-8071-B35929E7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1838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B32F-4C59-42AB-8763-37E6A546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E3BF-50B9-4F82-9899-223A45428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5429-54AA-4F56-9C97-DC1E8C0A2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394FC-6E05-4ED6-8680-32E912AAC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CEFB2-BA72-4ADA-886C-9BA65279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FFB30-595D-4025-A237-4C01461E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7273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0E69-B3F8-49FF-B449-455163AF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7DE36-02B0-462D-B8A8-ED4E3200C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CD674-9AD6-42F8-9829-AA046CEC4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1359B-442F-4D01-B1FF-E440E566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FE559-569D-482A-ABD1-DF5601AE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E9184-49A6-4561-B716-ECA29214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6497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A892D-B5DA-4663-A28E-5225F394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65C7E-5DF9-48F4-B3C9-EEBAD81AB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B322-D5FE-45ED-A7EA-68E6BA6A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A002-29BE-4B35-ACD7-A1E3722C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4331B-59D1-4F98-A539-5ADA5AFD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8446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0D69B-E25D-4FAA-912F-6EB3E5D55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6EFD3-42E8-4CEB-B16F-A6DBCB4FD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FBBE5-A78C-4453-ABE7-53280AE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1ED1-727A-4DF1-9E11-D07FF54F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8F79-79B6-4F0D-9004-0EE1DC30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33705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F0CF7EB9-A827-46D8-AAC6-ED8FE88854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-2" r="6827" b="8630"/>
          <a:stretch>
            <a:fillRect/>
          </a:stretch>
        </p:blipFill>
        <p:spPr bwMode="auto">
          <a:xfrm>
            <a:off x="-57150" y="-11907"/>
            <a:ext cx="18402300" cy="10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CF18DB2B-E7F6-47DC-A78B-6830D0AB86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0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8738" y="3590925"/>
            <a:ext cx="12501563" cy="1552575"/>
          </a:xfrm>
          <a:custGeom>
            <a:avLst/>
            <a:gdLst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343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216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375" h="1035050">
                <a:moveTo>
                  <a:pt x="0" y="0"/>
                </a:moveTo>
                <a:lnTo>
                  <a:pt x="8334375" y="0"/>
                </a:lnTo>
                <a:lnTo>
                  <a:pt x="8321675" y="1035050"/>
                </a:lnTo>
                <a:lnTo>
                  <a:pt x="0" y="103505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60558948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lane parked on the side of a road&#10;&#10;Description automatically generated">
            <a:extLst>
              <a:ext uri="{FF2B5EF4-FFF2-40B4-BE49-F238E27FC236}">
                <a16:creationId xmlns:a16="http://schemas.microsoft.com/office/drawing/2014/main" id="{E421FDFB-E354-4511-8A53-A1E55FCC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30522"/>
          <a:stretch>
            <a:fillRect/>
          </a:stretch>
        </p:blipFill>
        <p:spPr bwMode="auto">
          <a:xfrm>
            <a:off x="1" y="-11907"/>
            <a:ext cx="18333245" cy="1029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95CF674A-1B62-4852-B7BF-53CCF0CE59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0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8738" y="3590926"/>
            <a:ext cx="12501563" cy="2652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74381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a laukums ar virsrakstu vienā rind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9F0BCF4E-4032-43D5-8C22-FB718CD5DFC1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2" y="989129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3" y="2243148"/>
            <a:ext cx="15173327" cy="749613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620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 laukums ar virsrakstu divās rindā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5FEE7ADE-B09B-4EF2-801F-B668B064EC7C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57373" y="2243148"/>
            <a:ext cx="15173327" cy="749613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335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ksts + 2 ridnu virsraksts + bilde pa lab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19B0FA0C-5451-4215-8FF5-35779E26347A}"/>
              </a:ext>
            </a:extLst>
          </p:cNvPr>
          <p:cNvCxnSpPr>
            <a:cxnSpLocks/>
          </p:cNvCxnSpPr>
          <p:nvPr/>
        </p:nvCxnSpPr>
        <p:spPr bwMode="auto">
          <a:xfrm>
            <a:off x="1857376" y="1945482"/>
            <a:ext cx="8758238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57373" y="563822"/>
            <a:ext cx="8758241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44225" y="0"/>
            <a:ext cx="7343775" cy="1028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57374" y="2232289"/>
            <a:ext cx="8758239" cy="749089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82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964277" y="2928770"/>
            <a:ext cx="10812087" cy="58454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12053455" y="2928770"/>
            <a:ext cx="5270269" cy="58454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9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3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8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8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1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6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9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7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sp>
        <p:nvSpPr>
          <p:cNvPr id="20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  <p:cxnSp>
        <p:nvCxnSpPr>
          <p:cNvPr id="24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642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sksts + 2 ridnu virsraksts +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8DFC572B-054D-4F65-A23D-010CA1E505F1}"/>
              </a:ext>
            </a:extLst>
          </p:cNvPr>
          <p:cNvCxnSpPr>
            <a:cxnSpLocks/>
          </p:cNvCxnSpPr>
          <p:nvPr/>
        </p:nvCxnSpPr>
        <p:spPr bwMode="auto">
          <a:xfrm>
            <a:off x="9043988" y="1902620"/>
            <a:ext cx="8758238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43985" y="520959"/>
            <a:ext cx="8758241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71600" y="0"/>
            <a:ext cx="7343775" cy="1028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43986" y="2233786"/>
            <a:ext cx="8758239" cy="762926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712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paralēlās kolonnā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9737159A-D324-4F88-91E1-3CDF51A0BE84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72" y="2293508"/>
            <a:ext cx="7486650" cy="7429665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47" y="2293507"/>
            <a:ext cx="7486650" cy="742966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05360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demonstrēš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3C9C3FB7-1415-4285-9B75-3CB038580D08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0"/>
          </p:nvPr>
        </p:nvSpPr>
        <p:spPr>
          <a:xfrm>
            <a:off x="1857377" y="2306791"/>
            <a:ext cx="15173322" cy="76373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media</a:t>
            </a:r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1492896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7751E170-0688-4829-9879-6247990E12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7" y="0"/>
            <a:ext cx="19742945" cy="112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1328738" y="3590926"/>
            <a:ext cx="12501563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00925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lane parked on the side of a road&#10;&#10;Description automatically generated">
            <a:extLst>
              <a:ext uri="{FF2B5EF4-FFF2-40B4-BE49-F238E27FC236}">
                <a16:creationId xmlns:a16="http://schemas.microsoft.com/office/drawing/2014/main" id="{AE594584-7E70-4A3F-82A2-90EEE02DC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30522"/>
          <a:stretch>
            <a:fillRect/>
          </a:stretch>
        </p:blipFill>
        <p:spPr bwMode="auto">
          <a:xfrm>
            <a:off x="1" y="7145"/>
            <a:ext cx="18333245" cy="102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328738" y="3590926"/>
            <a:ext cx="12501563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88292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70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Slide and description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1983" y="2205131"/>
            <a:ext cx="7539176" cy="6307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537">
                <a:latin typeface="Calibri Light" panose="020F0302020204030204" pitchFamily="34" charset="0"/>
                <a:ea typeface="DIN 2014 Light" panose="020B0404020202020204" pitchFamily="34" charset="0"/>
                <a:cs typeface="Arial" panose="020B0604020202020204" pitchFamily="34" charset="0"/>
              </a:defRPr>
            </a:lvl1pPr>
            <a:lvl2pPr marL="685703" indent="0">
              <a:buNone/>
              <a:defRPr sz="2100"/>
            </a:lvl2pPr>
            <a:lvl3pPr marL="1371404" indent="0">
              <a:buNone/>
              <a:defRPr sz="1800"/>
            </a:lvl3pPr>
            <a:lvl4pPr marL="2057106" indent="0">
              <a:buNone/>
              <a:defRPr sz="1500"/>
            </a:lvl4pPr>
            <a:lvl5pPr marL="2742809" indent="0">
              <a:buNone/>
              <a:defRPr sz="1500"/>
            </a:lvl5pPr>
            <a:lvl6pPr marL="3428511" indent="0">
              <a:buNone/>
              <a:defRPr sz="1500"/>
            </a:lvl6pPr>
            <a:lvl7pPr marL="4114212" indent="0">
              <a:buNone/>
              <a:defRPr sz="1500"/>
            </a:lvl7pPr>
            <a:lvl8pPr marL="4799915" indent="0">
              <a:buNone/>
              <a:defRPr sz="1500"/>
            </a:lvl8pPr>
            <a:lvl9pPr marL="548561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143998" y="572703"/>
            <a:ext cx="8522019" cy="84747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621983" y="572704"/>
            <a:ext cx="7539176" cy="12795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98" b="0">
                <a:solidFill>
                  <a:srgbClr val="00B0F0"/>
                </a:solidFill>
                <a:latin typeface="+mn-lt"/>
                <a:ea typeface="DIN 2014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748070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54C82AFD-E302-4E68-82F9-F05156E4E9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-2" r="6827" b="8630"/>
          <a:stretch>
            <a:fillRect/>
          </a:stretch>
        </p:blipFill>
        <p:spPr bwMode="auto">
          <a:xfrm>
            <a:off x="-57150" y="-11907"/>
            <a:ext cx="18402300" cy="10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87E0ACCC-62C0-4F6D-931B-9F2CF86E85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2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8740" y="3590925"/>
            <a:ext cx="12501563" cy="1552575"/>
          </a:xfrm>
          <a:custGeom>
            <a:avLst/>
            <a:gdLst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343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216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375" h="1035050">
                <a:moveTo>
                  <a:pt x="0" y="0"/>
                </a:moveTo>
                <a:lnTo>
                  <a:pt x="8334375" y="0"/>
                </a:lnTo>
                <a:lnTo>
                  <a:pt x="8321675" y="1035050"/>
                </a:lnTo>
                <a:lnTo>
                  <a:pt x="0" y="103505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54156939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lane parked on the side of a road&#10;&#10;Description automatically generated">
            <a:extLst>
              <a:ext uri="{FF2B5EF4-FFF2-40B4-BE49-F238E27FC236}">
                <a16:creationId xmlns:a16="http://schemas.microsoft.com/office/drawing/2014/main" id="{864B4BB7-DEED-4390-96DC-1BFB7C9F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30522"/>
          <a:stretch>
            <a:fillRect/>
          </a:stretch>
        </p:blipFill>
        <p:spPr bwMode="auto">
          <a:xfrm>
            <a:off x="2" y="-11907"/>
            <a:ext cx="18333245" cy="1029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0AAD4E65-C09E-4C17-A76F-851F9DA27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2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8740" y="3590927"/>
            <a:ext cx="12501563" cy="2652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98792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a laukums ar virsrakstu vienā rind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E0940E3B-C773-4E6A-9FD8-C8D4D98FA231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2" y="989129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4" y="2243148"/>
            <a:ext cx="15173327" cy="749613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8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964275" y="2928770"/>
            <a:ext cx="5270269" cy="58454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513660" y="2928770"/>
            <a:ext cx="10806545" cy="58454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9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3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8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8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1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6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9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7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24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3473037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 laukums ar virsrakstu divās rindā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4573E714-FA35-4B62-B811-E7C516A09E6A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57374" y="2243148"/>
            <a:ext cx="15173327" cy="749613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109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ksts + 2 ridnu virsraksts + bilde pa lab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62865B53-C870-4436-9AAB-7C7571972790}"/>
              </a:ext>
            </a:extLst>
          </p:cNvPr>
          <p:cNvCxnSpPr>
            <a:cxnSpLocks/>
          </p:cNvCxnSpPr>
          <p:nvPr/>
        </p:nvCxnSpPr>
        <p:spPr bwMode="auto">
          <a:xfrm>
            <a:off x="1857377" y="1945482"/>
            <a:ext cx="8758238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57374" y="563822"/>
            <a:ext cx="8758241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44225" y="0"/>
            <a:ext cx="7343775" cy="1028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57375" y="2232290"/>
            <a:ext cx="8758239" cy="749089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931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sksts + 2 ridnu virsraksts +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DBDE0423-EC65-4BED-BBE6-67F3B5F21A35}"/>
              </a:ext>
            </a:extLst>
          </p:cNvPr>
          <p:cNvCxnSpPr>
            <a:cxnSpLocks/>
          </p:cNvCxnSpPr>
          <p:nvPr/>
        </p:nvCxnSpPr>
        <p:spPr bwMode="auto">
          <a:xfrm>
            <a:off x="9043990" y="1902620"/>
            <a:ext cx="8758238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43987" y="520959"/>
            <a:ext cx="8758241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71600" y="0"/>
            <a:ext cx="7343775" cy="1028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43986" y="2233787"/>
            <a:ext cx="8758239" cy="762926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675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paralēlās kolonnā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DC22294F-DDC7-4B6B-B0A3-3A146445D7C6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72" y="2293509"/>
            <a:ext cx="7486650" cy="7429665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47" y="2293508"/>
            <a:ext cx="7486650" cy="742966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69747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demonstrēš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6ED9770E-3766-446C-8840-D59641C72F41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0"/>
          </p:nvPr>
        </p:nvSpPr>
        <p:spPr>
          <a:xfrm>
            <a:off x="1857377" y="2306792"/>
            <a:ext cx="15173322" cy="76373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media</a:t>
            </a:r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2560639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CF34D806-0EF9-4013-85F7-247FBEC11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7" y="0"/>
            <a:ext cx="19742945" cy="112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1328740" y="3590927"/>
            <a:ext cx="12501563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16759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lane parked on the side of a road&#10;&#10;Description automatically generated">
            <a:extLst>
              <a:ext uri="{FF2B5EF4-FFF2-40B4-BE49-F238E27FC236}">
                <a16:creationId xmlns:a16="http://schemas.microsoft.com/office/drawing/2014/main" id="{4953D8BE-543A-4C4B-9A74-72D30E20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30522"/>
          <a:stretch>
            <a:fillRect/>
          </a:stretch>
        </p:blipFill>
        <p:spPr bwMode="auto">
          <a:xfrm>
            <a:off x="2" y="7145"/>
            <a:ext cx="18333245" cy="102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328740" y="3590927"/>
            <a:ext cx="12501563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44152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12BA-73B8-45C8-AD86-BBB5ED3F3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74EAC-240A-4AF6-B5FD-7F832EB6D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91B00-3564-4585-835A-DFB44E74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72DB6-9CFD-4203-A838-00CFD276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5E6AC-DC49-48D6-AB2E-CDD681AF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9872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A245-10C5-474C-994A-585162B8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EAD7-119D-4E9B-8E6E-03C062420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8DE7-D339-4990-963C-7CF47000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E5956-701E-45F0-890D-E4564EEE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5C9AA-492A-45A9-BB5F-7D69A950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49399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2EC9-3B5D-4F33-B6FF-86042C20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BC029-DB6D-4D67-A9E6-AA527740A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4D5C-C709-4B38-85B8-1E555D8C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FFDBB-CEF2-4D11-B60F-01EBF77B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C580B-66A6-48FF-9E61-55866093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849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/>
            <p:custDataLst>
              <p:tags r:id="rId1"/>
            </p:custDataLst>
          </p:nvPr>
        </p:nvSpPr>
        <p:spPr>
          <a:xfrm>
            <a:off x="964275" y="2928770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964276" y="5954358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9277004" y="2928770"/>
            <a:ext cx="8046720" cy="584543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5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9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4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1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3" name="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8" name="Presentation Disclaimer" hidden="1"/>
          <p:cNvSpPr txBox="1"/>
          <p:nvPr userDrawn="1">
            <p:custDataLst>
              <p:tags r:id="rId8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2" name="Draft stamp" hidden="1"/>
          <p:cNvSpPr txBox="1"/>
          <p:nvPr userDrawn="1">
            <p:custDataLst>
              <p:tags r:id="rId9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20" name="Section Header"/>
          <p:cNvSpPr txBox="1"/>
          <p:nvPr userDrawn="1">
            <p:custDataLst>
              <p:tags r:id="rId10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28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/Filepath" hidden="1"/>
          <p:cNvSpPr txBox="1"/>
          <p:nvPr userDrawn="1">
            <p:custDataLst>
              <p:tags r:id="rId11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33230100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FF2E-9A53-47C5-AA1E-D4C09703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B19E7-733E-4AE6-B1E9-2F284DC5A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B9C65-EF27-4B4C-BD81-C645BD0DD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4658E-B144-4298-9348-17835329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35967-DFDC-4A70-BB97-EBBD2827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ADCE1-6F27-4F40-A088-D1BDAF09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01282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A556-3453-47E8-AC5B-CCD43677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DB6A7-BD88-417B-8839-7F91C430E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5757C-C918-4546-9C16-2AAA5FE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A857-686C-464C-A859-278ABD70A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D49CD-8C72-4BA6-A533-6B1A7F7BC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8CE0F3-F8BF-4878-9805-A0D29D31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53CC2-F814-4BE9-807E-3B23214D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E7013-C203-4CE5-8033-BBF687C4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249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BBD4-A81F-45BB-9237-762CBA91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AF57F-69C0-42B8-9661-FBBB4F2A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A13D1A-D33C-416F-A372-211DD638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4D71E-E9F2-428A-BC42-E59A44DC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6656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197A70-A22A-4278-85B1-2C264657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34193-5BAF-4030-B5F0-F9A0C185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44607-9218-4E6F-8071-B35929E7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7475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B32F-4C59-42AB-8763-37E6A546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E3BF-50B9-4F82-9899-223A45428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5429-54AA-4F56-9C97-DC1E8C0A2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394FC-6E05-4ED6-8680-32E912AAC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CEFB2-BA72-4ADA-886C-9BA65279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FFB30-595D-4025-A237-4C01461E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4952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0E69-B3F8-49FF-B449-455163AF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7DE36-02B0-462D-B8A8-ED4E3200C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CD674-9AD6-42F8-9829-AA046CEC4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1359B-442F-4D01-B1FF-E440E566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FE559-569D-482A-ABD1-DF5601AE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E9184-49A6-4561-B716-ECA29214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704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A892D-B5DA-4663-A28E-5225F394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65C7E-5DF9-48F4-B3C9-EEBAD81AB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1B322-D5FE-45ED-A7EA-68E6BA6A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A002-29BE-4B35-ACD7-A1E3722C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4331B-59D1-4F98-A539-5ADA5AFD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0484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0D69B-E25D-4FAA-912F-6EB3E5D55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6EFD3-42E8-4CEB-B16F-A6DBCB4FD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FBBE5-A78C-4453-ABE7-53280AE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1ED1-727A-4DF1-9E11-D07FF54F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8F79-79B6-4F0D-9004-0EE1DC30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4758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58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Slide and description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1983" y="2205131"/>
            <a:ext cx="7539176" cy="6307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537">
                <a:latin typeface="Calibri Light" panose="020F0302020204030204" pitchFamily="34" charset="0"/>
                <a:ea typeface="DIN 2014 Light" panose="020B0404020202020204" pitchFamily="34" charset="0"/>
                <a:cs typeface="Arial" panose="020B0604020202020204" pitchFamily="34" charset="0"/>
              </a:defRPr>
            </a:lvl1pPr>
            <a:lvl2pPr marL="685703" indent="0">
              <a:buNone/>
              <a:defRPr sz="2100"/>
            </a:lvl2pPr>
            <a:lvl3pPr marL="1371404" indent="0">
              <a:buNone/>
              <a:defRPr sz="1800"/>
            </a:lvl3pPr>
            <a:lvl4pPr marL="2057106" indent="0">
              <a:buNone/>
              <a:defRPr sz="1500"/>
            </a:lvl4pPr>
            <a:lvl5pPr marL="2742809" indent="0">
              <a:buNone/>
              <a:defRPr sz="1500"/>
            </a:lvl5pPr>
            <a:lvl6pPr marL="3428511" indent="0">
              <a:buNone/>
              <a:defRPr sz="1500"/>
            </a:lvl6pPr>
            <a:lvl7pPr marL="4114212" indent="0">
              <a:buNone/>
              <a:defRPr sz="1500"/>
            </a:lvl7pPr>
            <a:lvl8pPr marL="4799915" indent="0">
              <a:buNone/>
              <a:defRPr sz="1500"/>
            </a:lvl8pPr>
            <a:lvl9pPr marL="548561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143998" y="572703"/>
            <a:ext cx="8522019" cy="84747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621983" y="572704"/>
            <a:ext cx="7539176" cy="12795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98" b="0">
                <a:solidFill>
                  <a:srgbClr val="00B0F0"/>
                </a:solidFill>
                <a:latin typeface="+mn-lt"/>
                <a:ea typeface="DIN 2014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65133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/>
            <p:custDataLst>
              <p:tags r:id="rId1"/>
            </p:custDataLst>
          </p:nvPr>
        </p:nvSpPr>
        <p:spPr>
          <a:xfrm>
            <a:off x="966933" y="2928770"/>
            <a:ext cx="8046720" cy="5845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9277004" y="2928770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9277002" y="5954358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9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4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8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6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7" name="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5" name="Presentation Disclaimer" hidden="1"/>
          <p:cNvSpPr txBox="1"/>
          <p:nvPr userDrawn="1">
            <p:custDataLst>
              <p:tags r:id="rId8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2" name="Draft stamp" hidden="1"/>
          <p:cNvSpPr txBox="1"/>
          <p:nvPr userDrawn="1">
            <p:custDataLst>
              <p:tags r:id="rId9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21" name="Section Header"/>
          <p:cNvSpPr txBox="1"/>
          <p:nvPr userDrawn="1">
            <p:custDataLst>
              <p:tags r:id="rId10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sp>
        <p:nvSpPr>
          <p:cNvPr id="23" name="Date/Filepath" hidden="1"/>
          <p:cNvSpPr txBox="1"/>
          <p:nvPr userDrawn="1">
            <p:custDataLst>
              <p:tags r:id="rId11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27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54C82AFD-E302-4E68-82F9-F05156E4E9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-2" r="6827" b="8630"/>
          <a:stretch>
            <a:fillRect/>
          </a:stretch>
        </p:blipFill>
        <p:spPr bwMode="auto">
          <a:xfrm>
            <a:off x="-57150" y="-11907"/>
            <a:ext cx="18402300" cy="10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87E0ACCC-62C0-4F6D-931B-9F2CF86E85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2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8740" y="3590925"/>
            <a:ext cx="12501563" cy="1552575"/>
          </a:xfrm>
          <a:custGeom>
            <a:avLst/>
            <a:gdLst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343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216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375" h="1035050">
                <a:moveTo>
                  <a:pt x="0" y="0"/>
                </a:moveTo>
                <a:lnTo>
                  <a:pt x="8334375" y="0"/>
                </a:lnTo>
                <a:lnTo>
                  <a:pt x="8321675" y="1035050"/>
                </a:lnTo>
                <a:lnTo>
                  <a:pt x="0" y="103505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91482734"/>
      </p:ext>
    </p:extLst>
  </p:cSld>
  <p:clrMapOvr>
    <a:masterClrMapping/>
  </p:clrMapOvr>
  <p:hf sldNum="0"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lap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lane parked on the side of a road&#10;&#10;Description automatically generated">
            <a:extLst>
              <a:ext uri="{FF2B5EF4-FFF2-40B4-BE49-F238E27FC236}">
                <a16:creationId xmlns:a16="http://schemas.microsoft.com/office/drawing/2014/main" id="{864B4BB7-DEED-4390-96DC-1BFB7C9F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30522"/>
          <a:stretch>
            <a:fillRect/>
          </a:stretch>
        </p:blipFill>
        <p:spPr bwMode="auto">
          <a:xfrm>
            <a:off x="2" y="-11907"/>
            <a:ext cx="18333245" cy="1029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0AAD4E65-C09E-4C17-A76F-851F9DA27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2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8740" y="3590927"/>
            <a:ext cx="12501563" cy="2652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80254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a laukums ar virsrakstu vienā rind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E0940E3B-C773-4E6A-9FD8-C8D4D98FA231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2" y="989129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4" y="2243148"/>
            <a:ext cx="15173327" cy="749613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393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 laukums ar virsrakstu divās rindā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4573E714-FA35-4B62-B811-E7C516A09E6A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57374" y="2243148"/>
            <a:ext cx="15173327" cy="7496139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201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ksts + 2 ridnu virsraksts + bilde pa lab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62865B53-C870-4436-9AAB-7C7571972790}"/>
              </a:ext>
            </a:extLst>
          </p:cNvPr>
          <p:cNvCxnSpPr>
            <a:cxnSpLocks/>
          </p:cNvCxnSpPr>
          <p:nvPr/>
        </p:nvCxnSpPr>
        <p:spPr bwMode="auto">
          <a:xfrm>
            <a:off x="1857377" y="1945482"/>
            <a:ext cx="8758238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57374" y="563822"/>
            <a:ext cx="8758241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44225" y="0"/>
            <a:ext cx="7343775" cy="1028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57375" y="2232290"/>
            <a:ext cx="8758239" cy="749089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289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sksts + 2 ridnu virsraksts +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DBDE0423-EC65-4BED-BBE6-67F3B5F21A35}"/>
              </a:ext>
            </a:extLst>
          </p:cNvPr>
          <p:cNvCxnSpPr>
            <a:cxnSpLocks/>
          </p:cNvCxnSpPr>
          <p:nvPr/>
        </p:nvCxnSpPr>
        <p:spPr bwMode="auto">
          <a:xfrm>
            <a:off x="9043990" y="1902620"/>
            <a:ext cx="8758238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43987" y="520959"/>
            <a:ext cx="8758241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71600" y="0"/>
            <a:ext cx="7343775" cy="1028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lv-LV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43986" y="2233787"/>
            <a:ext cx="8758239" cy="762926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756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paralēlās kolonnā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DC22294F-DDC7-4B6B-B0A3-3A146445D7C6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57372" y="2293509"/>
            <a:ext cx="7486650" cy="7429665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47" y="2293508"/>
            <a:ext cx="7486650" cy="7429661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56923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demonstrēš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6ED9770E-3766-446C-8840-D59641C72F41}"/>
              </a:ext>
            </a:extLst>
          </p:cNvPr>
          <p:cNvCxnSpPr>
            <a:cxnSpLocks/>
          </p:cNvCxnSpPr>
          <p:nvPr/>
        </p:nvCxnSpPr>
        <p:spPr bwMode="auto">
          <a:xfrm>
            <a:off x="1857375" y="1945482"/>
            <a:ext cx="15173325" cy="0"/>
          </a:xfrm>
          <a:prstGeom prst="straightConnector1">
            <a:avLst/>
          </a:prstGeom>
          <a:noFill/>
          <a:ln w="12701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57372" y="563822"/>
            <a:ext cx="15173325" cy="88288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0"/>
          </p:nvPr>
        </p:nvSpPr>
        <p:spPr>
          <a:xfrm>
            <a:off x="1857377" y="2306792"/>
            <a:ext cx="15173322" cy="76373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media</a:t>
            </a:r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33636637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CF34D806-0EF9-4013-85F7-247FBEC11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7" y="0"/>
            <a:ext cx="19742945" cy="112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1328740" y="3590927"/>
            <a:ext cx="12501563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21929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lane parked on the side of a road&#10;&#10;Description automatically generated">
            <a:extLst>
              <a:ext uri="{FF2B5EF4-FFF2-40B4-BE49-F238E27FC236}">
                <a16:creationId xmlns:a16="http://schemas.microsoft.com/office/drawing/2014/main" id="{4953D8BE-543A-4C4B-9A74-72D30E20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 b="30522"/>
          <a:stretch>
            <a:fillRect/>
          </a:stretch>
        </p:blipFill>
        <p:spPr bwMode="auto">
          <a:xfrm>
            <a:off x="2" y="7145"/>
            <a:ext cx="18333245" cy="102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1328740" y="3590927"/>
            <a:ext cx="12501563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3215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964276" y="2928770"/>
            <a:ext cx="5270269" cy="584543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14"/>
            <p:custDataLst>
              <p:tags r:id="rId2"/>
            </p:custDataLst>
          </p:nvPr>
        </p:nvSpPr>
        <p:spPr>
          <a:xfrm>
            <a:off x="6517176" y="2928770"/>
            <a:ext cx="5270269" cy="584543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15"/>
            <p:custDataLst>
              <p:tags r:id="rId3"/>
            </p:custDataLst>
          </p:nvPr>
        </p:nvSpPr>
        <p:spPr>
          <a:xfrm>
            <a:off x="12053455" y="2928770"/>
            <a:ext cx="5270269" cy="584543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6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0" name="Report Date"/>
          <p:cNvSpPr txBox="1"/>
          <p:nvPr userDrawn="1">
            <p:custDataLst>
              <p:tags r:id="rId5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18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9" name="Disclaimer" hidden="1"/>
          <p:cNvSpPr txBox="1"/>
          <p:nvPr userDrawn="1">
            <p:custDataLst>
              <p:tags r:id="rId7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17" name="Presentation Disclaimer" hidden="1"/>
          <p:cNvSpPr txBox="1"/>
          <p:nvPr userDrawn="1">
            <p:custDataLst>
              <p:tags r:id="rId8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3" name="Draft stamp" hidden="1"/>
          <p:cNvSpPr txBox="1"/>
          <p:nvPr userDrawn="1">
            <p:custDataLst>
              <p:tags r:id="rId9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32" name="Section Header"/>
          <p:cNvSpPr txBox="1"/>
          <p:nvPr userDrawn="1">
            <p:custDataLst>
              <p:tags r:id="rId10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23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ate/Filepath" hidden="1"/>
          <p:cNvSpPr txBox="1"/>
          <p:nvPr userDrawn="1">
            <p:custDataLst>
              <p:tags r:id="rId11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3936073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256E8-F069-480F-8CFF-89A32600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B420E-1A4B-48D7-87F9-98EB01088AD1}" type="datetimeFigureOut">
              <a:rPr lang="en-US"/>
              <a:pPr>
                <a:defRPr/>
              </a:pPr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8B19B-CBCA-41E8-99A0-DC6CA51E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1D1E7-8F67-476F-9DB6-BFEC5E1E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B0F-353C-4EAA-9620-37FF9C29B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6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3D28-5107-3E4C-9551-A536D073E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AEBCF-EBF7-9448-A703-110F8EE32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78A74-4AD5-B04E-9DBD-013F865F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FAF9-A7C7-9541-9EA3-B765C0A2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DE44F-2670-C541-BC9F-F818BBAF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57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D8A1-2EA5-E144-BA41-30F9176C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B6BEA-F14A-D248-99B1-1BC19946B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E14C8-8916-B444-B10E-55BE494D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CE2E3-AA2C-8442-87FE-860B96E3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883D6-C98B-AA47-B7E6-7C018DF1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22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F7E1-5570-7046-9A1A-7EA0D200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C72BC-9FD8-A74B-BFBC-578E306D6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AC3B-3E60-3042-ABF1-DDAAE900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D55D6-E373-F548-8F57-17102982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23D7A-2156-1E4C-BB99-8F6DCC4C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82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23A6-80E4-5F49-9654-B434AAA5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6AB3-EC4B-5C42-B076-056F1ACA3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01CB0-E1E3-8C4D-8665-0BC3E3279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E6C2B-BF18-EF48-814F-0C287A02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D4DBD-28CA-7B4F-8EAA-933B79DDE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105A-3FE7-C74F-BF61-449B224C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615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F972-1FBD-CA42-BF46-33C80462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680E5-8399-EE47-AB39-2EFB50449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05EAF-2AAD-8D4A-B202-3BFFDBDC5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A5B22-2E5C-AD47-93D0-9A1FA72B5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67D20-D226-E843-9A1A-164FAA056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5488-6179-394E-8134-FB56BB11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83970-9A81-8742-8EF7-5D59E432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3143DA-4931-B04F-BB3B-331B9BF0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330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43D4-59CD-EF42-9339-BC8D0A36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FBF21-C974-614C-A199-CCCB74BD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11839-9466-544F-9CFF-EECA8ADE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CBEE5-7AF3-C140-9F98-9F4751C5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88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B61D3-8EAE-5D47-8028-8AE1126C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0611A-9A03-D54E-8B56-3FF43E50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CEDA6-AFB8-CF4A-A5CF-684013B3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879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C534-3BEC-114E-B9D1-63FCD0F9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F305A-79C2-FD4D-BB96-95213EBE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AD9D2-7733-E04D-890D-92D77CAEE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681A9-3B8A-DF4E-8CCC-0CACB470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0DCFD-1A06-B04F-B8DD-A9345877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2804A-4F8A-4A42-BCBD-035DDDFB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38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6193-91EE-0149-94A9-9BC391EA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59B95-A0FB-F64A-B021-08BDAAD9F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EBCC5-A83E-1C48-ABDB-966E39093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681A1-EBEA-9F4C-B066-C738509A6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C03F-21AE-AE41-80A9-A56BF15A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F0C8B-5D73-554A-8E59-880698BC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 banner statement here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/>
          </p:nvPr>
        </p:nvSpPr>
        <p:spPr>
          <a:xfrm>
            <a:off x="964276" y="2928770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/>
          </p:nvPr>
        </p:nvSpPr>
        <p:spPr>
          <a:xfrm>
            <a:off x="9277004" y="2928770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2"/>
          </p:nvPr>
        </p:nvSpPr>
        <p:spPr>
          <a:xfrm>
            <a:off x="964276" y="5954358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3"/>
          </p:nvPr>
        </p:nvSpPr>
        <p:spPr>
          <a:xfrm>
            <a:off x="9277004" y="5954358"/>
            <a:ext cx="8046720" cy="28198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7" name="Page Number"/>
          <p:cNvSpPr txBox="1"/>
          <p:nvPr userDrawn="1">
            <p:custDataLst>
              <p:tags r:id="rId1"/>
            </p:custDataLst>
          </p:nvPr>
        </p:nvSpPr>
        <p:spPr>
          <a:xfrm>
            <a:off x="17316378" y="9613426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32" name="PwC Text"/>
          <p:cNvSpPr txBox="1"/>
          <p:nvPr userDrawn="1"/>
        </p:nvSpPr>
        <p:spPr>
          <a:xfrm>
            <a:off x="967231" y="9611506"/>
            <a:ext cx="54864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indent="-404524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PwC</a:t>
            </a:r>
          </a:p>
        </p:txBody>
      </p:sp>
      <p:sp>
        <p:nvSpPr>
          <p:cNvPr id="26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14979535" y="9392437"/>
            <a:ext cx="2333693" cy="224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456" noProof="1">
                <a:solidFill>
                  <a:srgbClr val="000000"/>
                </a:solidFill>
              </a:rPr>
              <a:t>9 June 2015</a:t>
            </a:r>
          </a:p>
        </p:txBody>
      </p:sp>
      <p:sp>
        <p:nvSpPr>
          <p:cNvPr id="22" name="Section Footer"/>
          <p:cNvSpPr txBox="1"/>
          <p:nvPr userDrawn="1">
            <p:custDataLst>
              <p:tags r:id="rId3"/>
            </p:custDataLst>
          </p:nvPr>
        </p:nvSpPr>
        <p:spPr>
          <a:xfrm>
            <a:off x="967232" y="9389209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4" name="Disclaimer" hidden="1"/>
          <p:cNvSpPr txBox="1"/>
          <p:nvPr userDrawn="1">
            <p:custDataLst>
              <p:tags r:id="rId4"/>
            </p:custDataLst>
          </p:nvPr>
        </p:nvSpPr>
        <p:spPr>
          <a:xfrm>
            <a:off x="9277004" y="9611001"/>
            <a:ext cx="5486400" cy="22403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0" name="Presentation 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967231" y="9169573"/>
            <a:ext cx="16154400" cy="224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348414"/>
            <a:endParaRPr lang="en-GB" sz="1456" noProof="1">
              <a:solidFill>
                <a:srgbClr val="000000"/>
              </a:solidFill>
            </a:endParaRPr>
          </a:p>
        </p:txBody>
      </p:sp>
      <p:sp>
        <p:nvSpPr>
          <p:cNvPr id="25" name="Draft stamp" hidden="1"/>
          <p:cNvSpPr txBox="1"/>
          <p:nvPr userDrawn="1">
            <p:custDataLst>
              <p:tags r:id="rId6"/>
            </p:custDataLst>
          </p:nvPr>
        </p:nvSpPr>
        <p:spPr>
          <a:xfrm>
            <a:off x="16834420" y="1048235"/>
            <a:ext cx="477695" cy="2648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721" noProof="1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23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947652" y="1076824"/>
            <a:ext cx="65" cy="2240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defTabSz="1348414">
              <a:spcAft>
                <a:spcPts val="1327"/>
              </a:spcAft>
            </a:pPr>
            <a:endParaRPr lang="en-GB" sz="1456" noProof="1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29" name="Frame Line"/>
          <p:cNvCxnSpPr/>
          <p:nvPr userDrawn="1"/>
        </p:nvCxnSpPr>
        <p:spPr>
          <a:xfrm flipV="1">
            <a:off x="692727" y="1357941"/>
            <a:ext cx="16625458" cy="190588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10085775" y="701936"/>
            <a:ext cx="7226337" cy="203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404524" algn="r" defTabSz="1348414">
              <a:spcAft>
                <a:spcPts val="1327"/>
              </a:spcAft>
            </a:pPr>
            <a:r>
              <a:rPr lang="en-GB" sz="1324" noProof="1">
                <a:solidFill>
                  <a:srgbClr val="000000"/>
                </a:solidFill>
              </a:rPr>
              <a:t>09/06/2015 C:\Users\asentuhovs001\Desktop\Presentation to RIX Board\RIX Strategy v002.pptx</a:t>
            </a:r>
          </a:p>
        </p:txBody>
      </p:sp>
    </p:spTree>
    <p:extLst>
      <p:ext uri="{BB962C8B-B14F-4D97-AF65-F5344CB8AC3E}">
        <p14:creationId xmlns:p14="http://schemas.microsoft.com/office/powerpoint/2010/main" val="344642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2D25-8139-574A-942F-E7C2AD0F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65737-28CE-C943-8ECC-F4280F085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72989-9758-6543-BF26-0DF444F2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40BD7-365B-5A4D-95D4-CDF5B73C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39C20-E193-4046-AB24-302526B1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8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FA4B7-F731-5C44-B261-FF1D7F53FA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5A005-4F20-9A49-ACA9-549215B97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E151A-A7A9-9646-9E0B-214C2CE8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E1495-A166-A141-A1DF-B689246A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6EF57-8120-2E47-B568-5D7A0123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170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lap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DAACA3BC-CE83-4D7C-947B-154815E60D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-2" r="6827" b="8630"/>
          <a:stretch>
            <a:fillRect/>
          </a:stretch>
        </p:blipFill>
        <p:spPr bwMode="auto">
          <a:xfrm>
            <a:off x="-57151" y="-11907"/>
            <a:ext cx="18613313" cy="1040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picture containing dark, drawing&#10;&#10;Description automatically generated">
            <a:extLst>
              <a:ext uri="{FF2B5EF4-FFF2-40B4-BE49-F238E27FC236}">
                <a16:creationId xmlns:a16="http://schemas.microsoft.com/office/drawing/2014/main" id="{5CC1E16D-583A-4C44-BDFA-478562C439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159672"/>
            <a:ext cx="5391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5FA507F-059F-466D-8282-D557DDE8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40" y="3590925"/>
            <a:ext cx="12501563" cy="1552575"/>
          </a:xfrm>
          <a:custGeom>
            <a:avLst/>
            <a:gdLst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343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  <a:gd name="connsiteX0" fmla="*/ 0 w 8334375"/>
              <a:gd name="connsiteY0" fmla="*/ 0 h 1035050"/>
              <a:gd name="connsiteX1" fmla="*/ 8334375 w 8334375"/>
              <a:gd name="connsiteY1" fmla="*/ 0 h 1035050"/>
              <a:gd name="connsiteX2" fmla="*/ 8321675 w 8334375"/>
              <a:gd name="connsiteY2" fmla="*/ 1035050 h 1035050"/>
              <a:gd name="connsiteX3" fmla="*/ 0 w 8334375"/>
              <a:gd name="connsiteY3" fmla="*/ 1035050 h 1035050"/>
              <a:gd name="connsiteX4" fmla="*/ 0 w 8334375"/>
              <a:gd name="connsiteY4" fmla="*/ 0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375" h="1035050">
                <a:moveTo>
                  <a:pt x="0" y="0"/>
                </a:moveTo>
                <a:lnTo>
                  <a:pt x="8334375" y="0"/>
                </a:lnTo>
                <a:lnTo>
                  <a:pt x="8321675" y="1035050"/>
                </a:lnTo>
                <a:lnTo>
                  <a:pt x="0" y="103505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5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488198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id" hidden="1"/>
          <p:cNvGrpSpPr/>
          <p:nvPr>
            <p:custDataLst>
              <p:tags r:id="rId25"/>
            </p:custDataLst>
          </p:nvPr>
        </p:nvGrpSpPr>
        <p:grpSpPr>
          <a:xfrm>
            <a:off x="964277" y="907677"/>
            <a:ext cx="16359447" cy="8883127"/>
            <a:chOff x="530352" y="685800"/>
            <a:chExt cx="8997696" cy="6711696"/>
          </a:xfrm>
        </p:grpSpPr>
        <p:sp>
          <p:nvSpPr>
            <p:cNvPr id="54" name="Footer block" hidden="1"/>
            <p:cNvSpPr>
              <a:spLocks noChangeArrowheads="1"/>
            </p:cNvSpPr>
            <p:nvPr/>
          </p:nvSpPr>
          <p:spPr bwMode="gray">
            <a:xfrm>
              <a:off x="530352" y="6784848"/>
              <a:ext cx="8997696" cy="612648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478" tIns="0" rIns="64777" bIns="0" anchor="ctr"/>
            <a:lstStyle/>
            <a:p>
              <a:pPr algn="ctr" defTabSz="1208108">
                <a:defRPr/>
              </a:pPr>
              <a:endParaRPr lang="en-GB" sz="2647" dirty="0">
                <a:solidFill>
                  <a:srgbClr val="000000"/>
                </a:solidFill>
              </a:endParaRPr>
            </a:p>
          </p:txBody>
        </p:sp>
        <p:sp>
          <p:nvSpPr>
            <p:cNvPr id="55" name="Title block" hidden="1"/>
            <p:cNvSpPr>
              <a:spLocks noChangeArrowheads="1"/>
            </p:cNvSpPr>
            <p:nvPr/>
          </p:nvSpPr>
          <p:spPr bwMode="gray">
            <a:xfrm>
              <a:off x="530352" y="1143000"/>
              <a:ext cx="8997696" cy="914400"/>
            </a:xfrm>
            <a:prstGeom prst="rect">
              <a:avLst/>
            </a:prstGeom>
            <a:solidFill>
              <a:srgbClr val="FCC3D7">
                <a:alpha val="25000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478" tIns="0" rIns="64777" bIns="0" anchor="ctr"/>
            <a:lstStyle/>
            <a:p>
              <a:pPr algn="ctr" defTabSz="1208108">
                <a:defRPr/>
              </a:pPr>
              <a:endParaRPr lang="en-GB" sz="2647" dirty="0">
                <a:solidFill>
                  <a:srgbClr val="000000"/>
                </a:solidFill>
              </a:endParaRPr>
            </a:p>
          </p:txBody>
        </p:sp>
        <p:sp>
          <p:nvSpPr>
            <p:cNvPr id="56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97696" cy="301752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306" tIns="0" rIns="64600" bIns="0" anchor="ctr"/>
            <a:lstStyle/>
            <a:p>
              <a:pPr algn="ctr" defTabSz="1061034">
                <a:buSzPct val="90000"/>
                <a:defRPr/>
              </a:pPr>
              <a:endParaRPr lang="en-GB" sz="1853" dirty="0">
                <a:solidFill>
                  <a:srgbClr val="A32020"/>
                </a:solidFill>
                <a:cs typeface="Arial" charset="0"/>
              </a:endParaRPr>
            </a:p>
          </p:txBody>
        </p:sp>
        <p:grpSp>
          <p:nvGrpSpPr>
            <p:cNvPr id="57" name="Group 600" hidden="1"/>
            <p:cNvGrpSpPr/>
            <p:nvPr userDrawn="1"/>
          </p:nvGrpSpPr>
          <p:grpSpPr>
            <a:xfrm>
              <a:off x="530352" y="6016752"/>
              <a:ext cx="8997696" cy="612648"/>
              <a:chOff x="530352" y="6016752"/>
              <a:chExt cx="8997696" cy="612648"/>
            </a:xfrm>
          </p:grpSpPr>
          <p:sp>
            <p:nvSpPr>
              <p:cNvPr id="139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6448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9400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352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448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7400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" name="Group 500" hidden="1"/>
            <p:cNvGrpSpPr/>
            <p:nvPr userDrawn="1"/>
          </p:nvGrpSpPr>
          <p:grpSpPr>
            <a:xfrm>
              <a:off x="530352" y="5257800"/>
              <a:ext cx="8997696" cy="612648"/>
              <a:chOff x="530352" y="5257800"/>
              <a:chExt cx="8997696" cy="612648"/>
            </a:xfrm>
          </p:grpSpPr>
          <p:sp>
            <p:nvSpPr>
              <p:cNvPr id="133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6448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9400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352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448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7400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" name="Group 400" hidden="1"/>
            <p:cNvGrpSpPr/>
            <p:nvPr userDrawn="1"/>
          </p:nvGrpSpPr>
          <p:grpSpPr>
            <a:xfrm>
              <a:off x="530352" y="4498848"/>
              <a:ext cx="8997696" cy="612648"/>
              <a:chOff x="530352" y="4498848"/>
              <a:chExt cx="8997696" cy="612648"/>
            </a:xfrm>
          </p:grpSpPr>
          <p:sp>
            <p:nvSpPr>
              <p:cNvPr id="127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6448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9400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352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448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7400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6" name="Group 300" hidden="1"/>
            <p:cNvGrpSpPr/>
            <p:nvPr userDrawn="1"/>
          </p:nvGrpSpPr>
          <p:grpSpPr>
            <a:xfrm>
              <a:off x="530352" y="3730752"/>
              <a:ext cx="8997696" cy="612648"/>
              <a:chOff x="530352" y="3730752"/>
              <a:chExt cx="8997696" cy="612648"/>
            </a:xfrm>
          </p:grpSpPr>
          <p:sp>
            <p:nvSpPr>
              <p:cNvPr id="121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6448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9400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352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448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7400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7" name="Group 200" hidden="1"/>
            <p:cNvGrpSpPr/>
            <p:nvPr userDrawn="1"/>
          </p:nvGrpSpPr>
          <p:grpSpPr>
            <a:xfrm>
              <a:off x="530352" y="2971800"/>
              <a:ext cx="8997696" cy="612648"/>
              <a:chOff x="530352" y="2971800"/>
              <a:chExt cx="8997696" cy="612648"/>
            </a:xfrm>
          </p:grpSpPr>
          <p:sp>
            <p:nvSpPr>
              <p:cNvPr id="115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6448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9400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352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448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7400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8" name="Group 100" hidden="1"/>
            <p:cNvGrpSpPr/>
            <p:nvPr userDrawn="1"/>
          </p:nvGrpSpPr>
          <p:grpSpPr>
            <a:xfrm>
              <a:off x="530352" y="2212848"/>
              <a:ext cx="8997696" cy="612648"/>
              <a:chOff x="530352" y="2212848"/>
              <a:chExt cx="8997696" cy="612648"/>
            </a:xfrm>
          </p:grpSpPr>
          <p:sp>
            <p:nvSpPr>
              <p:cNvPr id="109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6448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9400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352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448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7400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1208108">
                  <a:defRPr/>
                </a:pPr>
                <a:endParaRPr lang="en-GB" sz="2647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4277" y="1512794"/>
            <a:ext cx="16359447" cy="12102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9818" y="2924735"/>
            <a:ext cx="16359447" cy="5849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521186" y="9343196"/>
            <a:ext cx="4796996" cy="45262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456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defTabSz="1348414"/>
            <a:fld id="{9EBD5762-3BDC-484D-9503-7EA6D5A9A8CE}" type="slidenum">
              <a:rPr lang="en-GB" smtClean="0">
                <a:solidFill>
                  <a:srgbClr val="000000"/>
                </a:solidFill>
              </a:rPr>
              <a:pPr defTabSz="1348414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69819" y="9343196"/>
            <a:ext cx="4700016" cy="45262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sz="1456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defTabSz="1348414"/>
            <a:fld id="{D8766FD4-0C0C-4E26-9E16-F17AFE277AF8}" type="datetime1">
              <a:rPr lang="en-US" smtClean="0">
                <a:solidFill>
                  <a:srgbClr val="000000"/>
                </a:solidFill>
              </a:rPr>
              <a:t>3/1/2022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1888" y="9343196"/>
            <a:ext cx="6364224" cy="452629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ctr">
              <a:defRPr sz="1456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defTabSz="1348414"/>
            <a:r>
              <a:rPr lang="en-GB">
                <a:solidFill>
                  <a:srgbClr val="000000"/>
                </a:solidFill>
              </a:rPr>
              <a:t>KONFIDENCIĀLI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8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dt="0"/>
  <p:txStyles>
    <p:titleStyle>
      <a:lvl1pPr algn="l" defTabSz="1348414" rtl="0" eaLnBrk="1" latinLnBrk="0" hangingPunct="1">
        <a:lnSpc>
          <a:spcPct val="100000"/>
        </a:lnSpc>
        <a:spcBef>
          <a:spcPct val="0"/>
        </a:spcBef>
        <a:buNone/>
        <a:defRPr sz="3176" b="1" i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-404524" algn="l" defTabSz="1348414" rtl="0" eaLnBrk="1" fontAlgn="auto" latinLnBrk="0" hangingPunct="1">
        <a:lnSpc>
          <a:spcPct val="100000"/>
        </a:lnSpc>
        <a:spcBef>
          <a:spcPts val="0"/>
        </a:spcBef>
        <a:spcAft>
          <a:spcPts val="1324"/>
        </a:spcAft>
        <a:buClr>
          <a:schemeClr val="tx1"/>
        </a:buClr>
        <a:buSzTx/>
        <a:buFontTx/>
        <a:buNone/>
        <a:tabLst/>
        <a:defRPr sz="2647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404524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1324"/>
        </a:spcAft>
        <a:buClr>
          <a:schemeClr val="tx1"/>
        </a:buClr>
        <a:buFont typeface="Georgia" pitchFamily="18" charset="0"/>
        <a:buChar char="•"/>
        <a:defRPr sz="2647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809049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1324"/>
        </a:spcAft>
        <a:buClr>
          <a:schemeClr val="tx1"/>
        </a:buClr>
        <a:buFont typeface="Georgia" pitchFamily="18" charset="0"/>
        <a:buChar char="-"/>
        <a:defRPr sz="2647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213573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1324"/>
        </a:spcAft>
        <a:buClr>
          <a:schemeClr val="tx1"/>
        </a:buClr>
        <a:buFont typeface="Georgia" pitchFamily="18" charset="0"/>
        <a:buChar char="◦"/>
        <a:defRPr sz="2647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618097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1324"/>
        </a:spcAft>
        <a:buClr>
          <a:schemeClr val="tx1"/>
        </a:buClr>
        <a:buFont typeface="Georgia" pitchFamily="18" charset="0"/>
        <a:buChar char="›"/>
        <a:defRPr sz="2647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404524" marR="0" indent="-404524" algn="l" defTabSz="134841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+mj-lt"/>
        <a:buAutoNum type="arabicPeriod"/>
        <a:tabLst/>
        <a:defRPr sz="2647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809049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+mj-lt"/>
        <a:buAutoNum type="alphaLcPeriod"/>
        <a:defRPr sz="2647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1213573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+mj-lt"/>
        <a:buAutoNum type="romanLcPeriod"/>
        <a:defRPr sz="2647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-404524" algn="l" defTabSz="1348414" rtl="0" eaLnBrk="1" latinLnBrk="0" hangingPunct="1">
        <a:lnSpc>
          <a:spcPct val="100000"/>
        </a:lnSpc>
        <a:spcBef>
          <a:spcPts val="0"/>
        </a:spcBef>
        <a:spcAft>
          <a:spcPts val="1324"/>
        </a:spcAft>
        <a:buFont typeface="Arial" pitchFamily="34" charset="0"/>
        <a:buNone/>
        <a:defRPr sz="2647" b="1" kern="1200" baseline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1pPr>
      <a:lvl2pPr marL="674207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348414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3pPr>
      <a:lvl4pPr marL="2022622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4pPr>
      <a:lvl5pPr marL="2696828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5pPr>
      <a:lvl6pPr marL="3371035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6pPr>
      <a:lvl7pPr marL="4045242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7pPr>
      <a:lvl8pPr marL="4719450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8pPr>
      <a:lvl9pPr marL="5393657" algn="l" defTabSz="1348414" rtl="0" eaLnBrk="1" latinLnBrk="0" hangingPunct="1">
        <a:defRPr sz="2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58B28-C1BC-4BFD-9B78-1060BF7D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07C81-E264-48A6-9123-21C26A8C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28E69-A794-46E2-AADA-0238D2127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08C38-D1F0-4618-8132-B57C1F32C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F8A9E-793A-4766-B2FD-5B5D31781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09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B1C936E-1361-4977-B66C-0B8AABF60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lv-LV" sz="5400">
              <a:solidFill>
                <a:srgbClr val="FFFFFF"/>
              </a:solidFill>
            </a:endParaRPr>
          </a:p>
        </p:txBody>
      </p:sp>
      <p:pic>
        <p:nvPicPr>
          <p:cNvPr id="1027" name="Picture 8">
            <a:extLst>
              <a:ext uri="{FF2B5EF4-FFF2-40B4-BE49-F238E27FC236}">
                <a16:creationId xmlns:a16="http://schemas.microsoft.com/office/drawing/2014/main" id="{BD33145A-EE93-4A23-A4DB-B7A1B09A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" y="5029201"/>
            <a:ext cx="1193006" cy="2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36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80" r:id="rId11"/>
    <p:sldLayoutId id="214748378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 kern="1200" cap="all">
          <a:solidFill>
            <a:srgbClr val="1420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9B0A0548-B0B8-4045-9937-E0273330B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lv-LV" sz="5400">
              <a:solidFill>
                <a:srgbClr val="FFFFFF"/>
              </a:solidFill>
            </a:endParaRPr>
          </a:p>
        </p:txBody>
      </p:sp>
      <p:pic>
        <p:nvPicPr>
          <p:cNvPr id="1027" name="Picture 8">
            <a:extLst>
              <a:ext uri="{FF2B5EF4-FFF2-40B4-BE49-F238E27FC236}">
                <a16:creationId xmlns:a16="http://schemas.microsoft.com/office/drawing/2014/main" id="{8FDAC018-ACF9-4FCB-8723-3E7845A2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" y="5029202"/>
            <a:ext cx="1193006" cy="2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55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 kern="1200" cap="all">
          <a:solidFill>
            <a:srgbClr val="1420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6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50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3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58B28-C1BC-4BFD-9B78-1060BF7D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07C81-E264-48A6-9123-21C26A8C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28E69-A794-46E2-AADA-0238D2127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17CFB-9554-4E1D-AF50-93282A2CB974}" type="datetimeFigureOut">
              <a:rPr lang="lv-LV" smtClean="0"/>
              <a:t>01.03.2022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08C38-D1F0-4618-8132-B57C1F32C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F8A9E-793A-4766-B2FD-5B5D31781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8BDB-58A6-4693-AB0B-9090298D8EE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204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9B0A0548-B0B8-4045-9937-E0273330B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lv-LV" sz="5400">
              <a:solidFill>
                <a:srgbClr val="FFFFFF"/>
              </a:solidFill>
            </a:endParaRPr>
          </a:p>
        </p:txBody>
      </p:sp>
      <p:pic>
        <p:nvPicPr>
          <p:cNvPr id="1027" name="Picture 8">
            <a:extLst>
              <a:ext uri="{FF2B5EF4-FFF2-40B4-BE49-F238E27FC236}">
                <a16:creationId xmlns:a16="http://schemas.microsoft.com/office/drawing/2014/main" id="{8FDAC018-ACF9-4FCB-8723-3E7845A2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" y="5029202"/>
            <a:ext cx="1193006" cy="2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2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 kern="1200" cap="all">
          <a:solidFill>
            <a:srgbClr val="1420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6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50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3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rgbClr val="142049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D2D0CE-BFEC-A141-9A5C-64DE3139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BF285-D0B5-F244-B94F-F576BB009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21E95-8291-A945-AB4F-6BE42454A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38676-77AA-5348-98F1-0C029CF91EA9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9B630-67F6-7440-963C-D2AD6ECE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ABF28-29B3-2140-B844-8C1C90074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EAF2B-5FD3-8043-80CB-012637C4D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ABFF9D-5F9D-4C71-B834-2830A03D0325}"/>
              </a:ext>
            </a:extLst>
          </p:cNvPr>
          <p:cNvSpPr txBox="1">
            <a:spLocks/>
          </p:cNvSpPr>
          <p:nvPr/>
        </p:nvSpPr>
        <p:spPr>
          <a:xfrm>
            <a:off x="1303866" y="3752426"/>
            <a:ext cx="13639800" cy="31817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057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2700"/>
              </a:spcAft>
              <a:defRPr/>
            </a:pPr>
            <a:r>
              <a:rPr lang="lv-LV" sz="6000" dirty="0"/>
              <a:t>«Rail </a:t>
            </a:r>
            <a:r>
              <a:rPr lang="lv-LV" sz="6000" dirty="0" err="1"/>
              <a:t>Baltica</a:t>
            </a:r>
            <a:r>
              <a:rPr lang="lv-LV" sz="6000" dirty="0"/>
              <a:t>» projekta integrācija lidostas «Rīga» nākotnes redzējumā</a:t>
            </a:r>
            <a:br>
              <a:rPr lang="lv-LV" sz="6000" dirty="0"/>
            </a:br>
            <a:br>
              <a:rPr lang="lv-LV" sz="4400" dirty="0"/>
            </a:br>
            <a:br>
              <a:rPr lang="lv-LV" sz="4400" dirty="0"/>
            </a:br>
            <a:br>
              <a:rPr lang="lv-LV" sz="4400" dirty="0"/>
            </a:br>
            <a:br>
              <a:rPr lang="lv-LV" sz="4400" dirty="0"/>
            </a:br>
            <a:br>
              <a:rPr lang="en-US" sz="4400" dirty="0"/>
            </a:br>
            <a:br>
              <a:rPr lang="en-US" sz="4400" dirty="0"/>
            </a:br>
            <a:endParaRPr lang="lv-LV" sz="44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FA0FFB0-2B81-4921-B891-876CF3943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39" y="930379"/>
            <a:ext cx="11427695" cy="26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647704" y="761310"/>
            <a:ext cx="14685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airBaltic</a:t>
            </a:r>
            <a:r>
              <a:rPr lang="lv-LV" sz="5400" b="1" dirty="0">
                <a:solidFill>
                  <a:srgbClr val="E6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ATTĪSTĪBA</a:t>
            </a:r>
            <a:endParaRPr kumimoji="0" lang="lv-LV" sz="5400" b="1" i="0" u="none" strike="noStrike" kern="1200" cap="none" spc="0" normalizeH="0" baseline="0" noProof="0" dirty="0">
              <a:ln>
                <a:noFill/>
              </a:ln>
              <a:solidFill>
                <a:srgbClr val="E668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3C411-9E8B-468B-9320-29D634345E46}"/>
              </a:ext>
            </a:extLst>
          </p:cNvPr>
          <p:cNvCxnSpPr>
            <a:cxnSpLocks/>
          </p:cNvCxnSpPr>
          <p:nvPr/>
        </p:nvCxnSpPr>
        <p:spPr>
          <a:xfrm>
            <a:off x="1647704" y="1638473"/>
            <a:ext cx="147856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976F93C-B104-410C-ACFA-8509AD43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CF3DA8-FE58-497F-A9CE-905659F9F7DE}"/>
              </a:ext>
            </a:extLst>
          </p:cNvPr>
          <p:cNvSpPr txBox="1"/>
          <p:nvPr/>
        </p:nvSpPr>
        <p:spPr>
          <a:xfrm>
            <a:off x="2458719" y="2567203"/>
            <a:ext cx="676225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Lielākais pasažieru pārvadātājs Baltijas valstīs</a:t>
            </a:r>
          </a:p>
          <a:p>
            <a:endParaRPr lang="lv-LV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Uzņēmējdarbības stratēģija:  lidosta “Rīga” kā tranzīta punkts savienojumiem starp Skandināvijas valstīm, NVS un Eiropu </a:t>
            </a:r>
          </a:p>
          <a:p>
            <a:endParaRPr lang="lv-LV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Nodrošina lidostai «Rīga» lielāko tiešo un </a:t>
            </a:r>
            <a:r>
              <a:rPr lang="lv-LV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transfēra</a:t>
            </a:r>
            <a:r>
              <a:rPr lang="lv-LV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pasažieru īpatsvaru</a:t>
            </a:r>
          </a:p>
        </p:txBody>
      </p:sp>
      <p:sp>
        <p:nvSpPr>
          <p:cNvPr id="12" name="Chevron 50">
            <a:extLst>
              <a:ext uri="{FF2B5EF4-FFF2-40B4-BE49-F238E27FC236}">
                <a16:creationId xmlns:a16="http://schemas.microsoft.com/office/drawing/2014/main" id="{F74DF64E-2428-46E9-A537-3E7F3CE5CD93}"/>
              </a:ext>
            </a:extLst>
          </p:cNvPr>
          <p:cNvSpPr/>
          <p:nvPr/>
        </p:nvSpPr>
        <p:spPr>
          <a:xfrm>
            <a:off x="1846597" y="2679077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Chevron 50">
            <a:extLst>
              <a:ext uri="{FF2B5EF4-FFF2-40B4-BE49-F238E27FC236}">
                <a16:creationId xmlns:a16="http://schemas.microsoft.com/office/drawing/2014/main" id="{A04FE40E-03E6-4443-8F58-651E76DF1C63}"/>
              </a:ext>
            </a:extLst>
          </p:cNvPr>
          <p:cNvSpPr/>
          <p:nvPr/>
        </p:nvSpPr>
        <p:spPr>
          <a:xfrm>
            <a:off x="1846597" y="4374477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Chevron 50">
            <a:extLst>
              <a:ext uri="{FF2B5EF4-FFF2-40B4-BE49-F238E27FC236}">
                <a16:creationId xmlns:a16="http://schemas.microsoft.com/office/drawing/2014/main" id="{517B714B-E70D-400B-B129-3B7A63C883EB}"/>
              </a:ext>
            </a:extLst>
          </p:cNvPr>
          <p:cNvSpPr/>
          <p:nvPr/>
        </p:nvSpPr>
        <p:spPr>
          <a:xfrm>
            <a:off x="1846597" y="7686566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" name="Picture 8" descr="A picture containing sky, outdoor, plane, aircraft&#10;&#10;Description automatically generated">
            <a:extLst>
              <a:ext uri="{FF2B5EF4-FFF2-40B4-BE49-F238E27FC236}">
                <a16:creationId xmlns:a16="http://schemas.microsoft.com/office/drawing/2014/main" id="{2228EA9F-280B-402E-85C2-86BB06AF8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6" r="31005"/>
          <a:stretch/>
        </p:blipFill>
        <p:spPr>
          <a:xfrm>
            <a:off x="9469676" y="0"/>
            <a:ext cx="881832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647704" y="761310"/>
            <a:ext cx="14685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KAPACITĀTES NEPIECIEŠAMĪBA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3C411-9E8B-468B-9320-29D634345E46}"/>
              </a:ext>
            </a:extLst>
          </p:cNvPr>
          <p:cNvCxnSpPr>
            <a:cxnSpLocks/>
          </p:cNvCxnSpPr>
          <p:nvPr/>
        </p:nvCxnSpPr>
        <p:spPr>
          <a:xfrm>
            <a:off x="1647704" y="1638473"/>
            <a:ext cx="147856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976F93C-B104-410C-ACFA-8509AD43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0E83C6-8824-4E17-9517-1852F731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3" y="2519362"/>
            <a:ext cx="15127188" cy="642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B097-3386-49DC-940C-A39635A8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57" y="4260057"/>
            <a:ext cx="15173325" cy="883443"/>
          </a:xfrm>
        </p:spPr>
        <p:txBody>
          <a:bodyPr/>
          <a:lstStyle/>
          <a:p>
            <a:pPr>
              <a:defRPr/>
            </a:pPr>
            <a:r>
              <a:rPr lang="lv-LV" sz="7200" err="1">
                <a:solidFill>
                  <a:srgbClr val="E76D6D"/>
                </a:solidFill>
              </a:rPr>
              <a:t>Rix</a:t>
            </a:r>
            <a:r>
              <a:rPr lang="lv-LV" sz="7200">
                <a:solidFill>
                  <a:srgbClr val="E76D6D"/>
                </a:solidFill>
              </a:rPr>
              <a:t> NO LIDOSTAS </a:t>
            </a:r>
            <a:br>
              <a:rPr lang="lv-LV" sz="7200">
                <a:solidFill>
                  <a:srgbClr val="E76D6D"/>
                </a:solidFill>
              </a:rPr>
            </a:br>
            <a:r>
              <a:rPr lang="lv-LV" sz="7200">
                <a:solidFill>
                  <a:srgbClr val="E76D6D"/>
                </a:solidFill>
              </a:rPr>
              <a:t>PĀRTOP PAR PILSĒTU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06BE4-D801-420B-8C6D-60DFFC6E0C43}"/>
              </a:ext>
            </a:extLst>
          </p:cNvPr>
          <p:cNvSpPr/>
          <p:nvPr/>
        </p:nvSpPr>
        <p:spPr>
          <a:xfrm>
            <a:off x="1812133" y="985838"/>
            <a:ext cx="15499556" cy="118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DC3C1-394B-4456-9A91-04248C9F6BEC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E3EAA53-6A36-43BD-8C54-5B0B9879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724513" y="381152"/>
            <a:ext cx="14838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all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Vidēja termiņa </a:t>
            </a:r>
            <a:r>
              <a:rPr kumimoji="0" lang="lv-LV" sz="4800" b="1" i="0" u="none" strike="noStrike" kern="1200" cap="all" spc="0" normalizeH="0" baseline="0" noProof="0" dirty="0" err="1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investīcijAS</a:t>
            </a:r>
            <a:r>
              <a:rPr kumimoji="0" lang="lv-LV" sz="4800" b="1" i="0" u="none" strike="noStrike" kern="1200" cap="all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LIDOSTAS INFRASTRUKTŪRĀ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ECCC0-B52F-40FD-89BC-F1CD2DF20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730" y="3891659"/>
            <a:ext cx="13525500" cy="58437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6050C-E7C0-4D8C-8B7D-965504466F2A}"/>
              </a:ext>
            </a:extLst>
          </p:cNvPr>
          <p:cNvGrpSpPr/>
          <p:nvPr/>
        </p:nvGrpSpPr>
        <p:grpSpPr>
          <a:xfrm>
            <a:off x="1697858" y="2293380"/>
            <a:ext cx="15332842" cy="913143"/>
            <a:chOff x="141015" y="1670760"/>
            <a:chExt cx="14844440" cy="91314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5CC235-F521-4916-8141-878CF019B888}"/>
                </a:ext>
              </a:extLst>
            </p:cNvPr>
            <p:cNvSpPr/>
            <p:nvPr/>
          </p:nvSpPr>
          <p:spPr>
            <a:xfrm>
              <a:off x="141015" y="1834946"/>
              <a:ext cx="63478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INVESTĪCIJU PLĀNS 2021 – 2027</a:t>
              </a:r>
            </a:p>
          </p:txBody>
        </p:sp>
        <p:sp>
          <p:nvSpPr>
            <p:cNvPr id="15" name="Right Arrow 2">
              <a:extLst>
                <a:ext uri="{FF2B5EF4-FFF2-40B4-BE49-F238E27FC236}">
                  <a16:creationId xmlns:a16="http://schemas.microsoft.com/office/drawing/2014/main" id="{A948D531-0897-4ECB-B38E-C9DA8E5417F2}"/>
                </a:ext>
              </a:extLst>
            </p:cNvPr>
            <p:cNvSpPr/>
            <p:nvPr/>
          </p:nvSpPr>
          <p:spPr>
            <a:xfrm>
              <a:off x="7420958" y="1670760"/>
              <a:ext cx="895669" cy="913143"/>
            </a:xfrm>
            <a:prstGeom prst="rightArrow">
              <a:avLst/>
            </a:prstGeom>
            <a:solidFill>
              <a:srgbClr val="E6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B6863D-4E97-4F47-8AA2-CBBE1AB3689B}"/>
                </a:ext>
              </a:extLst>
            </p:cNvPr>
            <p:cNvSpPr/>
            <p:nvPr/>
          </p:nvSpPr>
          <p:spPr>
            <a:xfrm>
              <a:off x="9248731" y="1834945"/>
              <a:ext cx="57367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D6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IEGULDĪJUMI 247.5 MILJ. EUR</a:t>
              </a:r>
            </a:p>
          </p:txBody>
        </p:sp>
      </p:grp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72634E9C-8501-400C-AB56-ED25A4D73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7E8ACB-0AC7-40C8-A27D-DA8E5FB7631D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6AE7C653-112B-49DD-B367-11CA8333D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37F7AA-8C92-4947-929D-F829E2D8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"/>
          <a:stretch/>
        </p:blipFill>
        <p:spPr>
          <a:xfrm>
            <a:off x="0" y="271"/>
            <a:ext cx="18288000" cy="10286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9C9C2-BA07-41BD-A060-86E65C1F3B4E}"/>
              </a:ext>
            </a:extLst>
          </p:cNvPr>
          <p:cNvSpPr txBox="1"/>
          <p:nvPr/>
        </p:nvSpPr>
        <p:spPr>
          <a:xfrm>
            <a:off x="11098060" y="671070"/>
            <a:ext cx="6123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LIDOSTA IKVIENAM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602CD7-609E-4914-B9DA-064ABE43E08C}"/>
              </a:ext>
            </a:extLst>
          </p:cNvPr>
          <p:cNvCxnSpPr>
            <a:cxnSpLocks/>
          </p:cNvCxnSpPr>
          <p:nvPr/>
        </p:nvCxnSpPr>
        <p:spPr>
          <a:xfrm>
            <a:off x="11198268" y="1609731"/>
            <a:ext cx="60229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F9B77B2-FB7E-4DA3-AA15-AAEEEDB7A457}"/>
              </a:ext>
            </a:extLst>
          </p:cNvPr>
          <p:cNvSpPr txBox="1"/>
          <p:nvPr/>
        </p:nvSpPr>
        <p:spPr>
          <a:xfrm>
            <a:off x="11858171" y="1825059"/>
            <a:ext cx="5558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Lidostas «Rīga» termināļa attīstības 6.kārta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3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5985B73-81D1-45BE-A518-07D0D32CCDFF}"/>
              </a:ext>
            </a:extLst>
          </p:cNvPr>
          <p:cNvCxnSpPr>
            <a:cxnSpLocks/>
          </p:cNvCxnSpPr>
          <p:nvPr/>
        </p:nvCxnSpPr>
        <p:spPr>
          <a:xfrm flipV="1">
            <a:off x="8546307" y="3562350"/>
            <a:ext cx="0" cy="474583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sky, outdoor, road, shore&#10;&#10;Description automatically generated">
            <a:extLst>
              <a:ext uri="{FF2B5EF4-FFF2-40B4-BE49-F238E27FC236}">
                <a16:creationId xmlns:a16="http://schemas.microsoft.com/office/drawing/2014/main" id="{936BA00F-A0CA-40C6-886A-84E14B714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53" y="-286362"/>
            <a:ext cx="18457454" cy="10671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3E946-A91E-41E4-8C3D-F41D923F549C}"/>
              </a:ext>
            </a:extLst>
          </p:cNvPr>
          <p:cNvSpPr txBox="1"/>
          <p:nvPr/>
        </p:nvSpPr>
        <p:spPr>
          <a:xfrm>
            <a:off x="-535063" y="1229051"/>
            <a:ext cx="9319364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ATVĒRTI vārti uz mērķtiecīgas izaugsmes valsti</a:t>
            </a: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0182536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4BDE3A-769A-4BE2-8736-23B92F9E8122}"/>
              </a:ext>
            </a:extLst>
          </p:cNvPr>
          <p:cNvSpPr/>
          <p:nvPr/>
        </p:nvSpPr>
        <p:spPr>
          <a:xfrm>
            <a:off x="13956507" y="2100263"/>
            <a:ext cx="3074193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50" name="Rectangle 2">
            <a:extLst>
              <a:ext uri="{FF2B5EF4-FFF2-40B4-BE49-F238E27FC236}">
                <a16:creationId xmlns:a16="http://schemas.microsoft.com/office/drawing/2014/main" id="{D454D117-B31C-4FF6-B1AA-F3B52ACE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025" y="4867275"/>
            <a:ext cx="357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lv-LV" altLang="lv-LV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EBEF9-B901-434A-8653-C7089344761F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CA2BC9-E5BA-44F4-94BF-82CB8448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8297B30-9B47-41E4-BCF0-69BF8497C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/>
          <a:stretch/>
        </p:blipFill>
        <p:spPr bwMode="auto">
          <a:xfrm>
            <a:off x="-9526" y="0"/>
            <a:ext cx="18297525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8F71C3-A87F-4027-AABD-A1C8BB38DD31}"/>
              </a:ext>
            </a:extLst>
          </p:cNvPr>
          <p:cNvSpPr txBox="1"/>
          <p:nvPr/>
        </p:nvSpPr>
        <p:spPr>
          <a:xfrm>
            <a:off x="8768873" y="370880"/>
            <a:ext cx="9237944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CIEŅA pret tradīcijām un vēsturisko arhitektūru</a:t>
            </a: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1522626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4BDE3A-769A-4BE2-8736-23B92F9E8122}"/>
              </a:ext>
            </a:extLst>
          </p:cNvPr>
          <p:cNvSpPr/>
          <p:nvPr/>
        </p:nvSpPr>
        <p:spPr>
          <a:xfrm>
            <a:off x="13956507" y="2100263"/>
            <a:ext cx="3074193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50" name="Rectangle 2">
            <a:extLst>
              <a:ext uri="{FF2B5EF4-FFF2-40B4-BE49-F238E27FC236}">
                <a16:creationId xmlns:a16="http://schemas.microsoft.com/office/drawing/2014/main" id="{D454D117-B31C-4FF6-B1AA-F3B52ACE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025" y="4867275"/>
            <a:ext cx="357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lv-LV" altLang="lv-LV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EBEF9-B901-434A-8653-C7089344761F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CA2BC9-E5BA-44F4-94BF-82CB8448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pic>
        <p:nvPicPr>
          <p:cNvPr id="3" name="Picture 2" descr="A picture containing outdoor, building, porch&#10;&#10;Description automatically generated">
            <a:extLst>
              <a:ext uri="{FF2B5EF4-FFF2-40B4-BE49-F238E27FC236}">
                <a16:creationId xmlns:a16="http://schemas.microsoft.com/office/drawing/2014/main" id="{4911CAB7-A078-455F-962B-356F87219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68"/>
          <a:stretch/>
        </p:blipFill>
        <p:spPr>
          <a:xfrm>
            <a:off x="-9525" y="0"/>
            <a:ext cx="18297525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37C090-693F-48DE-87F6-5EB95A325788}"/>
              </a:ext>
            </a:extLst>
          </p:cNvPr>
          <p:cNvSpPr txBox="1"/>
          <p:nvPr/>
        </p:nvSpPr>
        <p:spPr>
          <a:xfrm>
            <a:off x="-525911" y="490429"/>
            <a:ext cx="16867679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GAIŠUMS un dabiskā gaisma, lai izteiktu nacionālās mentalitātes askētismu</a:t>
            </a:r>
          </a:p>
        </p:txBody>
      </p:sp>
    </p:spTree>
    <p:extLst>
      <p:ext uri="{BB962C8B-B14F-4D97-AF65-F5344CB8AC3E}">
        <p14:creationId xmlns:p14="http://schemas.microsoft.com/office/powerpoint/2010/main" val="234318393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4BDE3A-769A-4BE2-8736-23B92F9E8122}"/>
              </a:ext>
            </a:extLst>
          </p:cNvPr>
          <p:cNvSpPr/>
          <p:nvPr/>
        </p:nvSpPr>
        <p:spPr>
          <a:xfrm>
            <a:off x="13956507" y="2100263"/>
            <a:ext cx="3074193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50" name="Rectangle 2">
            <a:extLst>
              <a:ext uri="{FF2B5EF4-FFF2-40B4-BE49-F238E27FC236}">
                <a16:creationId xmlns:a16="http://schemas.microsoft.com/office/drawing/2014/main" id="{D454D117-B31C-4FF6-B1AA-F3B52ACE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025" y="4867275"/>
            <a:ext cx="357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lv-LV" altLang="lv-LV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D1360A67-B944-47E8-BC47-20D203AA5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715" y="1472537"/>
            <a:ext cx="16887210" cy="7957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DEBEF9-B901-434A-8653-C7089344761F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CA2BC9-E5BA-44F4-94BF-82CB84487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9422D-A027-4CCF-8777-CCD75C71D25B}"/>
              </a:ext>
            </a:extLst>
          </p:cNvPr>
          <p:cNvSpPr txBox="1"/>
          <p:nvPr/>
        </p:nvSpPr>
        <p:spPr>
          <a:xfrm>
            <a:off x="1366838" y="15909"/>
            <a:ext cx="16144547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TĪRA un pārskatāma telpa, kurā viegli orientēties</a:t>
            </a:r>
          </a:p>
        </p:txBody>
      </p:sp>
    </p:spTree>
    <p:extLst>
      <p:ext uri="{BB962C8B-B14F-4D97-AF65-F5344CB8AC3E}">
        <p14:creationId xmlns:p14="http://schemas.microsoft.com/office/powerpoint/2010/main" val="298654768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4BDE3A-769A-4BE2-8736-23B92F9E8122}"/>
              </a:ext>
            </a:extLst>
          </p:cNvPr>
          <p:cNvSpPr/>
          <p:nvPr/>
        </p:nvSpPr>
        <p:spPr>
          <a:xfrm>
            <a:off x="13956507" y="2100263"/>
            <a:ext cx="3074193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50" name="Rectangle 2">
            <a:extLst>
              <a:ext uri="{FF2B5EF4-FFF2-40B4-BE49-F238E27FC236}">
                <a16:creationId xmlns:a16="http://schemas.microsoft.com/office/drawing/2014/main" id="{D454D117-B31C-4FF6-B1AA-F3B52ACE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025" y="4867275"/>
            <a:ext cx="3577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lv-LV" altLang="lv-LV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EBEF9-B901-434A-8653-C7089344761F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CA2BC9-E5BA-44F4-94BF-82CB8448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546696-177D-4391-AC08-0B6E8BF6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227336"/>
            <a:ext cx="16935961" cy="820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7B3D9-5C33-480A-94B1-62F635B7AAE5}"/>
              </a:ext>
            </a:extLst>
          </p:cNvPr>
          <p:cNvSpPr txBox="1"/>
          <p:nvPr/>
        </p:nvSpPr>
        <p:spPr>
          <a:xfrm>
            <a:off x="1221705" y="36039"/>
            <a:ext cx="9156526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ELASTĪGS plānojums nākotnes izaugsmei​</a:t>
            </a:r>
          </a:p>
        </p:txBody>
      </p:sp>
    </p:spTree>
    <p:extLst>
      <p:ext uri="{BB962C8B-B14F-4D97-AF65-F5344CB8AC3E}">
        <p14:creationId xmlns:p14="http://schemas.microsoft.com/office/powerpoint/2010/main" val="12332948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B097-3386-49DC-940C-A39635A8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57" y="4260057"/>
            <a:ext cx="15173325" cy="883443"/>
          </a:xfrm>
        </p:spPr>
        <p:txBody>
          <a:bodyPr/>
          <a:lstStyle/>
          <a:p>
            <a:pPr>
              <a:defRPr/>
            </a:pPr>
            <a:r>
              <a:rPr lang="lv-LV" sz="7200" dirty="0">
                <a:solidFill>
                  <a:srgbClr val="E76D6D"/>
                </a:solidFill>
              </a:rPr>
              <a:t>LIDOSTA – vairāk nekā transporta mezgls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06BE4-D801-420B-8C6D-60DFFC6E0C43}"/>
              </a:ext>
            </a:extLst>
          </p:cNvPr>
          <p:cNvSpPr/>
          <p:nvPr/>
        </p:nvSpPr>
        <p:spPr>
          <a:xfrm>
            <a:off x="1812133" y="985838"/>
            <a:ext cx="15499556" cy="118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DC3C1-394B-4456-9A91-04248C9F6BEC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E3EAA53-6A36-43BD-8C54-5B0B9879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5985B73-81D1-45BE-A518-07D0D32CCDFF}"/>
              </a:ext>
            </a:extLst>
          </p:cNvPr>
          <p:cNvCxnSpPr>
            <a:cxnSpLocks/>
          </p:cNvCxnSpPr>
          <p:nvPr/>
        </p:nvCxnSpPr>
        <p:spPr>
          <a:xfrm flipV="1">
            <a:off x="8546307" y="3562350"/>
            <a:ext cx="0" cy="474583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D2742023-D666-422D-BE2F-9FF42536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2236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748EA-8A64-4A63-9A40-D348E8DFF483}"/>
              </a:ext>
            </a:extLst>
          </p:cNvPr>
          <p:cNvSpPr txBox="1"/>
          <p:nvPr/>
        </p:nvSpPr>
        <p:spPr>
          <a:xfrm>
            <a:off x="319413" y="451287"/>
            <a:ext cx="12081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ILGTSPĒJĪGI risinājumi un vietējo materiālu izmantošana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4FCC9-399F-42CB-9E84-BCDA23E9C7CF}"/>
              </a:ext>
            </a:extLst>
          </p:cNvPr>
          <p:cNvSpPr txBox="1"/>
          <p:nvPr/>
        </p:nvSpPr>
        <p:spPr>
          <a:xfrm>
            <a:off x="7333990" y="9143077"/>
            <a:ext cx="11329792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GUDRĀS TEHNOLOĢIJAS pozitīvai pasažieru pieredzei​</a:t>
            </a:r>
          </a:p>
        </p:txBody>
      </p:sp>
    </p:spTree>
    <p:extLst>
      <p:ext uri="{BB962C8B-B14F-4D97-AF65-F5344CB8AC3E}">
        <p14:creationId xmlns:p14="http://schemas.microsoft.com/office/powerpoint/2010/main" val="10218204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1B3BC8-5327-45BC-9A0F-9072053CDBDA}"/>
              </a:ext>
            </a:extLst>
          </p:cNvPr>
          <p:cNvCxnSpPr>
            <a:cxnSpLocks/>
          </p:cNvCxnSpPr>
          <p:nvPr/>
        </p:nvCxnSpPr>
        <p:spPr>
          <a:xfrm>
            <a:off x="6660357" y="4890243"/>
            <a:ext cx="1174432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TextBox 7">
            <a:extLst>
              <a:ext uri="{FF2B5EF4-FFF2-40B4-BE49-F238E27FC236}">
                <a16:creationId xmlns:a16="http://schemas.microsoft.com/office/drawing/2014/main" id="{D5FA5755-8527-4DCC-8C5C-D471A99C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9" y="9105901"/>
            <a:ext cx="12137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lv-LV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123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991E2E-7F88-44D0-B45E-4EF221C1998F}"/>
              </a:ext>
            </a:extLst>
          </p:cNvPr>
          <p:cNvSpPr/>
          <p:nvPr/>
        </p:nvSpPr>
        <p:spPr>
          <a:xfrm>
            <a:off x="-7144" y="0"/>
            <a:ext cx="6667502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90" name="TextBox 9">
            <a:extLst>
              <a:ext uri="{FF2B5EF4-FFF2-40B4-BE49-F238E27FC236}">
                <a16:creationId xmlns:a16="http://schemas.microsoft.com/office/drawing/2014/main" id="{76D82EE9-458C-4A39-AF0F-862E07966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71" y="3555411"/>
            <a:ext cx="59221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TERMINĀĻA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PROJEKTA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IEVIEŠANA</a:t>
            </a:r>
            <a:endParaRPr kumimoji="0" lang="en-US" altLang="lv-LV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1" name="TextBox 10">
            <a:extLst>
              <a:ext uri="{FF2B5EF4-FFF2-40B4-BE49-F238E27FC236}">
                <a16:creationId xmlns:a16="http://schemas.microsoft.com/office/drawing/2014/main" id="{850C3C7D-D65E-4D4E-82E5-36D69D4B2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93" y="6104182"/>
            <a:ext cx="58578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2022 - 2027</a:t>
            </a:r>
            <a:endParaRPr kumimoji="0" lang="en-US" altLang="lv-LV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B819CD-A1E1-4B07-ABDA-7D2ECBDFE5E5}"/>
              </a:ext>
            </a:extLst>
          </p:cNvPr>
          <p:cNvGrpSpPr>
            <a:grpSpLocks/>
          </p:cNvGrpSpPr>
          <p:nvPr/>
        </p:nvGrpSpPr>
        <p:grpSpPr bwMode="auto">
          <a:xfrm>
            <a:off x="8745880" y="3800809"/>
            <a:ext cx="3577416" cy="3262607"/>
            <a:chOff x="5936181" y="2940438"/>
            <a:chExt cx="2384943" cy="2175041"/>
          </a:xfrm>
        </p:grpSpPr>
        <p:sp>
          <p:nvSpPr>
            <p:cNvPr id="42027" name="TextBox 27">
              <a:extLst>
                <a:ext uri="{FF2B5EF4-FFF2-40B4-BE49-F238E27FC236}">
                  <a16:creationId xmlns:a16="http://schemas.microsoft.com/office/drawing/2014/main" id="{0DEC6830-28DD-4BAE-9ACA-61FD160E8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7487" y="4233199"/>
              <a:ext cx="1823637" cy="88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2022-2023</a:t>
              </a:r>
            </a:p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Pagaidu bagāžas </a:t>
              </a:r>
            </a:p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šķirošanas sistēma</a:t>
              </a:r>
            </a:p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grpSp>
          <p:nvGrpSpPr>
            <p:cNvPr id="42028" name="Group 5">
              <a:extLst>
                <a:ext uri="{FF2B5EF4-FFF2-40B4-BE49-F238E27FC236}">
                  <a16:creationId xmlns:a16="http://schemas.microsoft.com/office/drawing/2014/main" id="{D3DCFF23-781A-43D4-9619-3AB8EFF78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6181" y="2940438"/>
              <a:ext cx="942975" cy="1489242"/>
              <a:chOff x="5936181" y="2940438"/>
              <a:chExt cx="942975" cy="1489242"/>
            </a:xfrm>
          </p:grpSpPr>
          <p:grpSp>
            <p:nvGrpSpPr>
              <p:cNvPr id="42029" name="Group 30">
                <a:extLst>
                  <a:ext uri="{FF2B5EF4-FFF2-40B4-BE49-F238E27FC236}">
                    <a16:creationId xmlns:a16="http://schemas.microsoft.com/office/drawing/2014/main" id="{8A282F8A-C88B-4B01-B1F6-DF3F477BAD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36181" y="2940438"/>
                <a:ext cx="942975" cy="1489242"/>
                <a:chOff x="6548567" y="2893703"/>
                <a:chExt cx="943312" cy="1489512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F402258C-10B2-48F9-94C9-A3A198DCF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29530" y="3349392"/>
                  <a:ext cx="0" cy="990766"/>
                </a:xfrm>
                <a:prstGeom prst="line">
                  <a:avLst/>
                </a:prstGeom>
                <a:ln w="12700">
                  <a:solidFill>
                    <a:srgbClr val="A5A5A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8CBD416-A92C-4BD1-B344-7B18B2B5770B}"/>
                    </a:ext>
                  </a:extLst>
                </p:cNvPr>
                <p:cNvSpPr/>
                <p:nvPr/>
              </p:nvSpPr>
              <p:spPr>
                <a:xfrm>
                  <a:off x="6548567" y="2893703"/>
                  <a:ext cx="943312" cy="943133"/>
                </a:xfrm>
                <a:prstGeom prst="ellipse">
                  <a:avLst/>
                </a:prstGeom>
                <a:solidFill>
                  <a:srgbClr val="00206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17803D1A-AB5F-469F-8BCB-D0E103C40238}"/>
                    </a:ext>
                  </a:extLst>
                </p:cNvPr>
                <p:cNvSpPr/>
                <p:nvPr/>
              </p:nvSpPr>
              <p:spPr>
                <a:xfrm>
                  <a:off x="6994665" y="4275247"/>
                  <a:ext cx="107989" cy="107968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066A34F-D49B-4FC3-BE9B-214E592BC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154737" y="3144693"/>
                <a:ext cx="524471" cy="524471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119130-6042-4E24-AC4D-81F8EC6955C9}"/>
              </a:ext>
            </a:extLst>
          </p:cNvPr>
          <p:cNvGrpSpPr>
            <a:grpSpLocks/>
          </p:cNvGrpSpPr>
          <p:nvPr/>
        </p:nvGrpSpPr>
        <p:grpSpPr bwMode="auto">
          <a:xfrm>
            <a:off x="15915800" y="3838696"/>
            <a:ext cx="2924851" cy="3538708"/>
            <a:chOff x="10452337" y="2935443"/>
            <a:chExt cx="1949900" cy="2358927"/>
          </a:xfrm>
        </p:grpSpPr>
        <p:grpSp>
          <p:nvGrpSpPr>
            <p:cNvPr id="42020" name="Group 25">
              <a:extLst>
                <a:ext uri="{FF2B5EF4-FFF2-40B4-BE49-F238E27FC236}">
                  <a16:creationId xmlns:a16="http://schemas.microsoft.com/office/drawing/2014/main" id="{74778B31-7504-4484-B66E-C39C67F57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52337" y="2935443"/>
              <a:ext cx="1949900" cy="2358927"/>
              <a:chOff x="6852601" y="2905005"/>
              <a:chExt cx="1950598" cy="2359354"/>
            </a:xfrm>
          </p:grpSpPr>
          <p:sp>
            <p:nvSpPr>
              <p:cNvPr id="42022" name="TextBox 27">
                <a:extLst>
                  <a:ext uri="{FF2B5EF4-FFF2-40B4-BE49-F238E27FC236}">
                    <a16:creationId xmlns:a16="http://schemas.microsoft.com/office/drawing/2014/main" id="{A8921072-5D35-4330-8DEE-7CC8DD225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8250" y="4176782"/>
                <a:ext cx="1424949" cy="1087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13716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rPr>
                  <a:t>Automātiskā bagāžas šķirošanas sistēma</a:t>
                </a:r>
              </a:p>
              <a:p>
                <a:pPr marL="0" marR="0" lvl="0" indent="0" algn="l" defTabSz="13716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v-LV" alt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endParaRPr>
              </a:p>
            </p:txBody>
          </p:sp>
          <p:grpSp>
            <p:nvGrpSpPr>
              <p:cNvPr id="42023" name="Group 30">
                <a:extLst>
                  <a:ext uri="{FF2B5EF4-FFF2-40B4-BE49-F238E27FC236}">
                    <a16:creationId xmlns:a16="http://schemas.microsoft.com/office/drawing/2014/main" id="{C1537E53-C229-4126-9816-2A75C63B4B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2601" y="2905005"/>
                <a:ext cx="943312" cy="1478098"/>
                <a:chOff x="6852601" y="2905005"/>
                <a:chExt cx="943312" cy="1478098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1C750DD-D0B7-4E4A-9C0C-318E5AE25944}"/>
                    </a:ext>
                  </a:extLst>
                </p:cNvPr>
                <p:cNvCxnSpPr>
                  <a:cxnSpLocks/>
                  <a:endCxn id="65" idx="4"/>
                </p:cNvCxnSpPr>
                <p:nvPr/>
              </p:nvCxnSpPr>
              <p:spPr>
                <a:xfrm>
                  <a:off x="7324256" y="3392412"/>
                  <a:ext cx="0" cy="990691"/>
                </a:xfrm>
                <a:prstGeom prst="line">
                  <a:avLst/>
                </a:prstGeom>
                <a:ln w="12700">
                  <a:solidFill>
                    <a:srgbClr val="A5A5A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C9DE01B2-65D5-415C-A61A-BFE39501AF34}"/>
                    </a:ext>
                  </a:extLst>
                </p:cNvPr>
                <p:cNvSpPr/>
                <p:nvPr/>
              </p:nvSpPr>
              <p:spPr>
                <a:xfrm>
                  <a:off x="6852601" y="2905005"/>
                  <a:ext cx="943312" cy="94306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2F3D5E9E-8E79-45A5-B908-F5274028D595}"/>
                    </a:ext>
                  </a:extLst>
                </p:cNvPr>
                <p:cNvSpPr/>
                <p:nvPr/>
              </p:nvSpPr>
              <p:spPr>
                <a:xfrm>
                  <a:off x="7270261" y="4275143"/>
                  <a:ext cx="107989" cy="10796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9A3A71F-4042-493C-81FE-BD802BA4E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75812" y="3144693"/>
              <a:ext cx="524471" cy="52447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43EA1F-F1D1-40D7-BC1A-6EB1019BA727}"/>
              </a:ext>
            </a:extLst>
          </p:cNvPr>
          <p:cNvGrpSpPr>
            <a:grpSpLocks/>
          </p:cNvGrpSpPr>
          <p:nvPr/>
        </p:nvGrpSpPr>
        <p:grpSpPr bwMode="auto">
          <a:xfrm>
            <a:off x="6826987" y="3810228"/>
            <a:ext cx="2865935" cy="3262657"/>
            <a:chOff x="4738893" y="2905128"/>
            <a:chExt cx="1910625" cy="2175366"/>
          </a:xfrm>
        </p:grpSpPr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3F37CA49-13C4-42D1-AB1C-6A8E1439B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2992" y="4177574"/>
              <a:ext cx="1406526" cy="90292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lv-LV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2022 </a:t>
              </a:r>
              <a:r>
                <a:rPr kumimoji="0" lang="lv-LV" alt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rPr>
                <a:t>Apstiprināts tehniskais projekts</a:t>
              </a:r>
            </a:p>
          </p:txBody>
        </p:sp>
        <p:grpSp>
          <p:nvGrpSpPr>
            <p:cNvPr id="42014" name="Group 3">
              <a:extLst>
                <a:ext uri="{FF2B5EF4-FFF2-40B4-BE49-F238E27FC236}">
                  <a16:creationId xmlns:a16="http://schemas.microsoft.com/office/drawing/2014/main" id="{5E08D807-134E-4A8C-946D-36B32FA4A7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8893" y="2905128"/>
              <a:ext cx="942458" cy="1477917"/>
              <a:chOff x="4738893" y="2905128"/>
              <a:chExt cx="942458" cy="1477917"/>
            </a:xfrm>
          </p:grpSpPr>
          <p:grpSp>
            <p:nvGrpSpPr>
              <p:cNvPr id="42015" name="Group 22">
                <a:extLst>
                  <a:ext uri="{FF2B5EF4-FFF2-40B4-BE49-F238E27FC236}">
                    <a16:creationId xmlns:a16="http://schemas.microsoft.com/office/drawing/2014/main" id="{AE106E9D-FC20-446D-81CB-90807F3C4C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38893" y="2905128"/>
                <a:ext cx="942458" cy="1477917"/>
                <a:chOff x="6852599" y="2905005"/>
                <a:chExt cx="942675" cy="1477823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5A985565-71AD-4027-9576-D6E44F676302}"/>
                    </a:ext>
                  </a:extLst>
                </p:cNvPr>
                <p:cNvCxnSpPr>
                  <a:cxnSpLocks/>
                  <a:endCxn id="48" idx="4"/>
                </p:cNvCxnSpPr>
                <p:nvPr/>
              </p:nvCxnSpPr>
              <p:spPr>
                <a:xfrm>
                  <a:off x="7324195" y="3392395"/>
                  <a:ext cx="0" cy="990656"/>
                </a:xfrm>
                <a:prstGeom prst="line">
                  <a:avLst/>
                </a:prstGeom>
                <a:ln w="12700">
                  <a:solidFill>
                    <a:srgbClr val="A5A5A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9C9CC20-58DB-4C73-8085-80562F67342D}"/>
                    </a:ext>
                  </a:extLst>
                </p:cNvPr>
                <p:cNvSpPr/>
                <p:nvPr/>
              </p:nvSpPr>
              <p:spPr>
                <a:xfrm>
                  <a:off x="6852599" y="2905005"/>
                  <a:ext cx="943193" cy="943028"/>
                </a:xfrm>
                <a:prstGeom prst="ellipse">
                  <a:avLst/>
                </a:prstGeom>
                <a:solidFill>
                  <a:srgbClr val="00206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901D4D46-0D4E-471A-8844-BA9A9DF184FE}"/>
                    </a:ext>
                  </a:extLst>
                </p:cNvPr>
                <p:cNvSpPr/>
                <p:nvPr/>
              </p:nvSpPr>
              <p:spPr>
                <a:xfrm>
                  <a:off x="7270208" y="4275095"/>
                  <a:ext cx="107975" cy="107956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055D9F63-32F4-46F3-BFCF-5DAD38BB5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54032" y="3087192"/>
                <a:ext cx="524471" cy="524471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D8C62B-3896-49F0-ADEF-DA7CD24FE39D}"/>
              </a:ext>
            </a:extLst>
          </p:cNvPr>
          <p:cNvGrpSpPr>
            <a:grpSpLocks/>
          </p:cNvGrpSpPr>
          <p:nvPr/>
        </p:nvGrpSpPr>
        <p:grpSpPr bwMode="auto">
          <a:xfrm>
            <a:off x="13596541" y="3821797"/>
            <a:ext cx="3026490" cy="2934552"/>
            <a:chOff x="9174600" y="2944093"/>
            <a:chExt cx="2017660" cy="1957867"/>
          </a:xfrm>
        </p:grpSpPr>
        <p:grpSp>
          <p:nvGrpSpPr>
            <p:cNvPr id="42006" name="Group 35">
              <a:extLst>
                <a:ext uri="{FF2B5EF4-FFF2-40B4-BE49-F238E27FC236}">
                  <a16:creationId xmlns:a16="http://schemas.microsoft.com/office/drawing/2014/main" id="{3C51FA02-248B-496A-B42B-3678CBDA3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74600" y="2944093"/>
              <a:ext cx="2017660" cy="1957867"/>
              <a:chOff x="6852599" y="2905005"/>
              <a:chExt cx="2018374" cy="1957908"/>
            </a:xfrm>
          </p:grpSpPr>
          <p:sp>
            <p:nvSpPr>
              <p:cNvPr id="42008" name="TextBox 37">
                <a:extLst>
                  <a:ext uri="{FF2B5EF4-FFF2-40B4-BE49-F238E27FC236}">
                    <a16:creationId xmlns:a16="http://schemas.microsoft.com/office/drawing/2014/main" id="{7862AE7C-800C-4561-BC99-D16B229289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5984" y="4185271"/>
                <a:ext cx="1524989" cy="677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1" indent="-285750" algn="l" defTabSz="13716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rPr>
                  <a:t>Termināļa </a:t>
                </a:r>
              </a:p>
              <a:p>
                <a:pPr marL="0" marR="0" lvl="1" indent="-285750" algn="l" defTabSz="13716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rPr>
                  <a:t>Ēka un tehnoloģijas</a:t>
                </a:r>
              </a:p>
            </p:txBody>
          </p:sp>
          <p:grpSp>
            <p:nvGrpSpPr>
              <p:cNvPr id="42009" name="Group 38">
                <a:extLst>
                  <a:ext uri="{FF2B5EF4-FFF2-40B4-BE49-F238E27FC236}">
                    <a16:creationId xmlns:a16="http://schemas.microsoft.com/office/drawing/2014/main" id="{EB2A85C0-B906-4694-8631-480FDCF96A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2599" y="2905005"/>
                <a:ext cx="942675" cy="1477823"/>
                <a:chOff x="6852599" y="2905005"/>
                <a:chExt cx="942675" cy="1477823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D6ADBAE-6677-4644-86D1-68FC222F1A4D}"/>
                    </a:ext>
                  </a:extLst>
                </p:cNvPr>
                <p:cNvCxnSpPr>
                  <a:cxnSpLocks/>
                  <a:endCxn id="58" idx="4"/>
                </p:cNvCxnSpPr>
                <p:nvPr/>
              </p:nvCxnSpPr>
              <p:spPr>
                <a:xfrm>
                  <a:off x="7324253" y="3392751"/>
                  <a:ext cx="0" cy="989792"/>
                </a:xfrm>
                <a:prstGeom prst="line">
                  <a:avLst/>
                </a:prstGeom>
                <a:ln w="12700">
                  <a:solidFill>
                    <a:srgbClr val="A5A5A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B1D4F4D2-6EFD-431E-94A6-E1D0AD5F6759}"/>
                    </a:ext>
                  </a:extLst>
                </p:cNvPr>
                <p:cNvSpPr/>
                <p:nvPr/>
              </p:nvSpPr>
              <p:spPr>
                <a:xfrm>
                  <a:off x="6852599" y="2905005"/>
                  <a:ext cx="943308" cy="94212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l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61749818-32FE-4205-8961-F21F94849641}"/>
                    </a:ext>
                  </a:extLst>
                </p:cNvPr>
                <p:cNvSpPr/>
                <p:nvPr/>
              </p:nvSpPr>
              <p:spPr>
                <a:xfrm>
                  <a:off x="7270259" y="4274508"/>
                  <a:ext cx="107988" cy="108035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0B3559B-FEA5-46B9-A678-55EF9EF40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383224" y="3137087"/>
              <a:ext cx="524471" cy="524471"/>
            </a:xfrm>
            <a:prstGeom prst="rect">
              <a:avLst/>
            </a:prstGeom>
          </p:spPr>
        </p:pic>
      </p:grpSp>
      <p:grpSp>
        <p:nvGrpSpPr>
          <p:cNvPr id="42000" name="Group 7">
            <a:extLst>
              <a:ext uri="{FF2B5EF4-FFF2-40B4-BE49-F238E27FC236}">
                <a16:creationId xmlns:a16="http://schemas.microsoft.com/office/drawing/2014/main" id="{74A90619-D715-4B84-88EB-0304D75073C8}"/>
              </a:ext>
            </a:extLst>
          </p:cNvPr>
          <p:cNvGrpSpPr>
            <a:grpSpLocks/>
          </p:cNvGrpSpPr>
          <p:nvPr/>
        </p:nvGrpSpPr>
        <p:grpSpPr bwMode="auto">
          <a:xfrm>
            <a:off x="11534388" y="3800810"/>
            <a:ext cx="1413514" cy="2216856"/>
            <a:chOff x="7745054" y="2951738"/>
            <a:chExt cx="942342" cy="1477792"/>
          </a:xfrm>
        </p:grpSpPr>
        <p:grpSp>
          <p:nvGrpSpPr>
            <p:cNvPr id="42001" name="Group 38">
              <a:extLst>
                <a:ext uri="{FF2B5EF4-FFF2-40B4-BE49-F238E27FC236}">
                  <a16:creationId xmlns:a16="http://schemas.microsoft.com/office/drawing/2014/main" id="{8D069875-6C4C-46F9-9618-5490099E60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5054" y="2951738"/>
              <a:ext cx="942342" cy="1477792"/>
              <a:chOff x="6852599" y="2905005"/>
              <a:chExt cx="942675" cy="1477823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571A87D-5B60-4E8C-B29B-077A7B066E02}"/>
                  </a:ext>
                </a:extLst>
              </p:cNvPr>
              <p:cNvCxnSpPr>
                <a:cxnSpLocks/>
                <a:endCxn id="42" idx="4"/>
              </p:cNvCxnSpPr>
              <p:nvPr/>
            </p:nvCxnSpPr>
            <p:spPr>
              <a:xfrm>
                <a:off x="7324254" y="3392341"/>
                <a:ext cx="0" cy="990546"/>
              </a:xfrm>
              <a:prstGeom prst="line">
                <a:avLst/>
              </a:prstGeom>
              <a:ln w="12700">
                <a:solidFill>
                  <a:srgbClr val="A5A5A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0F18F9-46B0-44D5-8173-124A3E6CF514}"/>
                  </a:ext>
                </a:extLst>
              </p:cNvPr>
              <p:cNvSpPr/>
              <p:nvPr/>
            </p:nvSpPr>
            <p:spPr>
              <a:xfrm>
                <a:off x="6852599" y="2905005"/>
                <a:ext cx="943308" cy="94292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1371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C1F8593-FCA0-4135-B9C0-A81EE52D407C}"/>
                  </a:ext>
                </a:extLst>
              </p:cNvPr>
              <p:cNvSpPr/>
              <p:nvPr/>
            </p:nvSpPr>
            <p:spPr>
              <a:xfrm>
                <a:off x="7270260" y="4274943"/>
                <a:ext cx="107988" cy="107944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002" name="Picture 2" descr="Icon&#10;&#10;Description automatically generated">
              <a:extLst>
                <a:ext uri="{FF2B5EF4-FFF2-40B4-BE49-F238E27FC236}">
                  <a16:creationId xmlns:a16="http://schemas.microsoft.com/office/drawing/2014/main" id="{32D501A9-7630-4F64-8162-F105D3BD0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111" y="3119560"/>
              <a:ext cx="592040" cy="59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TextBox 10">
            <a:extLst>
              <a:ext uri="{FF2B5EF4-FFF2-40B4-BE49-F238E27FC236}">
                <a16:creationId xmlns:a16="http://schemas.microsoft.com/office/drawing/2014/main" id="{0CC1C3D9-9DFD-4808-9B2E-64DCD5F46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842" y="2559324"/>
            <a:ext cx="632221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2024 - 2027</a:t>
            </a:r>
            <a:endParaRPr kumimoji="0" lang="en-US" altLang="lv-LV" sz="4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8" name="TextBox 10">
            <a:extLst>
              <a:ext uri="{FF2B5EF4-FFF2-40B4-BE49-F238E27FC236}">
                <a16:creationId xmlns:a16="http://schemas.microsoft.com/office/drawing/2014/main" id="{E653A2B3-8D23-470E-BF46-EF7F61F63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146" y="2615681"/>
            <a:ext cx="40266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2022 - 2023</a:t>
            </a:r>
            <a:endParaRPr kumimoji="0" lang="en-US" altLang="lv-LV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TextBox 37">
            <a:extLst>
              <a:ext uri="{FF2B5EF4-FFF2-40B4-BE49-F238E27FC236}">
                <a16:creationId xmlns:a16="http://schemas.microsoft.com/office/drawing/2014/main" id="{F33E8578-E729-45FA-A640-F9773E5D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2883" y="5820352"/>
            <a:ext cx="19908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-28575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Ceļi, viadukti</a:t>
            </a:r>
          </a:p>
          <a:p>
            <a:pPr marL="0" marR="0" lvl="1" indent="-28575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un autostāvvietas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63D7310-9B5F-40F1-82B8-93559BA79F13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66B13D6C-BF6D-4CFC-BE0F-EE395A528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43" y="1261245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pman Taylor | Construction is under way at Chapman Taylor designed…">
            <a:extLst>
              <a:ext uri="{FF2B5EF4-FFF2-40B4-BE49-F238E27FC236}">
                <a16:creationId xmlns:a16="http://schemas.microsoft.com/office/drawing/2014/main" id="{5A76330F-A1BC-40BB-81B1-76F600B2303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2407"/>
          <a:stretch>
            <a:fillRect/>
          </a:stretch>
        </p:blipFill>
        <p:spPr bwMode="auto">
          <a:xfrm>
            <a:off x="845776" y="0"/>
            <a:ext cx="73437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21B169-DEFC-4605-9AC1-582FA9FDB78C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769BA21-8E0F-43F2-AD15-14B7AAB9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0D551A-4DB5-4418-8F88-5DAD4055FD41}"/>
              </a:ext>
            </a:extLst>
          </p:cNvPr>
          <p:cNvSpPr>
            <a:spLocks noGrp="1"/>
          </p:cNvSpPr>
          <p:nvPr/>
        </p:nvSpPr>
        <p:spPr>
          <a:xfrm>
            <a:off x="8683986" y="922748"/>
            <a:ext cx="8758238" cy="8834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 cap="all">
                <a:solidFill>
                  <a:srgbClr val="1420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057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all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RIX BIZNESA PARKS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0594383-0B50-4D4E-9AFA-C316C664AF6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475426" y="1944875"/>
            <a:ext cx="7800975" cy="762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defRPr sz="2700" kern="1200">
                <a:solidFill>
                  <a:srgbClr val="1420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Kopējā pieejamā attīstībai paredzētā zeme ~ 24 ha</a:t>
            </a:r>
            <a:r>
              <a:rPr kumimoji="0" lang="lv-LV" sz="30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altLang="lv-LV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altLang="lv-LV" sz="30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Kopējais investīciju apjoms – 300 miljoni eiro</a:t>
            </a: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30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Pirmais nekustamā īpašuma investoru konkurss, potenciālo investoru atlase un sarunas – 2022. gadā.</a:t>
            </a: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30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Plašas iespējas uzsākt ar aviāciju nesaistītu uzņēmumu – viesnīcu, biroju ēku, konferenču centru, industriālo objektu un loģistikas kompleksu veidošanu ar augstu pievienoto vērtību zemes attīstītājiem.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5" rtl="0" eaLnBrk="0" fontAlgn="base" latinLnBrk="0" hangingPunct="0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30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BC96D3-DDF9-4156-AEB3-848325246782}"/>
              </a:ext>
            </a:extLst>
          </p:cNvPr>
          <p:cNvCxnSpPr>
            <a:cxnSpLocks/>
          </p:cNvCxnSpPr>
          <p:nvPr/>
        </p:nvCxnSpPr>
        <p:spPr>
          <a:xfrm>
            <a:off x="8853714" y="1735861"/>
            <a:ext cx="81812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hevron 50">
            <a:extLst>
              <a:ext uri="{FF2B5EF4-FFF2-40B4-BE49-F238E27FC236}">
                <a16:creationId xmlns:a16="http://schemas.microsoft.com/office/drawing/2014/main" id="{573B9458-483B-4821-94F1-5554D4D77F90}"/>
              </a:ext>
            </a:extLst>
          </p:cNvPr>
          <p:cNvSpPr/>
          <p:nvPr/>
        </p:nvSpPr>
        <p:spPr>
          <a:xfrm>
            <a:off x="8853714" y="2548975"/>
            <a:ext cx="439887" cy="997784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Chevron 50">
            <a:extLst>
              <a:ext uri="{FF2B5EF4-FFF2-40B4-BE49-F238E27FC236}">
                <a16:creationId xmlns:a16="http://schemas.microsoft.com/office/drawing/2014/main" id="{40EFA363-89CD-4EE9-BE65-2666446D00DD}"/>
              </a:ext>
            </a:extLst>
          </p:cNvPr>
          <p:cNvSpPr/>
          <p:nvPr/>
        </p:nvSpPr>
        <p:spPr>
          <a:xfrm>
            <a:off x="8853714" y="3935082"/>
            <a:ext cx="439887" cy="997784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Chevron 50">
            <a:extLst>
              <a:ext uri="{FF2B5EF4-FFF2-40B4-BE49-F238E27FC236}">
                <a16:creationId xmlns:a16="http://schemas.microsoft.com/office/drawing/2014/main" id="{0E9341AD-88EE-465E-A5B2-E9A10B3BA68A}"/>
              </a:ext>
            </a:extLst>
          </p:cNvPr>
          <p:cNvSpPr/>
          <p:nvPr/>
        </p:nvSpPr>
        <p:spPr>
          <a:xfrm>
            <a:off x="8824908" y="7239133"/>
            <a:ext cx="439887" cy="997784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50">
            <a:extLst>
              <a:ext uri="{FF2B5EF4-FFF2-40B4-BE49-F238E27FC236}">
                <a16:creationId xmlns:a16="http://schemas.microsoft.com/office/drawing/2014/main" id="{955ADB38-A850-48C2-8FB9-DF870DBAB668}"/>
              </a:ext>
            </a:extLst>
          </p:cNvPr>
          <p:cNvSpPr/>
          <p:nvPr/>
        </p:nvSpPr>
        <p:spPr>
          <a:xfrm>
            <a:off x="8853714" y="5517201"/>
            <a:ext cx="439887" cy="997784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6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A18DC5B-0938-44DA-AE86-3E77838F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7376" y="2041912"/>
            <a:ext cx="15500182" cy="80355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1EFBB6-2FA0-46F1-9A56-7F9EBC697825}"/>
              </a:ext>
            </a:extLst>
          </p:cNvPr>
          <p:cNvSpPr txBox="1">
            <a:spLocks/>
          </p:cNvSpPr>
          <p:nvPr/>
        </p:nvSpPr>
        <p:spPr>
          <a:xfrm>
            <a:off x="1737447" y="665739"/>
            <a:ext cx="8758238" cy="8834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 kern="1200" cap="all">
                <a:solidFill>
                  <a:srgbClr val="1420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057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1420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all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RIX BIZNESA PARKS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4AF9D0-22CC-49E6-B7F8-76FBCFDDE7F6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CCFF940-B051-4E5D-A52C-0AA642D37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BA4A0A5-50CC-451F-B588-AB850435BC74}"/>
              </a:ext>
            </a:extLst>
          </p:cNvPr>
          <p:cNvSpPr/>
          <p:nvPr/>
        </p:nvSpPr>
        <p:spPr>
          <a:xfrm>
            <a:off x="1367207" y="0"/>
            <a:ext cx="5682182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6122E6-CBC9-4209-942C-EAA298F83B12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BD731-05DE-4276-9EBB-D38D2548EAB7}"/>
              </a:ext>
            </a:extLst>
          </p:cNvPr>
          <p:cNvSpPr txBox="1"/>
          <p:nvPr/>
        </p:nvSpPr>
        <p:spPr>
          <a:xfrm>
            <a:off x="1485672" y="1270134"/>
            <a:ext cx="9402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RIX KRAVU INFRASTRUKTŪRA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24D1C3-565B-4079-BC12-48D79C0A70B0}"/>
              </a:ext>
            </a:extLst>
          </p:cNvPr>
          <p:cNvCxnSpPr>
            <a:cxnSpLocks/>
          </p:cNvCxnSpPr>
          <p:nvPr/>
        </p:nvCxnSpPr>
        <p:spPr>
          <a:xfrm>
            <a:off x="1485672" y="2195951"/>
            <a:ext cx="14093444" cy="342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C3CE7B-CC9E-4AFB-ADB8-575E5DEA7F43}"/>
              </a:ext>
            </a:extLst>
          </p:cNvPr>
          <p:cNvSpPr/>
          <p:nvPr/>
        </p:nvSpPr>
        <p:spPr>
          <a:xfrm>
            <a:off x="1822869" y="7446390"/>
            <a:ext cx="81986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E76D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IESPĒJAS INVESTORIEM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Iezīmētas teritorijas gaisa kravu un e-komercijas noliktavu vai loģistikas centru būvniecībai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9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9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A386A49-5418-4B1F-B3A5-DD7B5EDD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7567E2-56A1-447E-996E-7576DC0D6F22}"/>
              </a:ext>
            </a:extLst>
          </p:cNvPr>
          <p:cNvSpPr txBox="1"/>
          <p:nvPr/>
        </p:nvSpPr>
        <p:spPr>
          <a:xfrm>
            <a:off x="2184683" y="2702651"/>
            <a:ext cx="7334461" cy="969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SPECIALIZĒTAIS KRAVU PERONS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Atvērts 2020. gadā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636F0-5F35-4ABF-8404-7C1B4F0E9658}"/>
              </a:ext>
            </a:extLst>
          </p:cNvPr>
          <p:cNvSpPr txBox="1"/>
          <p:nvPr/>
        </p:nvSpPr>
        <p:spPr>
          <a:xfrm>
            <a:off x="2184683" y="4117430"/>
            <a:ext cx="8638525" cy="969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DHL SŪTĪJUMU ŠĶIROŠANAS TERMINĀLIS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Atvērts 2021. gadā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20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937EC0-9382-439A-A40D-E66AE82B6547}"/>
              </a:ext>
            </a:extLst>
          </p:cNvPr>
          <p:cNvSpPr txBox="1"/>
          <p:nvPr/>
        </p:nvSpPr>
        <p:spPr>
          <a:xfrm>
            <a:off x="2184683" y="5597244"/>
            <a:ext cx="6995763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BALTIC CARGO HUB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Noslēgts līgums ar </a:t>
            </a:r>
            <a:r>
              <a:rPr kumimoji="0" lang="lv-LV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airBaltic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1420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 jauna loģistikas termināļa izbūvi līdz 2024.gadam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CA326-9CF3-4E61-9671-9F84F34F0D63}"/>
              </a:ext>
            </a:extLst>
          </p:cNvPr>
          <p:cNvGrpSpPr/>
          <p:nvPr/>
        </p:nvGrpSpPr>
        <p:grpSpPr>
          <a:xfrm>
            <a:off x="10953539" y="-1"/>
            <a:ext cx="7334461" cy="10469301"/>
            <a:chOff x="14339452" y="0"/>
            <a:chExt cx="3948548" cy="52727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130CFC-D392-43DA-B4B7-B0BD53A99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9452" y="0"/>
              <a:ext cx="3948548" cy="5178286"/>
            </a:xfrm>
            <a:prstGeom prst="rect">
              <a:avLst/>
            </a:prstGeom>
          </p:spPr>
        </p:pic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61D2A8CB-1EA4-4DF2-81F3-7361DF0237D7}"/>
                </a:ext>
              </a:extLst>
            </p:cNvPr>
            <p:cNvSpPr/>
            <p:nvPr/>
          </p:nvSpPr>
          <p:spPr>
            <a:xfrm rot="324810">
              <a:off x="14515157" y="3141357"/>
              <a:ext cx="960311" cy="896208"/>
            </a:xfrm>
            <a:prstGeom prst="parallelogram">
              <a:avLst>
                <a:gd name="adj" fmla="val 0"/>
              </a:avLst>
            </a:prstGeom>
            <a:solidFill>
              <a:schemeClr val="accent4">
                <a:alpha val="48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EC6A4EAF-F726-44DF-B3DD-A41F911A2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55608">
              <a:off x="14560578" y="3439056"/>
              <a:ext cx="924512" cy="3040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DDEE2A-6439-4717-8D49-C17FAE90050A}"/>
                </a:ext>
              </a:extLst>
            </p:cNvPr>
            <p:cNvSpPr/>
            <p:nvPr/>
          </p:nvSpPr>
          <p:spPr>
            <a:xfrm rot="311130">
              <a:off x="14388530" y="4105489"/>
              <a:ext cx="1794524" cy="1167287"/>
            </a:xfrm>
            <a:prstGeom prst="rect">
              <a:avLst/>
            </a:prstGeom>
            <a:solidFill>
              <a:schemeClr val="accent1">
                <a:alpha val="54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New Cargo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Apron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№5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Taisnstūris 1">
              <a:extLst>
                <a:ext uri="{FF2B5EF4-FFF2-40B4-BE49-F238E27FC236}">
                  <a16:creationId xmlns:a16="http://schemas.microsoft.com/office/drawing/2014/main" id="{2939144D-415A-4F67-B4AE-164A192C8970}"/>
                </a:ext>
              </a:extLst>
            </p:cNvPr>
            <p:cNvSpPr/>
            <p:nvPr/>
          </p:nvSpPr>
          <p:spPr>
            <a:xfrm rot="355225">
              <a:off x="15518051" y="3214413"/>
              <a:ext cx="786675" cy="939143"/>
            </a:xfrm>
            <a:prstGeom prst="rect">
              <a:avLst/>
            </a:prstGeom>
            <a:solidFill>
              <a:schemeClr val="accent2">
                <a:lumMod val="50000"/>
                <a:alpha val="64000"/>
              </a:schemeClr>
            </a:solidFill>
            <a:ln w="539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A5C0C3-9FD7-486F-BCBC-2AFB8B41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06010">
              <a:off x="15552792" y="3582715"/>
              <a:ext cx="717190" cy="18624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2565468-C599-4F86-BC0A-A8393C7D4FB3}"/>
                </a:ext>
              </a:extLst>
            </p:cNvPr>
            <p:cNvGrpSpPr/>
            <p:nvPr/>
          </p:nvGrpSpPr>
          <p:grpSpPr>
            <a:xfrm>
              <a:off x="15412489" y="2331738"/>
              <a:ext cx="819643" cy="505326"/>
              <a:chOff x="6650555" y="3906253"/>
              <a:chExt cx="819643" cy="50532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9B17F49-0981-49E0-929A-6AE3E26262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5600" y="3906253"/>
                <a:ext cx="0" cy="505326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3323A8B-0AD5-4284-A34B-452D510135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0927" y="3970420"/>
                <a:ext cx="259271" cy="441159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0B480C4-9C5B-4A3D-A347-34EEAC7ECE23}"/>
                  </a:ext>
                </a:extLst>
              </p:cNvPr>
              <p:cNvGrpSpPr/>
              <p:nvPr/>
            </p:nvGrpSpPr>
            <p:grpSpPr>
              <a:xfrm>
                <a:off x="6650555" y="3938337"/>
                <a:ext cx="819643" cy="473242"/>
                <a:chOff x="6650555" y="3938337"/>
                <a:chExt cx="819643" cy="473242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CE3937B-E590-419F-9BDC-1A33A45CF8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05600" y="4411579"/>
                  <a:ext cx="55345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77FA78B1-ADBC-40D3-AEE7-3E6B24408D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705600" y="3938337"/>
                  <a:ext cx="764598" cy="3208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 descr="0,8585 ha">
                  <a:extLst>
                    <a:ext uri="{FF2B5EF4-FFF2-40B4-BE49-F238E27FC236}">
                      <a16:creationId xmlns:a16="http://schemas.microsoft.com/office/drawing/2014/main" id="{99C02C0E-C2DD-4D0C-B8FC-EBE87DAFA7E8}"/>
                    </a:ext>
                  </a:extLst>
                </p:cNvPr>
                <p:cNvSpPr/>
                <p:nvPr/>
              </p:nvSpPr>
              <p:spPr>
                <a:xfrm>
                  <a:off x="6650555" y="4077878"/>
                  <a:ext cx="663542" cy="20325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lv-LV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0,85 ha</a:t>
                  </a: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E739A53-65F2-4A92-A169-03FD69DB26C3}"/>
                </a:ext>
              </a:extLst>
            </p:cNvPr>
            <p:cNvGrpSpPr/>
            <p:nvPr/>
          </p:nvGrpSpPr>
          <p:grpSpPr>
            <a:xfrm>
              <a:off x="15893076" y="1195860"/>
              <a:ext cx="893048" cy="799597"/>
              <a:chOff x="7087899" y="2743715"/>
              <a:chExt cx="893048" cy="79959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C626271-C4A2-4B3B-BFD9-06EC6FB23B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87899" y="3069187"/>
                <a:ext cx="533904" cy="47412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1D306F0-C305-4C60-8E68-7DA5573CBC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69643" y="2743715"/>
                <a:ext cx="711304" cy="64670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F836450-73F0-4660-B948-13DFDC6A05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71644" y="3390416"/>
                <a:ext cx="409303" cy="107209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FAC7F6A-B3A5-44B5-9006-583E2DDE7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87901" y="2754943"/>
                <a:ext cx="195411" cy="33183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 descr="0,8585 ha">
                <a:extLst>
                  <a:ext uri="{FF2B5EF4-FFF2-40B4-BE49-F238E27FC236}">
                    <a16:creationId xmlns:a16="http://schemas.microsoft.com/office/drawing/2014/main" id="{BB5F65BF-3519-4C37-A074-FBFA3DDE9F3C}"/>
                  </a:ext>
                </a:extLst>
              </p:cNvPr>
              <p:cNvSpPr/>
              <p:nvPr/>
            </p:nvSpPr>
            <p:spPr>
              <a:xfrm>
                <a:off x="7174008" y="3084815"/>
                <a:ext cx="663542" cy="2032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0,75 ha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FFCFF4-2670-4051-913F-EAAB27A82995}"/>
                </a:ext>
              </a:extLst>
            </p:cNvPr>
            <p:cNvGrpSpPr/>
            <p:nvPr/>
          </p:nvGrpSpPr>
          <p:grpSpPr>
            <a:xfrm>
              <a:off x="16119599" y="826675"/>
              <a:ext cx="1702861" cy="1354765"/>
              <a:chOff x="7369142" y="2382277"/>
              <a:chExt cx="1702861" cy="135476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9C153D-DBF9-43D0-BA57-0A66F75B52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69142" y="2674162"/>
                <a:ext cx="1116663" cy="106288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2488920-AF80-421B-94D5-522020D2D2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48141" y="2382277"/>
                <a:ext cx="501280" cy="44506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449484A-4A08-4563-9750-02B65608CF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95480" y="2674162"/>
                <a:ext cx="676523" cy="63208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6AF8787-06AC-49F9-B833-2968D0120B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73193" y="3306249"/>
                <a:ext cx="586190" cy="43079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67FC965-7FCC-4F05-ABA8-D650DB6ED8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32677" y="2674162"/>
                <a:ext cx="205899" cy="13595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56A9E2-B8EF-4A79-94EF-8DE3CF784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77936" y="2389127"/>
                <a:ext cx="397622" cy="30083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 descr="0,8585 ha">
                <a:extLst>
                  <a:ext uri="{FF2B5EF4-FFF2-40B4-BE49-F238E27FC236}">
                    <a16:creationId xmlns:a16="http://schemas.microsoft.com/office/drawing/2014/main" id="{7CC104C5-13CB-4FCE-92D2-ACBE528A9E8D}"/>
                  </a:ext>
                </a:extLst>
              </p:cNvPr>
              <p:cNvSpPr/>
              <p:nvPr/>
            </p:nvSpPr>
            <p:spPr>
              <a:xfrm>
                <a:off x="7993069" y="3029946"/>
                <a:ext cx="663542" cy="2032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1,68 ha</a:t>
                </a: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138FAD7-1572-42F0-A17A-B9419E19D9D5}"/>
                </a:ext>
              </a:extLst>
            </p:cNvPr>
            <p:cNvSpPr/>
            <p:nvPr/>
          </p:nvSpPr>
          <p:spPr>
            <a:xfrm>
              <a:off x="14717521" y="379672"/>
              <a:ext cx="3186869" cy="28167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3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B097-3386-49DC-940C-A39635A8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57" y="4260057"/>
            <a:ext cx="15173325" cy="883443"/>
          </a:xfrm>
        </p:spPr>
        <p:txBody>
          <a:bodyPr/>
          <a:lstStyle/>
          <a:p>
            <a:pPr>
              <a:defRPr/>
            </a:pPr>
            <a:r>
              <a:rPr lang="lv-LV" sz="7200" dirty="0">
                <a:solidFill>
                  <a:srgbClr val="E76D6D"/>
                </a:solidFill>
              </a:rPr>
              <a:t>INTEGRĀCIJA AR RAIL BALTICA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06BE4-D801-420B-8C6D-60DFFC6E0C43}"/>
              </a:ext>
            </a:extLst>
          </p:cNvPr>
          <p:cNvSpPr/>
          <p:nvPr/>
        </p:nvSpPr>
        <p:spPr>
          <a:xfrm>
            <a:off x="1812133" y="985838"/>
            <a:ext cx="15499556" cy="118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DC3C1-394B-4456-9A91-04248C9F6BEC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E3EAA53-6A36-43BD-8C54-5B0B9879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3DC7B5-0404-44F8-92C8-4F6D8415C55E}"/>
              </a:ext>
            </a:extLst>
          </p:cNvPr>
          <p:cNvCxnSpPr>
            <a:cxnSpLocks/>
          </p:cNvCxnSpPr>
          <p:nvPr/>
        </p:nvCxnSpPr>
        <p:spPr>
          <a:xfrm>
            <a:off x="1983356" y="1735861"/>
            <a:ext cx="150515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F21B169-DEFC-4605-9AC1-582FA9FDB78C}"/>
              </a:ext>
            </a:extLst>
          </p:cNvPr>
          <p:cNvSpPr/>
          <p:nvPr/>
        </p:nvSpPr>
        <p:spPr bwMode="auto">
          <a:xfrm>
            <a:off x="-9525" y="0"/>
            <a:ext cx="1376363" cy="10287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769BA21-8E0F-43F2-AD15-14B7AAB9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B2B0F0D-CDAF-4FB3-8C40-E9968C87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829" y="934019"/>
            <a:ext cx="165530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4200" b="1" i="0" u="none" strike="noStrike" kern="1200" cap="none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INTEGRĀCIJA</a:t>
            </a:r>
            <a:r>
              <a:rPr kumimoji="0" lang="lv-LV" altLang="lv-LV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DIN 2014 Light"/>
                <a:cs typeface="Helvetica" panose="020B0604020202020204" pitchFamily="34" charset="0"/>
              </a:rPr>
              <a:t> AR RAIL BALTICA</a:t>
            </a:r>
            <a:endParaRPr kumimoji="0" lang="en-US" altLang="lv-LV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DIN 2014 Light"/>
              <a:cs typeface="Helvetica" panose="020B0604020202020204" pitchFamily="34" charset="0"/>
            </a:endParaRPr>
          </a:p>
        </p:txBody>
      </p:sp>
      <p:pic>
        <p:nvPicPr>
          <p:cNvPr id="10" name="Picture 9" descr="A picture containing military vehicle&#10;&#10;Description automatically generated">
            <a:extLst>
              <a:ext uri="{FF2B5EF4-FFF2-40B4-BE49-F238E27FC236}">
                <a16:creationId xmlns:a16="http://schemas.microsoft.com/office/drawing/2014/main" id="{BEC2451E-6903-4698-9267-DC827B684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/>
          <a:stretch/>
        </p:blipFill>
        <p:spPr>
          <a:xfrm>
            <a:off x="1872829" y="2116667"/>
            <a:ext cx="15162104" cy="78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647704" y="672383"/>
            <a:ext cx="1282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76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GALVENIE IEGUVUMI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76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3C411-9E8B-468B-9320-29D634345E46}"/>
              </a:ext>
            </a:extLst>
          </p:cNvPr>
          <p:cNvCxnSpPr>
            <a:cxnSpLocks/>
          </p:cNvCxnSpPr>
          <p:nvPr/>
        </p:nvCxnSpPr>
        <p:spPr>
          <a:xfrm>
            <a:off x="1647704" y="1638473"/>
            <a:ext cx="147856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5D6A3BB7-EEEB-4CEC-BEA8-7FB50BD7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960AD9-7CA9-4904-B010-E11111147DD9}"/>
              </a:ext>
            </a:extLst>
          </p:cNvPr>
          <p:cNvSpPr txBox="1"/>
          <p:nvPr/>
        </p:nvSpPr>
        <p:spPr>
          <a:xfrm>
            <a:off x="1502202" y="1896446"/>
            <a:ext cx="10740537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Palielināsies potenciālo pasažieru aptveres areāls, Igaunijas uz Lietuvas iedzīvotājiem mazāks laiks ceļā uz lidostu «Rīga»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lv-LV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Gaisa un dzelzceļa transporta veidu integrācija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Ērts savienojums ar pilsētu, iespēja attīstīt īstermiņa tūrisma pakalpojumus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Būtiski palielinās lidostas Biznesa parka pievilcība. Viesnīcām un konferenču centram klienti no Igaunijas un Lietuvas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Iespēja attīstīt «Park &amp; </a:t>
            </a:r>
            <a:r>
              <a:rPr lang="lv-LV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lv-LV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Lidostas kapacitātes atbrīvošana ilgtspējīgākiem galamērķiem</a:t>
            </a: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Jauns potenciāls kravu attīstībai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Drošības aspekts – papildus piekļuves veids lidostai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50040-A0C8-4438-83F0-71111336D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8241" y="1773567"/>
            <a:ext cx="5850200" cy="85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647704" y="672383"/>
            <a:ext cx="1282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4800" b="1" dirty="0">
                <a:solidFill>
                  <a:srgbClr val="E76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GALVENIE IZAICINĀJUMI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76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3C411-9E8B-468B-9320-29D634345E46}"/>
              </a:ext>
            </a:extLst>
          </p:cNvPr>
          <p:cNvCxnSpPr>
            <a:cxnSpLocks/>
          </p:cNvCxnSpPr>
          <p:nvPr/>
        </p:nvCxnSpPr>
        <p:spPr>
          <a:xfrm>
            <a:off x="1647704" y="1638473"/>
            <a:ext cx="147856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5D6A3BB7-EEEB-4CEC-BEA8-7FB50BD7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960AD9-7CA9-4904-B010-E11111147DD9}"/>
              </a:ext>
            </a:extLst>
          </p:cNvPr>
          <p:cNvSpPr txBox="1"/>
          <p:nvPr/>
        </p:nvSpPr>
        <p:spPr>
          <a:xfrm>
            <a:off x="1810544" y="3250663"/>
            <a:ext cx="82228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Ģeopolitiskā situācija. Svarīgu tirgu nepieejamība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Epidemioloģiskā situācija un ierobežojumi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Finansējuma piesaiste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airBaltic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izaugsmes tempi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lv-LV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Projektu salāgošana, vadība, realizācija</a:t>
            </a:r>
          </a:p>
        </p:txBody>
      </p:sp>
      <p:pic>
        <p:nvPicPr>
          <p:cNvPr id="3" name="Picture 2" descr="A picture containing outdoor, sky, plane, flying&#10;&#10;Description automatically generated">
            <a:extLst>
              <a:ext uri="{FF2B5EF4-FFF2-40B4-BE49-F238E27FC236}">
                <a16:creationId xmlns:a16="http://schemas.microsoft.com/office/drawing/2014/main" id="{3C11FB9E-AA43-4BEF-AE1C-AF1654F01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" r="37442"/>
          <a:stretch/>
        </p:blipFill>
        <p:spPr>
          <a:xfrm>
            <a:off x="9507255" y="-1"/>
            <a:ext cx="8864324" cy="102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1429C170-EEEC-47CB-BCC3-4DEBD64C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-2"/>
          <a:stretch>
            <a:fillRect/>
          </a:stretch>
        </p:blipFill>
        <p:spPr bwMode="auto">
          <a:xfrm>
            <a:off x="0" y="0"/>
            <a:ext cx="18698532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831B6A-416A-48CA-A460-DD070DE7A2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53167" y="2952099"/>
            <a:ext cx="12501563" cy="19883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lv-LV" altLang="en-US" cap="none" dirty="0">
                <a:solidFill>
                  <a:srgbClr val="FFFFFF"/>
                </a:solidFill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37060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898248" y="682524"/>
            <a:ext cx="1282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76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LIDOSTU NOZĪME MŪSDIENĀS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76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3C411-9E8B-468B-9320-29D634345E46}"/>
              </a:ext>
            </a:extLst>
          </p:cNvPr>
          <p:cNvCxnSpPr>
            <a:cxnSpLocks/>
          </p:cNvCxnSpPr>
          <p:nvPr/>
        </p:nvCxnSpPr>
        <p:spPr>
          <a:xfrm>
            <a:off x="1647704" y="1638473"/>
            <a:ext cx="147856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5D6A3BB7-EEEB-4CEC-BEA8-7FB50BD7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38228-4AC1-4586-B807-2C1A518F457A}"/>
              </a:ext>
            </a:extLst>
          </p:cNvPr>
          <p:cNvSpPr txBox="1"/>
          <p:nvPr/>
        </p:nvSpPr>
        <p:spPr>
          <a:xfrm>
            <a:off x="1801062" y="3432447"/>
            <a:ext cx="87394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«Tāpat</a:t>
            </a:r>
            <a:r>
              <a:rPr lang="lv-LV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kā ostas un dzelzceļa stacijas iepriekš, lidostas mūsdienās ir kļuvušas par ekonomiskās attīstības centriem, kuru ietekme sniedzas tālu aiz lidostu robežām»</a:t>
            </a: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97506C-E71B-47D1-93C8-FED497C4DF57}"/>
              </a:ext>
            </a:extLst>
          </p:cNvPr>
          <p:cNvGrpSpPr/>
          <p:nvPr/>
        </p:nvGrpSpPr>
        <p:grpSpPr>
          <a:xfrm>
            <a:off x="9322946" y="2291149"/>
            <a:ext cx="9928168" cy="7002479"/>
            <a:chOff x="11262360" y="2777736"/>
            <a:chExt cx="7909560" cy="5927639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9DEDE61F-014B-4251-B9DD-0A600B8D44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59779393"/>
                </p:ext>
              </p:extLst>
            </p:nvPr>
          </p:nvGraphicFramePr>
          <p:xfrm>
            <a:off x="11262360" y="2777736"/>
            <a:ext cx="7909560" cy="5293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CA0DBD-24FC-4112-92F4-0E5A2345B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02727" y="7476650"/>
              <a:ext cx="2028825" cy="1228725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9129DF-1C87-4073-890C-F583F498F6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772" y="3341172"/>
              <a:ext cx="29966" cy="401698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61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F3DE-E8A0-4B20-A522-B2ADB5ED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902561"/>
            <a:ext cx="15173325" cy="876136"/>
          </a:xfrm>
        </p:spPr>
        <p:txBody>
          <a:bodyPr/>
          <a:lstStyle/>
          <a:p>
            <a:pPr>
              <a:defRPr/>
            </a:pPr>
            <a:r>
              <a:rPr lang="lv-LV" sz="4800" dirty="0">
                <a:solidFill>
                  <a:srgbClr val="E66868"/>
                </a:solidFill>
              </a:rPr>
              <a:t>Lidostas pārtop par pilsētām</a:t>
            </a:r>
            <a:endParaRPr lang="lv-LV" dirty="0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DF26E9E4-9A41-46FD-97A8-4EE99BA87F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67999" y="2243139"/>
            <a:ext cx="8193021" cy="749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428625" indent="-428625">
              <a:buFont typeface="Wingdings" panose="05000000000000000000" pitchFamily="2" charset="2"/>
              <a:buChar char="§"/>
            </a:pPr>
            <a:r>
              <a:rPr lang="lv-LV" altLang="lv-LV" dirty="0"/>
              <a:t>20.gs. lidostas būvē pilsētu tuvumā, bet ņemot vērā globālā savienojamības nozīmi mūsdienās, 21.gs. pilsētas attīstās ap lidostām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lv-LV" altLang="lv-LV" dirty="0">
                <a:ea typeface="Calibri" panose="020F0502020204030204" pitchFamily="34" charset="0"/>
              </a:rPr>
              <a:t>Veidojas saucamās «</a:t>
            </a:r>
            <a:r>
              <a:rPr lang="lv-LV" altLang="lv-LV" dirty="0" err="1">
                <a:ea typeface="Calibri" panose="020F0502020204030204" pitchFamily="34" charset="0"/>
              </a:rPr>
              <a:t>aerotropoles</a:t>
            </a:r>
            <a:r>
              <a:rPr lang="lv-LV" altLang="lv-LV" dirty="0">
                <a:ea typeface="Calibri" panose="020F0502020204030204" pitchFamily="34" charset="0"/>
              </a:rPr>
              <a:t>», kuru centrā ir «lidostu pilsētas», kas nodrošina ar lidostu pamatdarbību tieši un netieši saistītu pakalpojumu un infrastruktūras attīstību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lv-LV" altLang="lv-LV" dirty="0"/>
              <a:t>Palielinās </a:t>
            </a:r>
            <a:r>
              <a:rPr lang="lv-LV" altLang="lv-LV" dirty="0" err="1"/>
              <a:t>neaviācijas</a:t>
            </a:r>
            <a:r>
              <a:rPr lang="lv-LV" altLang="lv-LV" dirty="0"/>
              <a:t> biznesa segmenta nozīme, veidojas pilsētām raksturīgi objekti un pakalpojumi (viesnīcas, atpūtas un izklaides vietas, ofisu ēkas, iepirkšanās centri, pasta filiāles, u.c.)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lv-LV" altLang="lv-LV" dirty="0">
                <a:cs typeface="Calibri" panose="020F0502020204030204" pitchFamily="34" charset="0"/>
              </a:rPr>
              <a:t>Gar uz lidostām vedošiem transporta ceļiem attīstās uzņēmējdarbības formas, kam atrašanās pie lidostām dod pievienoto vērtību</a:t>
            </a:r>
          </a:p>
          <a:p>
            <a:pPr marL="428625" indent="-428625">
              <a:buFont typeface="Wingdings" panose="05000000000000000000" pitchFamily="2" charset="2"/>
              <a:buChar char="§"/>
            </a:pPr>
            <a:r>
              <a:rPr lang="lv-LV" altLang="lv-LV" dirty="0">
                <a:cs typeface="Calibri" panose="020F0502020204030204" pitchFamily="34" charset="0"/>
              </a:rPr>
              <a:t>Lidostas attīsta </a:t>
            </a:r>
            <a:r>
              <a:rPr lang="lv-LV" altLang="lv-LV" dirty="0" err="1">
                <a:cs typeface="Calibri" panose="020F0502020204030204" pitchFamily="34" charset="0"/>
              </a:rPr>
              <a:t>intermodālos</a:t>
            </a:r>
            <a:r>
              <a:rPr lang="lv-LV" altLang="lv-LV" dirty="0">
                <a:cs typeface="Calibri" panose="020F0502020204030204" pitchFamily="34" charset="0"/>
              </a:rPr>
              <a:t> pasažieru un kravu savienojumus ar citiem transporta veidiem</a:t>
            </a:r>
            <a:endParaRPr lang="lv-LV" altLang="lv-LV" dirty="0"/>
          </a:p>
          <a:p>
            <a:pPr marL="428625" indent="-428625">
              <a:buFont typeface="Wingdings" panose="05000000000000000000" pitchFamily="2" charset="2"/>
              <a:buChar char="§"/>
            </a:pPr>
            <a:endParaRPr lang="lv-LV" altLang="lv-LV" dirty="0"/>
          </a:p>
          <a:p>
            <a:pPr marL="428625" indent="-428625">
              <a:buFont typeface="Wingdings" panose="05000000000000000000" pitchFamily="2" charset="2"/>
              <a:buChar char="§"/>
            </a:pPr>
            <a:endParaRPr lang="lv-LV" altLang="lv-LV" dirty="0"/>
          </a:p>
          <a:p>
            <a:pPr marL="428625" indent="-428625"/>
            <a:endParaRPr lang="lv-LV" altLang="lv-LV" dirty="0"/>
          </a:p>
          <a:p>
            <a:pPr marL="428625" indent="-428625"/>
            <a:endParaRPr lang="lv-LV" altLang="lv-LV" dirty="0"/>
          </a:p>
        </p:txBody>
      </p:sp>
      <p:pic>
        <p:nvPicPr>
          <p:cNvPr id="38916" name="Picture 15" descr="Diagram&#10;&#10;Description automatically generated">
            <a:extLst>
              <a:ext uri="{FF2B5EF4-FFF2-40B4-BE49-F238E27FC236}">
                <a16:creationId xmlns:a16="http://schemas.microsoft.com/office/drawing/2014/main" id="{A1A8E697-69D9-47A2-87AA-DF51600A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3075"/>
          <a:stretch>
            <a:fillRect/>
          </a:stretch>
        </p:blipFill>
        <p:spPr bwMode="auto">
          <a:xfrm>
            <a:off x="9995482" y="2243139"/>
            <a:ext cx="79248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0C4B16-9076-4204-93C9-F08AE2787D37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2167AE-13A3-4364-8CA3-F4C1A98AF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98CEC-DFEA-43C3-AF70-7F61DB016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399" y="7743827"/>
            <a:ext cx="3606251" cy="2405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D1972-B326-4867-B272-B373C3AA4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4030" y="7734300"/>
            <a:ext cx="3606252" cy="24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BBFD6-2007-4458-8D2C-D7E5985F2718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A5FF97AC-D2CE-40FA-ADCE-323906D7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A0EA46B-D19A-4F81-B7D7-40349183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985" y="440783"/>
            <a:ext cx="8758241" cy="132477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sz="4800" dirty="0">
                <a:solidFill>
                  <a:srgbClr val="E76D6D"/>
                </a:solidFill>
              </a:rPr>
              <a:t>VIDĒJA TERMIŅA STRATĒĢIJA </a:t>
            </a:r>
            <a:r>
              <a:rPr lang="en-GB" sz="4800" dirty="0">
                <a:solidFill>
                  <a:srgbClr val="E76D6D"/>
                </a:solidFill>
              </a:rPr>
              <a:t>2021 - 2027</a:t>
            </a:r>
            <a:br>
              <a:rPr lang="en-GB" sz="4800" dirty="0"/>
            </a:br>
            <a:endParaRPr lang="en-GB" sz="480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BF70DAD-FD95-4809-85E9-3C3AED7CA8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44000" y="2018246"/>
            <a:ext cx="8758239" cy="76292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37160" tIns="68580" rIns="137160" bIns="68580" numCol="1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914490"/>
            <a:endParaRPr lang="lv-LV" sz="3600" b="1" dirty="0">
              <a:solidFill>
                <a:srgbClr val="E66868"/>
              </a:solidFill>
            </a:endParaRPr>
          </a:p>
          <a:p>
            <a:pPr algn="ctr" defTabSz="914490"/>
            <a:r>
              <a:rPr lang="lv-LV" sz="3600" b="1" dirty="0">
                <a:solidFill>
                  <a:srgbClr val="E66868"/>
                </a:solidFill>
              </a:rPr>
              <a:t>VĪZIJA</a:t>
            </a:r>
          </a:p>
          <a:p>
            <a:pPr algn="ctr" defTabSz="914445"/>
            <a:r>
              <a:rPr lang="lv-LV" sz="2800" b="1" dirty="0"/>
              <a:t>Nākotnes Ziemeļeiropas satiksmes centrs, </a:t>
            </a:r>
          </a:p>
          <a:p>
            <a:pPr algn="ctr" defTabSz="914445"/>
            <a:r>
              <a:rPr lang="lv-LV" sz="2800" dirty="0"/>
              <a:t>kas veicina Latvijas konkurētspēju reģionā.</a:t>
            </a:r>
          </a:p>
          <a:p>
            <a:pPr algn="ctr" defTabSz="914490"/>
            <a:endParaRPr lang="en-GB" b="1" dirty="0"/>
          </a:p>
          <a:p>
            <a:pPr algn="ctr" defTabSz="914490"/>
            <a:r>
              <a:rPr lang="lv-LV" sz="3600" b="1" dirty="0">
                <a:solidFill>
                  <a:srgbClr val="E66868"/>
                </a:solidFill>
              </a:rPr>
              <a:t>MISIJA</a:t>
            </a:r>
          </a:p>
          <a:p>
            <a:pPr algn="ctr" defTabSz="914445"/>
            <a:r>
              <a:rPr lang="lv-LV" sz="2800" b="1" dirty="0"/>
              <a:t>Lidosta «Rīga» ir starptautisks satiksmes  centrs,</a:t>
            </a:r>
          </a:p>
          <a:p>
            <a:pPr algn="ctr" defTabSz="914445"/>
            <a:r>
              <a:rPr lang="lv-LV" sz="2800" dirty="0"/>
              <a:t> kas veicina Latvijas tautsaimniecības izaugsmi, nodrošinot ērtu un drošu savienojamību pasažieriem un biznesam, radot darbavietas un iespējas uzņēmējdarbības attīstībai. </a:t>
            </a:r>
          </a:p>
          <a:p>
            <a:pPr algn="ctr" defTabSz="914445"/>
            <a:endParaRPr lang="lv-LV" sz="2800" b="1" dirty="0">
              <a:solidFill>
                <a:srgbClr val="E66868"/>
              </a:solidFill>
            </a:endParaRPr>
          </a:p>
          <a:p>
            <a:pPr algn="ctr" defTabSz="914445"/>
            <a:r>
              <a:rPr lang="lv-LV" sz="3500" b="1" dirty="0">
                <a:solidFill>
                  <a:srgbClr val="E66868"/>
                </a:solidFill>
              </a:rPr>
              <a:t>VIENS NO STRATĒĢISKAJIEM MĒRĶIEM</a:t>
            </a:r>
          </a:p>
          <a:p>
            <a:pPr algn="ctr" defTabSz="914445"/>
            <a:r>
              <a:rPr lang="lv-LV" sz="2800" dirty="0"/>
              <a:t>Radīt jaunas iespējas biznesa partneriem un ceļotājiem, </a:t>
            </a:r>
            <a:r>
              <a:rPr lang="lv-LV" sz="2800" b="1" dirty="0"/>
              <a:t>attīstot Lidostas pilsētu </a:t>
            </a:r>
            <a:r>
              <a:rPr lang="lv-LV" sz="2800" dirty="0"/>
              <a:t>un plašu pakalpojumu klāstu.</a:t>
            </a:r>
          </a:p>
          <a:p>
            <a:pPr algn="ctr" defTabSz="914445"/>
            <a:endParaRPr lang="lv-LV" sz="2800" dirty="0"/>
          </a:p>
        </p:txBody>
      </p:sp>
      <p:pic>
        <p:nvPicPr>
          <p:cNvPr id="20" name="Picture 19" descr="A picture containing military vehicle&#10;&#10;Description automatically generated">
            <a:extLst>
              <a:ext uri="{FF2B5EF4-FFF2-40B4-BE49-F238E27FC236}">
                <a16:creationId xmlns:a16="http://schemas.microsoft.com/office/drawing/2014/main" id="{DBBE33E6-64DA-4030-B723-9E26D06CB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58" r="16524"/>
          <a:stretch/>
        </p:blipFill>
        <p:spPr>
          <a:xfrm>
            <a:off x="1359285" y="0"/>
            <a:ext cx="739510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A3AD-2F34-4E18-99AF-46681F23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775" y="564354"/>
            <a:ext cx="9957253" cy="1315243"/>
          </a:xfrm>
        </p:spPr>
        <p:txBody>
          <a:bodyPr/>
          <a:lstStyle/>
          <a:p>
            <a:pPr>
              <a:defRPr/>
            </a:pPr>
            <a:r>
              <a:rPr lang="lv-LV" sz="4800" dirty="0">
                <a:solidFill>
                  <a:srgbClr val="E66868"/>
                </a:solidFill>
              </a:rPr>
              <a:t>«RIX LIDOSTAS </a:t>
            </a:r>
            <a:r>
              <a:rPr lang="lv-LV" sz="4800" dirty="0" err="1">
                <a:solidFill>
                  <a:srgbClr val="E66868"/>
                </a:solidFill>
              </a:rPr>
              <a:t>pilsētA</a:t>
            </a:r>
            <a:r>
              <a:rPr lang="lv-LV" sz="4800" dirty="0">
                <a:solidFill>
                  <a:srgbClr val="E66868"/>
                </a:solidFill>
              </a:rPr>
              <a:t>»</a:t>
            </a:r>
            <a:br>
              <a:rPr lang="lv-LV" dirty="0">
                <a:solidFill>
                  <a:srgbClr val="E66868"/>
                </a:solidFill>
              </a:rPr>
            </a:br>
            <a:r>
              <a:rPr lang="lv-LV" dirty="0">
                <a:solidFill>
                  <a:srgbClr val="002060"/>
                </a:solidFill>
              </a:rPr>
              <a:t>potenciāls</a:t>
            </a:r>
          </a:p>
        </p:txBody>
      </p:sp>
      <p:sp>
        <p:nvSpPr>
          <p:cNvPr id="40963" name="Content Placeholder 3">
            <a:extLst>
              <a:ext uri="{FF2B5EF4-FFF2-40B4-BE49-F238E27FC236}">
                <a16:creationId xmlns:a16="http://schemas.microsoft.com/office/drawing/2014/main" id="{62A22894-22A2-447F-AAC9-D59DD7BBCE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55775" y="2231233"/>
            <a:ext cx="8859839" cy="7491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lv-LV" altLang="lv-LV" sz="2400" b="1" dirty="0">
                <a:ea typeface="Calibri" panose="020F0502020204030204" pitchFamily="34" charset="0"/>
              </a:rPr>
              <a:t>LIDOSTAS INFRASTRUKTŪRAS ATTĪSTĪBA:</a:t>
            </a:r>
          </a:p>
          <a:p>
            <a:pPr algn="just"/>
            <a:r>
              <a:rPr lang="lv-LV" altLang="lv-LV" sz="2400" dirty="0">
                <a:ea typeface="Calibri" panose="020F0502020204030204" pitchFamily="34" charset="0"/>
              </a:rPr>
              <a:t>termināļa attīstība, peroni, gaisa kuģu stāvvietas, manevrēšanas ceļi, helikoptera nosēšanās laukums, u.c.</a:t>
            </a:r>
          </a:p>
          <a:p>
            <a:pPr algn="just"/>
            <a:endParaRPr lang="lv-LV" altLang="lv-LV" sz="2400" b="1" dirty="0">
              <a:ea typeface="Calibri" panose="020F0502020204030204" pitchFamily="34" charset="0"/>
            </a:endParaRPr>
          </a:p>
          <a:p>
            <a:pPr algn="just"/>
            <a:r>
              <a:rPr lang="lv-LV" altLang="lv-LV" sz="2400" b="1" dirty="0">
                <a:ea typeface="Calibri" panose="020F0502020204030204" pitchFamily="34" charset="0"/>
              </a:rPr>
              <a:t>UZŅĒMĒJDARBĪBAS ATTĪSTĪBA: </a:t>
            </a:r>
          </a:p>
          <a:p>
            <a:pPr algn="just"/>
            <a:r>
              <a:rPr lang="lv-LV" altLang="lv-LV" sz="2400" dirty="0">
                <a:ea typeface="Calibri" panose="020F0502020204030204" pitchFamily="34" charset="0"/>
              </a:rPr>
              <a:t>Biznesa parks, viesnīcas, ofisi, izklaide, jauni pakalpojumi, aviācijas kravas, gaisa kuģu tehniskā apkope, biznesa aviācija, u.c.</a:t>
            </a:r>
          </a:p>
          <a:p>
            <a:pPr algn="just"/>
            <a:endParaRPr lang="lv-LV" altLang="lv-LV" sz="2400" dirty="0">
              <a:ea typeface="Calibri" panose="020F0502020204030204" pitchFamily="34" charset="0"/>
            </a:endParaRPr>
          </a:p>
          <a:p>
            <a:pPr algn="just"/>
            <a:r>
              <a:rPr lang="lv-LV" altLang="lv-LV" sz="2400" b="1" dirty="0">
                <a:ea typeface="Calibri" panose="020F0502020204030204" pitchFamily="34" charset="0"/>
              </a:rPr>
              <a:t>SAUSZEMES TRANSPORTA ATTĪSTĪBA:</a:t>
            </a:r>
          </a:p>
          <a:p>
            <a:pPr algn="just"/>
            <a:r>
              <a:rPr lang="lv-LV" altLang="lv-LV" sz="2400" dirty="0">
                <a:ea typeface="Calibri" panose="020F0502020204030204" pitchFamily="34" charset="0"/>
              </a:rPr>
              <a:t>RAIL BALTICA – ne tikai ērta, ātra un mūsdienīga sauszemes pasažieru transporta infrastruktūra un </a:t>
            </a:r>
            <a:r>
              <a:rPr lang="lv-LV" altLang="lv-LV" sz="2400" dirty="0" err="1">
                <a:ea typeface="Calibri" panose="020F0502020204030204" pitchFamily="34" charset="0"/>
              </a:rPr>
              <a:t>intermodālais</a:t>
            </a:r>
            <a:r>
              <a:rPr lang="lv-LV" altLang="lv-LV" sz="2400" dirty="0">
                <a:ea typeface="Calibri" panose="020F0502020204030204" pitchFamily="34" charset="0"/>
              </a:rPr>
              <a:t> savienojums ar aviācijas transportu, bet arī ātrs un ērts Lidostas savienojums ar Rīgas centru un nākotnē arī ar kaimiņvalstu galvaspilsētām un tālāk ar visu Rietumeiropas dzelzceļa sistēmu</a:t>
            </a:r>
          </a:p>
          <a:p>
            <a:pPr algn="just"/>
            <a:endParaRPr lang="lv-LV" altLang="lv-LV" dirty="0">
              <a:ea typeface="Calibri" panose="020F0502020204030204" pitchFamily="34" charset="0"/>
            </a:endParaRPr>
          </a:p>
          <a:p>
            <a:endParaRPr lang="lv-LV" altLang="lv-LV" dirty="0">
              <a:ea typeface="Calibri" panose="020F0502020204030204" pitchFamily="34" charset="0"/>
            </a:endParaRPr>
          </a:p>
          <a:p>
            <a:endParaRPr lang="lv-LV" altLang="lv-LV" dirty="0">
              <a:ea typeface="Calibri" panose="020F0502020204030204" pitchFamily="34" charset="0"/>
            </a:endParaRPr>
          </a:p>
          <a:p>
            <a:endParaRPr lang="lv-LV" altLang="lv-LV" dirty="0">
              <a:ea typeface="Calibri" panose="020F0502020204030204" pitchFamily="34" charset="0"/>
            </a:endParaRPr>
          </a:p>
          <a:p>
            <a:endParaRPr lang="lv-LV" altLang="lv-LV" dirty="0">
              <a:ea typeface="Calibri" panose="020F0502020204030204" pitchFamily="34" charset="0"/>
            </a:endParaRPr>
          </a:p>
          <a:p>
            <a:endParaRPr lang="lv-LV" altLang="lv-LV" dirty="0">
              <a:ea typeface="Calibri" panose="020F0502020204030204" pitchFamily="34" charset="0"/>
            </a:endParaRPr>
          </a:p>
        </p:txBody>
      </p:sp>
      <p:pic>
        <p:nvPicPr>
          <p:cNvPr id="40964" name="Picture Placeholder 9" descr="Map&#10;&#10;Description automatically generated">
            <a:extLst>
              <a:ext uri="{FF2B5EF4-FFF2-40B4-BE49-F238E27FC236}">
                <a16:creationId xmlns:a16="http://schemas.microsoft.com/office/drawing/2014/main" id="{02521A47-A267-4AD2-9B51-920BFDBEADB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5" t="11971" r="23074" b="3487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E6C150-89FA-4FC3-9325-4DEE61AE6F2A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50B9705-6BFF-491C-A345-F39F5735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B097-3386-49DC-940C-A39635A8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057" y="4260057"/>
            <a:ext cx="15173325" cy="883443"/>
          </a:xfrm>
        </p:spPr>
        <p:txBody>
          <a:bodyPr/>
          <a:lstStyle/>
          <a:p>
            <a:pPr>
              <a:defRPr/>
            </a:pPr>
            <a:r>
              <a:rPr lang="lv-LV" sz="7200" dirty="0">
                <a:solidFill>
                  <a:srgbClr val="E76D6D"/>
                </a:solidFill>
              </a:rPr>
              <a:t>Pamats attīstībai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06BE4-D801-420B-8C6D-60DFFC6E0C43}"/>
              </a:ext>
            </a:extLst>
          </p:cNvPr>
          <p:cNvSpPr/>
          <p:nvPr/>
        </p:nvSpPr>
        <p:spPr>
          <a:xfrm>
            <a:off x="1812133" y="985838"/>
            <a:ext cx="15499556" cy="118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DC3C1-394B-4456-9A91-04248C9F6BEC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E3EAA53-6A36-43BD-8C54-5B0B9879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63C411-9E8B-468B-9320-29D634345E46}"/>
              </a:ext>
            </a:extLst>
          </p:cNvPr>
          <p:cNvCxnSpPr>
            <a:cxnSpLocks/>
          </p:cNvCxnSpPr>
          <p:nvPr/>
        </p:nvCxnSpPr>
        <p:spPr>
          <a:xfrm>
            <a:off x="1647704" y="1638473"/>
            <a:ext cx="147856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976F93C-B104-410C-ACFA-8509AD43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EC9ED-7013-46A5-AA5A-60B332534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311" y="0"/>
            <a:ext cx="8778689" cy="10286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5D5C78-D838-4D84-BE98-B941F61D3AA6}"/>
              </a:ext>
            </a:extLst>
          </p:cNvPr>
          <p:cNvSpPr txBox="1"/>
          <p:nvPr/>
        </p:nvSpPr>
        <p:spPr>
          <a:xfrm>
            <a:off x="2424318" y="2360728"/>
            <a:ext cx="915026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Nacionālā aviokompānija un tās darbības modelis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Transfēra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pasažieru īpatsvars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Galamērķu tīkls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Infrastruktūra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Ģeogrāfiskā atrašanās vieta</a:t>
            </a:r>
          </a:p>
        </p:txBody>
      </p:sp>
      <p:sp>
        <p:nvSpPr>
          <p:cNvPr id="12" name="Chevron 50">
            <a:extLst>
              <a:ext uri="{FF2B5EF4-FFF2-40B4-BE49-F238E27FC236}">
                <a16:creationId xmlns:a16="http://schemas.microsoft.com/office/drawing/2014/main" id="{22FCEA37-06A4-4B84-9A3A-B951459749E6}"/>
              </a:ext>
            </a:extLst>
          </p:cNvPr>
          <p:cNvSpPr/>
          <p:nvPr/>
        </p:nvSpPr>
        <p:spPr>
          <a:xfrm>
            <a:off x="1814799" y="2575983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hevron 50">
            <a:extLst>
              <a:ext uri="{FF2B5EF4-FFF2-40B4-BE49-F238E27FC236}">
                <a16:creationId xmlns:a16="http://schemas.microsoft.com/office/drawing/2014/main" id="{1A575ED9-1799-4039-BE20-22CAF75854BE}"/>
              </a:ext>
            </a:extLst>
          </p:cNvPr>
          <p:cNvSpPr/>
          <p:nvPr/>
        </p:nvSpPr>
        <p:spPr>
          <a:xfrm>
            <a:off x="1814799" y="3993512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Chevron 50">
            <a:extLst>
              <a:ext uri="{FF2B5EF4-FFF2-40B4-BE49-F238E27FC236}">
                <a16:creationId xmlns:a16="http://schemas.microsoft.com/office/drawing/2014/main" id="{276FA18D-C830-4D1B-880A-CB7438A3B458}"/>
              </a:ext>
            </a:extLst>
          </p:cNvPr>
          <p:cNvSpPr/>
          <p:nvPr/>
        </p:nvSpPr>
        <p:spPr>
          <a:xfrm>
            <a:off x="1831470" y="5083642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hevron 50">
            <a:extLst>
              <a:ext uri="{FF2B5EF4-FFF2-40B4-BE49-F238E27FC236}">
                <a16:creationId xmlns:a16="http://schemas.microsoft.com/office/drawing/2014/main" id="{A7F755E9-B68D-494E-B61F-2D8530E1F3B9}"/>
              </a:ext>
            </a:extLst>
          </p:cNvPr>
          <p:cNvSpPr/>
          <p:nvPr/>
        </p:nvSpPr>
        <p:spPr>
          <a:xfrm>
            <a:off x="1838930" y="6173772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Chevron 50">
            <a:extLst>
              <a:ext uri="{FF2B5EF4-FFF2-40B4-BE49-F238E27FC236}">
                <a16:creationId xmlns:a16="http://schemas.microsoft.com/office/drawing/2014/main" id="{EA69B2D2-A403-4FA8-AC03-AD0EA4D3B8E2}"/>
              </a:ext>
            </a:extLst>
          </p:cNvPr>
          <p:cNvSpPr/>
          <p:nvPr/>
        </p:nvSpPr>
        <p:spPr>
          <a:xfrm>
            <a:off x="1856521" y="7310005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Chevron 50">
            <a:extLst>
              <a:ext uri="{FF2B5EF4-FFF2-40B4-BE49-F238E27FC236}">
                <a16:creationId xmlns:a16="http://schemas.microsoft.com/office/drawing/2014/main" id="{22511F5C-F917-4CAE-BDC8-E63C2E81BDEF}"/>
              </a:ext>
            </a:extLst>
          </p:cNvPr>
          <p:cNvSpPr/>
          <p:nvPr/>
        </p:nvSpPr>
        <p:spPr>
          <a:xfrm>
            <a:off x="1838930" y="8446238"/>
            <a:ext cx="415756" cy="654797"/>
          </a:xfrm>
          <a:prstGeom prst="chevron">
            <a:avLst/>
          </a:prstGeom>
          <a:solidFill>
            <a:srgbClr val="E6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647704" y="761310"/>
            <a:ext cx="14685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KONKURENCES PRIEKŠROCĪBAS</a:t>
            </a:r>
          </a:p>
        </p:txBody>
      </p:sp>
    </p:spTree>
    <p:extLst>
      <p:ext uri="{BB962C8B-B14F-4D97-AF65-F5344CB8AC3E}">
        <p14:creationId xmlns:p14="http://schemas.microsoft.com/office/powerpoint/2010/main" val="37644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0C2974-03BB-4ED6-9751-63A31BE4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" y="5029274"/>
            <a:ext cx="1191972" cy="292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4EE9C-E98C-40C7-BC44-447A49E938C1}"/>
              </a:ext>
            </a:extLst>
          </p:cNvPr>
          <p:cNvSpPr txBox="1"/>
          <p:nvPr/>
        </p:nvSpPr>
        <p:spPr>
          <a:xfrm>
            <a:off x="1801322" y="899096"/>
            <a:ext cx="14685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66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PASAŽIERU SKAITA PROGNOZES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EEEDBB-41BA-4EA5-AF61-2BCD20D8BE09}"/>
              </a:ext>
            </a:extLst>
          </p:cNvPr>
          <p:cNvSpPr/>
          <p:nvPr/>
        </p:nvSpPr>
        <p:spPr>
          <a:xfrm>
            <a:off x="-8772" y="0"/>
            <a:ext cx="1375979" cy="10287000"/>
          </a:xfrm>
          <a:prstGeom prst="rect">
            <a:avLst/>
          </a:prstGeom>
          <a:solidFill>
            <a:srgbClr val="14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7DF358E-8066-4A1C-AD34-BA8E0024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07901" y="4886424"/>
            <a:ext cx="4929528" cy="1129684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69E6F25-B450-4500-8670-F95A0E5B79DE}"/>
              </a:ext>
            </a:extLst>
          </p:cNvPr>
          <p:cNvGraphicFramePr>
            <a:graphicFrameLocks/>
          </p:cNvGraphicFramePr>
          <p:nvPr/>
        </p:nvGraphicFramePr>
        <p:xfrm>
          <a:off x="1868557" y="2173356"/>
          <a:ext cx="14126817" cy="691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6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WC TEXT STANDARD" val=";djapoicjv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SmartDividertext} {SmartDividernumber}"/>
  <p:tag name="SMARTSHAPETYPE" val="DividerHeader"/>
  <p:tag name="SMARTOBJECT" val="StandardSectionDivide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SmartDividertext} {SmartDividernumber}"/>
  <p:tag name="SMARTSHAPETYPE" val="DividerHead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HOW EXECUTIVE SUMMARY" val="No"/>
  <p:tag name="SMARTDIVIDERTYPE" val="Appendix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WC TEXT" val=";lhd;lao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SectionNumber"/>
  <p:tag name="SMARTWRITE" val="{SmartDividernumber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SectionNumber"/>
  <p:tag name="SMARTWRITE" val="{SmartDividernumber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Cover with Content v.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Title}"/>
  <p:tag name="SMARTWRITE" val="{@Title}"/>
  <p:tag name="SMARTLINKEDSHAPEID" val="Titl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Subtitle}"/>
  <p:tag name="SMARTWRITE" val="{@Subtitle}"/>
  <p:tag name="SMARTLINKEDSHAPEID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Confidentiality stamp}"/>
  <p:tag name="SMARTWRITE" val="{@Confidentiality stamp}"/>
  <p:tag name="SMARTOBJECT" val="Confidentiality stamp Cover with Content v.2"/>
  <p:tag name="SMARTLINKEDSHAPEID" val="SideBar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Draft stamp}"/>
  <p:tag name="SMARTISVISIBLE" val="{@Show Draft stamp} = Yes"/>
  <p:tag name="SMARTWRITE" val="{@Draft stamp}"/>
  <p:tag name="SMARTOBJECT" val="Draft stamp Cover with Content v.2"/>
  <p:tag name="SMARTLINKEDSHAPEID" val="SideBa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Report date}"/>
  <p:tag name="SMARTWRITE" val="{@Report date}"/>
  <p:tag name="SMARTOBJECT" val="Report date Cover with Content v.2"/>
  <p:tag name="SMARTLINKEDSHAPEID" val="SideBa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ver Content"/>
  <p:tag name="SMARTLINKEDSHAPEID" val="SideBa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BusinessUnitCoverText}"/>
  <p:tag name="SMARTWRITE" val="{@BusinessUnitCoverText}"/>
  <p:tag name="SMARTOBJECT" val="No Colour v.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Title}"/>
  <p:tag name="SMARTWRITE" val="{@Title}"/>
  <p:tag name="SMARTLINKEDSHAPEID" val="Titl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Subtitle}"/>
  <p:tag name="SMARTWRITE" val="{@Subtitle}"/>
  <p:tag name="SMARTLINKEDSHAPEID" val="Titl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nfidentiality stamp Fixed Logo v.2"/>
  <p:tag name="SMARTREAD" val="{@Confidentiality stamp}"/>
  <p:tag name="SMARTWRITE" val="{@Confidentiality stamp}"/>
  <p:tag name="SMARTLINKEDSHAPEID" val="SideBar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raft stamp Fixed Logo v.2"/>
  <p:tag name="SMARTREAD" val="{@Draft stamp}"/>
  <p:tag name="SMARTWRITE" val="{@Draft stamp}"/>
  <p:tag name="SMARTISVISIBLE" val="{@Show Draft stamp} = Yes"/>
  <p:tag name="SMARTLINKEDSHAPEID" val="SideBa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Fixed Logo v.2"/>
  <p:tag name="SMARTREAD" val="{@Report date}"/>
  <p:tag name="SMARTLINKEDSHAPEID" val="SideBa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Colour v.2"/>
  <p:tag name="SMARTREAD" val="{@BusinessUnitCoverText}"/>
  <p:tag name="SMARTWRITE" val="{@BusinessUnitCoverText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Title}"/>
  <p:tag name="SMARTWRITE" val="{@Title}"/>
  <p:tag name="SMARTLINKEDSHAPEID" val="Titl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Subtitle}"/>
  <p:tag name="SMARTWRITE" val="{@Subtitle}"/>
  <p:tag name="SMARTLINKEDSHAPEID" val="Titl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nfidentiality stamp Colour v.2"/>
  <p:tag name="SMARTREAD" val="{@Confidentiality stamp}"/>
  <p:tag name="SMARTWRITE" val="{@Confidentiality stamp}"/>
  <p:tag name="SMARTLINKEDSHAPEID" val="SideBar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Draft stamp Colour v.2"/>
  <p:tag name="SMARTREAD" val="{@Draft stamp}"/>
  <p:tag name="SMARTWRITE" val="{@Draft stamp}"/>
  <p:tag name="SMARTLINKEDSHAPEID" val="SideBa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Colour v.2"/>
  <p:tag name="SMARTREAD" val="{@Report date}"/>
  <p:tag name="SMARTLINKEDSHAPEID" val="SideBa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WRITE" val="{@BusinessUnitCoverText}"/>
  <p:tag name="SMARTREAD" val="{@BusinessUnitCoverText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Title}"/>
  <p:tag name="SMARTWRITE" val="{@Title}"/>
  <p:tag name="SMARTLINKEDSHAPEID" val="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Subtitle}"/>
  <p:tag name="SMARTWRITE" val="{@Subtitle}"/>
  <p:tag name="SMARTLINKEDSHAPE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nfidentiality stamp Large Title and Subtitle v.2"/>
  <p:tag name="SMARTREAD" val="{@Confidentiality stamp}"/>
  <p:tag name="SMARTWRITE" val="{@Confidentiality stamp}"/>
  <p:tag name="SMARTLINKEDSHAPEID" val="SideBa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raft stamp Large Title and Subtitle v.2"/>
  <p:tag name="SMARTREAD" val="{@Draft stamp}"/>
  <p:tag name="SMARTISVISIBLE" val="{@Show Draft stamp} = Yes"/>
  <p:tag name="SMARTWRITE" val="{@Draft stamp}"/>
  <p:tag name="SMARTLINKEDSHAPEID" val="SideBa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Report date Large Title and Subtitle v.2"/>
  <p:tag name="SMARTREAD" val="{@Report date}"/>
  <p:tag name="SMARTWRITE" val="{@Report date}"/>
  <p:tag name="SMARTLINKEDSHAPEID" val="SideBa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heme/theme1.xml><?xml version="1.0" encoding="utf-8"?>
<a:theme xmlns:a="http://schemas.openxmlformats.org/drawingml/2006/main" name="Presentation - CEE">
  <a:themeElements>
    <a:clrScheme name="PwC Burgundy">
      <a:dk1>
        <a:srgbClr val="000000"/>
      </a:dk1>
      <a:lt1>
        <a:srgbClr val="FFFFFF"/>
      </a:lt1>
      <a:dk2>
        <a:srgbClr val="A32020"/>
      </a:dk2>
      <a:lt2>
        <a:srgbClr val="FFFFFF"/>
      </a:lt2>
      <a:accent1>
        <a:srgbClr val="A32020"/>
      </a:accent1>
      <a:accent2>
        <a:srgbClr val="E0301E"/>
      </a:accent2>
      <a:accent3>
        <a:srgbClr val="602320"/>
      </a:accent3>
      <a:accent4>
        <a:srgbClr val="DB536A"/>
      </a:accent4>
      <a:accent5>
        <a:srgbClr val="DC6900"/>
      </a:accent5>
      <a:accent6>
        <a:srgbClr val="FFB600"/>
      </a:accent6>
      <a:hlink>
        <a:srgbClr val="A32020"/>
      </a:hlink>
      <a:folHlink>
        <a:srgbClr val="A3202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6900"/>
        </a:solidFill>
        <a:ln w="25400">
          <a:solidFill>
            <a:schemeClr val="accent5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noProof="0" dirty="0" smtClean="0"/>
        </a:defPPr>
      </a:lstStyle>
    </a:spDef>
    <a:txDef>
      <a:spPr>
        <a:noFill/>
      </a:spPr>
      <a:bodyPr wrap="square" lIns="0" tIns="0" rIns="0" bIns="0" rtlCol="0">
        <a:spAutoFit/>
      </a:bodyPr>
      <a:lstStyle>
        <a:defPPr indent="-274320">
          <a:defRPr sz="2200" dirty="0" smtClean="0"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FE6C8B87-FA3D-4EA0-ADC8-6C1D85907D49}" vid="{F51C6A3C-233C-4B73-B4E8-215BDE524A4D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FE6C8B87-FA3D-4EA0-ADC8-6C1D85907D49}" vid="{F51C6A3C-233C-4B73-B4E8-215BDE524A4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FE6C8B87-FA3D-4EA0-ADC8-6C1D85907D49}" vid="{F51C6A3C-233C-4B73-B4E8-215BDE524A4D}"/>
    </a:ext>
  </a:extLst>
</a:theme>
</file>

<file path=ppt/theme/theme7.xml><?xml version="1.0" encoding="utf-8"?>
<a:theme xmlns:a="http://schemas.openxmlformats.org/drawingml/2006/main" name="1_Office Theme">
  <a:themeElements>
    <a:clrScheme name="RIX">
      <a:dk1>
        <a:srgbClr val="000000"/>
      </a:dk1>
      <a:lt1>
        <a:srgbClr val="FFFFFF"/>
      </a:lt1>
      <a:dk2>
        <a:srgbClr val="142049"/>
      </a:dk2>
      <a:lt2>
        <a:srgbClr val="B8BAC6"/>
      </a:lt2>
      <a:accent1>
        <a:srgbClr val="004579"/>
      </a:accent1>
      <a:accent2>
        <a:srgbClr val="E66868"/>
      </a:accent2>
      <a:accent3>
        <a:srgbClr val="5EB9F3"/>
      </a:accent3>
      <a:accent4>
        <a:srgbClr val="FF9C20"/>
      </a:accent4>
      <a:accent5>
        <a:srgbClr val="7DF2CC"/>
      </a:accent5>
      <a:accent6>
        <a:srgbClr val="B7B9C5"/>
      </a:accent6>
      <a:hlink>
        <a:srgbClr val="004578"/>
      </a:hlink>
      <a:folHlink>
        <a:srgbClr val="E568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Custom</PresentationFormat>
  <Paragraphs>157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Helvetica</vt:lpstr>
      <vt:lpstr>Helvetica Light</vt:lpstr>
      <vt:lpstr>Times New Roman</vt:lpstr>
      <vt:lpstr>Wingdings</vt:lpstr>
      <vt:lpstr>Presentation - CEE</vt:lpstr>
      <vt:lpstr>3_Office Theme</vt:lpstr>
      <vt:lpstr>6_Office Theme</vt:lpstr>
      <vt:lpstr>10_Office Theme</vt:lpstr>
      <vt:lpstr>4_Office Theme</vt:lpstr>
      <vt:lpstr>11_Office Theme</vt:lpstr>
      <vt:lpstr>1_Office Theme</vt:lpstr>
      <vt:lpstr>PowerPoint Presentation</vt:lpstr>
      <vt:lpstr>LIDOSTA – vairāk nekā transporta mezgls </vt:lpstr>
      <vt:lpstr>PowerPoint Presentation</vt:lpstr>
      <vt:lpstr>Lidostas pārtop par pilsētām</vt:lpstr>
      <vt:lpstr>VIDĒJA TERMIŅA STRATĒĢIJA 2021 - 2027 </vt:lpstr>
      <vt:lpstr>«RIX LIDOSTAS pilsētA» potenciāls</vt:lpstr>
      <vt:lpstr>Pamats attīstībai</vt:lpstr>
      <vt:lpstr>PowerPoint Presentation</vt:lpstr>
      <vt:lpstr>PowerPoint Presentation</vt:lpstr>
      <vt:lpstr>PowerPoint Presentation</vt:lpstr>
      <vt:lpstr>PowerPoint Presentation</vt:lpstr>
      <vt:lpstr>Rix NO LIDOSTAS  PĀRTOP PAR PILSĒTU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INTEGRĀCIJA AR RAIL BALTICA</vt:lpstr>
      <vt:lpstr>PowerPoint Presentation</vt:lpstr>
      <vt:lpstr>PowerPoint Presentation</vt:lpstr>
      <vt:lpstr>PowerPoint Presentation</vt:lpstr>
      <vt:lpstr>PALDIES PAR UZMANĪBU!</vt:lpstr>
    </vt:vector>
  </TitlesOfParts>
  <Company>SIA "DUE"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Andris Pudāns</dc:creator>
  <cp:lastModifiedBy>Iveta Kamarūte</cp:lastModifiedBy>
  <cp:revision>1136</cp:revision>
  <cp:lastPrinted>2017-02-09T09:39:50Z</cp:lastPrinted>
  <dcterms:created xsi:type="dcterms:W3CDTF">2015-01-09T13:43:48Z</dcterms:created>
  <dcterms:modified xsi:type="dcterms:W3CDTF">2022-03-01T08:38:26Z</dcterms:modified>
</cp:coreProperties>
</file>