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76" r:id="rId2"/>
    <p:sldId id="271" r:id="rId3"/>
    <p:sldId id="266" r:id="rId4"/>
    <p:sldId id="273" r:id="rId5"/>
    <p:sldId id="297" r:id="rId6"/>
    <p:sldId id="281" r:id="rId7"/>
    <p:sldId id="283" r:id="rId8"/>
    <p:sldId id="285" r:id="rId9"/>
    <p:sldId id="295" r:id="rId10"/>
    <p:sldId id="296" r:id="rId11"/>
    <p:sldId id="294" r:id="rId12"/>
    <p:sldId id="289" r:id="rId13"/>
    <p:sldId id="265" r:id="rId14"/>
    <p:sldId id="290" r:id="rId15"/>
    <p:sldId id="277" r:id="rId16"/>
    <p:sldId id="278" r:id="rId17"/>
    <p:sldId id="291" r:id="rId18"/>
    <p:sldId id="292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484"/>
    <a:srgbClr val="D1FA0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29457899655931"/>
          <c:y val="2.9540887665355488E-2"/>
          <c:w val="0.64868206803758865"/>
          <c:h val="0.8816721168462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845718985726254E-2"/>
                  <c:y val="-7.565623070629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20853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93234859531683E-2"/>
                  <c:y val="-0.107034997401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18427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780209968531406E-2"/>
                  <c:y val="-6.834733240950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812568"/>
        <c:axId val="121811784"/>
        <c:axId val="0"/>
      </c:bar3DChart>
      <c:catAx>
        <c:axId val="121812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811784"/>
        <c:crosses val="autoZero"/>
        <c:auto val="1"/>
        <c:lblAlgn val="ctr"/>
        <c:lblOffset val="100"/>
        <c:noMultiLvlLbl val="0"/>
      </c:catAx>
      <c:valAx>
        <c:axId val="121811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81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133295237703594E-2"/>
                  <c:y val="-5.5357518985789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48200389156784E-2"/>
                  <c:y val="-2.2473534008528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346023625241197E-2"/>
                  <c:y val="-3.253120989631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4083</c:v>
                </c:pt>
                <c:pt idx="1">
                  <c:v>464</c:v>
                </c:pt>
                <c:pt idx="2">
                  <c:v>132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581664611227836E-2"/>
                  <c:y val="-3.939673776712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741616982237678E-2"/>
                  <c:y val="-6.235160872107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867115968225125E-2"/>
                  <c:y val="-4.114513452550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3596</c:v>
                </c:pt>
                <c:pt idx="1">
                  <c:v>491</c:v>
                </c:pt>
                <c:pt idx="2">
                  <c:v>140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610242005323698E-2"/>
                  <c:y val="-2.614677584678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002517999279E-2"/>
                      <c:h val="6.77056873264041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867115968225125E-2"/>
                  <c:y val="-3.126402852128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35291181653243E-2"/>
                  <c:y val="-5.198891442055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3548</c:v>
                </c:pt>
                <c:pt idx="1">
                  <c:v>470</c:v>
                </c:pt>
                <c:pt idx="2">
                  <c:v>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250"/>
        <c:shape val="box"/>
        <c:axId val="121812176"/>
        <c:axId val="121813352"/>
        <c:axId val="0"/>
      </c:bar3DChart>
      <c:catAx>
        <c:axId val="12181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1813352"/>
        <c:crosses val="autoZero"/>
        <c:auto val="1"/>
        <c:lblAlgn val="ctr"/>
        <c:lblOffset val="100"/>
        <c:noMultiLvlLbl val="0"/>
      </c:catAx>
      <c:valAx>
        <c:axId val="121813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81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66635071868747"/>
          <c:y val="7.0813229017156087E-2"/>
          <c:w val="0.22802547420728536"/>
          <c:h val="8.8598924921993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29457899655931"/>
          <c:y val="2.9540887665355488E-2"/>
          <c:w val="0.64868206803758865"/>
          <c:h val="0.8816721168462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40254429998657E-2"/>
                  <c:y val="-7.057998037510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56971807578883E-2"/>
                  <c:y val="-6.610824030013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855071411642368E-2"/>
                  <c:y val="-5.759651778298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21288"/>
        <c:axId val="270125600"/>
        <c:axId val="0"/>
      </c:bar3DChart>
      <c:catAx>
        <c:axId val="270121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125600"/>
        <c:crosses val="autoZero"/>
        <c:auto val="1"/>
        <c:lblAlgn val="ctr"/>
        <c:lblOffset val="100"/>
        <c:noMultiLvlLbl val="0"/>
      </c:catAx>
      <c:valAx>
        <c:axId val="27012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0484445843293"/>
          <c:y val="0.10624263748343603"/>
          <c:w val="0.67672613912265633"/>
          <c:h val="0.77090253640515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20173058265495E-2"/>
                  <c:y val="-7.946955582548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867490037307771E-2"/>
                      <c:h val="6.020152236511697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208586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43036770963963E-2"/>
                  <c:y val="-7.1539555197761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178995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885736057267625E-2"/>
                  <c:y val="-8.845805471445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180561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26384"/>
        <c:axId val="270122072"/>
        <c:axId val="0"/>
      </c:bar3DChart>
      <c:catAx>
        <c:axId val="27012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122072"/>
        <c:crosses val="autoZero"/>
        <c:auto val="1"/>
        <c:lblAlgn val="ctr"/>
        <c:lblOffset val="100"/>
        <c:noMultiLvlLbl val="0"/>
      </c:catAx>
      <c:valAx>
        <c:axId val="270122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166291745349504E-2"/>
          <c:y val="3.1203486440951542E-2"/>
          <c:w val="0.93695599221857728"/>
          <c:h val="0.7671716729586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60288210944296E-2"/>
                  <c:y val="-5.1146206147693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5952324025931"/>
                      <c:h val="0.110798549183815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465051181895464E-2"/>
                  <c:y val="-5.8374141429232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98096058000567E-2"/>
                  <c:y val="-2.423353925247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7734424268445E-2"/>
                      <c:h val="8.62323200119522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342193399324859E-2"/>
                  <c:y val="-2.794435247523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82919</c:v>
                </c:pt>
                <c:pt idx="1">
                  <c:v>3736</c:v>
                </c:pt>
                <c:pt idx="2">
                  <c:v>222</c:v>
                </c:pt>
                <c:pt idx="3">
                  <c:v>1365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107223641328132E-2"/>
                  <c:y val="-4.4176258959216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78161625929974E-2"/>
                  <c:y val="-1.3681906283891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0267283136171E-2"/>
                  <c:y val="-1.784413197144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04112330680903E-2"/>
                      <c:h val="8.46219620701476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38958004726926E-2"/>
                  <c:y val="-1.393989437695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78046</c:v>
                </c:pt>
                <c:pt idx="1">
                  <c:v>3527</c:v>
                </c:pt>
                <c:pt idx="2">
                  <c:v>221</c:v>
                </c:pt>
                <c:pt idx="3">
                  <c:v>1333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212458769732136E-2"/>
                  <c:y val="-4.404739830880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923877191071424E-2"/>
                  <c:y val="-3.727087549206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731489471964282E-2"/>
                  <c:y val="-4.065913690043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31489471964122E-2"/>
                  <c:y val="-5.76004439422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72164</c:v>
                </c:pt>
                <c:pt idx="1">
                  <c:v>3534</c:v>
                </c:pt>
                <c:pt idx="2">
                  <c:v>226</c:v>
                </c:pt>
                <c:pt idx="3">
                  <c:v>2675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22464"/>
        <c:axId val="270124424"/>
        <c:axId val="0"/>
      </c:bar3DChart>
      <c:catAx>
        <c:axId val="2701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70124424"/>
        <c:crosses val="autoZero"/>
        <c:auto val="1"/>
        <c:lblAlgn val="ctr"/>
        <c:lblOffset val="100"/>
        <c:noMultiLvlLbl val="0"/>
      </c:catAx>
      <c:valAx>
        <c:axId val="270124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2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5176234309970138"/>
          <c:y val="1.7296968249760774E-2"/>
          <c:w val="0.22046348802671473"/>
          <c:h val="0.13933171212584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98014157865804E-2"/>
          <c:w val="0.88245618160976302"/>
          <c:h val="0.7671716729586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055317945006659E-2"/>
                  <c:y val="-2.9225742379614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40098955080417E-2"/>
                      <c:h val="0.110798541061202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362399974629495E-2"/>
                  <c:y val="-5.287720806908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905598447901587E-3"/>
                  <c:y val="-2.71457457478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7734424268445E-2"/>
                      <c:h val="8.62323200119522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3438405676015735E-2"/>
                  <c:y val="-4.48856218656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5191</c:v>
                </c:pt>
                <c:pt idx="1">
                  <c:v>5023</c:v>
                </c:pt>
                <c:pt idx="2">
                  <c:v>16261</c:v>
                </c:pt>
                <c:pt idx="3">
                  <c:v>20405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189928197768396E-2"/>
                  <c:y val="-1.855432428230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08562802754818E-2"/>
                      <c:h val="7.27320798224618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697484653898013E-2"/>
                  <c:y val="-1.17217706420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426623726929434E-2"/>
                      <c:h val="8.462196207014768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5250428215661771E-2"/>
                  <c:y val="-1.482104786986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87810895689646E-2"/>
                      <c:h val="8.46220733055750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524598482119263E-2"/>
                  <c:y val="-6.676654484216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4130</c:v>
                </c:pt>
                <c:pt idx="1">
                  <c:v>4159</c:v>
                </c:pt>
                <c:pt idx="2">
                  <c:v>9095</c:v>
                </c:pt>
                <c:pt idx="3">
                  <c:v>9502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03631748900377E-2"/>
                  <c:y val="-3.494628957082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229804023855364E-2"/>
                  <c:y val="-2.912187824716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203346763288226E-2"/>
                  <c:y val="-3.8335304023791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35923982812364E-2"/>
                  <c:y val="-1.456095398784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4361</c:v>
                </c:pt>
                <c:pt idx="1">
                  <c:v>4733</c:v>
                </c:pt>
                <c:pt idx="2">
                  <c:v>9308</c:v>
                </c:pt>
                <c:pt idx="3">
                  <c:v>8421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27168"/>
        <c:axId val="270124032"/>
        <c:axId val="0"/>
      </c:bar3DChart>
      <c:catAx>
        <c:axId val="27012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70124032"/>
        <c:crosses val="autoZero"/>
        <c:auto val="1"/>
        <c:lblAlgn val="ctr"/>
        <c:lblOffset val="100"/>
        <c:noMultiLvlLbl val="0"/>
      </c:catAx>
      <c:valAx>
        <c:axId val="27012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7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5110078238662605E-2"/>
          <c:y val="4.3243666917481813E-2"/>
          <c:w val="0.19992379952629924"/>
          <c:h val="9.8176372364180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333521072682243E-2"/>
          <c:y val="7.8437455262283878E-2"/>
          <c:w val="0.70832413843224939"/>
          <c:h val="0.75183237940813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6079016764086E-2"/>
                  <c:y val="-8.459869380341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03190249031275E-2"/>
                  <c:y val="-7.176101706490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12776</c:v>
                </c:pt>
                <c:pt idx="1">
                  <c:v>428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05167653265446E-2"/>
                  <c:y val="-4.503658476679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753675465778589E-2"/>
                  <c:y val="-3.706047510320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11079</c:v>
                </c:pt>
                <c:pt idx="1">
                  <c:v>157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057464711388888E-2"/>
                  <c:y val="-6.108612279313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554351821950317E-2"/>
                      <c:h val="6.770571383748760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5243612998733341E-2"/>
                  <c:y val="-5.351864419080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10994</c:v>
                </c:pt>
                <c:pt idx="1">
                  <c:v>183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0124816"/>
        <c:axId val="270123248"/>
        <c:axId val="0"/>
      </c:bar3DChart>
      <c:catAx>
        <c:axId val="27012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70123248"/>
        <c:crosses val="autoZero"/>
        <c:auto val="1"/>
        <c:lblAlgn val="ctr"/>
        <c:lblOffset val="100"/>
        <c:noMultiLvlLbl val="0"/>
      </c:catAx>
      <c:valAx>
        <c:axId val="27012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17237059606179"/>
          <c:y val="2.931098541721586E-2"/>
          <c:w val="0.22802547420728536"/>
          <c:h val="8.8598924921993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424624085808957"/>
          <c:y val="3.5069407050883773E-2"/>
          <c:w val="0.75308812075387954"/>
          <c:h val="0.79575537733791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993394538541106E-2"/>
                  <c:y val="-5.544498028079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625346460066851E-2"/>
                  <c:y val="-9.728007013095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255111403746243E-2"/>
                  <c:y val="-6.416142408437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2224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22856"/>
        <c:axId val="270127952"/>
        <c:axId val="0"/>
      </c:bar3DChart>
      <c:catAx>
        <c:axId val="270122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127952"/>
        <c:crosses val="autoZero"/>
        <c:auto val="1"/>
        <c:lblAlgn val="ctr"/>
        <c:lblOffset val="100"/>
        <c:noMultiLvlLbl val="0"/>
      </c:catAx>
      <c:valAx>
        <c:axId val="27012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69030763712347"/>
          <c:y val="0.86183005922564038"/>
          <c:w val="0.55661946566099252"/>
          <c:h val="8.848711782944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99023114365569E-2"/>
          <c:y val="9.0345621447301641E-2"/>
          <c:w val="0.76113281345340722"/>
          <c:h val="0.73072444056513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16839864556171E-2"/>
                  <c:y val="-6.68092909222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188064360587605E-2"/>
                  <c:y val="-3.846502437123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1658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535500670837105E-2"/>
                  <c:y val="-5.440656208123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25992"/>
        <c:axId val="270121680"/>
        <c:axId val="0"/>
      </c:bar3DChart>
      <c:catAx>
        <c:axId val="270125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121680"/>
        <c:crosses val="autoZero"/>
        <c:auto val="1"/>
        <c:lblAlgn val="ctr"/>
        <c:lblOffset val="100"/>
        <c:noMultiLvlLbl val="0"/>
      </c:catAx>
      <c:valAx>
        <c:axId val="270121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12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9540533079112"/>
          <c:y val="0.86126394516510441"/>
          <c:w val="0.55661946566099252"/>
          <c:h val="8.848711782944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0.74922</cdr:x>
      <cdr:y>0.35226</cdr:y>
    </cdr:from>
    <cdr:to>
      <cdr:x>0.97192</cdr:x>
      <cdr:y>0.93256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8484308" y="1591991"/>
          <a:ext cx="2521902" cy="26226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0.79955</cdr:x>
      <cdr:y>0.5483</cdr:y>
    </cdr:from>
    <cdr:to>
      <cdr:x>0.85132</cdr:x>
      <cdr:y>0.59534</cdr:y>
    </cdr:to>
    <cdr:sp macro="" textlink="">
      <cdr:nvSpPr>
        <cdr:cNvPr id="3" name="Rectangle 2"/>
        <cdr:cNvSpPr/>
      </cdr:nvSpPr>
      <cdr:spPr bwMode="white">
        <a:xfrm xmlns:a="http://schemas.openxmlformats.org/drawingml/2006/main">
          <a:off x="9054255" y="2477997"/>
          <a:ext cx="586254" cy="2125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0.91956</cdr:x>
      <cdr:y>0.5</cdr:y>
    </cdr:from>
    <cdr:to>
      <cdr:x>0.97133</cdr:x>
      <cdr:y>0.54704</cdr:y>
    </cdr:to>
    <cdr:sp macro="" textlink="">
      <cdr:nvSpPr>
        <cdr:cNvPr id="4" name="Rectangle 3"/>
        <cdr:cNvSpPr/>
      </cdr:nvSpPr>
      <cdr:spPr bwMode="white">
        <a:xfrm xmlns:a="http://schemas.openxmlformats.org/drawingml/2006/main">
          <a:off x="10413241" y="2259698"/>
          <a:ext cx="586254" cy="2125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0.84512</cdr:x>
      <cdr:y>0.41949</cdr:y>
    </cdr:from>
    <cdr:to>
      <cdr:x>0.89689</cdr:x>
      <cdr:y>0.46653</cdr:y>
    </cdr:to>
    <cdr:sp macro="" textlink="">
      <cdr:nvSpPr>
        <cdr:cNvPr id="5" name="Rectangle 4"/>
        <cdr:cNvSpPr/>
      </cdr:nvSpPr>
      <cdr:spPr bwMode="white">
        <a:xfrm xmlns:a="http://schemas.openxmlformats.org/drawingml/2006/main">
          <a:off x="9570268" y="1895849"/>
          <a:ext cx="586254" cy="2125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4FDD-D1AC-4675-A96F-118D2F4A561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7C65-5F0F-4511-B316-877FE4BB4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340162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4445" y="1951637"/>
            <a:ext cx="7747185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CEĻU SATIKSMES DROŠĪBAS STĀVOKLIS LATVIJĀ </a:t>
            </a:r>
          </a:p>
          <a:p>
            <a:pPr algn="ctr"/>
            <a:r>
              <a:rPr lang="lv-LV" sz="36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2021</a:t>
            </a:r>
            <a:r>
              <a:rPr lang="lv-LV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. GADĀ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56644" y="3600178"/>
            <a:ext cx="7253103" cy="188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VALSTS POLICIJAS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GALVENĀS KĀRTĪBAS POLICIJAS PĀRVALDES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SATIKSMES DROŠĪBAS PĀRVALDES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PRIEKŠNIEKS</a:t>
            </a:r>
          </a:p>
          <a:p>
            <a:pPr marL="0" indent="0" algn="ctr">
              <a:spcBef>
                <a:spcPts val="0"/>
              </a:spcBef>
              <a:buNone/>
            </a:pPr>
            <a:endParaRPr lang="lv-LV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Juris Jančevskis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301DA2-AAF5-4AA9-BB5A-0B4705806BBA}"/>
              </a:ext>
            </a:extLst>
          </p:cNvPr>
          <p:cNvSpPr/>
          <p:nvPr/>
        </p:nvSpPr>
        <p:spPr>
          <a:xfrm>
            <a:off x="7421764" y="659079"/>
            <a:ext cx="4333461" cy="6016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tx2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3517312" y="6470249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199" y="644916"/>
            <a:ext cx="8237551" cy="1013800"/>
          </a:xfrm>
        </p:spPr>
        <p:txBody>
          <a:bodyPr/>
          <a:lstStyle/>
          <a:p>
            <a:pPr algn="ctr"/>
            <a:r>
              <a:rPr lang="lv-LV" dirty="0" err="1" smtClean="0">
                <a:latin typeface="Georgia" panose="02040502050405020303" pitchFamily="18" charset="0"/>
              </a:rPr>
              <a:t>Elektroskrejriteņu</a:t>
            </a:r>
            <a:r>
              <a:rPr lang="lv-LV" dirty="0" smtClean="0">
                <a:latin typeface="Georgia" panose="02040502050405020303" pitchFamily="18" charset="0"/>
              </a:rPr>
              <a:t> vadītāju izdarītie Administratīvie pārkāpumi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296641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40798"/>
              </p:ext>
            </p:extLst>
          </p:nvPr>
        </p:nvGraphicFramePr>
        <p:xfrm>
          <a:off x="2816772" y="2252973"/>
          <a:ext cx="6101257" cy="3157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0629"/>
                <a:gridCol w="1671426"/>
                <a:gridCol w="1379202"/>
              </a:tblGrid>
              <a:tr h="1794115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KOPĒJAIS SKAITS</a:t>
                      </a:r>
                      <a:endParaRPr 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15252,50 €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785">
                <a:tc>
                  <a:txBody>
                    <a:bodyPr/>
                    <a:lstStyle/>
                    <a:p>
                      <a:pPr algn="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BRĪDINĀJUMS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785">
                <a:tc>
                  <a:txBody>
                    <a:bodyPr/>
                    <a:lstStyle/>
                    <a:p>
                      <a:pPr algn="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NAUDAS</a:t>
                      </a:r>
                      <a:r>
                        <a:rPr lang="lv-LV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SODS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50" y="2321121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aistÄ«ts attÄl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88" y="2021901"/>
            <a:ext cx="1741924" cy="174192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0292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10317750" y="641055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</a:t>
            </a:r>
            <a:r>
              <a:rPr lang="lv-LV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34" y="645360"/>
            <a:ext cx="8422335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NEGADĪJUMOS </a:t>
            </a:r>
            <a:r>
              <a:rPr lang="lv-LV" dirty="0" smtClean="0">
                <a:latin typeface="Georgia" panose="02040502050405020303" pitchFamily="18" charset="0"/>
              </a:rPr>
              <a:t/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IESAISTĪTI </a:t>
            </a:r>
            <a:r>
              <a:rPr lang="lv-LV" dirty="0">
                <a:latin typeface="Georgia" panose="02040502050405020303" pitchFamily="18" charset="0"/>
              </a:rPr>
              <a:t>VADĪTĀJI REIBUMĀ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048200"/>
              </p:ext>
            </p:extLst>
          </p:nvPr>
        </p:nvGraphicFramePr>
        <p:xfrm>
          <a:off x="1781090" y="2299238"/>
          <a:ext cx="7025115" cy="40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0094" y="3913126"/>
            <a:ext cx="1736525" cy="194192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92" y="353881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3506" y="6492571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296169" y="641055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362497"/>
              </p:ext>
            </p:extLst>
          </p:nvPr>
        </p:nvGraphicFramePr>
        <p:xfrm>
          <a:off x="286820" y="1884459"/>
          <a:ext cx="11167915" cy="463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4198" y="614803"/>
            <a:ext cx="7448088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KOPĒJAIS ADMINISTRATĪVO 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PĀRKĀPUMU SKAITS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47" y="2029084"/>
            <a:ext cx="1282533" cy="13972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67747" y="6451909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38170" y="6467456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10276287" y="645281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183244"/>
              </p:ext>
            </p:extLst>
          </p:nvPr>
        </p:nvGraphicFramePr>
        <p:xfrm>
          <a:off x="103695" y="1934308"/>
          <a:ext cx="11585542" cy="399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30610" y="593321"/>
            <a:ext cx="893078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latin typeface="Georgia" panose="02040502050405020303" pitchFamily="18" charset="0"/>
              </a:rPr>
              <a:t>KONSTATĒTO ADMINISTRATĪVO </a:t>
            </a:r>
          </a:p>
          <a:p>
            <a:pPr algn="ctr"/>
            <a:r>
              <a:rPr lang="lv-LV" dirty="0" smtClean="0">
                <a:latin typeface="Georgia" panose="02040502050405020303" pitchFamily="18" charset="0"/>
              </a:rPr>
              <a:t>PĀRKĀPUMU SKAITS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28" y="1994444"/>
            <a:ext cx="1116900" cy="12168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15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15086" y="6484694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31960" y="6492570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0311456" y="6492570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299213"/>
              </p:ext>
            </p:extLst>
          </p:nvPr>
        </p:nvGraphicFramePr>
        <p:xfrm>
          <a:off x="414779" y="1818854"/>
          <a:ext cx="11225652" cy="446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30610" y="593321"/>
            <a:ext cx="893078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latin typeface="Georgia" panose="02040502050405020303" pitchFamily="18" charset="0"/>
              </a:rPr>
              <a:t>KONSTATĒTO ADMINISTRATĪVO </a:t>
            </a:r>
          </a:p>
          <a:p>
            <a:pPr algn="ctr"/>
            <a:r>
              <a:rPr lang="lv-LV" dirty="0" smtClean="0">
                <a:latin typeface="Georgia" panose="02040502050405020303" pitchFamily="18" charset="0"/>
              </a:rPr>
              <a:t>PĀRKĀPUMU SKAITS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02" y="1951924"/>
            <a:ext cx="1285826" cy="140087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08494" y="6479902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14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55813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0352487" y="647990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1">
                <a:tint val="93000"/>
                <a:satMod val="150000"/>
                <a:shade val="98000"/>
                <a:lumMod val="102000"/>
              </a:schemeClr>
            </a:gs>
            <a:gs pos="84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9320" y="931936"/>
            <a:ext cx="721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AUTOPĀRVADĀJUMU KONTROLE 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770912"/>
              </p:ext>
            </p:extLst>
          </p:nvPr>
        </p:nvGraphicFramePr>
        <p:xfrm>
          <a:off x="283464" y="1956816"/>
          <a:ext cx="11324211" cy="45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8736" y="6455549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15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10651" y="63862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0280993" y="6431253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98000"/>
                <a:lumOff val="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9239" y="966782"/>
            <a:ext cx="721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AUTOPĀRVADĀJUMU KONTROLE 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42032"/>
              </p:ext>
            </p:extLst>
          </p:nvPr>
        </p:nvGraphicFramePr>
        <p:xfrm>
          <a:off x="393192" y="2490956"/>
          <a:ext cx="5479708" cy="390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56"/>
              </p:ext>
            </p:extLst>
          </p:nvPr>
        </p:nvGraphicFramePr>
        <p:xfrm>
          <a:off x="6224076" y="2490958"/>
          <a:ext cx="5531149" cy="390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>
          <a:xfrm>
            <a:off x="828618" y="2033301"/>
            <a:ext cx="4454367" cy="72518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IZDARĪTIE ADMINISTRATĪVIE PĀRKĀPUMI </a:t>
            </a:r>
            <a:r>
              <a:rPr lang="lv-LV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124706" y="2038611"/>
            <a:ext cx="5655464" cy="6004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lv-LV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RVALSTNIEKU</a:t>
            </a:r>
            <a:r>
              <a:rPr lang="lv-LV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IZDARĪTIE ADMINISTRATĪVIE PĀRKĀPUMI</a:t>
            </a: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" y="2624398"/>
            <a:ext cx="1608049" cy="99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83" y="2548146"/>
            <a:ext cx="1247490" cy="1247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572" y="278885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0017" y="6496202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126567" y="6492571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380183" y="6492571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862" y="656872"/>
            <a:ext cx="9605836" cy="1422712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/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/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/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/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ATĻAUTĀ BRAUKŠANAS ĀTRUMA PĀRKĀPUMI, KAS FIKSĒTI NEAPTUROT TRANSPORTLĪDZEKLI</a:t>
            </a:r>
            <a:br>
              <a:rPr lang="lv-LV" dirty="0" smtClean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5234"/>
              </p:ext>
            </p:extLst>
          </p:nvPr>
        </p:nvGraphicFramePr>
        <p:xfrm>
          <a:off x="1295400" y="2079584"/>
          <a:ext cx="9048226" cy="41269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61376"/>
                <a:gridCol w="2826625"/>
                <a:gridCol w="2660225"/>
              </a:tblGrid>
              <a:tr h="1196453">
                <a:tc>
                  <a:txBody>
                    <a:bodyPr/>
                    <a:lstStyle/>
                    <a:p>
                      <a:endParaRPr lang="lv-LV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CSDD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FOTORADARI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FOTORADARI</a:t>
                      </a:r>
                    </a:p>
                    <a:p>
                      <a:endParaRPr lang="lv-LV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</a:tr>
              <a:tr h="959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PIEŅEMTIE LĒMUMI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242 796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72 160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</a:tr>
              <a:tr h="96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UZLIKTO SODU SUMMA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10 203 035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3 035 485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</a:tr>
              <a:tr h="931467">
                <a:tc>
                  <a:txBody>
                    <a:bodyPr/>
                    <a:lstStyle/>
                    <a:p>
                      <a:endParaRPr lang="lv-LV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SAMAKSĀTO SODU SUMMA</a:t>
                      </a:r>
                      <a:endParaRPr lang="lv-LV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8 119 935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2 759 250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5" name="Picture 4" descr="SaistÄ«ts attÄl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5" y="1650487"/>
            <a:ext cx="1938338" cy="19383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375" y="342369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26078" y="6483231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17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16057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10343626" y="6483231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44" y="572398"/>
            <a:ext cx="9058275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NETRAFARĒTĀS POLICIJAS AUTOMAŠĪNAS AR 360 GRĀDU KAMERU FIKSĒTIE CSN PĀRKĀPUMI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51316633"/>
              </p:ext>
            </p:extLst>
          </p:nvPr>
        </p:nvGraphicFramePr>
        <p:xfrm>
          <a:off x="2363689" y="1847330"/>
          <a:ext cx="8199409" cy="42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7186"/>
                <a:gridCol w="2982223"/>
              </a:tblGrid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BRAUKŠANA PA SABIEDRISKĀ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TRANSPORTA</a:t>
                      </a:r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JOSLU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482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AIZLIEDZOŠĀ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LUKSOFORA SIGNĀLA </a:t>
                      </a:r>
                    </a:p>
                    <a:p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VAI PAPILDSEKCIJAS NEIEVĒROŠANA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BRAUKŠANA BEZ TEHNISKĀS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APSKATES VAI OCTA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6 558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 PĀRKĀPUMI (VIRZIENRĀDĪTĀJA NERĀDĪŠANA, CEĻA ZĪMJU NEIEVĒROŠANA </a:t>
                      </a:r>
                      <a:r>
                        <a:rPr lang="lv-LV" sz="18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utml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858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</a:t>
                      </a:r>
                    </a:p>
                    <a:p>
                      <a:pPr algn="l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KOPĀ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8 223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Attēlu rezultāti vaicājumam “bus lane icon”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2083" y="1917405"/>
            <a:ext cx="679898" cy="6798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ttēlu rezultāti vaicājumam “traffic light red icon”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53" y="2835385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ttēlu rezultāti vaicājumam “technical inspection icon”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0571" y="3595838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istīts attē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05" y="4538162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ttēlu rezultāti vaicājumam “Driving in the public lane icon”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00" y="4618099"/>
            <a:ext cx="2316419" cy="187624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048" y="289755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02632" y="6456443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18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160193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10318941" y="6463879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0569" y="339516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3600" dirty="0">
                <a:latin typeface="Georgia" panose="02040502050405020303" pitchFamily="18" charset="0"/>
              </a:rPr>
              <a:t>PALDIES PAR UZMANĪBU!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28814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4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86273"/>
              </p:ext>
            </p:extLst>
          </p:nvPr>
        </p:nvGraphicFramePr>
        <p:xfrm>
          <a:off x="1776479" y="2114037"/>
          <a:ext cx="8243140" cy="40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42067" y="679297"/>
            <a:ext cx="98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CEĻU SATIKSMES NEGADĪJUMU SKAITS</a:t>
            </a:r>
            <a:b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2019.-2021.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8" y="3678948"/>
            <a:ext cx="3078664" cy="307866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88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10276287" y="645281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25344" y="6464611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0" y="6538692"/>
            <a:ext cx="2734098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4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625100"/>
              </p:ext>
            </p:extLst>
          </p:nvPr>
        </p:nvGraphicFramePr>
        <p:xfrm>
          <a:off x="443060" y="1904214"/>
          <a:ext cx="11283884" cy="397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21704" y="733681"/>
            <a:ext cx="9923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CSNg IEVAINOTO</a:t>
            </a:r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, SMAGI IEVAINOTO UN BOJĀ GĀJUŠO  SKAITS </a:t>
            </a: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2019.-2021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.GADĀ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8" y="5509562"/>
            <a:ext cx="814662" cy="84478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ttÄlu rezultÄti vaicÄjumam âcar injury iconâ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70" y="5532993"/>
            <a:ext cx="329705" cy="82549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ttÄlu rezultÄti vaicÄjumam âinjury in a traffic accident iconâ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9" y="5773369"/>
            <a:ext cx="1008222" cy="6044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912" y="325568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-162910" y="6538692"/>
            <a:ext cx="2734098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0276287" y="645281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4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2" y="1640553"/>
            <a:ext cx="8265230" cy="510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208" y="594660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CEĻU SATIKSMES NEGADĪJUMOS BOJĀ GĀJUŠO CILVĒKU </a:t>
            </a:r>
            <a:r>
              <a:rPr lang="lv-LV" dirty="0">
                <a:latin typeface="Georgia" panose="02040502050405020303" pitchFamily="18" charset="0"/>
              </a:rPr>
              <a:t>SKAITS </a:t>
            </a:r>
            <a:r>
              <a:rPr lang="lv-LV" dirty="0" smtClean="0">
                <a:latin typeface="Georgia" panose="02040502050405020303" pitchFamily="18" charset="0"/>
              </a:rPr>
              <a:t>REĢIONOS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625" y="3270090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2019. - 20</a:t>
            </a:r>
            <a:endParaRPr lang="lv-LV" b="1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– 9</a:t>
            </a: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2021.- </a:t>
            </a:r>
            <a:r>
              <a:rPr lang="lv-LV" b="1" dirty="0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21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5534" y="2893556"/>
            <a:ext cx="130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Kurzeme</a:t>
            </a:r>
            <a:endParaRPr lang="en-US" sz="24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9280" y="4895489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2019. - 21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– 32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2021.-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27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988" y="4492602"/>
            <a:ext cx="1256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Zemgale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2175" y="3716829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2019. - 46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– 49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</a:t>
            </a:r>
            <a:r>
              <a:rPr lang="lv-LV" b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.- 47</a:t>
            </a:r>
            <a:endParaRPr lang="en-US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15981" y="3277232"/>
            <a:ext cx="1407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Rīgas </a:t>
            </a:r>
            <a:r>
              <a:rPr lang="lv-LV" sz="2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reģ</a:t>
            </a:r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0184" y="2646383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2019. - 19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– </a:t>
            </a:r>
            <a:r>
              <a:rPr lang="lv-LV" b="1" dirty="0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26</a:t>
            </a:r>
            <a:endParaRPr lang="lv-LV" b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2021.-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4633" y="2205637"/>
            <a:ext cx="1285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Vidzeme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48144" y="4865193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Latgale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84765" y="5310963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2019. - 26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– 24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2021.- </a:t>
            </a:r>
            <a:r>
              <a:rPr lang="lv-LV" b="1" dirty="0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40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="" xmlns:a16="http://schemas.microsoft.com/office/drawing/2014/main" id="{8D1495A2-B20D-4832-B14E-4C3AC05B1B86}"/>
              </a:ext>
            </a:extLst>
          </p:cNvPr>
          <p:cNvSpPr/>
          <p:nvPr/>
        </p:nvSpPr>
        <p:spPr>
          <a:xfrm>
            <a:off x="2587602" y="2808425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2" name="Shape">
            <a:extLst>
              <a:ext uri="{FF2B5EF4-FFF2-40B4-BE49-F238E27FC236}">
                <a16:creationId xmlns="" xmlns:a16="http://schemas.microsoft.com/office/drawing/2014/main" id="{8D1495A2-B20D-4832-B14E-4C3AC05B1B86}"/>
              </a:ext>
            </a:extLst>
          </p:cNvPr>
          <p:cNvSpPr/>
          <p:nvPr/>
        </p:nvSpPr>
        <p:spPr>
          <a:xfrm>
            <a:off x="4900839" y="4446868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3" name="Shape">
            <a:extLst>
              <a:ext uri="{FF2B5EF4-FFF2-40B4-BE49-F238E27FC236}">
                <a16:creationId xmlns="" xmlns:a16="http://schemas.microsoft.com/office/drawing/2014/main" id="{8D1495A2-B20D-4832-B14E-4C3AC05B1B86}"/>
              </a:ext>
            </a:extLst>
          </p:cNvPr>
          <p:cNvSpPr/>
          <p:nvPr/>
        </p:nvSpPr>
        <p:spPr>
          <a:xfrm>
            <a:off x="6544045" y="3270090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4" name="Shape">
            <a:extLst>
              <a:ext uri="{FF2B5EF4-FFF2-40B4-BE49-F238E27FC236}">
                <a16:creationId xmlns="" xmlns:a16="http://schemas.microsoft.com/office/drawing/2014/main" id="{8D1495A2-B20D-4832-B14E-4C3AC05B1B86}"/>
              </a:ext>
            </a:extLst>
          </p:cNvPr>
          <p:cNvSpPr/>
          <p:nvPr/>
        </p:nvSpPr>
        <p:spPr>
          <a:xfrm>
            <a:off x="8552286" y="2226555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5" name="Shape">
            <a:extLst>
              <a:ext uri="{FF2B5EF4-FFF2-40B4-BE49-F238E27FC236}">
                <a16:creationId xmlns="" xmlns:a16="http://schemas.microsoft.com/office/drawing/2014/main" id="{8D1495A2-B20D-4832-B14E-4C3AC05B1B86}"/>
              </a:ext>
            </a:extLst>
          </p:cNvPr>
          <p:cNvSpPr/>
          <p:nvPr/>
        </p:nvSpPr>
        <p:spPr>
          <a:xfrm>
            <a:off x="9498422" y="4859341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7" name="Rectangle 26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33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50141" y="645901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44985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>
            <a:off x="10375933" y="646214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10272"/>
              </p:ext>
            </p:extLst>
          </p:nvPr>
        </p:nvGraphicFramePr>
        <p:xfrm>
          <a:off x="245096" y="2030809"/>
          <a:ext cx="11327853" cy="4004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2194"/>
                <a:gridCol w="1233502"/>
                <a:gridCol w="1347114"/>
                <a:gridCol w="1144236"/>
                <a:gridCol w="1233502"/>
                <a:gridCol w="1452610"/>
                <a:gridCol w="1079314"/>
                <a:gridCol w="1184811"/>
                <a:gridCol w="795285"/>
                <a:gridCol w="795285"/>
              </a:tblGrid>
              <a:tr h="143192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VADĪTĀJS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PASAŽIERIS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GĀJĒJS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VELOSIP.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MOTOCIKLA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MOPĒDA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KVADRAC.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CITS</a:t>
                      </a: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036">
                <a:tc>
                  <a:txBody>
                    <a:bodyPr/>
                    <a:lstStyle/>
                    <a:p>
                      <a:pPr algn="l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APDZĪV.</a:t>
                      </a:r>
                    </a:p>
                    <a:p>
                      <a:pPr algn="l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VIETĀ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101481">
                <a:tc>
                  <a:txBody>
                    <a:bodyPr/>
                    <a:lstStyle/>
                    <a:p>
                      <a:pPr algn="l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NEAPDZĪV. VIETĀ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99782">
                <a:tc>
                  <a:txBody>
                    <a:bodyPr/>
                    <a:lstStyle/>
                    <a:p>
                      <a:pPr algn="l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76669" y="923056"/>
            <a:ext cx="8016666" cy="5059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u="sng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BOJĀ GĀJUŠO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CEĻU SATIKSMES DALĪBNIEKU SKAITS </a:t>
            </a:r>
            <a:r>
              <a:rPr lang="lv-LV" sz="2800" u="sng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PĒC STATUSA</a:t>
            </a:r>
            <a:endParaRPr lang="lv-LV" sz="2800" u="sng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2" y="2656011"/>
            <a:ext cx="634332" cy="63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0" y="2735651"/>
            <a:ext cx="625062" cy="50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3" y="2632666"/>
            <a:ext cx="600456" cy="624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0146" y="2682877"/>
            <a:ext cx="617756" cy="5744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7352" y="2658386"/>
            <a:ext cx="777946" cy="640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39" y="2658386"/>
            <a:ext cx="707010" cy="7070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45579" y="5437165"/>
            <a:ext cx="669818" cy="502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48" y="2740309"/>
            <a:ext cx="591996" cy="5424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gerb_kopa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192" y="28814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Saistīts attē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19" y="2794908"/>
            <a:ext cx="450332" cy="450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78827" y="6569754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10276287" y="645281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73195"/>
              </p:ext>
            </p:extLst>
          </p:nvPr>
        </p:nvGraphicFramePr>
        <p:xfrm>
          <a:off x="414779" y="1939064"/>
          <a:ext cx="11305444" cy="4681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46415"/>
                <a:gridCol w="5559029"/>
              </a:tblGrid>
              <a:tr h="117038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70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70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7038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lv-LV" sz="18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r station . Accident clipart banner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7" y="2181912"/>
            <a:ext cx="1329904" cy="6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50" y="2312911"/>
            <a:ext cx="872852" cy="6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76" y="3359472"/>
            <a:ext cx="940681" cy="7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ttÄlu rezultÄti vaicÄjumam âtod car injuryicon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718" y="3246919"/>
            <a:ext cx="1425838" cy="10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aistÄ«ts attÄ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8" y="4633752"/>
            <a:ext cx="1231687" cy="5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car animal"/>
          <p:cNvPicPr>
            <a:picLocks noGrp="1"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6" y="4695830"/>
            <a:ext cx="1223444" cy="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1768" y="820602"/>
            <a:ext cx="8746436" cy="7564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BOJĀ GĀJUŠO CEĻU SATIKSMES DALĪBNIEKU SKAITS PĒC </a:t>
            </a:r>
            <a:r>
              <a:rPr lang="lv-LV" sz="2800" dirty="0" err="1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CSNg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VEIDA </a:t>
            </a:r>
            <a:endParaRPr lang="lv-LV" sz="28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913800" y="4472939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20971" y="4478748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895542" y="2236837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903952" y="335947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50435" y="3377225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10913800" y="5641835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45320" y="225200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7407" y="2001143"/>
            <a:ext cx="174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SADURSME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6612" y="3246919"/>
            <a:ext cx="35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GĀJĒJAM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75608" y="4288273"/>
            <a:ext cx="380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DZĪVNIEKAM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50229" y="1986872"/>
            <a:ext cx="20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APGĀŠANĀS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5419" y="3129671"/>
            <a:ext cx="35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ŠĶĒRSLIM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1768" y="4347746"/>
            <a:ext cx="40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 VELOSIPĒDISTAM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5860" y="5401750"/>
            <a:ext cx="38438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        		 </a:t>
            </a:r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CITS </a:t>
            </a:r>
          </a:p>
          <a:p>
            <a:pPr algn="ctr"/>
            <a:r>
              <a:rPr lang="lv-LV" sz="900" dirty="0" smtClean="0">
                <a:solidFill>
                  <a:schemeClr val="tx2"/>
                </a:solidFill>
              </a:rPr>
              <a:t>(1 elektroskrejr., ragavas, pieturā, b</a:t>
            </a:r>
            <a:r>
              <a:rPr lang="lv-LV" sz="9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ioloģ.nāve iestājās veselības problēmu dēļ, </a:t>
            </a:r>
          </a:p>
          <a:p>
            <a:pPr algn="ctr"/>
            <a:r>
              <a:rPr lang="lv-LV" sz="9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 zināmi notikuma apstākļi)</a:t>
            </a:r>
          </a:p>
          <a:p>
            <a:pPr algn="ctr"/>
            <a:endParaRPr lang="en-US" sz="90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69375"/>
              </p:ext>
            </p:extLst>
          </p:nvPr>
        </p:nvGraphicFramePr>
        <p:xfrm>
          <a:off x="2433348" y="2391236"/>
          <a:ext cx="2334504" cy="457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67252"/>
                <a:gridCol w="1167252"/>
              </a:tblGrid>
              <a:tr h="246601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</a:t>
                      </a:r>
                    </a:p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 – 13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</a:t>
                      </a:r>
                      <a:r>
                        <a:rPr lang="lv-LV" sz="1200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 - 31</a:t>
                      </a:r>
                      <a:endParaRPr 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84247"/>
              </p:ext>
            </p:extLst>
          </p:nvPr>
        </p:nvGraphicFramePr>
        <p:xfrm>
          <a:off x="8052232" y="2417111"/>
          <a:ext cx="2424346" cy="457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2173"/>
                <a:gridCol w="1212173"/>
              </a:tblGrid>
              <a:tr h="231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</a:t>
                      </a:r>
                      <a:r>
                        <a:rPr lang="lv-LV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VIETA</a:t>
                      </a:r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3</a:t>
                      </a:r>
                      <a:endParaRPr lang="en-US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</a:t>
                      </a:r>
                      <a:r>
                        <a:rPr lang="lv-LV" sz="1200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VIETA</a:t>
                      </a:r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- 19</a:t>
                      </a:r>
                      <a:endParaRPr 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85703"/>
              </p:ext>
            </p:extLst>
          </p:nvPr>
        </p:nvGraphicFramePr>
        <p:xfrm>
          <a:off x="7904833" y="3491581"/>
          <a:ext cx="2781946" cy="457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90973"/>
                <a:gridCol w="1390973"/>
              </a:tblGrid>
              <a:tr h="448560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 </a:t>
                      </a:r>
                    </a:p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</a:t>
                      </a:r>
                      <a:r>
                        <a:rPr lang="lv-LV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- 2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 VIETA</a:t>
                      </a:r>
                      <a:r>
                        <a:rPr lang="lv-LV" sz="1200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96336"/>
              </p:ext>
            </p:extLst>
          </p:nvPr>
        </p:nvGraphicFramePr>
        <p:xfrm>
          <a:off x="2433348" y="3637012"/>
          <a:ext cx="2334504" cy="457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67252"/>
                <a:gridCol w="1167252"/>
              </a:tblGrid>
              <a:tr h="385293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</a:t>
                      </a:r>
                    </a:p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</a:t>
                      </a:r>
                      <a:r>
                        <a:rPr lang="lv-LV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- 29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</a:t>
                      </a:r>
                    </a:p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 - 12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0842"/>
              </p:ext>
            </p:extLst>
          </p:nvPr>
        </p:nvGraphicFramePr>
        <p:xfrm>
          <a:off x="2441548" y="4695830"/>
          <a:ext cx="2278166" cy="457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39083"/>
                <a:gridCol w="1139083"/>
              </a:tblGrid>
              <a:tr h="219605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</a:t>
                      </a:r>
                    </a:p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</a:t>
                      </a:r>
                      <a:r>
                        <a:rPr lang="lv-LV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5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NEAPDZĪVOTAVIETA - 8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36515"/>
              </p:ext>
            </p:extLst>
          </p:nvPr>
        </p:nvGraphicFramePr>
        <p:xfrm>
          <a:off x="8052229" y="4779668"/>
          <a:ext cx="2424348" cy="457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9902"/>
                <a:gridCol w="1344446"/>
              </a:tblGrid>
              <a:tr h="342559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</a:t>
                      </a:r>
                    </a:p>
                    <a:p>
                      <a:r>
                        <a:rPr lang="lv-LV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VIETA - 0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 VIETA</a:t>
                      </a:r>
                      <a:r>
                        <a:rPr lang="lv-LV" sz="1200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- 2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gerb_kopa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816" y="333885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Hexagon 34">
            <a:extLst>
              <a:ext uri="{FF2B5EF4-FFF2-40B4-BE49-F238E27FC236}">
                <a16:creationId xmlns:a16="http://schemas.microsoft.com/office/drawing/2014/main" xmlns="" id="{159F07AD-C822-4E07-9B46-46FEA9185AB8}"/>
              </a:ext>
            </a:extLst>
          </p:cNvPr>
          <p:cNvSpPr/>
          <p:nvPr/>
        </p:nvSpPr>
        <p:spPr>
          <a:xfrm>
            <a:off x="5346584" y="5641835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95649"/>
              </p:ext>
            </p:extLst>
          </p:nvPr>
        </p:nvGraphicFramePr>
        <p:xfrm>
          <a:off x="2433348" y="5934614"/>
          <a:ext cx="227816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083"/>
                <a:gridCol w="1139083"/>
              </a:tblGrid>
              <a:tr h="427212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 VIETA - 1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 VIETA - 2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651171" y="5517698"/>
            <a:ext cx="40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 STĀVOŠAM T/L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91896"/>
              </p:ext>
            </p:extLst>
          </p:nvPr>
        </p:nvGraphicFramePr>
        <p:xfrm>
          <a:off x="7875608" y="6020088"/>
          <a:ext cx="24243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75"/>
                <a:gridCol w="1212175"/>
              </a:tblGrid>
              <a:tr h="422385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APDZĪVOTA</a:t>
                      </a:r>
                      <a:r>
                        <a:rPr lang="lv-LV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VIETA - 5</a:t>
                      </a:r>
                      <a:endParaRPr lang="lv-LV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NEAPDZĪVOTA VIETA - 8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645" y="5381799"/>
            <a:ext cx="1446002" cy="143454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276589" y="6391814"/>
            <a:ext cx="6000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6408" y="658680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Placeholder 4"/>
          <p:cNvSpPr txBox="1">
            <a:spLocks/>
          </p:cNvSpPr>
          <p:nvPr/>
        </p:nvSpPr>
        <p:spPr>
          <a:xfrm>
            <a:off x="52107" y="6611535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Placeholder 5"/>
          <p:cNvSpPr txBox="1">
            <a:spLocks/>
          </p:cNvSpPr>
          <p:nvPr/>
        </p:nvSpPr>
        <p:spPr>
          <a:xfrm>
            <a:off x="10576640" y="658680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597" y="683594"/>
            <a:ext cx="7269396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NEGADĪJUMOS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CIETUŠIE BĒRNI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68233876"/>
              </p:ext>
            </p:extLst>
          </p:nvPr>
        </p:nvGraphicFramePr>
        <p:xfrm>
          <a:off x="527925" y="2887572"/>
          <a:ext cx="4910353" cy="3130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5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4594">
                <a:tc>
                  <a:txBody>
                    <a:bodyPr/>
                    <a:lstStyle/>
                    <a:p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BĒRNA VECUMS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0-14 GADI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508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448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407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lv-LV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-16</a:t>
                      </a: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GADI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123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17 GADI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pPr algn="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705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618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585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316871"/>
              </p:ext>
            </p:extLst>
          </p:nvPr>
        </p:nvGraphicFramePr>
        <p:xfrm>
          <a:off x="5963477" y="2894867"/>
          <a:ext cx="5028074" cy="3162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5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5512">
                <a:tc>
                  <a:txBody>
                    <a:bodyPr/>
                    <a:lstStyle/>
                    <a:p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BĒRNA VECUMS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96938" algn="l"/>
                        </a:tabLst>
                      </a:pPr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0-14 GADI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lv-LV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-16</a:t>
                      </a: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GADI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17 GADI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149">
                <a:tc>
                  <a:txBody>
                    <a:bodyPr/>
                    <a:lstStyle/>
                    <a:p>
                      <a:pPr algn="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914400" y="2107145"/>
            <a:ext cx="4409575" cy="57275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CEĻU SATIKSMES NEGADĪJUMOS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IEVAINOTO BĒRNU </a:t>
            </a: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SKAITS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649737" y="2107145"/>
            <a:ext cx="4211972" cy="57275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CEĻU SATIKSMES NEGADĪJUMOS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BOJĀ GĀJUŠO BĒRNU </a:t>
            </a: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SKAITS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47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25344" y="6493843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7913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387731" y="6493843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21" y="670354"/>
            <a:ext cx="6871831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negadījumi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ar skrejriteņiem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0221"/>
              </p:ext>
            </p:extLst>
          </p:nvPr>
        </p:nvGraphicFramePr>
        <p:xfrm>
          <a:off x="2026762" y="2025447"/>
          <a:ext cx="7157339" cy="423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46"/>
                <a:gridCol w="1269685"/>
                <a:gridCol w="1783946"/>
                <a:gridCol w="1307600"/>
                <a:gridCol w="1530662"/>
              </a:tblGrid>
              <a:tr h="141219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AR CIETUŠAJIEM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IEVAINOTI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BOJĀ GĀJUŠI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0609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9061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lv-LV" sz="1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1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</a:p>
                    <a:p>
                      <a:pPr algn="ctr"/>
                      <a:endParaRPr lang="lv-LV" sz="1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289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193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199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0" descr="SaistÄ«ts attÄl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88" y="1195290"/>
            <a:ext cx="1741924" cy="174192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47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ooter premium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98" y="1177254"/>
            <a:ext cx="1753791" cy="175379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01237" y="6464535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1074" y="6538692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0528333" y="6464535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99679"/>
              </p:ext>
            </p:extLst>
          </p:nvPr>
        </p:nvGraphicFramePr>
        <p:xfrm>
          <a:off x="57312" y="2146245"/>
          <a:ext cx="11962014" cy="37959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22686"/>
                <a:gridCol w="1077995"/>
                <a:gridCol w="1056769"/>
                <a:gridCol w="1232452"/>
                <a:gridCol w="1129085"/>
                <a:gridCol w="1359673"/>
                <a:gridCol w="1359673"/>
                <a:gridCol w="1359673"/>
                <a:gridCol w="1160891"/>
                <a:gridCol w="871326"/>
                <a:gridCol w="731791"/>
              </a:tblGrid>
              <a:tr h="1844294">
                <a:tc>
                  <a:txBody>
                    <a:bodyPr/>
                    <a:lstStyle/>
                    <a:p>
                      <a:endParaRPr lang="lv-LV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b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b="1" dirty="0">
                        <a:solidFill>
                          <a:schemeClr val="bg2">
                            <a:lumMod val="9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SADURSME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APGĀŠANĀS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KRIŠANA</a:t>
                      </a:r>
                    </a:p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(AR</a:t>
                      </a:r>
                      <a:r>
                        <a:rPr lang="lv-LV" sz="12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TRAUMĀM)</a:t>
                      </a: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ALKOHOLA/</a:t>
                      </a:r>
                    </a:p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NARKOTIKU REIBUMĀ</a:t>
                      </a: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UZBRAUKUMS STĀVOŠAM T/L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UZBRAUKUMS GĀJĒJAM.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UZBRAUKUMS VELOSIPĒDA</a:t>
                      </a:r>
                      <a:r>
                        <a:rPr lang="lv-LV" sz="12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UZBRAUKUMS ŠĶĒRSLIM</a:t>
                      </a: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CITS</a:t>
                      </a:r>
                    </a:p>
                    <a:p>
                      <a:pPr algn="ctr"/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2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v-LV" sz="1200" b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12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veids nav zināms)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15914"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815914"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+5</a:t>
                      </a:r>
                      <a:r>
                        <a:rPr lang="lv-LV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elektroskreijr.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601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63" y="3044198"/>
            <a:ext cx="688810" cy="636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60" y="2954215"/>
            <a:ext cx="722310" cy="751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2515" y="2979320"/>
            <a:ext cx="754078" cy="7012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360375" y="5211676"/>
            <a:ext cx="580575" cy="5978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5814" y="917180"/>
            <a:ext cx="10649119" cy="520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dirty="0" err="1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CSNg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SKAITS PĒC VEIDA, KUROS IESAISTĪTI ELEKTROSKREJRITEŅI</a:t>
            </a:r>
            <a:endParaRPr lang="lv-LV" sz="2800" u="sng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70" y="2796550"/>
            <a:ext cx="1003312" cy="1066776"/>
          </a:xfrm>
          <a:prstGeom prst="rect">
            <a:avLst/>
          </a:prstGeom>
        </p:spPr>
      </p:pic>
      <p:pic>
        <p:nvPicPr>
          <p:cNvPr id="21" name="Picture 20" descr="SaistÄ«ts attÄls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9783">
            <a:off x="3073041" y="2873308"/>
            <a:ext cx="905409" cy="79103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aistÄ«ts attÄ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4" y="2920231"/>
            <a:ext cx="893442" cy="4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5472" y="2873297"/>
            <a:ext cx="469550" cy="48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0" descr="SaistÄ«ts attÄls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2" y="2954215"/>
            <a:ext cx="791922" cy="71455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2819274"/>
            <a:ext cx="914133" cy="914133"/>
          </a:xfrm>
          <a:prstGeom prst="rect">
            <a:avLst/>
          </a:prstGeom>
        </p:spPr>
      </p:pic>
      <p:pic>
        <p:nvPicPr>
          <p:cNvPr id="26" name="Picture 2" descr="Saistīts attē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93" y="3152424"/>
            <a:ext cx="500138" cy="49900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02" y="2879194"/>
            <a:ext cx="594416" cy="794294"/>
          </a:xfrm>
          <a:prstGeom prst="rect">
            <a:avLst/>
          </a:prstGeom>
        </p:spPr>
      </p:pic>
      <p:sp>
        <p:nvSpPr>
          <p:cNvPr id="30" name="Explosion 1 29"/>
          <p:cNvSpPr/>
          <p:nvPr/>
        </p:nvSpPr>
        <p:spPr>
          <a:xfrm>
            <a:off x="1079599" y="3125784"/>
            <a:ext cx="295463" cy="309401"/>
          </a:xfrm>
          <a:prstGeom prst="irregularSeal1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191" y="2724188"/>
            <a:ext cx="216803" cy="1247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0" descr="SaistÄ«ts attÄls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4647" y="659777"/>
            <a:ext cx="1162028" cy="99982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angle 2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gerb_kopaa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1349" y="34152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933383" y="2784905"/>
            <a:ext cx="216803" cy="1247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25344" y="6483651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  <a:endParaRPr lang="en-US" altLang="lv-LV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558163" y="3733407"/>
            <a:ext cx="6888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/>
          <p:cNvSpPr/>
          <p:nvPr/>
        </p:nvSpPr>
        <p:spPr>
          <a:xfrm rot="16200000">
            <a:off x="3797387" y="4928599"/>
            <a:ext cx="332832" cy="24041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8256" y="6239563"/>
            <a:ext cx="1791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Ziņas no medic.iestādēm</a:t>
            </a:r>
            <a:endParaRPr lang="en-US" sz="1200" dirty="0"/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43492" y="6512564"/>
            <a:ext cx="254306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0407484" y="6483651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16.02.2021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4257</TotalTime>
  <Words>677</Words>
  <Application>Microsoft Office PowerPoint</Application>
  <PresentationFormat>Widescreen</PresentationFormat>
  <Paragraphs>379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Gill Sans MT</vt:lpstr>
      <vt:lpstr>Verdana</vt:lpstr>
      <vt:lpstr>Wingdings 2</vt:lpstr>
      <vt:lpstr>Dividend</vt:lpstr>
      <vt:lpstr>PowerPoint Presentation</vt:lpstr>
      <vt:lpstr>PowerPoint Presentation</vt:lpstr>
      <vt:lpstr>PowerPoint Presentation</vt:lpstr>
      <vt:lpstr>CEĻU SATIKSMES NEGADĪJUMOS BOJĀ GĀJUŠO CILVĒKU SKAITS REĢIONOS</vt:lpstr>
      <vt:lpstr>PowerPoint Presentation</vt:lpstr>
      <vt:lpstr>PowerPoint Presentation</vt:lpstr>
      <vt:lpstr>CEĻU SATIKSMES NEGADĪJUMOS  CIETUŠIE BĒRNI</vt:lpstr>
      <vt:lpstr>ceļu satiksmes negadījumi  ar skrejriteņiem</vt:lpstr>
      <vt:lpstr>PowerPoint Presentation</vt:lpstr>
      <vt:lpstr>Elektroskrejriteņu vadītāju izdarītie Administratīvie pārkāpumi</vt:lpstr>
      <vt:lpstr>CEĻU SATIKSMES NEGADĪJUMOS  IESAISTĪTI VADĪTĀJI REIBUMĀ</vt:lpstr>
      <vt:lpstr>KOPĒJAIS ADMINISTRATĪVO  PĀRKĀPUMU SKAITS</vt:lpstr>
      <vt:lpstr>PowerPoint Presentation</vt:lpstr>
      <vt:lpstr>PowerPoint Presentation</vt:lpstr>
      <vt:lpstr>PowerPoint Presentation</vt:lpstr>
      <vt:lpstr>PowerPoint Presentation</vt:lpstr>
      <vt:lpstr>    ATĻAUTĀ BRAUKŠANAS ĀTRUMA PĀRKĀPUMI, KAS FIKSĒTI NEAPTUROT TRANSPORTLĪDZEKLI </vt:lpstr>
      <vt:lpstr>NETRAFARĒTĀS POLICIJAS AUTOMAŠĪNAS AR 360 GRĀDU KAMERU FIKSĒTIE CSN PĀRKĀPUMI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Fedulova</dc:creator>
  <cp:lastModifiedBy>Dana Fedulova</cp:lastModifiedBy>
  <cp:revision>654</cp:revision>
  <dcterms:created xsi:type="dcterms:W3CDTF">2021-10-12T08:01:26Z</dcterms:created>
  <dcterms:modified xsi:type="dcterms:W3CDTF">2022-02-14T10:45:14Z</dcterms:modified>
</cp:coreProperties>
</file>