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0" r:id="rId2"/>
    <p:sldId id="272" r:id="rId3"/>
    <p:sldId id="259" r:id="rId4"/>
    <p:sldId id="335" r:id="rId5"/>
    <p:sldId id="312" r:id="rId6"/>
    <p:sldId id="276" r:id="rId7"/>
    <p:sldId id="362" r:id="rId8"/>
    <p:sldId id="363" r:id="rId9"/>
    <p:sldId id="346" r:id="rId10"/>
    <p:sldId id="361" r:id="rId11"/>
    <p:sldId id="310" r:id="rId12"/>
    <p:sldId id="280" r:id="rId13"/>
    <p:sldId id="282" r:id="rId14"/>
    <p:sldId id="283" r:id="rId15"/>
    <p:sldId id="364" r:id="rId16"/>
    <p:sldId id="285" r:id="rId17"/>
    <p:sldId id="287" r:id="rId18"/>
    <p:sldId id="309" r:id="rId19"/>
    <p:sldId id="274" r:id="rId20"/>
    <p:sldId id="360" r:id="rId21"/>
    <p:sldId id="351" r:id="rId22"/>
    <p:sldId id="288" r:id="rId23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5E9BF4"/>
    <a:srgbClr val="6978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9" autoAdjust="0"/>
    <p:restoredTop sz="93529" autoAdjust="0"/>
  </p:normalViewPr>
  <p:slideViewPr>
    <p:cSldViewPr snapToGrid="0">
      <p:cViewPr varScale="1">
        <p:scale>
          <a:sx n="120" d="100"/>
          <a:sy n="120" d="100"/>
        </p:scale>
        <p:origin x="120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9" d="100"/>
          <a:sy n="69" d="100"/>
        </p:scale>
        <p:origin x="27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4550264550264549E-2"/>
          <c:y val="3.2163742690058478E-2"/>
          <c:w val="0.97089947089947093"/>
          <c:h val="0.7744185341566861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0582010582010581E-2"/>
                  <c:y val="-8.7719298245614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20570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55-4A76-B9D5-8F6E90FF97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1904761904761904E-2"/>
                  <c:y val="-8.18713450292397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20852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2.6455026455026454E-2"/>
                  <c:y val="-8.4795321637426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18397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4206160"/>
        <c:axId val="144203808"/>
        <c:axId val="0"/>
      </c:bar3DChart>
      <c:catAx>
        <c:axId val="14420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203808"/>
        <c:crosses val="autoZero"/>
        <c:auto val="1"/>
        <c:lblAlgn val="ctr"/>
        <c:lblOffset val="100"/>
        <c:noMultiLvlLbl val="0"/>
      </c:catAx>
      <c:valAx>
        <c:axId val="1442038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420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828458942632169"/>
          <c:y val="0.87546932019402746"/>
          <c:w val="0.22787516143815356"/>
          <c:h val="7.9189344752958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44393837922006E-2"/>
          <c:y val="0.15396929788505065"/>
          <c:w val="0.56537162147335496"/>
          <c:h val="0.694375023977463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7.9826839674850616E-3"/>
                  <c:y val="-4.5028307108838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#,##0</c:formatCode>
                <c:ptCount val="1"/>
                <c:pt idx="0">
                  <c:v>1351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55-4A76-B9D5-8F6E90FF97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2.8562851808712569E-2"/>
                  <c:y val="-5.51117212804787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#,##0</c:formatCode>
                <c:ptCount val="1"/>
                <c:pt idx="0">
                  <c:v>1669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4.8763485360632186E-2"/>
                  <c:y val="-7.141530063629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#,##0</c:formatCode>
                <c:ptCount val="1"/>
                <c:pt idx="0">
                  <c:v>1658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7066376"/>
        <c:axId val="147064808"/>
        <c:axId val="0"/>
      </c:bar3DChart>
      <c:catAx>
        <c:axId val="147066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064808"/>
        <c:crosses val="autoZero"/>
        <c:auto val="1"/>
        <c:lblAlgn val="ctr"/>
        <c:lblOffset val="100"/>
        <c:noMultiLvlLbl val="0"/>
      </c:catAx>
      <c:valAx>
        <c:axId val="14706480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47066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825686325969397"/>
          <c:y val="0.88792029068907119"/>
          <c:w val="0.4245521117958449"/>
          <c:h val="7.9189344752958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2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5873015873015872E-2"/>
          <c:y val="5.3863688933949952E-2"/>
          <c:w val="0.97089947089947093"/>
          <c:h val="0.622297048395266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968253968253968E-3"/>
                  <c:y val="-3.5087719298245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2592592592592587E-3"/>
                  <c:y val="-5.2631578947368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582010582010484E-2"/>
                  <c:y val="-4.3859649122807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CSNg VIEGLI IEVAINOTIE</c:v>
                </c:pt>
                <c:pt idx="1">
                  <c:v>   CSNg SMAGI IEVAINOTIE</c:v>
                </c:pt>
                <c:pt idx="2">
                  <c:v>CSNg BOJĀ GĀJUŠIE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4288</c:v>
                </c:pt>
                <c:pt idx="1">
                  <c:v>544</c:v>
                </c:pt>
                <c:pt idx="2">
                  <c:v>147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55-4A76-B9D5-8F6E90FF97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4550264550264549E-2"/>
                  <c:y val="-2.61042139528466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904761904761904E-2"/>
                  <c:y val="-2.27573829447456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582010582010581E-2"/>
                  <c:y val="-1.73323984134269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CSNg VIEGLI IEVAINOTIE</c:v>
                </c:pt>
                <c:pt idx="1">
                  <c:v>   CSNg SMAGI IEVAINOTIE</c:v>
                </c:pt>
                <c:pt idx="2">
                  <c:v>CSNg BOJĀ GĀJUŠIE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4083</c:v>
                </c:pt>
                <c:pt idx="1">
                  <c:v>462</c:v>
                </c:pt>
                <c:pt idx="2">
                  <c:v>132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655-4A76-B9D5-8F6E90FF977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8518518518518517E-2"/>
                  <c:y val="-1.4831352395248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164021164021163E-2"/>
                  <c:y val="-2.9239766081871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1164021164021163E-2"/>
                  <c:y val="-4.0935672514619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CSNg VIEGLI IEVAINOTIE</c:v>
                </c:pt>
                <c:pt idx="1">
                  <c:v>   CSNg SMAGI IEVAINOTIE</c:v>
                </c:pt>
                <c:pt idx="2">
                  <c:v>CSNg BOJĀ GĀJUŠIE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3577</c:v>
                </c:pt>
                <c:pt idx="1">
                  <c:v>491</c:v>
                </c:pt>
                <c:pt idx="2">
                  <c:v>139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655-4A76-B9D5-8F6E90FF97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4206944"/>
        <c:axId val="144201848"/>
        <c:axId val="0"/>
      </c:bar3DChart>
      <c:catAx>
        <c:axId val="14420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144201848"/>
        <c:crosses val="autoZero"/>
        <c:auto val="1"/>
        <c:lblAlgn val="ctr"/>
        <c:lblOffset val="100"/>
        <c:noMultiLvlLbl val="0"/>
      </c:catAx>
      <c:valAx>
        <c:axId val="1442018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420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3817106195058975"/>
          <c:y val="5.4848736013261507E-3"/>
          <c:w val="5.6537932758405199E-2"/>
          <c:h val="0.255111893907998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429901519864828E-3"/>
          <c:y val="6.5256404258045866E-2"/>
          <c:w val="0.95704724575243205"/>
          <c:h val="0.775384418220986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CSNg bojā gājušie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Pt>
            <c:idx val="10"/>
            <c:invertIfNegative val="0"/>
            <c:bubble3D val="0"/>
            <c:spPr>
              <a:solidFill>
                <a:schemeClr val="tx1">
                  <a:lumMod val="50000"/>
                </a:schemeClr>
              </a:soli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218</c:v>
                </c:pt>
                <c:pt idx="1">
                  <c:v>181</c:v>
                </c:pt>
                <c:pt idx="2">
                  <c:v>179</c:v>
                </c:pt>
                <c:pt idx="3">
                  <c:v>179</c:v>
                </c:pt>
                <c:pt idx="4">
                  <c:v>213</c:v>
                </c:pt>
                <c:pt idx="5">
                  <c:v>187</c:v>
                </c:pt>
                <c:pt idx="6">
                  <c:v>157</c:v>
                </c:pt>
                <c:pt idx="7">
                  <c:v>136</c:v>
                </c:pt>
                <c:pt idx="8">
                  <c:v>147</c:v>
                </c:pt>
                <c:pt idx="9">
                  <c:v>132</c:v>
                </c:pt>
                <c:pt idx="10">
                  <c:v>139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4200672"/>
        <c:axId val="144202240"/>
        <c:axId val="0"/>
      </c:bar3DChart>
      <c:catAx>
        <c:axId val="14420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202240"/>
        <c:crosses val="autoZero"/>
        <c:auto val="1"/>
        <c:lblAlgn val="ctr"/>
        <c:lblOffset val="100"/>
        <c:noMultiLvlLbl val="0"/>
      </c:catAx>
      <c:valAx>
        <c:axId val="1442022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4200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53936149747404"/>
          <c:y val="4.9023701153804708E-2"/>
          <c:w val="0.68785106973517651"/>
          <c:h val="0.7744185341566861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1904761904761904E-2"/>
                  <c:y val="-0.104579219832687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#,##0</c:formatCode>
                <c:ptCount val="1"/>
                <c:pt idx="0">
                  <c:v>684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55-4A76-B9D5-8F6E90FF97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439153439153439E-2"/>
                  <c:y val="-8.18713023299345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#,##0</c:formatCode>
                <c:ptCount val="1"/>
                <c:pt idx="0">
                  <c:v>663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2.6455026455026454E-2"/>
                  <c:y val="-8.4795321637426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#,##0</c:formatCode>
                <c:ptCount val="1"/>
                <c:pt idx="0">
                  <c:v>733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6382512"/>
        <c:axId val="146386040"/>
        <c:axId val="0"/>
      </c:bar3DChart>
      <c:catAx>
        <c:axId val="14638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386040"/>
        <c:crosses val="autoZero"/>
        <c:auto val="1"/>
        <c:lblAlgn val="ctr"/>
        <c:lblOffset val="100"/>
        <c:noMultiLvlLbl val="0"/>
      </c:catAx>
      <c:valAx>
        <c:axId val="1463860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46382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828458942632169"/>
          <c:y val="0.87546932019402746"/>
          <c:w val="0.22787516143815356"/>
          <c:h val="7.9189344752958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4550264550264549E-2"/>
          <c:y val="3.2163742690058478E-2"/>
          <c:w val="0.97089947089947093"/>
          <c:h val="0.7744185341566861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878041491511525E-2"/>
                  <c:y val="-8.7719205083493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#,##0</c:formatCode>
                <c:ptCount val="1"/>
                <c:pt idx="0">
                  <c:v>190057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55-4A76-B9D5-8F6E90FF97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439152484318591E-2"/>
                  <c:y val="-0.1015413195373275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#,##0</c:formatCode>
                <c:ptCount val="1"/>
                <c:pt idx="0">
                  <c:v>208586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2.6455026455026454E-2"/>
                  <c:y val="-8.4795321637426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#,##0</c:formatCode>
                <c:ptCount val="1"/>
                <c:pt idx="0">
                  <c:v>178995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6383688"/>
        <c:axId val="146386432"/>
        <c:axId val="0"/>
      </c:bar3DChart>
      <c:catAx>
        <c:axId val="146383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386432"/>
        <c:crosses val="autoZero"/>
        <c:auto val="1"/>
        <c:lblAlgn val="ctr"/>
        <c:lblOffset val="100"/>
        <c:noMultiLvlLbl val="0"/>
      </c:catAx>
      <c:valAx>
        <c:axId val="1463864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46383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828458942632169"/>
          <c:y val="0.87546932019402746"/>
          <c:w val="0.22787516143815356"/>
          <c:h val="7.9189344752958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496520601176343E-2"/>
          <c:y val="3.2163742690058478E-2"/>
          <c:w val="0.92690278905783285"/>
          <c:h val="0.73340815950637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7.3520949603094153E-3"/>
                  <c:y val="-1.4619883040935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8048222947155942E-3"/>
                  <c:y val="-1.1695906432748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447605019357851E-2"/>
                  <c:y val="-2.6315789473684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248833925327638E-2"/>
                  <c:y val="-8.7719298245614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ĀTRUMA PĀRSNIEGŠANA</c:v>
                </c:pt>
                <c:pt idx="1">
                  <c:v>VADĪTĀJI ALKOHOLA REIBUMĀ</c:v>
                </c:pt>
                <c:pt idx="2">
                  <c:v>VADĪTĀJI NARKOTISKO VIELU REIBUMĀ</c:v>
                </c:pt>
                <c:pt idx="3">
                  <c:v>AGRESĪVA BRAUKŠANA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72931</c:v>
                </c:pt>
                <c:pt idx="1">
                  <c:v>3468</c:v>
                </c:pt>
                <c:pt idx="2">
                  <c:v>268</c:v>
                </c:pt>
                <c:pt idx="3">
                  <c:v>675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55-4A76-B9D5-8F6E90FF97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5797303119289681E-2"/>
                  <c:y val="-2.48538011695906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531626200250579E-2"/>
                      <c:h val="6.4327485380116955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2164496478954163E-2"/>
                  <c:y val="-2.3391812865497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90502491362528E-2"/>
                  <c:y val="-1.7543859649122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7120915057700459E-2"/>
                  <c:y val="-3.8011695906432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ĀTRUMA PĀRSNIEGŠANA</c:v>
                </c:pt>
                <c:pt idx="1">
                  <c:v>VADĪTĀJI ALKOHOLA REIBUMĀ</c:v>
                </c:pt>
                <c:pt idx="2">
                  <c:v>VADĪTĀJI NARKOTISKO VIELU REIBUMĀ</c:v>
                </c:pt>
                <c:pt idx="3">
                  <c:v>AGRESĪVA BRAUKŠANA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82919</c:v>
                </c:pt>
                <c:pt idx="1">
                  <c:v>3736</c:v>
                </c:pt>
                <c:pt idx="2">
                  <c:v>222</c:v>
                </c:pt>
                <c:pt idx="3">
                  <c:v>1365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655-4A76-B9D5-8F6E90FF977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2.0187286133794204E-2"/>
                  <c:y val="-1.4619883040935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346130265446282E-2"/>
                  <c:y val="-1.1695906432748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6025565594559187E-2"/>
                  <c:y val="-1.1695906432748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7547155796114631E-2"/>
                  <c:y val="-1.7543859649122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ĀTRUMA PĀRSNIEGŠANA</c:v>
                </c:pt>
                <c:pt idx="1">
                  <c:v>VADĪTĀJI ALKOHOLA REIBUMĀ</c:v>
                </c:pt>
                <c:pt idx="2">
                  <c:v>VADĪTĀJI NARKOTISKO VIELU REIBUMĀ</c:v>
                </c:pt>
                <c:pt idx="3">
                  <c:v>AGRESĪVA BRAUKŠANA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78046</c:v>
                </c:pt>
                <c:pt idx="1">
                  <c:v>2789</c:v>
                </c:pt>
                <c:pt idx="2">
                  <c:v>211</c:v>
                </c:pt>
                <c:pt idx="3">
                  <c:v>1333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655-4A76-B9D5-8F6E90FF97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6381728"/>
        <c:axId val="146387608"/>
        <c:axId val="0"/>
      </c:bar3DChart>
      <c:catAx>
        <c:axId val="14638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387608"/>
        <c:crosses val="autoZero"/>
        <c:auto val="1"/>
        <c:lblAlgn val="ctr"/>
        <c:lblOffset val="100"/>
        <c:noMultiLvlLbl val="0"/>
      </c:catAx>
      <c:valAx>
        <c:axId val="1463876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6381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3817106195058975"/>
          <c:y val="5.4848736013261507E-3"/>
          <c:w val="5.6537932758405199E-2"/>
          <c:h val="0.255111893907998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496520601176343E-2"/>
          <c:y val="3.2163742690058478E-2"/>
          <c:w val="0.88077806444584206"/>
          <c:h val="0.73340815950637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7.3520949603094153E-3"/>
                  <c:y val="-1.4619883040935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4970758206767454E-5"/>
                  <c:y val="-8.7719298245614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5118031861422127E-3"/>
                  <c:y val="-2.6315789473684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7592764079877079E-4"/>
                  <c:y val="-2.0467836257309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TĀLRUNIS</c:v>
                </c:pt>
                <c:pt idx="1">
                  <c:v>LUKSOFORS</c:v>
                </c:pt>
                <c:pt idx="2">
                  <c:v>     DROŠĪBAS JOSTAS    UN AIZSARGĶIVERES</c:v>
                </c:pt>
                <c:pt idx="3">
                  <c:v>GĀJĒJI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3722</c:v>
                </c:pt>
                <c:pt idx="1">
                  <c:v>4657</c:v>
                </c:pt>
                <c:pt idx="2">
                  <c:v>15577</c:v>
                </c:pt>
                <c:pt idx="3">
                  <c:v>21893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55-4A76-B9D5-8F6E90FF97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5.1058003238633829E-3"/>
                  <c:y val="-2.19298245614035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054903261908409E-2"/>
                      <c:h val="6.4327485380116955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216448694394782E-2"/>
                  <c:y val="-2.046783625730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658379099140998E-2"/>
                  <c:y val="-4.0935672514619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0860763505449534E-2"/>
                  <c:y val="-3.8011695906432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TĀLRUNIS</c:v>
                </c:pt>
                <c:pt idx="1">
                  <c:v>LUKSOFORS</c:v>
                </c:pt>
                <c:pt idx="2">
                  <c:v>     DROŠĪBAS JOSTAS    UN AIZSARGĶIVERES</c:v>
                </c:pt>
                <c:pt idx="3">
                  <c:v>GĀJĒJI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5191</c:v>
                </c:pt>
                <c:pt idx="1">
                  <c:v>5023</c:v>
                </c:pt>
                <c:pt idx="2">
                  <c:v>16261</c:v>
                </c:pt>
                <c:pt idx="3">
                  <c:v>20405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655-4A76-B9D5-8F6E90FF977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5156014004367653E-2"/>
                  <c:y val="-2.92397660818713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839370694820662E-2"/>
                  <c:y val="-2.92397660818713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792509545056132E-2"/>
                  <c:y val="-2.9239766081871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7547155796114631E-2"/>
                  <c:y val="-1.7543859649122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TĀLRUNIS</c:v>
                </c:pt>
                <c:pt idx="1">
                  <c:v>LUKSOFORS</c:v>
                </c:pt>
                <c:pt idx="2">
                  <c:v>     DROŠĪBAS JOSTAS    UN AIZSARGĶIVERES</c:v>
                </c:pt>
                <c:pt idx="3">
                  <c:v>GĀJĒJI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4130</c:v>
                </c:pt>
                <c:pt idx="1">
                  <c:v>4159</c:v>
                </c:pt>
                <c:pt idx="2">
                  <c:v>9095</c:v>
                </c:pt>
                <c:pt idx="3">
                  <c:v>9502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655-4A76-B9D5-8F6E90FF97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6380944"/>
        <c:axId val="146381336"/>
        <c:axId val="0"/>
      </c:bar3DChart>
      <c:catAx>
        <c:axId val="14638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381336"/>
        <c:crosses val="autoZero"/>
        <c:auto val="1"/>
        <c:lblAlgn val="ctr"/>
        <c:lblOffset val="100"/>
        <c:noMultiLvlLbl val="0"/>
      </c:catAx>
      <c:valAx>
        <c:axId val="146381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6380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3817106195058975"/>
          <c:y val="5.4848736013261507E-3"/>
          <c:w val="5.6537932758405199E-2"/>
          <c:h val="0.255111893907998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4550264550264549E-2"/>
          <c:y val="6.6350699993901585E-2"/>
          <c:w val="0.97089947089947093"/>
          <c:h val="0.643901187348906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9101738488312669E-3"/>
                  <c:y val="-3.8822822781358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68013468013468"/>
                      <c:h val="6.2634954793255732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3468013468013386E-2"/>
                  <c:y val="-2.5290022123791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KRAVU PĀRVADĀJUMI</c:v>
                </c:pt>
                <c:pt idx="1">
                  <c:v>PASAŽIERU PĀRVADĀJUMI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#,##0">
                  <c:v>10820</c:v>
                </c:pt>
                <c:pt idx="1">
                  <c:v>404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55-4A76-B9D5-8F6E90FF97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4391509142165308E-2"/>
                  <c:y val="-6.5011287580740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449418624789601E-2"/>
                  <c:y val="-4.3388920915129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KRAVU PĀRVADĀJUMI</c:v>
                </c:pt>
                <c:pt idx="1">
                  <c:v>PASAŽIERU PĀRVADĀJUMI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 formatCode="#,##0">
                  <c:v>12776</c:v>
                </c:pt>
                <c:pt idx="1">
                  <c:v>428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4.2599083980589959E-2"/>
                  <c:y val="-6.1528583707580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9180695847362513E-2"/>
                  <c:y val="-3.6530031956587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KRAVU PĀRVADĀJUMI</c:v>
                </c:pt>
                <c:pt idx="1">
                  <c:v>PASAŽIERU PĀRVADĀJUMI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 formatCode="#,##0">
                  <c:v>11079</c:v>
                </c:pt>
                <c:pt idx="1">
                  <c:v>157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4201064"/>
        <c:axId val="144202632"/>
        <c:axId val="0"/>
      </c:bar3DChart>
      <c:catAx>
        <c:axId val="144201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202632"/>
        <c:crosses val="autoZero"/>
        <c:auto val="1"/>
        <c:lblAlgn val="ctr"/>
        <c:lblOffset val="100"/>
        <c:noMultiLvlLbl val="0"/>
      </c:catAx>
      <c:valAx>
        <c:axId val="14420263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44201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630989533944263"/>
          <c:y val="0.88699692400679442"/>
          <c:w val="0.58015427079105464"/>
          <c:h val="7.9189344752958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2888416066695186"/>
          <c:y val="7.3925672602116591E-2"/>
          <c:w val="0.64563208139237571"/>
          <c:h val="0.7744185341566861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1.2945480434889335E-2"/>
                  <c:y val="-5.5468779971829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#,##0</c:formatCode>
                <c:ptCount val="1"/>
                <c:pt idx="0">
                  <c:v>2078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55-4A76-B9D5-8F6E90FF97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4.4672873139500045E-2"/>
                  <c:y val="-4.81514060384845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#,##0</c:formatCode>
                <c:ptCount val="1"/>
                <c:pt idx="0">
                  <c:v>2292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6.1636361758049145E-2"/>
                  <c:y val="-5.4014512531307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#,##0</c:formatCode>
                <c:ptCount val="1"/>
                <c:pt idx="0">
                  <c:v>2090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7065984"/>
        <c:axId val="147067160"/>
        <c:axId val="0"/>
      </c:bar3DChart>
      <c:catAx>
        <c:axId val="14706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067160"/>
        <c:crosses val="autoZero"/>
        <c:auto val="1"/>
        <c:lblAlgn val="ctr"/>
        <c:lblOffset val="100"/>
        <c:noMultiLvlLbl val="0"/>
      </c:catAx>
      <c:valAx>
        <c:axId val="14706716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47065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057970889725485"/>
          <c:y val="0.89836076355206262"/>
          <c:w val="0.4787008332594398"/>
          <c:h val="7.9189344752958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2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0.1477</cdr:x>
      <cdr:y>0.81957</cdr:y>
    </cdr:from>
    <cdr:to>
      <cdr:x>0.23255</cdr:x>
      <cdr:y>1</cdr:y>
    </cdr:to>
    <cdr:pic>
      <cdr:nvPicPr>
        <cdr:cNvPr id="2" name="Picture 1" descr="SaistÄ«ts attÄls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biLevel thresh="75000"/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418132" y="3837260"/>
          <a:ext cx="814662" cy="844781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outerShdw blurRad="50800" dist="50800" dir="5400000" algn="ctr" rotWithShape="0">
            <a:schemeClr val="bg1">
              <a:lumMod val="50000"/>
            </a:schemeClr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0.46566</cdr:x>
      <cdr:y>0.82369</cdr:y>
    </cdr:from>
    <cdr:to>
      <cdr:x>0.5</cdr:x>
      <cdr:y>1</cdr:y>
    </cdr:to>
    <cdr:pic>
      <cdr:nvPicPr>
        <cdr:cNvPr id="3" name="Picture 2" descr="AttÄlu rezultÄti vaicÄjumam âcar injury iconâ"/>
        <cdr:cNvPicPr>
          <a:picLocks xmlns:a="http://schemas.openxmlformats.org/drawingml/2006/main" noGrp="1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470895" y="3856550"/>
          <a:ext cx="329705" cy="825491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outerShdw blurRad="50800" dist="50800" dir="5400000" algn="ctr" rotWithShape="0">
            <a:schemeClr val="bg1">
              <a:lumMod val="50000"/>
            </a:schemeClr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0.69744</cdr:x>
      <cdr:y>0.87091</cdr:y>
    </cdr:from>
    <cdr:to>
      <cdr:x>0.80245</cdr:x>
      <cdr:y>1</cdr:y>
    </cdr:to>
    <cdr:pic>
      <cdr:nvPicPr>
        <cdr:cNvPr id="4" name="Picture 3" descr="AttÄlu rezultÄti vaicÄjumam âinjury in a traffic accident iconâ"/>
        <cdr:cNvPicPr>
          <a:picLocks xmlns:a="http://schemas.openxmlformats.org/drawingml/2006/main" noGrp="1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696261" y="4077636"/>
          <a:ext cx="1008222" cy="604405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outerShdw blurRad="50800" dist="50800" dir="5400000" algn="ctr" rotWithShape="0">
            <a:schemeClr val="bg1">
              <a:lumMod val="50000"/>
            </a:schemeClr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0.82375</cdr:x>
      <cdr:y>0.5</cdr:y>
    </cdr:from>
    <cdr:to>
      <cdr:x>0.98044</cdr:x>
      <cdr:y>0.92967</cdr:y>
    </cdr:to>
    <cdr:pic>
      <cdr:nvPicPr>
        <cdr:cNvPr id="3" name="Picture 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 flipH="1">
          <a:off x="9129213" y="2259784"/>
          <a:ext cx="1736526" cy="1941923"/>
        </a:xfrm>
        <a:prstGeom xmlns:a="http://schemas.openxmlformats.org/drawingml/2006/main" prst="rect">
          <a:avLst/>
        </a:prstGeom>
        <a:effectLst xmlns:a="http://schemas.openxmlformats.org/drawingml/2006/main">
          <a:outerShdw blurRad="50800" dist="50800" dir="5400000" algn="ctr" rotWithShape="0">
            <a:schemeClr val="tx2">
              <a:lumMod val="50000"/>
              <a:lumOff val="50000"/>
            </a:schemeClr>
          </a:outerShdw>
        </a:effec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0.47796</cdr:y>
    </cdr:from>
    <cdr:to>
      <cdr:x>0.11949</cdr:x>
      <cdr:y>0.79718</cdr:y>
    </cdr:to>
    <cdr:pic>
      <cdr:nvPicPr>
        <cdr:cNvPr id="2" name="Picture 1" descr="SaistÄ«ts attÄls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-376805" y="2160195"/>
          <a:ext cx="1324219" cy="1442704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outerShdw blurRad="50800" dist="50800" dir="5400000" algn="ctr" rotWithShape="0">
            <a:schemeClr val="bg1">
              <a:lumMod val="50000"/>
            </a:schemeClr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0.02205</cdr:x>
      <cdr:y>0.06049</cdr:y>
    </cdr:from>
    <cdr:to>
      <cdr:x>0.36814</cdr:x>
      <cdr:y>0.33269</cdr:y>
    </cdr:to>
    <cdr:pic>
      <cdr:nvPicPr>
        <cdr:cNvPr id="2" name="Picture 1" descr="AttÄlu rezultÄti vaicÄjumam âzemgales novada kartes robeÅ¾as ikonaâ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duotone>
            <a:schemeClr val="accent4">
              <a:shade val="45000"/>
              <a:satMod val="135000"/>
            </a:schemeClr>
            <a:prstClr val="white"/>
          </a:duoton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02456" y="220735"/>
          <a:ext cx="1608032" cy="99334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outerShdw blurRad="292100" dist="139700" dir="2700000" algn="tl" rotWithShape="0">
            <a:schemeClr val="bg2">
              <a:alpha val="65000"/>
            </a:schemeClr>
          </a:outerShd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 extrusionH="76200">
          <a:extrusionClr>
            <a:schemeClr val="bg1">
              <a:lumMod val="85000"/>
            </a:schemeClr>
          </a:extrusionClr>
        </a:sp3d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65" tIns="45533" rIns="91065" bIns="455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065" tIns="45533" rIns="91065" bIns="4553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21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26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25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84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51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51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39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42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96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98448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invGray"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 bwMode="invGray"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image" Target="../media/image30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.jpeg"/><Relationship Id="rId5" Type="http://schemas.openxmlformats.org/officeDocument/2006/relationships/image" Target="../media/image19.png"/><Relationship Id="rId10" Type="http://schemas.microsoft.com/office/2007/relationships/hdphoto" Target="../media/hdphoto1.wdp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erb_kopa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805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54518" y="2116805"/>
            <a:ext cx="7747185" cy="15638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3600" b="1" dirty="0" smtClean="0">
                <a:solidFill>
                  <a:schemeClr val="bg2">
                    <a:lumMod val="25000"/>
                  </a:schemeClr>
                </a:solidFill>
              </a:rPr>
              <a:t>CEĻU SATIKSMES DROŠĪBAS STĀVOKLIS LATVIJĀ </a:t>
            </a:r>
          </a:p>
          <a:p>
            <a:pPr algn="ctr"/>
            <a:r>
              <a:rPr lang="lv-LV" sz="3600" b="1" dirty="0" smtClean="0">
                <a:solidFill>
                  <a:schemeClr val="bg2">
                    <a:lumMod val="25000"/>
                  </a:schemeClr>
                </a:solidFill>
              </a:rPr>
              <a:t>2020.GADĀ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62788" y="4104432"/>
            <a:ext cx="7130643" cy="2734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lv-LV" dirty="0" smtClean="0">
                <a:solidFill>
                  <a:schemeClr val="bg2">
                    <a:lumMod val="25000"/>
                  </a:schemeClr>
                </a:solidFill>
              </a:rPr>
              <a:t>VALSTS POLICIJAS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lv-LV" dirty="0" smtClean="0">
                <a:solidFill>
                  <a:schemeClr val="bg2">
                    <a:lumMod val="25000"/>
                  </a:schemeClr>
                </a:solidFill>
              </a:rPr>
              <a:t>GALVENĀS KĀRTĪBAS POLICIJAS PĀRVALDES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lv-LV" dirty="0" smtClean="0">
                <a:solidFill>
                  <a:schemeClr val="bg2">
                    <a:lumMod val="25000"/>
                  </a:schemeClr>
                </a:solidFill>
              </a:rPr>
              <a:t>PRIEKŠNIEKS</a:t>
            </a:r>
          </a:p>
          <a:p>
            <a:pPr marL="0" indent="0" algn="ctr">
              <a:buNone/>
            </a:pPr>
            <a:r>
              <a:rPr lang="lv-LV" dirty="0" smtClean="0">
                <a:solidFill>
                  <a:schemeClr val="bg2">
                    <a:lumMod val="25000"/>
                  </a:schemeClr>
                </a:solidFill>
              </a:rPr>
              <a:t>NORMUNDS KRAPSIS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2298112" y="6391422"/>
            <a:ext cx="3468221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CEĻU SATIKSMES DROŠĪBAS PADOMES SĒDE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Shape">
            <a:extLst>
              <a:ext uri="{FF2B5EF4-FFF2-40B4-BE49-F238E27FC236}">
                <a16:creationId xmlns="" xmlns:a16="http://schemas.microsoft.com/office/drawing/2014/main" xmlns:lc="http://schemas.openxmlformats.org/drawingml/2006/lockedCanvas" id="{74301DA2-AAF5-4AA9-BB5A-0B4705806BBA}"/>
              </a:ext>
            </a:extLst>
          </p:cNvPr>
          <p:cNvSpPr/>
          <p:nvPr/>
        </p:nvSpPr>
        <p:spPr>
          <a:xfrm>
            <a:off x="6230867" y="1513211"/>
            <a:ext cx="5882910" cy="53447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573" h="21600" extrusionOk="0">
                <a:moveTo>
                  <a:pt x="15973" y="9217"/>
                </a:moveTo>
                <a:cubicBezTo>
                  <a:pt x="9792" y="6018"/>
                  <a:pt x="6535" y="4129"/>
                  <a:pt x="8727" y="3169"/>
                </a:cubicBezTo>
                <a:cubicBezTo>
                  <a:pt x="10918" y="2209"/>
                  <a:pt x="12034" y="1969"/>
                  <a:pt x="10849" y="1153"/>
                </a:cubicBezTo>
                <a:cubicBezTo>
                  <a:pt x="9665" y="337"/>
                  <a:pt x="10170" y="161"/>
                  <a:pt x="10859" y="1"/>
                </a:cubicBezTo>
                <a:lnTo>
                  <a:pt x="10310" y="1"/>
                </a:lnTo>
                <a:cubicBezTo>
                  <a:pt x="10310" y="16"/>
                  <a:pt x="10299" y="30"/>
                  <a:pt x="10281" y="36"/>
                </a:cubicBezTo>
                <a:cubicBezTo>
                  <a:pt x="10141" y="83"/>
                  <a:pt x="9995" y="134"/>
                  <a:pt x="9887" y="202"/>
                </a:cubicBezTo>
                <a:cubicBezTo>
                  <a:pt x="9878" y="208"/>
                  <a:pt x="9868" y="210"/>
                  <a:pt x="9858" y="210"/>
                </a:cubicBezTo>
                <a:cubicBezTo>
                  <a:pt x="9843" y="210"/>
                  <a:pt x="9830" y="205"/>
                  <a:pt x="9821" y="195"/>
                </a:cubicBezTo>
                <a:cubicBezTo>
                  <a:pt x="9805" y="179"/>
                  <a:pt x="9809" y="154"/>
                  <a:pt x="9829" y="142"/>
                </a:cubicBezTo>
                <a:cubicBezTo>
                  <a:pt x="9919" y="85"/>
                  <a:pt x="10029" y="40"/>
                  <a:pt x="10142" y="0"/>
                </a:cubicBezTo>
                <a:lnTo>
                  <a:pt x="9835" y="0"/>
                </a:lnTo>
                <a:cubicBezTo>
                  <a:pt x="9146" y="160"/>
                  <a:pt x="8651" y="336"/>
                  <a:pt x="9835" y="1152"/>
                </a:cubicBezTo>
                <a:cubicBezTo>
                  <a:pt x="11019" y="1968"/>
                  <a:pt x="8958" y="2170"/>
                  <a:pt x="6792" y="3168"/>
                </a:cubicBezTo>
                <a:cubicBezTo>
                  <a:pt x="5055" y="3968"/>
                  <a:pt x="6170" y="6288"/>
                  <a:pt x="12448" y="9360"/>
                </a:cubicBezTo>
                <a:cubicBezTo>
                  <a:pt x="18726" y="12431"/>
                  <a:pt x="9121" y="17807"/>
                  <a:pt x="0" y="21599"/>
                </a:cubicBezTo>
                <a:lnTo>
                  <a:pt x="4591" y="21599"/>
                </a:lnTo>
                <a:cubicBezTo>
                  <a:pt x="4591" y="21585"/>
                  <a:pt x="4601" y="21572"/>
                  <a:pt x="4618" y="21565"/>
                </a:cubicBezTo>
                <a:cubicBezTo>
                  <a:pt x="4620" y="21564"/>
                  <a:pt x="4805" y="21491"/>
                  <a:pt x="5121" y="21356"/>
                </a:cubicBezTo>
                <a:cubicBezTo>
                  <a:pt x="5144" y="21346"/>
                  <a:pt x="5173" y="21353"/>
                  <a:pt x="5185" y="21373"/>
                </a:cubicBezTo>
                <a:cubicBezTo>
                  <a:pt x="5197" y="21391"/>
                  <a:pt x="5189" y="21415"/>
                  <a:pt x="5164" y="21424"/>
                </a:cubicBezTo>
                <a:cubicBezTo>
                  <a:pt x="4972" y="21506"/>
                  <a:pt x="4827" y="21566"/>
                  <a:pt x="4743" y="21600"/>
                </a:cubicBezTo>
                <a:lnTo>
                  <a:pt x="8509" y="21600"/>
                </a:lnTo>
                <a:cubicBezTo>
                  <a:pt x="17631" y="17808"/>
                  <a:pt x="21600" y="12128"/>
                  <a:pt x="15973" y="9217"/>
                </a:cubicBezTo>
                <a:close/>
                <a:moveTo>
                  <a:pt x="10117" y="950"/>
                </a:moveTo>
                <a:cubicBezTo>
                  <a:pt x="10107" y="957"/>
                  <a:pt x="10095" y="961"/>
                  <a:pt x="10084" y="961"/>
                </a:cubicBezTo>
                <a:cubicBezTo>
                  <a:pt x="10072" y="961"/>
                  <a:pt x="10060" y="957"/>
                  <a:pt x="10051" y="949"/>
                </a:cubicBezTo>
                <a:cubicBezTo>
                  <a:pt x="9871" y="801"/>
                  <a:pt x="9747" y="689"/>
                  <a:pt x="9681" y="591"/>
                </a:cubicBezTo>
                <a:cubicBezTo>
                  <a:pt x="9669" y="572"/>
                  <a:pt x="9677" y="549"/>
                  <a:pt x="9700" y="539"/>
                </a:cubicBezTo>
                <a:cubicBezTo>
                  <a:pt x="9723" y="529"/>
                  <a:pt x="9752" y="536"/>
                  <a:pt x="9764" y="555"/>
                </a:cubicBezTo>
                <a:cubicBezTo>
                  <a:pt x="9831" y="655"/>
                  <a:pt x="9982" y="783"/>
                  <a:pt x="10118" y="896"/>
                </a:cubicBezTo>
                <a:cubicBezTo>
                  <a:pt x="10136" y="911"/>
                  <a:pt x="10136" y="935"/>
                  <a:pt x="10117" y="950"/>
                </a:cubicBezTo>
                <a:close/>
                <a:moveTo>
                  <a:pt x="10443" y="1224"/>
                </a:moveTo>
                <a:cubicBezTo>
                  <a:pt x="10463" y="1211"/>
                  <a:pt x="10493" y="1212"/>
                  <a:pt x="10510" y="1228"/>
                </a:cubicBezTo>
                <a:cubicBezTo>
                  <a:pt x="10669" y="1376"/>
                  <a:pt x="10752" y="1488"/>
                  <a:pt x="10771" y="1582"/>
                </a:cubicBezTo>
                <a:cubicBezTo>
                  <a:pt x="10775" y="1601"/>
                  <a:pt x="10777" y="1620"/>
                  <a:pt x="10777" y="1638"/>
                </a:cubicBezTo>
                <a:lnTo>
                  <a:pt x="10777" y="1651"/>
                </a:lnTo>
                <a:cubicBezTo>
                  <a:pt x="10776" y="1671"/>
                  <a:pt x="10755" y="1688"/>
                  <a:pt x="10730" y="1688"/>
                </a:cubicBezTo>
                <a:cubicBezTo>
                  <a:pt x="10729" y="1688"/>
                  <a:pt x="10729" y="1688"/>
                  <a:pt x="10728" y="1688"/>
                </a:cubicBezTo>
                <a:cubicBezTo>
                  <a:pt x="10701" y="1687"/>
                  <a:pt x="10681" y="1669"/>
                  <a:pt x="10682" y="1648"/>
                </a:cubicBezTo>
                <a:lnTo>
                  <a:pt x="10682" y="1637"/>
                </a:lnTo>
                <a:cubicBezTo>
                  <a:pt x="10682" y="1624"/>
                  <a:pt x="10681" y="1608"/>
                  <a:pt x="10677" y="1593"/>
                </a:cubicBezTo>
                <a:cubicBezTo>
                  <a:pt x="10661" y="1516"/>
                  <a:pt x="10583" y="1413"/>
                  <a:pt x="10439" y="1278"/>
                </a:cubicBezTo>
                <a:cubicBezTo>
                  <a:pt x="10422" y="1262"/>
                  <a:pt x="10424" y="1238"/>
                  <a:pt x="10443" y="1224"/>
                </a:cubicBezTo>
                <a:close/>
                <a:moveTo>
                  <a:pt x="9924" y="2226"/>
                </a:moveTo>
                <a:cubicBezTo>
                  <a:pt x="10136" y="2130"/>
                  <a:pt x="10282" y="2056"/>
                  <a:pt x="10395" y="1986"/>
                </a:cubicBezTo>
                <a:cubicBezTo>
                  <a:pt x="10416" y="1973"/>
                  <a:pt x="10446" y="1976"/>
                  <a:pt x="10461" y="1993"/>
                </a:cubicBezTo>
                <a:cubicBezTo>
                  <a:pt x="10477" y="2009"/>
                  <a:pt x="10474" y="2034"/>
                  <a:pt x="10453" y="2046"/>
                </a:cubicBezTo>
                <a:cubicBezTo>
                  <a:pt x="10336" y="2119"/>
                  <a:pt x="10188" y="2196"/>
                  <a:pt x="9970" y="2293"/>
                </a:cubicBezTo>
                <a:cubicBezTo>
                  <a:pt x="9963" y="2296"/>
                  <a:pt x="9954" y="2298"/>
                  <a:pt x="9947" y="2298"/>
                </a:cubicBezTo>
                <a:cubicBezTo>
                  <a:pt x="9930" y="2298"/>
                  <a:pt x="9915" y="2291"/>
                  <a:pt x="9906" y="2279"/>
                </a:cubicBezTo>
                <a:cubicBezTo>
                  <a:pt x="9894" y="2259"/>
                  <a:pt x="9901" y="2236"/>
                  <a:pt x="9924" y="2226"/>
                </a:cubicBezTo>
                <a:close/>
                <a:moveTo>
                  <a:pt x="8909" y="2609"/>
                </a:moveTo>
                <a:lnTo>
                  <a:pt x="9005" y="2578"/>
                </a:lnTo>
                <a:cubicBezTo>
                  <a:pt x="9159" y="2530"/>
                  <a:pt x="9304" y="2485"/>
                  <a:pt x="9429" y="2438"/>
                </a:cubicBezTo>
                <a:cubicBezTo>
                  <a:pt x="9453" y="2429"/>
                  <a:pt x="9481" y="2437"/>
                  <a:pt x="9492" y="2456"/>
                </a:cubicBezTo>
                <a:cubicBezTo>
                  <a:pt x="9503" y="2476"/>
                  <a:pt x="9493" y="2498"/>
                  <a:pt x="9469" y="2507"/>
                </a:cubicBezTo>
                <a:cubicBezTo>
                  <a:pt x="9341" y="2555"/>
                  <a:pt x="9194" y="2601"/>
                  <a:pt x="9039" y="2650"/>
                </a:cubicBezTo>
                <a:lnTo>
                  <a:pt x="8942" y="2680"/>
                </a:lnTo>
                <a:cubicBezTo>
                  <a:pt x="8936" y="2682"/>
                  <a:pt x="8932" y="2683"/>
                  <a:pt x="8926" y="2683"/>
                </a:cubicBezTo>
                <a:cubicBezTo>
                  <a:pt x="8906" y="2683"/>
                  <a:pt x="8888" y="2673"/>
                  <a:pt x="8881" y="2658"/>
                </a:cubicBezTo>
                <a:cubicBezTo>
                  <a:pt x="8872" y="2638"/>
                  <a:pt x="8885" y="2616"/>
                  <a:pt x="8909" y="2609"/>
                </a:cubicBezTo>
                <a:close/>
                <a:moveTo>
                  <a:pt x="7155" y="3723"/>
                </a:moveTo>
                <a:cubicBezTo>
                  <a:pt x="7237" y="3581"/>
                  <a:pt x="7341" y="3449"/>
                  <a:pt x="7465" y="3331"/>
                </a:cubicBezTo>
                <a:cubicBezTo>
                  <a:pt x="7482" y="3315"/>
                  <a:pt x="7512" y="3313"/>
                  <a:pt x="7532" y="3327"/>
                </a:cubicBezTo>
                <a:cubicBezTo>
                  <a:pt x="7551" y="3341"/>
                  <a:pt x="7553" y="3365"/>
                  <a:pt x="7537" y="3381"/>
                </a:cubicBezTo>
                <a:cubicBezTo>
                  <a:pt x="7417" y="3493"/>
                  <a:pt x="7317" y="3619"/>
                  <a:pt x="7239" y="3755"/>
                </a:cubicBezTo>
                <a:cubicBezTo>
                  <a:pt x="7231" y="3768"/>
                  <a:pt x="7214" y="3777"/>
                  <a:pt x="7196" y="3777"/>
                </a:cubicBezTo>
                <a:cubicBezTo>
                  <a:pt x="7188" y="3777"/>
                  <a:pt x="7182" y="3776"/>
                  <a:pt x="7175" y="3773"/>
                </a:cubicBezTo>
                <a:cubicBezTo>
                  <a:pt x="7153" y="3765"/>
                  <a:pt x="7143" y="3742"/>
                  <a:pt x="7155" y="3723"/>
                </a:cubicBezTo>
                <a:close/>
                <a:moveTo>
                  <a:pt x="7214" y="4645"/>
                </a:moveTo>
                <a:cubicBezTo>
                  <a:pt x="7206" y="4648"/>
                  <a:pt x="7200" y="4649"/>
                  <a:pt x="7193" y="4649"/>
                </a:cubicBezTo>
                <a:cubicBezTo>
                  <a:pt x="7176" y="4649"/>
                  <a:pt x="7159" y="4641"/>
                  <a:pt x="7151" y="4628"/>
                </a:cubicBezTo>
                <a:cubicBezTo>
                  <a:pt x="7051" y="4464"/>
                  <a:pt x="7000" y="4311"/>
                  <a:pt x="6999" y="4176"/>
                </a:cubicBezTo>
                <a:cubicBezTo>
                  <a:pt x="6999" y="4154"/>
                  <a:pt x="7020" y="4137"/>
                  <a:pt x="7046" y="4137"/>
                </a:cubicBezTo>
                <a:cubicBezTo>
                  <a:pt x="7046" y="4137"/>
                  <a:pt x="7046" y="4137"/>
                  <a:pt x="7046" y="4137"/>
                </a:cubicBezTo>
                <a:cubicBezTo>
                  <a:pt x="7073" y="4137"/>
                  <a:pt x="7093" y="4154"/>
                  <a:pt x="7093" y="4176"/>
                </a:cubicBezTo>
                <a:cubicBezTo>
                  <a:pt x="7094" y="4299"/>
                  <a:pt x="7143" y="4440"/>
                  <a:pt x="7235" y="4594"/>
                </a:cubicBezTo>
                <a:cubicBezTo>
                  <a:pt x="7247" y="4613"/>
                  <a:pt x="7238" y="4635"/>
                  <a:pt x="7214" y="4645"/>
                </a:cubicBezTo>
                <a:close/>
                <a:moveTo>
                  <a:pt x="7888" y="5374"/>
                </a:moveTo>
                <a:cubicBezTo>
                  <a:pt x="7879" y="5381"/>
                  <a:pt x="7868" y="5384"/>
                  <a:pt x="7856" y="5384"/>
                </a:cubicBezTo>
                <a:cubicBezTo>
                  <a:pt x="7843" y="5384"/>
                  <a:pt x="7830" y="5380"/>
                  <a:pt x="7821" y="5371"/>
                </a:cubicBezTo>
                <a:cubicBezTo>
                  <a:pt x="7681" y="5248"/>
                  <a:pt x="7558" y="5130"/>
                  <a:pt x="7455" y="5019"/>
                </a:cubicBezTo>
                <a:cubicBezTo>
                  <a:pt x="7439" y="5002"/>
                  <a:pt x="7443" y="4978"/>
                  <a:pt x="7464" y="4965"/>
                </a:cubicBezTo>
                <a:cubicBezTo>
                  <a:pt x="7485" y="4953"/>
                  <a:pt x="7515" y="4956"/>
                  <a:pt x="7530" y="4973"/>
                </a:cubicBezTo>
                <a:cubicBezTo>
                  <a:pt x="7632" y="5082"/>
                  <a:pt x="7753" y="5200"/>
                  <a:pt x="7891" y="5320"/>
                </a:cubicBezTo>
                <a:cubicBezTo>
                  <a:pt x="7909" y="5336"/>
                  <a:pt x="7908" y="5361"/>
                  <a:pt x="7888" y="5374"/>
                </a:cubicBezTo>
                <a:close/>
                <a:moveTo>
                  <a:pt x="7918" y="3090"/>
                </a:moveTo>
                <a:cubicBezTo>
                  <a:pt x="7904" y="3090"/>
                  <a:pt x="7889" y="3084"/>
                  <a:pt x="7880" y="3073"/>
                </a:cubicBezTo>
                <a:cubicBezTo>
                  <a:pt x="7864" y="3056"/>
                  <a:pt x="7870" y="3032"/>
                  <a:pt x="7891" y="3020"/>
                </a:cubicBezTo>
                <a:cubicBezTo>
                  <a:pt x="8035" y="2937"/>
                  <a:pt x="8197" y="2860"/>
                  <a:pt x="8385" y="2787"/>
                </a:cubicBezTo>
                <a:cubicBezTo>
                  <a:pt x="8409" y="2778"/>
                  <a:pt x="8436" y="2786"/>
                  <a:pt x="8447" y="2805"/>
                </a:cubicBezTo>
                <a:cubicBezTo>
                  <a:pt x="8458" y="2824"/>
                  <a:pt x="8448" y="2847"/>
                  <a:pt x="8426" y="2856"/>
                </a:cubicBezTo>
                <a:cubicBezTo>
                  <a:pt x="8242" y="2927"/>
                  <a:pt x="8085" y="3001"/>
                  <a:pt x="7945" y="3081"/>
                </a:cubicBezTo>
                <a:cubicBezTo>
                  <a:pt x="7938" y="3087"/>
                  <a:pt x="7928" y="3090"/>
                  <a:pt x="7918" y="3090"/>
                </a:cubicBezTo>
                <a:close/>
                <a:moveTo>
                  <a:pt x="8703" y="6008"/>
                </a:moveTo>
                <a:cubicBezTo>
                  <a:pt x="8693" y="6017"/>
                  <a:pt x="8680" y="6021"/>
                  <a:pt x="8668" y="6021"/>
                </a:cubicBezTo>
                <a:cubicBezTo>
                  <a:pt x="8657" y="6021"/>
                  <a:pt x="8645" y="6018"/>
                  <a:pt x="8636" y="6011"/>
                </a:cubicBezTo>
                <a:cubicBezTo>
                  <a:pt x="8487" y="5904"/>
                  <a:pt x="8346" y="5799"/>
                  <a:pt x="8220" y="5700"/>
                </a:cubicBezTo>
                <a:cubicBezTo>
                  <a:pt x="8200" y="5686"/>
                  <a:pt x="8200" y="5661"/>
                  <a:pt x="8218" y="5647"/>
                </a:cubicBezTo>
                <a:cubicBezTo>
                  <a:pt x="8236" y="5632"/>
                  <a:pt x="8267" y="5631"/>
                  <a:pt x="8285" y="5646"/>
                </a:cubicBezTo>
                <a:cubicBezTo>
                  <a:pt x="8410" y="5744"/>
                  <a:pt x="8550" y="5848"/>
                  <a:pt x="8699" y="5954"/>
                </a:cubicBezTo>
                <a:cubicBezTo>
                  <a:pt x="8718" y="5968"/>
                  <a:pt x="8720" y="5992"/>
                  <a:pt x="8703" y="6008"/>
                </a:cubicBezTo>
                <a:close/>
                <a:moveTo>
                  <a:pt x="9571" y="6592"/>
                </a:moveTo>
                <a:cubicBezTo>
                  <a:pt x="9562" y="6602"/>
                  <a:pt x="9548" y="6606"/>
                  <a:pt x="9534" y="6606"/>
                </a:cubicBezTo>
                <a:cubicBezTo>
                  <a:pt x="9523" y="6606"/>
                  <a:pt x="9513" y="6603"/>
                  <a:pt x="9505" y="6598"/>
                </a:cubicBezTo>
                <a:cubicBezTo>
                  <a:pt x="9353" y="6500"/>
                  <a:pt x="9205" y="6403"/>
                  <a:pt x="9065" y="6309"/>
                </a:cubicBezTo>
                <a:cubicBezTo>
                  <a:pt x="9045" y="6295"/>
                  <a:pt x="9042" y="6271"/>
                  <a:pt x="9059" y="6255"/>
                </a:cubicBezTo>
                <a:cubicBezTo>
                  <a:pt x="9076" y="6238"/>
                  <a:pt x="9106" y="6236"/>
                  <a:pt x="9125" y="6250"/>
                </a:cubicBezTo>
                <a:cubicBezTo>
                  <a:pt x="9264" y="6344"/>
                  <a:pt x="9412" y="6440"/>
                  <a:pt x="9563" y="6538"/>
                </a:cubicBezTo>
                <a:cubicBezTo>
                  <a:pt x="9584" y="6551"/>
                  <a:pt x="9588" y="6575"/>
                  <a:pt x="9571" y="6592"/>
                </a:cubicBezTo>
                <a:close/>
                <a:moveTo>
                  <a:pt x="10470" y="7146"/>
                </a:moveTo>
                <a:cubicBezTo>
                  <a:pt x="10460" y="7156"/>
                  <a:pt x="10446" y="7162"/>
                  <a:pt x="10431" y="7162"/>
                </a:cubicBezTo>
                <a:cubicBezTo>
                  <a:pt x="10422" y="7162"/>
                  <a:pt x="10412" y="7159"/>
                  <a:pt x="10404" y="7154"/>
                </a:cubicBezTo>
                <a:cubicBezTo>
                  <a:pt x="10251" y="7062"/>
                  <a:pt x="10100" y="6971"/>
                  <a:pt x="9952" y="6879"/>
                </a:cubicBezTo>
                <a:cubicBezTo>
                  <a:pt x="9931" y="6866"/>
                  <a:pt x="9927" y="6842"/>
                  <a:pt x="9943" y="6825"/>
                </a:cubicBezTo>
                <a:cubicBezTo>
                  <a:pt x="9959" y="6809"/>
                  <a:pt x="9989" y="6805"/>
                  <a:pt x="10010" y="6818"/>
                </a:cubicBezTo>
                <a:cubicBezTo>
                  <a:pt x="10158" y="6910"/>
                  <a:pt x="10308" y="7002"/>
                  <a:pt x="10460" y="7093"/>
                </a:cubicBezTo>
                <a:cubicBezTo>
                  <a:pt x="10481" y="7105"/>
                  <a:pt x="10486" y="7130"/>
                  <a:pt x="10470" y="7146"/>
                </a:cubicBezTo>
                <a:close/>
                <a:moveTo>
                  <a:pt x="11385" y="7682"/>
                </a:moveTo>
                <a:cubicBezTo>
                  <a:pt x="11376" y="7693"/>
                  <a:pt x="11361" y="7699"/>
                  <a:pt x="11347" y="7699"/>
                </a:cubicBezTo>
                <a:cubicBezTo>
                  <a:pt x="11337" y="7699"/>
                  <a:pt x="11328" y="7697"/>
                  <a:pt x="11319" y="7692"/>
                </a:cubicBezTo>
                <a:cubicBezTo>
                  <a:pt x="11166" y="7604"/>
                  <a:pt x="11012" y="7515"/>
                  <a:pt x="10860" y="7426"/>
                </a:cubicBezTo>
                <a:cubicBezTo>
                  <a:pt x="10839" y="7413"/>
                  <a:pt x="10835" y="7389"/>
                  <a:pt x="10849" y="7372"/>
                </a:cubicBezTo>
                <a:cubicBezTo>
                  <a:pt x="10865" y="7354"/>
                  <a:pt x="10894" y="7350"/>
                  <a:pt x="10916" y="7363"/>
                </a:cubicBezTo>
                <a:cubicBezTo>
                  <a:pt x="11069" y="7452"/>
                  <a:pt x="11222" y="7541"/>
                  <a:pt x="11375" y="7629"/>
                </a:cubicBezTo>
                <a:cubicBezTo>
                  <a:pt x="11395" y="7641"/>
                  <a:pt x="11401" y="7665"/>
                  <a:pt x="11385" y="7682"/>
                </a:cubicBezTo>
                <a:close/>
                <a:moveTo>
                  <a:pt x="12312" y="8206"/>
                </a:moveTo>
                <a:cubicBezTo>
                  <a:pt x="12302" y="8216"/>
                  <a:pt x="12288" y="8222"/>
                  <a:pt x="12273" y="8222"/>
                </a:cubicBezTo>
                <a:cubicBezTo>
                  <a:pt x="12264" y="8222"/>
                  <a:pt x="12255" y="8220"/>
                  <a:pt x="12247" y="8215"/>
                </a:cubicBezTo>
                <a:cubicBezTo>
                  <a:pt x="12094" y="8129"/>
                  <a:pt x="11938" y="8043"/>
                  <a:pt x="11783" y="7955"/>
                </a:cubicBezTo>
                <a:cubicBezTo>
                  <a:pt x="11761" y="7943"/>
                  <a:pt x="11757" y="7919"/>
                  <a:pt x="11771" y="7901"/>
                </a:cubicBezTo>
                <a:cubicBezTo>
                  <a:pt x="11785" y="7883"/>
                  <a:pt x="11816" y="7879"/>
                  <a:pt x="11837" y="7891"/>
                </a:cubicBezTo>
                <a:cubicBezTo>
                  <a:pt x="11993" y="7979"/>
                  <a:pt x="12148" y="8066"/>
                  <a:pt x="12301" y="8152"/>
                </a:cubicBezTo>
                <a:cubicBezTo>
                  <a:pt x="12322" y="8165"/>
                  <a:pt x="12326" y="8188"/>
                  <a:pt x="12312" y="8206"/>
                </a:cubicBezTo>
                <a:close/>
                <a:moveTo>
                  <a:pt x="13243" y="8723"/>
                </a:moveTo>
                <a:cubicBezTo>
                  <a:pt x="13233" y="8734"/>
                  <a:pt x="13219" y="8740"/>
                  <a:pt x="13205" y="8740"/>
                </a:cubicBezTo>
                <a:cubicBezTo>
                  <a:pt x="13195" y="8740"/>
                  <a:pt x="13186" y="8738"/>
                  <a:pt x="13178" y="8733"/>
                </a:cubicBezTo>
                <a:lnTo>
                  <a:pt x="12712" y="8474"/>
                </a:lnTo>
                <a:cubicBezTo>
                  <a:pt x="12690" y="8462"/>
                  <a:pt x="12685" y="8438"/>
                  <a:pt x="12700" y="8420"/>
                </a:cubicBezTo>
                <a:cubicBezTo>
                  <a:pt x="12714" y="8403"/>
                  <a:pt x="12744" y="8399"/>
                  <a:pt x="12766" y="8411"/>
                </a:cubicBezTo>
                <a:lnTo>
                  <a:pt x="13232" y="8669"/>
                </a:lnTo>
                <a:cubicBezTo>
                  <a:pt x="13252" y="8682"/>
                  <a:pt x="13258" y="8706"/>
                  <a:pt x="13243" y="8723"/>
                </a:cubicBezTo>
                <a:close/>
                <a:moveTo>
                  <a:pt x="14155" y="9261"/>
                </a:moveTo>
                <a:cubicBezTo>
                  <a:pt x="14145" y="9271"/>
                  <a:pt x="14132" y="9276"/>
                  <a:pt x="14118" y="9276"/>
                </a:cubicBezTo>
                <a:cubicBezTo>
                  <a:pt x="14107" y="9276"/>
                  <a:pt x="14097" y="9273"/>
                  <a:pt x="14089" y="9267"/>
                </a:cubicBezTo>
                <a:cubicBezTo>
                  <a:pt x="13948" y="9175"/>
                  <a:pt x="13797" y="9083"/>
                  <a:pt x="13641" y="8992"/>
                </a:cubicBezTo>
                <a:cubicBezTo>
                  <a:pt x="13619" y="8980"/>
                  <a:pt x="13614" y="8956"/>
                  <a:pt x="13630" y="8939"/>
                </a:cubicBezTo>
                <a:cubicBezTo>
                  <a:pt x="13645" y="8921"/>
                  <a:pt x="13674" y="8917"/>
                  <a:pt x="13696" y="8930"/>
                </a:cubicBezTo>
                <a:cubicBezTo>
                  <a:pt x="13854" y="9021"/>
                  <a:pt x="14007" y="9114"/>
                  <a:pt x="14148" y="9206"/>
                </a:cubicBezTo>
                <a:cubicBezTo>
                  <a:pt x="14168" y="9220"/>
                  <a:pt x="14172" y="9244"/>
                  <a:pt x="14155" y="9261"/>
                </a:cubicBezTo>
                <a:close/>
                <a:moveTo>
                  <a:pt x="6160" y="20988"/>
                </a:moveTo>
                <a:cubicBezTo>
                  <a:pt x="5981" y="21068"/>
                  <a:pt x="5815" y="21142"/>
                  <a:pt x="5663" y="21209"/>
                </a:cubicBezTo>
                <a:cubicBezTo>
                  <a:pt x="5656" y="21211"/>
                  <a:pt x="5649" y="21213"/>
                  <a:pt x="5640" y="21213"/>
                </a:cubicBezTo>
                <a:cubicBezTo>
                  <a:pt x="5623" y="21213"/>
                  <a:pt x="5608" y="21207"/>
                  <a:pt x="5598" y="21193"/>
                </a:cubicBezTo>
                <a:cubicBezTo>
                  <a:pt x="5586" y="21174"/>
                  <a:pt x="5595" y="21151"/>
                  <a:pt x="5617" y="21141"/>
                </a:cubicBezTo>
                <a:cubicBezTo>
                  <a:pt x="5769" y="21075"/>
                  <a:pt x="5934" y="21002"/>
                  <a:pt x="6113" y="20921"/>
                </a:cubicBezTo>
                <a:cubicBezTo>
                  <a:pt x="6135" y="20911"/>
                  <a:pt x="6164" y="20917"/>
                  <a:pt x="6176" y="20935"/>
                </a:cubicBezTo>
                <a:cubicBezTo>
                  <a:pt x="6191" y="20955"/>
                  <a:pt x="6182" y="20978"/>
                  <a:pt x="6160" y="20988"/>
                </a:cubicBezTo>
                <a:close/>
                <a:moveTo>
                  <a:pt x="7141" y="20532"/>
                </a:moveTo>
                <a:cubicBezTo>
                  <a:pt x="6973" y="20613"/>
                  <a:pt x="6809" y="20689"/>
                  <a:pt x="6652" y="20762"/>
                </a:cubicBezTo>
                <a:cubicBezTo>
                  <a:pt x="6645" y="20766"/>
                  <a:pt x="6637" y="20767"/>
                  <a:pt x="6628" y="20767"/>
                </a:cubicBezTo>
                <a:cubicBezTo>
                  <a:pt x="6611" y="20767"/>
                  <a:pt x="6596" y="20760"/>
                  <a:pt x="6587" y="20748"/>
                </a:cubicBezTo>
                <a:cubicBezTo>
                  <a:pt x="6574" y="20729"/>
                  <a:pt x="6582" y="20706"/>
                  <a:pt x="6604" y="20695"/>
                </a:cubicBezTo>
                <a:cubicBezTo>
                  <a:pt x="6761" y="20623"/>
                  <a:pt x="6923" y="20546"/>
                  <a:pt x="7092" y="20466"/>
                </a:cubicBezTo>
                <a:cubicBezTo>
                  <a:pt x="7115" y="20455"/>
                  <a:pt x="7144" y="20461"/>
                  <a:pt x="7157" y="20479"/>
                </a:cubicBezTo>
                <a:cubicBezTo>
                  <a:pt x="7171" y="20498"/>
                  <a:pt x="7164" y="20521"/>
                  <a:pt x="7141" y="20532"/>
                </a:cubicBezTo>
                <a:close/>
                <a:moveTo>
                  <a:pt x="8109" y="20057"/>
                </a:moveTo>
                <a:cubicBezTo>
                  <a:pt x="7945" y="20140"/>
                  <a:pt x="7785" y="20220"/>
                  <a:pt x="7627" y="20297"/>
                </a:cubicBezTo>
                <a:cubicBezTo>
                  <a:pt x="7620" y="20301"/>
                  <a:pt x="7611" y="20303"/>
                  <a:pt x="7603" y="20303"/>
                </a:cubicBezTo>
                <a:cubicBezTo>
                  <a:pt x="7587" y="20303"/>
                  <a:pt x="7571" y="20296"/>
                  <a:pt x="7562" y="20284"/>
                </a:cubicBezTo>
                <a:cubicBezTo>
                  <a:pt x="7549" y="20265"/>
                  <a:pt x="7556" y="20242"/>
                  <a:pt x="7577" y="20231"/>
                </a:cubicBezTo>
                <a:cubicBezTo>
                  <a:pt x="7734" y="20154"/>
                  <a:pt x="7896" y="20074"/>
                  <a:pt x="8058" y="19992"/>
                </a:cubicBezTo>
                <a:cubicBezTo>
                  <a:pt x="8080" y="19981"/>
                  <a:pt x="8110" y="19986"/>
                  <a:pt x="8123" y="20005"/>
                </a:cubicBezTo>
                <a:cubicBezTo>
                  <a:pt x="8138" y="20022"/>
                  <a:pt x="8130" y="20047"/>
                  <a:pt x="8109" y="20057"/>
                </a:cubicBezTo>
                <a:close/>
                <a:moveTo>
                  <a:pt x="9060" y="19563"/>
                </a:moveTo>
                <a:cubicBezTo>
                  <a:pt x="8901" y="19648"/>
                  <a:pt x="8742" y="19732"/>
                  <a:pt x="8586" y="19813"/>
                </a:cubicBezTo>
                <a:cubicBezTo>
                  <a:pt x="8577" y="19817"/>
                  <a:pt x="8569" y="19819"/>
                  <a:pt x="8560" y="19819"/>
                </a:cubicBezTo>
                <a:cubicBezTo>
                  <a:pt x="8545" y="19819"/>
                  <a:pt x="8529" y="19813"/>
                  <a:pt x="8521" y="19802"/>
                </a:cubicBezTo>
                <a:cubicBezTo>
                  <a:pt x="8506" y="19784"/>
                  <a:pt x="8514" y="19760"/>
                  <a:pt x="8535" y="19749"/>
                </a:cubicBezTo>
                <a:cubicBezTo>
                  <a:pt x="8691" y="19668"/>
                  <a:pt x="8848" y="19585"/>
                  <a:pt x="9009" y="19500"/>
                </a:cubicBezTo>
                <a:cubicBezTo>
                  <a:pt x="9030" y="19488"/>
                  <a:pt x="9059" y="19493"/>
                  <a:pt x="9074" y="19511"/>
                </a:cubicBezTo>
                <a:cubicBezTo>
                  <a:pt x="9089" y="19528"/>
                  <a:pt x="9083" y="19552"/>
                  <a:pt x="9060" y="19563"/>
                </a:cubicBezTo>
                <a:close/>
                <a:moveTo>
                  <a:pt x="9996" y="19048"/>
                </a:moveTo>
                <a:cubicBezTo>
                  <a:pt x="9841" y="19137"/>
                  <a:pt x="9686" y="19224"/>
                  <a:pt x="9531" y="19309"/>
                </a:cubicBezTo>
                <a:cubicBezTo>
                  <a:pt x="9523" y="19314"/>
                  <a:pt x="9515" y="19316"/>
                  <a:pt x="9505" y="19316"/>
                </a:cubicBezTo>
                <a:cubicBezTo>
                  <a:pt x="9489" y="19316"/>
                  <a:pt x="9475" y="19310"/>
                  <a:pt x="9466" y="19299"/>
                </a:cubicBezTo>
                <a:cubicBezTo>
                  <a:pt x="9452" y="19281"/>
                  <a:pt x="9457" y="19258"/>
                  <a:pt x="9478" y="19246"/>
                </a:cubicBezTo>
                <a:cubicBezTo>
                  <a:pt x="9633" y="19161"/>
                  <a:pt x="9787" y="19074"/>
                  <a:pt x="9942" y="18987"/>
                </a:cubicBezTo>
                <a:cubicBezTo>
                  <a:pt x="9964" y="18975"/>
                  <a:pt x="9993" y="18979"/>
                  <a:pt x="10009" y="18996"/>
                </a:cubicBezTo>
                <a:cubicBezTo>
                  <a:pt x="10023" y="19012"/>
                  <a:pt x="10017" y="19036"/>
                  <a:pt x="9996" y="19048"/>
                </a:cubicBezTo>
                <a:close/>
                <a:moveTo>
                  <a:pt x="10911" y="18509"/>
                </a:moveTo>
                <a:cubicBezTo>
                  <a:pt x="10760" y="18601"/>
                  <a:pt x="10608" y="18693"/>
                  <a:pt x="10457" y="18782"/>
                </a:cubicBezTo>
                <a:cubicBezTo>
                  <a:pt x="10448" y="18786"/>
                  <a:pt x="10439" y="18789"/>
                  <a:pt x="10429" y="18789"/>
                </a:cubicBezTo>
                <a:cubicBezTo>
                  <a:pt x="10414" y="18789"/>
                  <a:pt x="10400" y="18783"/>
                  <a:pt x="10390" y="18774"/>
                </a:cubicBezTo>
                <a:cubicBezTo>
                  <a:pt x="10375" y="18756"/>
                  <a:pt x="10380" y="18733"/>
                  <a:pt x="10401" y="18720"/>
                </a:cubicBezTo>
                <a:cubicBezTo>
                  <a:pt x="10553" y="18631"/>
                  <a:pt x="10704" y="18540"/>
                  <a:pt x="10854" y="18449"/>
                </a:cubicBezTo>
                <a:cubicBezTo>
                  <a:pt x="10875" y="18436"/>
                  <a:pt x="10905" y="18439"/>
                  <a:pt x="10920" y="18456"/>
                </a:cubicBezTo>
                <a:cubicBezTo>
                  <a:pt x="10936" y="18473"/>
                  <a:pt x="10931" y="18496"/>
                  <a:pt x="10911" y="18509"/>
                </a:cubicBezTo>
                <a:close/>
                <a:moveTo>
                  <a:pt x="11801" y="17944"/>
                </a:moveTo>
                <a:cubicBezTo>
                  <a:pt x="11655" y="18041"/>
                  <a:pt x="11507" y="18136"/>
                  <a:pt x="11359" y="18231"/>
                </a:cubicBezTo>
                <a:cubicBezTo>
                  <a:pt x="11351" y="18237"/>
                  <a:pt x="11340" y="18239"/>
                  <a:pt x="11330" y="18239"/>
                </a:cubicBezTo>
                <a:cubicBezTo>
                  <a:pt x="11316" y="18239"/>
                  <a:pt x="11302" y="18234"/>
                  <a:pt x="11293" y="18224"/>
                </a:cubicBezTo>
                <a:cubicBezTo>
                  <a:pt x="11277" y="18207"/>
                  <a:pt x="11281" y="18183"/>
                  <a:pt x="11301" y="18170"/>
                </a:cubicBezTo>
                <a:cubicBezTo>
                  <a:pt x="11449" y="18077"/>
                  <a:pt x="11596" y="17981"/>
                  <a:pt x="11742" y="17884"/>
                </a:cubicBezTo>
                <a:cubicBezTo>
                  <a:pt x="11763" y="17871"/>
                  <a:pt x="11791" y="17874"/>
                  <a:pt x="11808" y="17890"/>
                </a:cubicBezTo>
                <a:cubicBezTo>
                  <a:pt x="11824" y="17906"/>
                  <a:pt x="11820" y="17930"/>
                  <a:pt x="11801" y="17944"/>
                </a:cubicBezTo>
                <a:close/>
                <a:moveTo>
                  <a:pt x="12659" y="17346"/>
                </a:moveTo>
                <a:cubicBezTo>
                  <a:pt x="12521" y="17447"/>
                  <a:pt x="12379" y="17548"/>
                  <a:pt x="12234" y="17649"/>
                </a:cubicBezTo>
                <a:cubicBezTo>
                  <a:pt x="12225" y="17655"/>
                  <a:pt x="12213" y="17658"/>
                  <a:pt x="12202" y="17658"/>
                </a:cubicBezTo>
                <a:cubicBezTo>
                  <a:pt x="12189" y="17658"/>
                  <a:pt x="12176" y="17653"/>
                  <a:pt x="12166" y="17644"/>
                </a:cubicBezTo>
                <a:cubicBezTo>
                  <a:pt x="12149" y="17629"/>
                  <a:pt x="12152" y="17604"/>
                  <a:pt x="12171" y="17590"/>
                </a:cubicBezTo>
                <a:cubicBezTo>
                  <a:pt x="12315" y="17490"/>
                  <a:pt x="12458" y="17388"/>
                  <a:pt x="12594" y="17289"/>
                </a:cubicBezTo>
                <a:cubicBezTo>
                  <a:pt x="12613" y="17275"/>
                  <a:pt x="12643" y="17276"/>
                  <a:pt x="12660" y="17292"/>
                </a:cubicBezTo>
                <a:cubicBezTo>
                  <a:pt x="12681" y="17308"/>
                  <a:pt x="12678" y="17333"/>
                  <a:pt x="12659" y="17346"/>
                </a:cubicBezTo>
                <a:close/>
                <a:moveTo>
                  <a:pt x="13476" y="16712"/>
                </a:moveTo>
                <a:cubicBezTo>
                  <a:pt x="13348" y="16818"/>
                  <a:pt x="13212" y="16927"/>
                  <a:pt x="13073" y="17034"/>
                </a:cubicBezTo>
                <a:cubicBezTo>
                  <a:pt x="13064" y="17041"/>
                  <a:pt x="13053" y="17045"/>
                  <a:pt x="13041" y="17045"/>
                </a:cubicBezTo>
                <a:cubicBezTo>
                  <a:pt x="13029" y="17045"/>
                  <a:pt x="13015" y="17041"/>
                  <a:pt x="13007" y="17033"/>
                </a:cubicBezTo>
                <a:cubicBezTo>
                  <a:pt x="12989" y="17017"/>
                  <a:pt x="12990" y="16994"/>
                  <a:pt x="13008" y="16979"/>
                </a:cubicBezTo>
                <a:cubicBezTo>
                  <a:pt x="13147" y="16872"/>
                  <a:pt x="13282" y="16765"/>
                  <a:pt x="13408" y="16659"/>
                </a:cubicBezTo>
                <a:cubicBezTo>
                  <a:pt x="13426" y="16644"/>
                  <a:pt x="13456" y="16643"/>
                  <a:pt x="13474" y="16658"/>
                </a:cubicBezTo>
                <a:cubicBezTo>
                  <a:pt x="13494" y="16673"/>
                  <a:pt x="13495" y="16697"/>
                  <a:pt x="13476" y="16712"/>
                </a:cubicBezTo>
                <a:close/>
                <a:moveTo>
                  <a:pt x="14236" y="16031"/>
                </a:moveTo>
                <a:cubicBezTo>
                  <a:pt x="14119" y="16146"/>
                  <a:pt x="13994" y="16262"/>
                  <a:pt x="13865" y="16378"/>
                </a:cubicBezTo>
                <a:cubicBezTo>
                  <a:pt x="13855" y="16387"/>
                  <a:pt x="13843" y="16391"/>
                  <a:pt x="13830" y="16391"/>
                </a:cubicBezTo>
                <a:cubicBezTo>
                  <a:pt x="13819" y="16391"/>
                  <a:pt x="13807" y="16388"/>
                  <a:pt x="13798" y="16381"/>
                </a:cubicBezTo>
                <a:cubicBezTo>
                  <a:pt x="13779" y="16366"/>
                  <a:pt x="13778" y="16343"/>
                  <a:pt x="13795" y="16327"/>
                </a:cubicBezTo>
                <a:cubicBezTo>
                  <a:pt x="13924" y="16212"/>
                  <a:pt x="14048" y="16097"/>
                  <a:pt x="14163" y="15984"/>
                </a:cubicBezTo>
                <a:cubicBezTo>
                  <a:pt x="14180" y="15967"/>
                  <a:pt x="14209" y="15965"/>
                  <a:pt x="14230" y="15979"/>
                </a:cubicBezTo>
                <a:cubicBezTo>
                  <a:pt x="14250" y="15991"/>
                  <a:pt x="14253" y="16016"/>
                  <a:pt x="14236" y="16031"/>
                </a:cubicBezTo>
                <a:close/>
                <a:moveTo>
                  <a:pt x="14916" y="15298"/>
                </a:moveTo>
                <a:cubicBezTo>
                  <a:pt x="14814" y="15420"/>
                  <a:pt x="14703" y="15545"/>
                  <a:pt x="14589" y="15669"/>
                </a:cubicBezTo>
                <a:lnTo>
                  <a:pt x="14549" y="15648"/>
                </a:lnTo>
                <a:lnTo>
                  <a:pt x="14513" y="15623"/>
                </a:lnTo>
                <a:cubicBezTo>
                  <a:pt x="14626" y="15500"/>
                  <a:pt x="14736" y="15376"/>
                  <a:pt x="14838" y="15254"/>
                </a:cubicBezTo>
                <a:cubicBezTo>
                  <a:pt x="14853" y="15237"/>
                  <a:pt x="14883" y="15233"/>
                  <a:pt x="14904" y="15244"/>
                </a:cubicBezTo>
                <a:cubicBezTo>
                  <a:pt x="14925" y="15257"/>
                  <a:pt x="14931" y="15281"/>
                  <a:pt x="14916" y="15298"/>
                </a:cubicBezTo>
                <a:close/>
                <a:moveTo>
                  <a:pt x="14978" y="9885"/>
                </a:moveTo>
                <a:cubicBezTo>
                  <a:pt x="14968" y="9892"/>
                  <a:pt x="14957" y="9895"/>
                  <a:pt x="14945" y="9895"/>
                </a:cubicBezTo>
                <a:cubicBezTo>
                  <a:pt x="14932" y="9895"/>
                  <a:pt x="14920" y="9891"/>
                  <a:pt x="14910" y="9882"/>
                </a:cubicBezTo>
                <a:cubicBezTo>
                  <a:pt x="14788" y="9774"/>
                  <a:pt x="14654" y="9667"/>
                  <a:pt x="14514" y="9562"/>
                </a:cubicBezTo>
                <a:cubicBezTo>
                  <a:pt x="14495" y="9547"/>
                  <a:pt x="14494" y="9524"/>
                  <a:pt x="14512" y="9508"/>
                </a:cubicBezTo>
                <a:cubicBezTo>
                  <a:pt x="14530" y="9492"/>
                  <a:pt x="14560" y="9491"/>
                  <a:pt x="14578" y="9506"/>
                </a:cubicBezTo>
                <a:cubicBezTo>
                  <a:pt x="14720" y="9612"/>
                  <a:pt x="14856" y="9722"/>
                  <a:pt x="14980" y="9830"/>
                </a:cubicBezTo>
                <a:cubicBezTo>
                  <a:pt x="14998" y="9846"/>
                  <a:pt x="14997" y="9870"/>
                  <a:pt x="14978" y="9885"/>
                </a:cubicBezTo>
                <a:close/>
                <a:moveTo>
                  <a:pt x="15504" y="14514"/>
                </a:moveTo>
                <a:cubicBezTo>
                  <a:pt x="15419" y="14645"/>
                  <a:pt x="15324" y="14780"/>
                  <a:pt x="15224" y="14913"/>
                </a:cubicBezTo>
                <a:cubicBezTo>
                  <a:pt x="15215" y="14924"/>
                  <a:pt x="15200" y="14931"/>
                  <a:pt x="15183" y="14931"/>
                </a:cubicBezTo>
                <a:cubicBezTo>
                  <a:pt x="15174" y="14931"/>
                  <a:pt x="15166" y="14929"/>
                  <a:pt x="15159" y="14925"/>
                </a:cubicBezTo>
                <a:cubicBezTo>
                  <a:pt x="15137" y="14914"/>
                  <a:pt x="15130" y="14891"/>
                  <a:pt x="15143" y="14873"/>
                </a:cubicBezTo>
                <a:cubicBezTo>
                  <a:pt x="15243" y="14741"/>
                  <a:pt x="15336" y="14608"/>
                  <a:pt x="15421" y="14478"/>
                </a:cubicBezTo>
                <a:cubicBezTo>
                  <a:pt x="15433" y="14460"/>
                  <a:pt x="15462" y="14453"/>
                  <a:pt x="15485" y="14462"/>
                </a:cubicBezTo>
                <a:cubicBezTo>
                  <a:pt x="15508" y="14472"/>
                  <a:pt x="15518" y="14496"/>
                  <a:pt x="15504" y="14514"/>
                </a:cubicBezTo>
                <a:close/>
                <a:moveTo>
                  <a:pt x="15626" y="10622"/>
                </a:moveTo>
                <a:cubicBezTo>
                  <a:pt x="15610" y="10622"/>
                  <a:pt x="15595" y="10615"/>
                  <a:pt x="15585" y="10603"/>
                </a:cubicBezTo>
                <a:cubicBezTo>
                  <a:pt x="15492" y="10477"/>
                  <a:pt x="15386" y="10351"/>
                  <a:pt x="15272" y="10229"/>
                </a:cubicBezTo>
                <a:cubicBezTo>
                  <a:pt x="15256" y="10213"/>
                  <a:pt x="15260" y="10188"/>
                  <a:pt x="15280" y="10176"/>
                </a:cubicBezTo>
                <a:cubicBezTo>
                  <a:pt x="15301" y="10163"/>
                  <a:pt x="15331" y="10166"/>
                  <a:pt x="15346" y="10183"/>
                </a:cubicBezTo>
                <a:cubicBezTo>
                  <a:pt x="15463" y="10307"/>
                  <a:pt x="15572" y="10435"/>
                  <a:pt x="15666" y="10564"/>
                </a:cubicBezTo>
                <a:cubicBezTo>
                  <a:pt x="15679" y="10583"/>
                  <a:pt x="15672" y="10606"/>
                  <a:pt x="15650" y="10617"/>
                </a:cubicBezTo>
                <a:cubicBezTo>
                  <a:pt x="15643" y="10620"/>
                  <a:pt x="15634" y="10622"/>
                  <a:pt x="15626" y="10622"/>
                </a:cubicBezTo>
                <a:close/>
                <a:moveTo>
                  <a:pt x="15964" y="13675"/>
                </a:moveTo>
                <a:cubicBezTo>
                  <a:pt x="15904" y="13814"/>
                  <a:pt x="15833" y="13958"/>
                  <a:pt x="15754" y="14101"/>
                </a:cubicBezTo>
                <a:cubicBezTo>
                  <a:pt x="15745" y="14116"/>
                  <a:pt x="15728" y="14124"/>
                  <a:pt x="15710" y="14124"/>
                </a:cubicBezTo>
                <a:cubicBezTo>
                  <a:pt x="15704" y="14124"/>
                  <a:pt x="15697" y="14123"/>
                  <a:pt x="15691" y="14121"/>
                </a:cubicBezTo>
                <a:cubicBezTo>
                  <a:pt x="15667" y="14112"/>
                  <a:pt x="15656" y="14090"/>
                  <a:pt x="15667" y="14070"/>
                </a:cubicBezTo>
                <a:cubicBezTo>
                  <a:pt x="15745" y="13928"/>
                  <a:pt x="15815" y="13787"/>
                  <a:pt x="15875" y="13649"/>
                </a:cubicBezTo>
                <a:cubicBezTo>
                  <a:pt x="15884" y="13630"/>
                  <a:pt x="15911" y="13619"/>
                  <a:pt x="15936" y="13626"/>
                </a:cubicBezTo>
                <a:cubicBezTo>
                  <a:pt x="15961" y="13633"/>
                  <a:pt x="15974" y="13655"/>
                  <a:pt x="15964" y="13675"/>
                </a:cubicBezTo>
                <a:close/>
                <a:moveTo>
                  <a:pt x="15842" y="11004"/>
                </a:moveTo>
                <a:cubicBezTo>
                  <a:pt x="15831" y="10984"/>
                  <a:pt x="15842" y="10962"/>
                  <a:pt x="15866" y="10953"/>
                </a:cubicBezTo>
                <a:cubicBezTo>
                  <a:pt x="15890" y="10944"/>
                  <a:pt x="15917" y="10953"/>
                  <a:pt x="15928" y="10972"/>
                </a:cubicBezTo>
                <a:cubicBezTo>
                  <a:pt x="16005" y="11114"/>
                  <a:pt x="16070" y="11260"/>
                  <a:pt x="16121" y="11407"/>
                </a:cubicBezTo>
                <a:cubicBezTo>
                  <a:pt x="16128" y="11427"/>
                  <a:pt x="16114" y="11449"/>
                  <a:pt x="16089" y="11455"/>
                </a:cubicBezTo>
                <a:cubicBezTo>
                  <a:pt x="16084" y="11456"/>
                  <a:pt x="16080" y="11456"/>
                  <a:pt x="16075" y="11456"/>
                </a:cubicBezTo>
                <a:cubicBezTo>
                  <a:pt x="16055" y="11456"/>
                  <a:pt x="16036" y="11445"/>
                  <a:pt x="16030" y="11427"/>
                </a:cubicBezTo>
                <a:cubicBezTo>
                  <a:pt x="15980" y="11286"/>
                  <a:pt x="15916" y="11142"/>
                  <a:pt x="15842" y="11004"/>
                </a:cubicBezTo>
                <a:close/>
                <a:moveTo>
                  <a:pt x="16128" y="13233"/>
                </a:moveTo>
                <a:cubicBezTo>
                  <a:pt x="16123" y="13251"/>
                  <a:pt x="16104" y="13263"/>
                  <a:pt x="16083" y="13263"/>
                </a:cubicBezTo>
                <a:cubicBezTo>
                  <a:pt x="16079" y="13263"/>
                  <a:pt x="16075" y="13263"/>
                  <a:pt x="16072" y="13262"/>
                </a:cubicBezTo>
                <a:cubicBezTo>
                  <a:pt x="16046" y="13257"/>
                  <a:pt x="16031" y="13236"/>
                  <a:pt x="16037" y="13215"/>
                </a:cubicBezTo>
                <a:cubicBezTo>
                  <a:pt x="16083" y="13065"/>
                  <a:pt x="16117" y="12916"/>
                  <a:pt x="16142" y="12771"/>
                </a:cubicBezTo>
                <a:cubicBezTo>
                  <a:pt x="16145" y="12750"/>
                  <a:pt x="16168" y="12734"/>
                  <a:pt x="16195" y="12737"/>
                </a:cubicBezTo>
                <a:cubicBezTo>
                  <a:pt x="16220" y="12740"/>
                  <a:pt x="16239" y="12760"/>
                  <a:pt x="16236" y="12780"/>
                </a:cubicBezTo>
                <a:cubicBezTo>
                  <a:pt x="16210" y="12929"/>
                  <a:pt x="16175" y="13081"/>
                  <a:pt x="16128" y="13233"/>
                </a:cubicBezTo>
                <a:close/>
                <a:moveTo>
                  <a:pt x="16273" y="12321"/>
                </a:moveTo>
                <a:cubicBezTo>
                  <a:pt x="16273" y="12342"/>
                  <a:pt x="16251" y="12359"/>
                  <a:pt x="16226" y="12359"/>
                </a:cubicBezTo>
                <a:cubicBezTo>
                  <a:pt x="16199" y="12359"/>
                  <a:pt x="16179" y="12341"/>
                  <a:pt x="16179" y="12321"/>
                </a:cubicBezTo>
                <a:lnTo>
                  <a:pt x="16179" y="12307"/>
                </a:lnTo>
                <a:cubicBezTo>
                  <a:pt x="16179" y="12160"/>
                  <a:pt x="16167" y="12013"/>
                  <a:pt x="16143" y="11870"/>
                </a:cubicBezTo>
                <a:cubicBezTo>
                  <a:pt x="16139" y="11850"/>
                  <a:pt x="16157" y="11830"/>
                  <a:pt x="16184" y="11828"/>
                </a:cubicBezTo>
                <a:cubicBezTo>
                  <a:pt x="16210" y="11824"/>
                  <a:pt x="16233" y="11839"/>
                  <a:pt x="16237" y="11861"/>
                </a:cubicBezTo>
                <a:cubicBezTo>
                  <a:pt x="16261" y="12007"/>
                  <a:pt x="16273" y="12158"/>
                  <a:pt x="16273" y="12308"/>
                </a:cubicBezTo>
                <a:lnTo>
                  <a:pt x="16273" y="12321"/>
                </a:lnTo>
                <a:close/>
              </a:path>
            </a:pathLst>
          </a:custGeom>
          <a:solidFill>
            <a:schemeClr val="tx2">
              <a:lumMod val="65000"/>
              <a:lumOff val="35000"/>
            </a:schemeClr>
          </a:solidFill>
          <a:ln w="12700">
            <a:miter lim="400000"/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txBody>
          <a:bodyPr lIns="38100" tIns="38100" rIns="38100" bIns="381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656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526251"/>
              </p:ext>
            </p:extLst>
          </p:nvPr>
        </p:nvGraphicFramePr>
        <p:xfrm>
          <a:off x="2482707" y="1021169"/>
          <a:ext cx="8180583" cy="513528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555935"/>
                <a:gridCol w="2624648"/>
              </a:tblGrid>
              <a:tr h="729757">
                <a:tc>
                  <a:txBody>
                    <a:bodyPr/>
                    <a:lstStyle/>
                    <a:p>
                      <a:pPr algn="ctr"/>
                      <a:endParaRPr lang="lv-LV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lv-LV" b="1" dirty="0" smtClean="0">
                          <a:solidFill>
                            <a:schemeClr val="tx2"/>
                          </a:solidFill>
                        </a:rPr>
                        <a:t>VIETAS APSTĀKĻI</a:t>
                      </a:r>
                    </a:p>
                    <a:p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lv-LV" b="1" dirty="0" smtClean="0">
                          <a:solidFill>
                            <a:schemeClr val="tx2"/>
                          </a:solidFill>
                        </a:rPr>
                        <a:t>SKAITS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2796"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REGULĒJAMS KRUSTOJUMS AR CZ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</a:tr>
              <a:tr h="422796"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GĀJĒJU PĀREJA AR CZ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</a:tr>
              <a:tr h="422796"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TERITORIJA (DUS, PAGALMS, STAVVIETA U.C.)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</a:p>
                    <a:p>
                      <a:pPr algn="ctr"/>
                      <a:r>
                        <a:rPr lang="lv-LV" sz="8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(2PIE VEIKALA, 1CSDD TERITORIJĀ, 1MĀJAS PAGALMĀ, 1TRAKTORTEHNIKA, 1DZĪVOJAMĀ</a:t>
                      </a:r>
                      <a:r>
                        <a:rPr lang="lv-LV" sz="8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ZONA</a:t>
                      </a:r>
                      <a:r>
                        <a:rPr lang="lv-LV" sz="8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lang="en-US" sz="8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</a:tr>
              <a:tr h="422796"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AR LUKSOFORU</a:t>
                      </a:r>
                      <a:r>
                        <a:rPr lang="lv-LV" sz="14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REGULĒJAMS KRUSTOJUMS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</a:tr>
              <a:tr h="422796"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UZ IETVES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</a:tr>
              <a:tr h="422796"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UZ TILTA BRAUCAMĀS DAĻAS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</a:tr>
              <a:tr h="422796"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SABIEDRISKĀ TRANSPORTA PIETURA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</a:tr>
              <a:tr h="422796"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CEĻA MALA/NOMALE/CEĻA</a:t>
                      </a:r>
                      <a:r>
                        <a:rPr lang="lv-LV" sz="14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POSMS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</a:tr>
              <a:tr h="590756">
                <a:tc>
                  <a:txBody>
                    <a:bodyPr/>
                    <a:lstStyle/>
                    <a:p>
                      <a:pPr algn="ctr"/>
                      <a:endParaRPr lang="lv-LV" sz="14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KOPĀ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4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22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348565" y="294477"/>
            <a:ext cx="8223940" cy="52047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0010" tIns="80010" rIns="80010" bIns="80010" spcCol="1270" anchor="ctr"/>
          <a:lstStyle/>
          <a:p>
            <a:pPr algn="ctr" defTabSz="933450">
              <a:lnSpc>
                <a:spcPct val="90000"/>
              </a:lnSpc>
              <a:spcAft>
                <a:spcPct val="35000"/>
              </a:spcAft>
              <a:defRPr/>
            </a:pPr>
            <a:r>
              <a:rPr lang="lv-LV" sz="3200" dirty="0">
                <a:solidFill>
                  <a:schemeClr val="bg1"/>
                </a:solidFill>
              </a:rPr>
              <a:t>APDZĪVOTĀ VIETĀ </a:t>
            </a:r>
            <a:r>
              <a:rPr lang="lv-LV" sz="3200" u="sng" dirty="0">
                <a:solidFill>
                  <a:schemeClr val="bg1"/>
                </a:solidFill>
              </a:rPr>
              <a:t>BOJĀ GĀJUŠI GĀJĒJI</a:t>
            </a:r>
            <a:r>
              <a:rPr lang="lv-LV" sz="3200" dirty="0">
                <a:solidFill>
                  <a:schemeClr val="bg1"/>
                </a:solidFill>
              </a:rPr>
              <a:t> </a:t>
            </a:r>
            <a:endParaRPr lang="lv-LV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 descr="gerb_kopa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522" y="0"/>
            <a:ext cx="828675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4" y="4033281"/>
            <a:ext cx="2246183" cy="1818879"/>
          </a:xfrm>
          <a:prstGeom prst="rect">
            <a:avLst/>
          </a:prstGeom>
        </p:spPr>
      </p:pic>
      <p:sp>
        <p:nvSpPr>
          <p:cNvPr id="11" name="Text Placeholder 4"/>
          <p:cNvSpPr txBox="1">
            <a:spLocks/>
          </p:cNvSpPr>
          <p:nvPr/>
        </p:nvSpPr>
        <p:spPr>
          <a:xfrm>
            <a:off x="376805" y="6386292"/>
            <a:ext cx="3468221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CEĻU SATIKSMES DROŠĪBAS PADOMES SĒDE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687802" y="6589687"/>
            <a:ext cx="360292" cy="28053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endParaRPr lang="en-US" altLang="lv-LV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10205819" y="6491737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25.02.2021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48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575" y="162612"/>
            <a:ext cx="9601200" cy="1036850"/>
          </a:xfrm>
        </p:spPr>
        <p:txBody>
          <a:bodyPr/>
          <a:lstStyle/>
          <a:p>
            <a:pPr algn="ctr"/>
            <a:r>
              <a:rPr lang="lv-LV" dirty="0"/>
              <a:t>CEĻU SATIKSMES </a:t>
            </a:r>
            <a:r>
              <a:rPr lang="lv-LV" dirty="0" smtClean="0"/>
              <a:t>NEGADĪJUMU SKAITS, KUROS IESAISTĪTI </a:t>
            </a:r>
            <a:r>
              <a:rPr lang="lv-LV" dirty="0"/>
              <a:t>VADĪTĀJI </a:t>
            </a:r>
            <a:r>
              <a:rPr lang="lv-LV" dirty="0" smtClean="0"/>
              <a:t>REIBUMĀ</a:t>
            </a:r>
            <a:endParaRPr lang="en-US" dirty="0"/>
          </a:p>
        </p:txBody>
      </p:sp>
      <p:graphicFrame>
        <p:nvGraphicFramePr>
          <p:cNvPr id="4" name="Content Placeholder 5" descr="Clustered column chart representing&#10;3 series combination chart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947259"/>
              </p:ext>
            </p:extLst>
          </p:nvPr>
        </p:nvGraphicFramePr>
        <p:xfrm>
          <a:off x="376805" y="1841556"/>
          <a:ext cx="11082556" cy="4519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 descr="gerb_kopa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0"/>
            <a:ext cx="8286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4"/>
          <p:cNvSpPr txBox="1">
            <a:spLocks/>
          </p:cNvSpPr>
          <p:nvPr/>
        </p:nvSpPr>
        <p:spPr>
          <a:xfrm>
            <a:off x="376805" y="6386292"/>
            <a:ext cx="3468221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CEĻU SATIKSMES DROŠĪBAS PADOMES SĒDE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677650" y="6491737"/>
            <a:ext cx="339725" cy="28053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r>
            <a:endParaRPr lang="en-US" altLang="lv-LV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0205819" y="6491737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25.02.2021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17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CEĻU SATIKSMES NEGADĪJUMI AR ELEKTRISKAJIEM SKREJRITEŅIEM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11814" y="6497651"/>
            <a:ext cx="433137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</a:t>
            </a:r>
          </a:p>
          <a:p>
            <a:pPr>
              <a:defRPr/>
            </a:pPr>
            <a:endParaRPr lang="en-US" altLang="lv-LV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768590"/>
              </p:ext>
            </p:extLst>
          </p:nvPr>
        </p:nvGraphicFramePr>
        <p:xfrm>
          <a:off x="1100254" y="2752983"/>
          <a:ext cx="8586550" cy="2917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9740"/>
                <a:gridCol w="1404880"/>
                <a:gridCol w="1717310"/>
                <a:gridCol w="1717310"/>
                <a:gridCol w="1717310"/>
              </a:tblGrid>
              <a:tr h="75332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CSNg</a:t>
                      </a:r>
                      <a:r>
                        <a:rPr lang="lv-LV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KOPĀ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CSNg</a:t>
                      </a:r>
                      <a:r>
                        <a:rPr lang="lv-LV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AR CIETUŠAJIEM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IEVAINOTI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BOJĀ GĀJUŠI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</a:tr>
              <a:tr h="721544"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2018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721544"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2019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53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37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35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544"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88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64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endParaRPr lang="en-US" sz="1400" dirty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10" descr="SaistÄ«ts attÄls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459" y="783968"/>
            <a:ext cx="1741924" cy="1741924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8" descr="Scooter premium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804" y="869412"/>
            <a:ext cx="1753791" cy="1753791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 descr="gerb_kopa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805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376805" y="6386292"/>
            <a:ext cx="3468221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CEĻU SATIKSMES DROŠĪBAS PADOMES SĒDE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10205819" y="6491737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25.02.2021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03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480" y="0"/>
            <a:ext cx="9601200" cy="1036850"/>
          </a:xfrm>
        </p:spPr>
        <p:txBody>
          <a:bodyPr/>
          <a:lstStyle/>
          <a:p>
            <a:pPr algn="ctr"/>
            <a:r>
              <a:rPr lang="lv-LV" dirty="0" smtClean="0"/>
              <a:t>CEĻU SATIKSMES NEGADĪJUMOS </a:t>
            </a:r>
            <a:br>
              <a:rPr lang="lv-LV" dirty="0" smtClean="0"/>
            </a:br>
            <a:r>
              <a:rPr lang="lv-LV" dirty="0" smtClean="0"/>
              <a:t>CIETUŠIE BĒRNI</a:t>
            </a:r>
            <a:endParaRPr lang="en-US" dirty="0"/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096696759"/>
              </p:ext>
            </p:extLst>
          </p:nvPr>
        </p:nvGraphicFramePr>
        <p:xfrm>
          <a:off x="411062" y="2410493"/>
          <a:ext cx="4910353" cy="31305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23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82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71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25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94594"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BĒRNA VECUMS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2018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2019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2020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3984"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0-14 GADI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519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508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448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3984"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</a:t>
                      </a:r>
                      <a:r>
                        <a:rPr lang="lv-LV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-16</a:t>
                      </a:r>
                      <a:r>
                        <a:rPr lang="lv-LV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GADI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114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123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106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3984"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17 GADI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72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74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64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3984">
                <a:tc>
                  <a:txBody>
                    <a:bodyPr/>
                    <a:lstStyle/>
                    <a:p>
                      <a:pPr algn="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KOPĀ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705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705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618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 Placeholder 4"/>
          <p:cNvSpPr txBox="1">
            <a:spLocks/>
          </p:cNvSpPr>
          <p:nvPr/>
        </p:nvSpPr>
        <p:spPr>
          <a:xfrm>
            <a:off x="411062" y="1712458"/>
            <a:ext cx="4714612" cy="572752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1600" b="1" dirty="0" smtClean="0">
                <a:solidFill>
                  <a:schemeClr val="tx2"/>
                </a:solidFill>
              </a:rPr>
              <a:t>CEĻU SATIKSMES NEGADĪJUMOS </a:t>
            </a:r>
            <a:r>
              <a:rPr lang="lv-LV" sz="1600" b="1" u="sng" dirty="0" smtClean="0">
                <a:solidFill>
                  <a:schemeClr val="tx2"/>
                </a:solidFill>
              </a:rPr>
              <a:t>IEVAINOTO BĒRNU </a:t>
            </a:r>
            <a:r>
              <a:rPr lang="lv-LV" sz="1600" b="1" dirty="0" smtClean="0">
                <a:solidFill>
                  <a:schemeClr val="tx2"/>
                </a:solidFill>
              </a:rPr>
              <a:t>SKAITS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6403247" y="1712458"/>
            <a:ext cx="4211972" cy="572752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1600" b="1" dirty="0" smtClean="0">
                <a:solidFill>
                  <a:schemeClr val="tx2"/>
                </a:solidFill>
              </a:rPr>
              <a:t>CEĻU SATIKSMES NEGADĪJUMOS </a:t>
            </a:r>
            <a:r>
              <a:rPr lang="lv-LV" sz="1600" b="1" u="sng" dirty="0" smtClean="0">
                <a:solidFill>
                  <a:schemeClr val="tx2"/>
                </a:solidFill>
              </a:rPr>
              <a:t>BOJĀ GĀJUŠO BĒRNU </a:t>
            </a:r>
            <a:r>
              <a:rPr lang="lv-LV" sz="1600" b="1" dirty="0" smtClean="0">
                <a:solidFill>
                  <a:schemeClr val="tx2"/>
                </a:solidFill>
              </a:rPr>
              <a:t>SKAITS</a:t>
            </a:r>
            <a:endParaRPr lang="en-US" sz="1600" b="1" dirty="0">
              <a:solidFill>
                <a:schemeClr val="tx2"/>
              </a:solidFill>
            </a:endParaRPr>
          </a:p>
        </p:txBody>
      </p:sp>
      <p:graphicFrame>
        <p:nvGraphicFramePr>
          <p:cNvPr id="8" name="Content Placeholder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065584327"/>
              </p:ext>
            </p:extLst>
          </p:nvPr>
        </p:nvGraphicFramePr>
        <p:xfrm>
          <a:off x="6054056" y="2420316"/>
          <a:ext cx="5023519" cy="3123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34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56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96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47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11536"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BĒRNA VECUMS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2018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2019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896938" algn="l"/>
                        </a:tabLst>
                      </a:pPr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2020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79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0-14 GADI</a:t>
                      </a:r>
                      <a:endParaRPr lang="en-US" sz="1400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79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</a:t>
                      </a:r>
                      <a:r>
                        <a:rPr lang="lv-LV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-16</a:t>
                      </a:r>
                      <a:r>
                        <a:rPr lang="lv-LV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GADI</a:t>
                      </a:r>
                      <a:endParaRPr lang="en-US" sz="1400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79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17 GADI</a:t>
                      </a:r>
                      <a:endParaRPr lang="en-US" sz="1400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7925">
                <a:tc>
                  <a:txBody>
                    <a:bodyPr/>
                    <a:lstStyle/>
                    <a:p>
                      <a:pPr algn="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KOPĀ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Picture 4" descr="gerb_kopa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805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376805" y="6386292"/>
            <a:ext cx="3468221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CEĻU SATIKSMES DROŠĪBAS PADOMES SĒDE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576807" y="6491737"/>
            <a:ext cx="411993" cy="28053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</a:t>
            </a:r>
            <a:endParaRPr lang="en-US" altLang="lv-LV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6054056" y="5605660"/>
            <a:ext cx="2797713" cy="10854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lv-LV" sz="1500" b="1" dirty="0" smtClean="0">
                <a:solidFill>
                  <a:schemeClr val="tx2"/>
                </a:solidFill>
              </a:rPr>
              <a:t>2020.gadā bojā gājuši : </a:t>
            </a:r>
          </a:p>
          <a:p>
            <a:pPr marL="0" indent="0">
              <a:spcBef>
                <a:spcPts val="0"/>
              </a:spcBef>
              <a:buNone/>
            </a:pPr>
            <a:endParaRPr lang="lv-LV" sz="1500" b="1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lv-LV" sz="1500" b="1" dirty="0" smtClean="0">
                <a:solidFill>
                  <a:srgbClr val="C00000"/>
                </a:solidFill>
              </a:rPr>
              <a:t>!</a:t>
            </a:r>
            <a:r>
              <a:rPr lang="lv-LV" sz="1500" b="1" dirty="0" smtClean="0">
                <a:solidFill>
                  <a:schemeClr val="tx2"/>
                </a:solidFill>
              </a:rPr>
              <a:t> 4 bērni - gājēji </a:t>
            </a:r>
          </a:p>
          <a:p>
            <a:pPr marL="0" indent="0">
              <a:spcBef>
                <a:spcPts val="0"/>
              </a:spcBef>
              <a:buNone/>
            </a:pPr>
            <a:r>
              <a:rPr lang="lv-LV" sz="1500" b="1" dirty="0" smtClean="0">
                <a:solidFill>
                  <a:srgbClr val="C00000"/>
                </a:solidFill>
              </a:rPr>
              <a:t>!</a:t>
            </a:r>
            <a:r>
              <a:rPr lang="lv-LV" sz="1500" b="1" dirty="0" smtClean="0">
                <a:solidFill>
                  <a:schemeClr val="tx2"/>
                </a:solidFill>
              </a:rPr>
              <a:t> 5 bērni – pasažieri</a:t>
            </a:r>
          </a:p>
          <a:p>
            <a:pPr marL="0" indent="0">
              <a:spcBef>
                <a:spcPts val="0"/>
              </a:spcBef>
              <a:buNone/>
            </a:pPr>
            <a:r>
              <a:rPr lang="lv-LV" sz="1500" b="1" dirty="0" smtClean="0">
                <a:solidFill>
                  <a:srgbClr val="FF0000"/>
                </a:solidFill>
              </a:rPr>
              <a:t>!</a:t>
            </a:r>
            <a:r>
              <a:rPr lang="lv-LV" sz="1500" b="1" dirty="0" smtClean="0">
                <a:solidFill>
                  <a:schemeClr val="tx2"/>
                </a:solidFill>
              </a:rPr>
              <a:t> 1 bērns – velosipēda vad.</a:t>
            </a:r>
            <a:endParaRPr lang="en-US" sz="1500" b="1" dirty="0">
              <a:solidFill>
                <a:schemeClr val="tx2"/>
              </a:solidFill>
            </a:endParaRPr>
          </a:p>
        </p:txBody>
      </p:sp>
      <p:sp>
        <p:nvSpPr>
          <p:cNvPr id="14" name="Text Placeholder 5"/>
          <p:cNvSpPr txBox="1">
            <a:spLocks/>
          </p:cNvSpPr>
          <p:nvPr/>
        </p:nvSpPr>
        <p:spPr>
          <a:xfrm>
            <a:off x="10205819" y="6491737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25.02.2021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06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5959" y="169472"/>
            <a:ext cx="9224247" cy="1036850"/>
          </a:xfrm>
        </p:spPr>
        <p:txBody>
          <a:bodyPr>
            <a:normAutofit/>
          </a:bodyPr>
          <a:lstStyle/>
          <a:p>
            <a:pPr algn="ctr"/>
            <a:r>
              <a:rPr lang="lv-LV" dirty="0" smtClean="0"/>
              <a:t>KOPĒJAIS ADMINISTRATĪVO </a:t>
            </a:r>
            <a:br>
              <a:rPr lang="lv-LV" dirty="0" smtClean="0"/>
            </a:br>
            <a:r>
              <a:rPr lang="lv-LV" dirty="0" smtClean="0"/>
              <a:t>PĀRKĀPUMU SKAITS</a:t>
            </a:r>
            <a:endParaRPr lang="en-US" dirty="0"/>
          </a:p>
        </p:txBody>
      </p:sp>
      <p:graphicFrame>
        <p:nvGraphicFramePr>
          <p:cNvPr id="6" name="Content Placeholder 5" descr="Clustered column chart representing&#10;3 series combination chart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9315154"/>
              </p:ext>
            </p:extLst>
          </p:nvPr>
        </p:nvGraphicFramePr>
        <p:xfrm>
          <a:off x="376805" y="1841556"/>
          <a:ext cx="11082556" cy="4519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4" descr="gerb_kopa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805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376805" y="6386292"/>
            <a:ext cx="3468221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CEĻU SATIKSMES DROŠĪBAS PADOMES SĒDE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576807" y="6491737"/>
            <a:ext cx="411993" cy="28053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</a:t>
            </a:r>
            <a:endParaRPr lang="en-US" altLang="lv-LV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10205819" y="6491737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25.02.2021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24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098" y="169472"/>
            <a:ext cx="8846890" cy="1036850"/>
          </a:xfrm>
        </p:spPr>
        <p:txBody>
          <a:bodyPr/>
          <a:lstStyle/>
          <a:p>
            <a:pPr algn="ctr"/>
            <a:r>
              <a:rPr lang="lv-LV" dirty="0"/>
              <a:t>KONSTATĒTO ADMINISTRATĪVO PĀRKĀPUMU SKAITS</a:t>
            </a:r>
            <a:endParaRPr lang="en-US" dirty="0"/>
          </a:p>
        </p:txBody>
      </p:sp>
      <p:graphicFrame>
        <p:nvGraphicFramePr>
          <p:cNvPr id="4" name="Content Placeholder 5" descr="Clustered column chart representing&#10;3 series combination chart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7516603"/>
              </p:ext>
            </p:extLst>
          </p:nvPr>
        </p:nvGraphicFramePr>
        <p:xfrm>
          <a:off x="1270233" y="1761688"/>
          <a:ext cx="10187598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 descr="gerb_kopa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805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4"/>
          <p:cNvSpPr txBox="1">
            <a:spLocks/>
          </p:cNvSpPr>
          <p:nvPr/>
        </p:nvSpPr>
        <p:spPr>
          <a:xfrm>
            <a:off x="376805" y="6386292"/>
            <a:ext cx="3468221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CEĻU SATIKSMES DROŠĪBAS PADOMES SĒDE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576807" y="6491737"/>
            <a:ext cx="411993" cy="28053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</a:t>
            </a:r>
            <a:endParaRPr lang="en-US" altLang="lv-LV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 descr="SaistÄ«ts attÄ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79" y="3613659"/>
            <a:ext cx="1324219" cy="144270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5"/>
          <p:cNvSpPr txBox="1">
            <a:spLocks/>
          </p:cNvSpPr>
          <p:nvPr/>
        </p:nvSpPr>
        <p:spPr>
          <a:xfrm>
            <a:off x="10205819" y="6491737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25.02.2021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67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098" y="169472"/>
            <a:ext cx="8846890" cy="1036850"/>
          </a:xfrm>
        </p:spPr>
        <p:txBody>
          <a:bodyPr/>
          <a:lstStyle/>
          <a:p>
            <a:pPr algn="ctr"/>
            <a:r>
              <a:rPr lang="lv-LV" dirty="0"/>
              <a:t>KONSTATĒTO ADMINISTRATĪVO PĀRKĀPUMU SKAITS</a:t>
            </a:r>
            <a:endParaRPr lang="en-US" dirty="0"/>
          </a:p>
        </p:txBody>
      </p:sp>
      <p:graphicFrame>
        <p:nvGraphicFramePr>
          <p:cNvPr id="4" name="Content Placeholder 5" descr="Clustered column chart representing&#10;3 series combination chart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702888"/>
              </p:ext>
            </p:extLst>
          </p:nvPr>
        </p:nvGraphicFramePr>
        <p:xfrm>
          <a:off x="1270233" y="1761688"/>
          <a:ext cx="1009685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 descr="gerb_kopa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805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4"/>
          <p:cNvSpPr txBox="1">
            <a:spLocks/>
          </p:cNvSpPr>
          <p:nvPr/>
        </p:nvSpPr>
        <p:spPr>
          <a:xfrm>
            <a:off x="376805" y="6386292"/>
            <a:ext cx="3468221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CEĻU SATIKSMES DROŠĪBAS PADOMES SĒDE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576807" y="6491737"/>
            <a:ext cx="411993" cy="28053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</a:t>
            </a:r>
            <a:endParaRPr lang="en-US" altLang="lv-LV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 descr="SaistÄ«ts attÄ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79" y="3613659"/>
            <a:ext cx="1324219" cy="144270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5"/>
          <p:cNvSpPr txBox="1">
            <a:spLocks/>
          </p:cNvSpPr>
          <p:nvPr/>
        </p:nvSpPr>
        <p:spPr>
          <a:xfrm>
            <a:off x="10205819" y="6491737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25.02.2021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84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20000"/>
                <a:lumOff val="80000"/>
              </a:schemeClr>
            </a:gs>
            <a:gs pos="56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597" y="-83810"/>
            <a:ext cx="9601200" cy="1036850"/>
          </a:xfrm>
        </p:spPr>
        <p:txBody>
          <a:bodyPr/>
          <a:lstStyle/>
          <a:p>
            <a:pPr algn="ctr"/>
            <a:r>
              <a:rPr lang="lv-LV" dirty="0" smtClean="0"/>
              <a:t>AUTOPĀRVADĀJUMU KONTROLE</a:t>
            </a:r>
            <a:endParaRPr lang="en-US" dirty="0"/>
          </a:p>
        </p:txBody>
      </p:sp>
      <p:graphicFrame>
        <p:nvGraphicFramePr>
          <p:cNvPr id="5" name="Content Placeholder 5" descr="Clustered column chart representing&#10;3 series combination chart for 4 categorie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0639957"/>
              </p:ext>
            </p:extLst>
          </p:nvPr>
        </p:nvGraphicFramePr>
        <p:xfrm>
          <a:off x="1205480" y="1796995"/>
          <a:ext cx="7246353" cy="4433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 descr="gerb_kopa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805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4"/>
          <p:cNvSpPr txBox="1">
            <a:spLocks/>
          </p:cNvSpPr>
          <p:nvPr/>
        </p:nvSpPr>
        <p:spPr>
          <a:xfrm>
            <a:off x="666189" y="6455547"/>
            <a:ext cx="3468221" cy="26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CEĻU SATIKSMES DROŠĪBAS PADOMES SĒDE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576807" y="6491737"/>
            <a:ext cx="411993" cy="28053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</a:t>
            </a:r>
            <a:endParaRPr lang="en-US" altLang="lv-LV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54393" y="3632433"/>
            <a:ext cx="478172" cy="1174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76220" y="4185291"/>
            <a:ext cx="570451" cy="1434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223995" y="3999335"/>
            <a:ext cx="478172" cy="1859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00051" y="3608131"/>
            <a:ext cx="2521900" cy="26226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858999" y="3916261"/>
            <a:ext cx="530516" cy="127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702167" y="4303765"/>
            <a:ext cx="539081" cy="1425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/>
          <p:cNvSpPr/>
          <p:nvPr/>
        </p:nvSpPr>
        <p:spPr>
          <a:xfrm>
            <a:off x="9346302" y="4478906"/>
            <a:ext cx="586264" cy="2126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5"/>
          <p:cNvSpPr txBox="1">
            <a:spLocks/>
          </p:cNvSpPr>
          <p:nvPr/>
        </p:nvSpPr>
        <p:spPr>
          <a:xfrm>
            <a:off x="10205819" y="6491737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25.02.2021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9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597" y="-83810"/>
            <a:ext cx="9601200" cy="1036850"/>
          </a:xfrm>
        </p:spPr>
        <p:txBody>
          <a:bodyPr/>
          <a:lstStyle/>
          <a:p>
            <a:pPr algn="ctr"/>
            <a:r>
              <a:rPr lang="lv-LV" dirty="0" smtClean="0"/>
              <a:t>AUTOPĀRVADĀJUMU KONTROLE</a:t>
            </a:r>
            <a:endParaRPr lang="en-US" dirty="0"/>
          </a:p>
        </p:txBody>
      </p:sp>
      <p:graphicFrame>
        <p:nvGraphicFramePr>
          <p:cNvPr id="4" name="Content Placeholder 5" descr="Clustered column chart representing&#10;3 series combination chart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0790375"/>
              </p:ext>
            </p:extLst>
          </p:nvPr>
        </p:nvGraphicFramePr>
        <p:xfrm>
          <a:off x="514238" y="2390524"/>
          <a:ext cx="4646332" cy="3649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 descr="gerb_kopa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805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4"/>
          <p:cNvSpPr txBox="1">
            <a:spLocks/>
          </p:cNvSpPr>
          <p:nvPr/>
        </p:nvSpPr>
        <p:spPr>
          <a:xfrm>
            <a:off x="666189" y="6455547"/>
            <a:ext cx="3468221" cy="26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CEĻU SATIKSMES DROŠĪBAS PADOMES SĒDE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576807" y="6491737"/>
            <a:ext cx="411993" cy="28053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</a:t>
            </a:r>
            <a:endParaRPr lang="en-US" altLang="lv-LV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791142" y="1740325"/>
            <a:ext cx="4454367" cy="725186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1600" b="1" dirty="0" smtClean="0">
                <a:solidFill>
                  <a:schemeClr val="tx2"/>
                </a:solidFill>
              </a:rPr>
              <a:t>IZDARĪTIE ADMINISTRATĪVIE PĀRKĀPUMI </a:t>
            </a:r>
            <a:r>
              <a:rPr lang="lv-LV" sz="1600" b="1" u="sng" dirty="0" smtClean="0">
                <a:solidFill>
                  <a:schemeClr val="tx2"/>
                </a:solidFill>
              </a:rPr>
              <a:t>LV</a:t>
            </a:r>
            <a:endParaRPr lang="en-US" sz="1600" b="1" u="sng" dirty="0">
              <a:solidFill>
                <a:schemeClr val="tx2"/>
              </a:solidFill>
            </a:endParaRPr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6460341" y="1740325"/>
            <a:ext cx="4531709" cy="600432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1600" b="1" dirty="0" smtClean="0">
                <a:solidFill>
                  <a:schemeClr val="tx2"/>
                </a:solidFill>
              </a:rPr>
              <a:t>IZDARĪTIE ADMINISTRATĪVIE PĀRKĀPUMI </a:t>
            </a:r>
            <a:r>
              <a:rPr lang="lv-LV" sz="1600" b="1" u="sng" dirty="0" smtClean="0">
                <a:solidFill>
                  <a:schemeClr val="tx2"/>
                </a:solidFill>
              </a:rPr>
              <a:t>ĀRVALSTNIEKIEM</a:t>
            </a:r>
            <a:endParaRPr lang="en-US" sz="1600" b="1" u="sng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523" y="2494219"/>
            <a:ext cx="1247490" cy="1247490"/>
          </a:xfrm>
          <a:prstGeom prst="rect">
            <a:avLst/>
          </a:prstGeom>
        </p:spPr>
      </p:pic>
      <p:graphicFrame>
        <p:nvGraphicFramePr>
          <p:cNvPr id="19" name="Content Placeholder 5" descr="Clustered column chart representing&#10;3 series combination chart for 4 categorie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7982329"/>
              </p:ext>
            </p:extLst>
          </p:nvPr>
        </p:nvGraphicFramePr>
        <p:xfrm>
          <a:off x="6105202" y="2390524"/>
          <a:ext cx="5696455" cy="3649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Text Placeholder 5"/>
          <p:cNvSpPr txBox="1">
            <a:spLocks/>
          </p:cNvSpPr>
          <p:nvPr/>
        </p:nvSpPr>
        <p:spPr>
          <a:xfrm>
            <a:off x="10205819" y="6491737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25.02.2021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98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962" y="528612"/>
            <a:ext cx="9601200" cy="1036850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 smtClean="0"/>
              <a:t>ATĻAUTĀ BRAUKŠANAS ĀTRUMA PĀRKĀPUMI, KAS FIKSĒTI NEAPTUROT TRANSPORTLĪDZEKLI</a:t>
            </a:r>
            <a:br>
              <a:rPr lang="lv-LV" dirty="0" smtClean="0"/>
            </a:b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589492"/>
              </p:ext>
            </p:extLst>
          </p:nvPr>
        </p:nvGraphicFramePr>
        <p:xfrm>
          <a:off x="1643449" y="1871754"/>
          <a:ext cx="9048226" cy="431369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561376"/>
                <a:gridCol w="2826625"/>
                <a:gridCol w="2660225"/>
              </a:tblGrid>
              <a:tr h="1263060">
                <a:tc>
                  <a:txBody>
                    <a:bodyPr/>
                    <a:lstStyle/>
                    <a:p>
                      <a:endParaRPr lang="lv-LV" sz="1800" dirty="0">
                        <a:solidFill>
                          <a:schemeClr val="tx1"/>
                        </a:solidFill>
                        <a:latin typeface="+mj-lt"/>
                        <a:ea typeface="Verdana" panose="020B060403050404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180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38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CSDD </a:t>
                      </a:r>
                    </a:p>
                    <a:p>
                      <a:pPr marL="0" marR="0" lvl="0" indent="0" algn="ctr" defTabSz="938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FOTORADARI</a:t>
                      </a:r>
                      <a:endParaRPr kumimoji="0" lang="lv-LV" sz="1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ea typeface="Verdana" panose="020B060403050404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180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38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VP </a:t>
                      </a:r>
                    </a:p>
                    <a:p>
                      <a:pPr marL="0" marR="0" lvl="0" indent="0" algn="ctr" defTabSz="938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FOTORADARI</a:t>
                      </a:r>
                    </a:p>
                    <a:p>
                      <a:endParaRPr lang="lv-LV" sz="1800" dirty="0">
                        <a:solidFill>
                          <a:schemeClr val="tx2"/>
                        </a:solidFill>
                        <a:latin typeface="+mj-lt"/>
                        <a:ea typeface="Verdana" panose="020B0604030504040204" pitchFamily="34" charset="0"/>
                      </a:endParaRPr>
                    </a:p>
                  </a:txBody>
                  <a:tcPr marL="51435" marR="51435" marT="25718" marB="25718"/>
                </a:tc>
              </a:tr>
              <a:tr h="10133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lv-LV" sz="1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PIEŅEMTO LĒMUMU SKAITS</a:t>
                      </a:r>
                      <a:endParaRPr kumimoji="0" lang="lv-LV" sz="1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ea typeface="Verdana" panose="020B060403050404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endParaRPr lang="lv-LV" sz="1800" dirty="0" smtClean="0">
                        <a:solidFill>
                          <a:schemeClr val="tx2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lv-LV" sz="1800" dirty="0" smtClean="0">
                          <a:solidFill>
                            <a:schemeClr val="tx2"/>
                          </a:solidFill>
                          <a:latin typeface="+mj-lt"/>
                        </a:rPr>
                        <a:t>278 858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endParaRPr lang="lv-LV" sz="1800" dirty="0" smtClean="0">
                        <a:solidFill>
                          <a:schemeClr val="tx2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lv-LV" sz="1800" dirty="0" smtClean="0">
                          <a:solidFill>
                            <a:schemeClr val="tx2"/>
                          </a:solidFill>
                          <a:latin typeface="+mj-lt"/>
                        </a:rPr>
                        <a:t>83 678</a:t>
                      </a:r>
                    </a:p>
                  </a:txBody>
                  <a:tcPr marL="51435" marR="51435" marT="25718" marB="25718"/>
                </a:tc>
              </a:tr>
              <a:tr h="10186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lv-LV" sz="1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UZLIKTO SODU SUMMA</a:t>
                      </a:r>
                      <a:endParaRPr kumimoji="0" lang="lv-LV" sz="1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ea typeface="Verdana" panose="020B060403050404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800" dirty="0" smtClean="0">
                        <a:solidFill>
                          <a:schemeClr val="tx2"/>
                        </a:solidFill>
                        <a:latin typeface="+mj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>
                          <a:solidFill>
                            <a:schemeClr val="tx2"/>
                          </a:solidFill>
                          <a:latin typeface="+mj-lt"/>
                        </a:rPr>
                        <a:t>11 042 430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endParaRPr lang="lv-LV" sz="1800" dirty="0" smtClean="0">
                        <a:solidFill>
                          <a:schemeClr val="tx2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lv-LV" sz="1800" dirty="0" smtClean="0">
                          <a:solidFill>
                            <a:schemeClr val="tx2"/>
                          </a:solidFill>
                          <a:latin typeface="+mj-lt"/>
                        </a:rPr>
                        <a:t>3 446 875</a:t>
                      </a:r>
                    </a:p>
                  </a:txBody>
                  <a:tcPr marL="51435" marR="51435" marT="25718" marB="25718"/>
                </a:tc>
              </a:tr>
              <a:tr h="10186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lv-LV" sz="1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ea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Verdana" panose="020B0604030504040204" pitchFamily="34" charset="0"/>
                        </a:rPr>
                        <a:t>SAMAKSĀTO SODU SUMMA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800" dirty="0" smtClean="0">
                        <a:solidFill>
                          <a:schemeClr val="tx2"/>
                        </a:solidFill>
                        <a:latin typeface="+mj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>
                          <a:solidFill>
                            <a:schemeClr val="tx2"/>
                          </a:solidFill>
                          <a:latin typeface="+mj-lt"/>
                        </a:rPr>
                        <a:t>8 550 885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endParaRPr lang="lv-LV" sz="1800" dirty="0" smtClean="0">
                        <a:solidFill>
                          <a:schemeClr val="tx2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lv-LV" sz="1800" dirty="0" smtClean="0">
                          <a:solidFill>
                            <a:schemeClr val="tx2"/>
                          </a:solidFill>
                          <a:latin typeface="+mj-lt"/>
                        </a:rPr>
                        <a:t>3</a:t>
                      </a:r>
                      <a:r>
                        <a:rPr lang="lv-LV" sz="1800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 134 730</a:t>
                      </a:r>
                      <a:endParaRPr lang="lv-LV" sz="1800" dirty="0" smtClean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51435" marR="51435" marT="25718" marB="25718"/>
                </a:tc>
              </a:tr>
            </a:tbl>
          </a:graphicData>
        </a:graphic>
      </p:graphicFrame>
      <p:pic>
        <p:nvPicPr>
          <p:cNvPr id="5" name="Picture 4" descr="SaistÄ«ts attÄls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" y="1490631"/>
            <a:ext cx="1938338" cy="193833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gerb_kopa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0"/>
            <a:ext cx="8286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4"/>
          <p:cNvSpPr txBox="1">
            <a:spLocks/>
          </p:cNvSpPr>
          <p:nvPr/>
        </p:nvSpPr>
        <p:spPr>
          <a:xfrm>
            <a:off x="376805" y="6386292"/>
            <a:ext cx="3468221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CEĻU SATIKSMES DROŠĪBAS PADOMES SĒDE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635531" y="6491737"/>
            <a:ext cx="353270" cy="28053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</a:t>
            </a:r>
            <a:endParaRPr lang="en-US" altLang="lv-LV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10205819" y="6491737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25.02.2021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96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9179" y="83810"/>
            <a:ext cx="9576847" cy="1291984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/>
              <a:t>CEĻU SATIKSMES NEGADĪJUMU SKAITS</a:t>
            </a:r>
            <a:br>
              <a:rPr lang="lv-LV" dirty="0"/>
            </a:br>
            <a:r>
              <a:rPr lang="lv-LV" dirty="0" smtClean="0"/>
              <a:t>2018.-2020.GADĀ </a:t>
            </a:r>
            <a:br>
              <a:rPr lang="lv-LV" dirty="0" smtClean="0"/>
            </a:br>
            <a:endParaRPr lang="en-US" dirty="0"/>
          </a:p>
        </p:txBody>
      </p:sp>
      <p:pic>
        <p:nvPicPr>
          <p:cNvPr id="4" name="Picture 4" descr="gerb_kopa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805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ontent Placeholder 5" descr="Clustered column chart representing&#10;3 series combination chart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611115"/>
              </p:ext>
            </p:extLst>
          </p:nvPr>
        </p:nvGraphicFramePr>
        <p:xfrm>
          <a:off x="1684788" y="1866723"/>
          <a:ext cx="9601200" cy="4519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Placeholder 4"/>
          <p:cNvSpPr txBox="1">
            <a:spLocks/>
          </p:cNvSpPr>
          <p:nvPr/>
        </p:nvSpPr>
        <p:spPr>
          <a:xfrm>
            <a:off x="376805" y="6386292"/>
            <a:ext cx="3468221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CEĻU SATIKSMES DROŠĪBAS PADOMES SĒDE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729039" y="6491737"/>
            <a:ext cx="259761" cy="28053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en-US" altLang="lv-LV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0205819" y="6491737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25.02.2021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02" y="3185676"/>
            <a:ext cx="3078664" cy="3078664"/>
          </a:xfrm>
          <a:prstGeom prst="rect">
            <a:avLst/>
          </a:prstGeom>
          <a:effectLst>
            <a:outerShdw blurRad="50800" dist="50800" dir="5400000" algn="ctr" rotWithShape="0">
              <a:schemeClr val="bg2">
                <a:lumMod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209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1840" y="246433"/>
            <a:ext cx="9058275" cy="1036850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 smtClean="0"/>
              <a:t>NETRAFARĒTĀS POLICIJAS AUTOMAŠĪNAS AR 360 GRĀDU KAMERU FIKSĒTIE CSN </a:t>
            </a:r>
            <a:r>
              <a:rPr lang="lv-LV" sz="3100" dirty="0" smtClean="0"/>
              <a:t>PĀRKĀPUMI</a:t>
            </a:r>
            <a:endParaRPr lang="en-US" sz="3100" dirty="0"/>
          </a:p>
        </p:txBody>
      </p:sp>
      <p:graphicFrame>
        <p:nvGraphicFramePr>
          <p:cNvPr id="4" name="Content Placeholder 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852854908"/>
              </p:ext>
            </p:extLst>
          </p:nvPr>
        </p:nvGraphicFramePr>
        <p:xfrm>
          <a:off x="2363689" y="1809516"/>
          <a:ext cx="8199409" cy="3970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17186"/>
                <a:gridCol w="2982223"/>
              </a:tblGrid>
              <a:tr h="770090">
                <a:tc>
                  <a:txBody>
                    <a:bodyPr/>
                    <a:lstStyle/>
                    <a:p>
                      <a:r>
                        <a:rPr lang="lv-LV" sz="1600" dirty="0" smtClean="0">
                          <a:solidFill>
                            <a:schemeClr val="tx2"/>
                          </a:solidFill>
                          <a:latin typeface="+mj-lt"/>
                        </a:rPr>
                        <a:t>BRAUKŠANA PA SABIEDRISKĀ</a:t>
                      </a:r>
                      <a:r>
                        <a:rPr lang="lv-LV" sz="1600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</a:p>
                    <a:p>
                      <a:r>
                        <a:rPr lang="lv-LV" sz="1600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TRANSPORTA</a:t>
                      </a:r>
                      <a:r>
                        <a:rPr lang="lv-LV" sz="16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JOSLU</a:t>
                      </a:r>
                    </a:p>
                    <a:p>
                      <a:endParaRPr lang="en-US" sz="1600" b="1" dirty="0">
                        <a:solidFill>
                          <a:schemeClr val="tx2"/>
                        </a:solidFill>
                        <a:latin typeface="+mj-lt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600" dirty="0" smtClean="0">
                        <a:solidFill>
                          <a:schemeClr val="tx2"/>
                        </a:solidFill>
                        <a:latin typeface="+mj-lt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lv-LV" sz="1600" dirty="0" smtClean="0">
                          <a:solidFill>
                            <a:schemeClr val="tx2"/>
                          </a:solidFill>
                          <a:latin typeface="+mj-lt"/>
                          <a:ea typeface="Verdana" panose="020B0604030504040204" pitchFamily="34" charset="0"/>
                        </a:rPr>
                        <a:t>528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70090">
                <a:tc>
                  <a:txBody>
                    <a:bodyPr/>
                    <a:lstStyle/>
                    <a:p>
                      <a:r>
                        <a:rPr lang="lv-LV" sz="1600" dirty="0" smtClean="0">
                          <a:solidFill>
                            <a:schemeClr val="tx2"/>
                          </a:solidFill>
                          <a:latin typeface="+mj-lt"/>
                        </a:rPr>
                        <a:t>AIZLIEDZOŠĀ</a:t>
                      </a:r>
                      <a:r>
                        <a:rPr lang="lv-LV" sz="1600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 LUKSOFORA SIGNĀLA </a:t>
                      </a:r>
                    </a:p>
                    <a:p>
                      <a:r>
                        <a:rPr lang="lv-LV" sz="1600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VAI PAPILDSEKCIJAS NEIEVĒROŠANA</a:t>
                      </a:r>
                    </a:p>
                    <a:p>
                      <a:endParaRPr lang="en-US" sz="1600" b="1" dirty="0">
                        <a:solidFill>
                          <a:schemeClr val="tx2"/>
                        </a:solidFill>
                        <a:latin typeface="+mj-lt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600" b="1" dirty="0" smtClean="0">
                        <a:solidFill>
                          <a:schemeClr val="tx2"/>
                        </a:solidFill>
                        <a:latin typeface="+mj-lt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lv-LV" sz="1600" b="1" dirty="0" smtClean="0">
                          <a:solidFill>
                            <a:schemeClr val="tx2"/>
                          </a:solidFill>
                          <a:latin typeface="+mj-lt"/>
                          <a:ea typeface="Verdana" panose="020B0604030504040204" pitchFamily="34" charset="0"/>
                        </a:rPr>
                        <a:t>423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+mj-lt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090">
                <a:tc>
                  <a:txBody>
                    <a:bodyPr/>
                    <a:lstStyle/>
                    <a:p>
                      <a:r>
                        <a:rPr lang="lv-LV" sz="1600" dirty="0" smtClean="0">
                          <a:solidFill>
                            <a:schemeClr val="tx2"/>
                          </a:solidFill>
                          <a:latin typeface="+mj-lt"/>
                        </a:rPr>
                        <a:t>BRAUKŠANA BEZ TEHNISKĀS</a:t>
                      </a:r>
                      <a:r>
                        <a:rPr lang="lv-LV" sz="1600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 APSKATES VAI OCTA</a:t>
                      </a:r>
                    </a:p>
                    <a:p>
                      <a:endParaRPr lang="en-US" sz="1600" b="1" dirty="0">
                        <a:solidFill>
                          <a:schemeClr val="tx2"/>
                        </a:solidFill>
                        <a:latin typeface="+mj-lt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600" b="0" dirty="0" smtClean="0">
                        <a:solidFill>
                          <a:schemeClr val="tx2"/>
                        </a:solidFill>
                        <a:latin typeface="+mj-lt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kern="1200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3 969</a:t>
                      </a:r>
                    </a:p>
                    <a:p>
                      <a:pPr algn="ctr"/>
                      <a:endParaRPr lang="en-US" sz="1600" b="0" dirty="0">
                        <a:solidFill>
                          <a:schemeClr val="tx2"/>
                        </a:solidFill>
                        <a:latin typeface="+mj-lt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700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 smtClean="0">
                          <a:solidFill>
                            <a:schemeClr val="tx2"/>
                          </a:solidFill>
                          <a:latin typeface="+mj-lt"/>
                        </a:rPr>
                        <a:t>CITI PĀRKĀPUMI (VIRZIENRĀDĪTĀJA NERĀDĪŠANA, CEĻA ZĪMJU NEIEVĒROŠANA </a:t>
                      </a:r>
                      <a:r>
                        <a:rPr lang="lv-LV" sz="1600" baseline="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utml</a:t>
                      </a:r>
                      <a:r>
                        <a:rPr lang="lv-LV" sz="1600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.</a:t>
                      </a:r>
                      <a:r>
                        <a:rPr lang="lv-LV" sz="1600" dirty="0" smtClean="0">
                          <a:solidFill>
                            <a:schemeClr val="tx2"/>
                          </a:solidFill>
                          <a:latin typeface="+mj-lt"/>
                        </a:rPr>
                        <a:t>)</a:t>
                      </a:r>
                    </a:p>
                    <a:p>
                      <a:endParaRPr lang="en-US" sz="1600" b="1" dirty="0">
                        <a:solidFill>
                          <a:schemeClr val="tx2"/>
                        </a:solidFill>
                        <a:latin typeface="+mj-lt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600" b="0" dirty="0" smtClean="0">
                        <a:solidFill>
                          <a:schemeClr val="tx2"/>
                        </a:solidFill>
                        <a:latin typeface="+mj-lt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lv-LV" sz="1600" b="0" dirty="0" smtClean="0">
                          <a:solidFill>
                            <a:schemeClr val="tx2"/>
                          </a:solidFill>
                          <a:latin typeface="+mj-lt"/>
                          <a:ea typeface="Verdana" panose="020B0604030504040204" pitchFamily="34" charset="0"/>
                        </a:rPr>
                        <a:t>1 889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+mj-lt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70090">
                <a:tc>
                  <a:txBody>
                    <a:bodyPr/>
                    <a:lstStyle/>
                    <a:p>
                      <a:pPr algn="l"/>
                      <a:r>
                        <a:rPr lang="lv-LV" sz="1600" b="1" dirty="0" smtClean="0">
                          <a:solidFill>
                            <a:schemeClr val="tx2"/>
                          </a:solidFill>
                        </a:rPr>
                        <a:t>                                                  </a:t>
                      </a:r>
                    </a:p>
                    <a:p>
                      <a:pPr algn="l"/>
                      <a:r>
                        <a:rPr lang="lv-LV" sz="1600" b="1" dirty="0" smtClean="0">
                          <a:solidFill>
                            <a:schemeClr val="tx2"/>
                          </a:solidFill>
                        </a:rPr>
                        <a:t>                                                               KOPĀ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600" b="1" dirty="0" smtClean="0">
                        <a:solidFill>
                          <a:schemeClr val="tx2"/>
                        </a:solidFill>
                        <a:latin typeface="+mj-lt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lv-LV" sz="1600" b="1" dirty="0" smtClean="0">
                          <a:solidFill>
                            <a:schemeClr val="tx2"/>
                          </a:solidFill>
                          <a:latin typeface="+mj-lt"/>
                          <a:ea typeface="Verdana" panose="020B0604030504040204" pitchFamily="34" charset="0"/>
                        </a:rPr>
                        <a:t>6 809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+mj-lt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4" descr="Attēlu rezultāti vaicājumam “bus lane icon”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31340" y="1861919"/>
            <a:ext cx="679898" cy="67989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ttēlu rezultāti vaicājumam “traffic light red icon”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136" y="2693313"/>
            <a:ext cx="664628" cy="66462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Attēlu rezultāti vaicājumam “technical inspection icon”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09828" y="3425614"/>
            <a:ext cx="722922" cy="78971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aistīts attēl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610" y="4262433"/>
            <a:ext cx="664628" cy="66462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ttēlu rezultāti vaicājumam “Driving in the public lane icon”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70" y="4829573"/>
            <a:ext cx="2316419" cy="187624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gerb_kopaa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6805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4"/>
          <p:cNvSpPr txBox="1">
            <a:spLocks/>
          </p:cNvSpPr>
          <p:nvPr/>
        </p:nvSpPr>
        <p:spPr>
          <a:xfrm>
            <a:off x="376805" y="6513652"/>
            <a:ext cx="3468221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CEĻU SATIKSMES DROŠĪBAS PADOMES SĒDE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576807" y="6491737"/>
            <a:ext cx="411993" cy="28053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endParaRPr lang="en-US" altLang="lv-LV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5"/>
          <p:cNvSpPr txBox="1">
            <a:spLocks/>
          </p:cNvSpPr>
          <p:nvPr/>
        </p:nvSpPr>
        <p:spPr>
          <a:xfrm>
            <a:off x="10205819" y="6491737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25.02.2021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74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 txBox="1">
            <a:spLocks/>
          </p:cNvSpPr>
          <p:nvPr/>
        </p:nvSpPr>
        <p:spPr>
          <a:xfrm>
            <a:off x="376805" y="6513652"/>
            <a:ext cx="3468221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CEĻU SATIKSMES DROŠĪBAS PADOMES SĒDE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dirty="0" smtClean="0"/>
              <a:t>AKTUALITĀTES 2020.GADĀ</a:t>
            </a:r>
            <a:endParaRPr lang="en-US" sz="3100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79797" y="6491737"/>
            <a:ext cx="13716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</a:t>
            </a:r>
            <a:endParaRPr lang="en-US" altLang="lv-LV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4" descr="gerb_kopa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805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5"/>
          <p:cNvSpPr txBox="1">
            <a:spLocks/>
          </p:cNvSpPr>
          <p:nvPr/>
        </p:nvSpPr>
        <p:spPr>
          <a:xfrm>
            <a:off x="10205819" y="6491737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25.02.2021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Content Placeholder 3"/>
          <p:cNvSpPr>
            <a:spLocks noGrp="1"/>
          </p:cNvSpPr>
          <p:nvPr>
            <p:ph sz="half" idx="4294967295"/>
          </p:nvPr>
        </p:nvSpPr>
        <p:spPr>
          <a:xfrm>
            <a:off x="890545" y="1725433"/>
            <a:ext cx="9315273" cy="4837291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>
                <a:solidFill>
                  <a:schemeClr val="tx2"/>
                </a:solidFill>
              </a:rPr>
              <a:t>20</a:t>
            </a:r>
            <a:r>
              <a:rPr lang="lv-LV" dirty="0" smtClean="0">
                <a:solidFill>
                  <a:schemeClr val="tx2"/>
                </a:solidFill>
              </a:rPr>
              <a:t>20</a:t>
            </a:r>
            <a:r>
              <a:rPr lang="en-US" dirty="0" smtClean="0">
                <a:solidFill>
                  <a:schemeClr val="tx2"/>
                </a:solidFill>
              </a:rPr>
              <a:t>.GADA </a:t>
            </a:r>
            <a:r>
              <a:rPr lang="lv-LV" dirty="0" smtClean="0">
                <a:solidFill>
                  <a:schemeClr val="tx2"/>
                </a:solidFill>
              </a:rPr>
              <a:t>1.JŪLIJĀ STĀJĀS SPĒKĀ ADMINISTRATĪVĀS ATBILDĪBAS LIKUMS</a:t>
            </a:r>
          </a:p>
          <a:p>
            <a:pPr lvl="1" algn="just">
              <a:buFontTx/>
              <a:buChar char="-"/>
            </a:pPr>
            <a:r>
              <a:rPr lang="lv-LV" sz="1600" dirty="0" smtClean="0">
                <a:solidFill>
                  <a:schemeClr val="tx2"/>
                </a:solidFill>
                <a:ea typeface="Verdana" panose="020B0604030504040204" pitchFamily="34" charset="0"/>
              </a:rPr>
              <a:t>SODS PIEMĒROJAMS PAR KATRU PĀRKĀPUMU ATSEVIŠĶI, NAV </a:t>
            </a:r>
            <a:r>
              <a:rPr lang="lv-LV" sz="1600" dirty="0">
                <a:solidFill>
                  <a:schemeClr val="tx2"/>
                </a:solidFill>
                <a:ea typeface="Verdana" panose="020B0604030504040204" pitchFamily="34" charset="0"/>
              </a:rPr>
              <a:t>SODU IEKĻAUŠANAS (VIEGLĀKAIS SMAGĀKAJĀ</a:t>
            </a:r>
            <a:r>
              <a:rPr lang="lv-LV" sz="1600" dirty="0" smtClean="0">
                <a:solidFill>
                  <a:schemeClr val="tx2"/>
                </a:solidFill>
                <a:ea typeface="Verdana" panose="020B0604030504040204" pitchFamily="34" charset="0"/>
              </a:rPr>
              <a:t>);</a:t>
            </a:r>
          </a:p>
          <a:p>
            <a:pPr lvl="1" algn="just">
              <a:buFontTx/>
              <a:buChar char="-"/>
            </a:pPr>
            <a:r>
              <a:rPr lang="lv-LV" sz="1600" dirty="0" smtClean="0">
                <a:solidFill>
                  <a:schemeClr val="tx2"/>
                </a:solidFill>
              </a:rPr>
              <a:t>NAUDAS SODA PIESPIEDU IZPILDES TERMIŅŠ IESTĀJAS BRĪDĪ, KAD PAGĀJIS VIENS MĒNESIS NO DIENAS, KAD STĀJIES SPĒKĀ NOLĒMUMS PAR SODU;</a:t>
            </a:r>
          </a:p>
          <a:p>
            <a:pPr lvl="1" algn="just">
              <a:buFontTx/>
              <a:buChar char="-"/>
            </a:pPr>
            <a:r>
              <a:rPr lang="lv-LV" sz="1600" dirty="0" smtClean="0">
                <a:solidFill>
                  <a:schemeClr val="tx2"/>
                </a:solidFill>
              </a:rPr>
              <a:t>PAR TRANSPORTLĪDZEKĻA VADĪŠANU ALKOHOLA REIBUMĀ NAV PAREDZĒTS ADMINISTRATĪVĀ SODA VEIDS – ARESTS (PALIELINĀTS NAUDAS SODS UN T/L VADĪŠANAS TIESĪBU ATŅEMŠANAS TERMIŅŠ).</a:t>
            </a:r>
          </a:p>
          <a:p>
            <a:pPr algn="just"/>
            <a:r>
              <a:rPr lang="lv-LV" dirty="0">
                <a:solidFill>
                  <a:schemeClr val="tx2"/>
                </a:solidFill>
              </a:rPr>
              <a:t>VIRZĪTI PRIEKŠLIKUMI GROZĪJUMIEM CEĻU SATIKSMES LIKUMĀ, NOSAKOT ELEKTROSKREIJRITEŅA DEFINĪCIJU UN TIESISKO REGULĒJUMU ELEKTROSKREJRITEŅA IZMANTOŠANAI CEĻU SATIKSMĒ;</a:t>
            </a:r>
            <a:endParaRPr lang="lv-LV" dirty="0"/>
          </a:p>
          <a:p>
            <a:pPr algn="just"/>
            <a:r>
              <a:rPr lang="lv-LV" dirty="0" smtClean="0">
                <a:solidFill>
                  <a:schemeClr val="tx2"/>
                </a:solidFill>
              </a:rPr>
              <a:t>VIRZĪTI PRIEKŠLIKUMI</a:t>
            </a:r>
            <a:r>
              <a:rPr lang="lv-LV" dirty="0">
                <a:solidFill>
                  <a:schemeClr val="tx2"/>
                </a:solidFill>
              </a:rPr>
              <a:t> GROZĪJUMIEM CEĻU SATIKSMES </a:t>
            </a:r>
            <a:r>
              <a:rPr lang="lv-LV" dirty="0" smtClean="0">
                <a:solidFill>
                  <a:schemeClr val="tx2"/>
                </a:solidFill>
              </a:rPr>
              <a:t>LIKUMĀ, PAREDZOT ADMINISTRATĪVO ATBILDĪBU PAR CEĻU SATIKSMES DROŠĪBAS NENODROŠINĀŠANU UZSĀKOT BRAUKŠANU;</a:t>
            </a:r>
          </a:p>
          <a:p>
            <a:pPr algn="just"/>
            <a:r>
              <a:rPr lang="lv-LV" dirty="0" smtClean="0">
                <a:solidFill>
                  <a:schemeClr val="tx2"/>
                </a:solidFill>
              </a:rPr>
              <a:t>VIRZĪTI </a:t>
            </a:r>
            <a:r>
              <a:rPr lang="lv-LV" dirty="0">
                <a:solidFill>
                  <a:schemeClr val="tx2"/>
                </a:solidFill>
              </a:rPr>
              <a:t>PRIEKŠLIKUMI GROZĪJUMIEM CEĻU SATIKSMES LIKUMĀ, PALIELINOT </a:t>
            </a:r>
            <a:r>
              <a:rPr lang="lv-LV" dirty="0" smtClean="0">
                <a:solidFill>
                  <a:schemeClr val="tx2"/>
                </a:solidFill>
              </a:rPr>
              <a:t>ADMINISTRATĪVO ATBILDĪBU </a:t>
            </a:r>
            <a:r>
              <a:rPr lang="lv-LV" dirty="0">
                <a:solidFill>
                  <a:schemeClr val="tx2"/>
                </a:solidFill>
              </a:rPr>
              <a:t>PAR HORIZONTĀLO CEĻA APZĪMĒJUMU NEIEVĒROŠANU, NEATĻAUTU APDZĪŠANAS MANEVRU </a:t>
            </a:r>
            <a:r>
              <a:rPr lang="lv-LV" dirty="0" smtClean="0">
                <a:solidFill>
                  <a:schemeClr val="tx2"/>
                </a:solidFill>
              </a:rPr>
              <a:t>VEIKŠANU.</a:t>
            </a:r>
            <a:endParaRPr lang="lv-LV" dirty="0">
              <a:solidFill>
                <a:schemeClr val="tx2"/>
              </a:solidFill>
            </a:endParaRPr>
          </a:p>
          <a:p>
            <a:pPr algn="just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839" y="1658813"/>
            <a:ext cx="2185124" cy="2233048"/>
          </a:xfrm>
          <a:prstGeom prst="rect">
            <a:avLst/>
          </a:prstGeom>
          <a:effectLst>
            <a:outerShdw blurRad="50800" dist="50800" dir="5400000" algn="ctr" rotWithShape="0">
              <a:schemeClr val="tx2">
                <a:lumMod val="50000"/>
                <a:lumOff val="50000"/>
              </a:scheme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587" y="1514411"/>
            <a:ext cx="1016413" cy="889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6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525" y="2838449"/>
            <a:ext cx="9601200" cy="31337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3600" dirty="0" smtClean="0">
                <a:solidFill>
                  <a:schemeClr val="tx2"/>
                </a:solidFill>
              </a:rPr>
              <a:t>PALDIES PAR UZMANĪBU!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4" name="Picture 4" descr="gerb_kopa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805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332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575" y="556896"/>
            <a:ext cx="9601200" cy="805179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 smtClean="0"/>
              <a:t>CEĻU SATIKSMES NEGADĪJUMOS IEVAINOTO, SMAGI IEVAINOTO UN BOJĀ GĀJUŠO  SKAITS </a:t>
            </a:r>
            <a:br>
              <a:rPr lang="lv-LV" dirty="0" smtClean="0"/>
            </a:br>
            <a:r>
              <a:rPr lang="lv-LV" dirty="0" smtClean="0"/>
              <a:t>2018</a:t>
            </a:r>
            <a:r>
              <a:rPr lang="lv-LV" dirty="0"/>
              <a:t>.-</a:t>
            </a:r>
            <a:r>
              <a:rPr lang="lv-LV" dirty="0" smtClean="0"/>
              <a:t>2020.GADĀ</a:t>
            </a:r>
            <a:endParaRPr lang="en-US" dirty="0"/>
          </a:p>
        </p:txBody>
      </p:sp>
      <p:graphicFrame>
        <p:nvGraphicFramePr>
          <p:cNvPr id="6" name="Content Placeholder 5" descr="Clustered column chart representing&#10;3 series combination chart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392104"/>
              </p:ext>
            </p:extLst>
          </p:nvPr>
        </p:nvGraphicFramePr>
        <p:xfrm>
          <a:off x="1396067" y="1548882"/>
          <a:ext cx="9601200" cy="4682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4" descr="gerb_kopa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0"/>
            <a:ext cx="8286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4"/>
          <p:cNvSpPr txBox="1">
            <a:spLocks/>
          </p:cNvSpPr>
          <p:nvPr/>
        </p:nvSpPr>
        <p:spPr>
          <a:xfrm>
            <a:off x="376805" y="6386292"/>
            <a:ext cx="3468221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CEĻU SATIKSMES DROŠĪBAS PADOMES SĒDE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729039" y="6491737"/>
            <a:ext cx="259761" cy="28053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en-US" altLang="lv-LV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0205819" y="6491737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25.02.2021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23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639" y="162612"/>
            <a:ext cx="10820400" cy="1036850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/>
              <a:t>CEĻU SATIKSMES NEGADĪJUMOS </a:t>
            </a:r>
            <a:r>
              <a:rPr lang="lv-LV" u="sng" dirty="0" smtClean="0"/>
              <a:t>BOJĀ </a:t>
            </a:r>
            <a:r>
              <a:rPr lang="lv-LV" u="sng" dirty="0"/>
              <a:t>GĀJUŠO</a:t>
            </a:r>
            <a:r>
              <a:rPr lang="lv-LV" dirty="0"/>
              <a:t>  SKAITS 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u="sng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2010.-2020.GADĀ</a:t>
            </a:r>
            <a:endParaRPr lang="en-US" u="sng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4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150287"/>
              </p:ext>
            </p:extLst>
          </p:nvPr>
        </p:nvGraphicFramePr>
        <p:xfrm>
          <a:off x="2724346" y="1674941"/>
          <a:ext cx="8738648" cy="4915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4" descr="gerb_kopa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0"/>
            <a:ext cx="8286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10"/>
          <p:cNvPicPr>
            <a:picLocks noGrp="1"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800" y="1617505"/>
            <a:ext cx="1975284" cy="197528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2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376805" y="6386292"/>
            <a:ext cx="3468221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CEĻU SATIKSMES DROŠĪBAS PADOMES SĒDE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729039" y="6491737"/>
            <a:ext cx="259761" cy="28053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lang="en-US" altLang="lv-LV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10205819" y="6491737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25.02.2021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5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20000"/>
                <a:lumOff val="80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144551"/>
            <a:ext cx="9601200" cy="1036850"/>
          </a:xfrm>
        </p:spPr>
        <p:txBody>
          <a:bodyPr>
            <a:normAutofit/>
          </a:bodyPr>
          <a:lstStyle/>
          <a:p>
            <a:pPr algn="ctr"/>
            <a:r>
              <a:rPr lang="lv-LV" dirty="0" smtClean="0">
                <a:latin typeface="+mn-lt"/>
                <a:ea typeface="Verdana" panose="020B0604030504040204" pitchFamily="34" charset="0"/>
              </a:rPr>
              <a:t>CEĻU SATIKSMES NEGADĪJUMĀ </a:t>
            </a:r>
            <a:br>
              <a:rPr lang="lv-LV" dirty="0" smtClean="0">
                <a:latin typeface="+mn-lt"/>
                <a:ea typeface="Verdana" panose="020B0604030504040204" pitchFamily="34" charset="0"/>
              </a:rPr>
            </a:br>
            <a:r>
              <a:rPr lang="lv-LV" dirty="0" smtClean="0">
                <a:latin typeface="+mn-lt"/>
                <a:ea typeface="Verdana" panose="020B0604030504040204" pitchFamily="34" charset="0"/>
              </a:rPr>
              <a:t>VAIRĀKI BOJĀ GĀJUŠIE</a:t>
            </a:r>
            <a:endParaRPr lang="en-US" dirty="0">
              <a:latin typeface="+mn-lt"/>
              <a:ea typeface="Verdana" panose="020B0604030504040204" pitchFamily="34" charset="0"/>
            </a:endParaRPr>
          </a:p>
        </p:txBody>
      </p:sp>
      <p:sp>
        <p:nvSpPr>
          <p:cNvPr id="4" name="Shape">
            <a:extLst>
              <a:ext uri="{FF2B5EF4-FFF2-40B4-BE49-F238E27FC236}">
                <a16:creationId xmlns:a16="http://schemas.microsoft.com/office/drawing/2014/main" xmlns="" id="{AADDE54D-01FB-452B-A680-729BBA6386E2}"/>
              </a:ext>
            </a:extLst>
          </p:cNvPr>
          <p:cNvSpPr/>
          <p:nvPr/>
        </p:nvSpPr>
        <p:spPr>
          <a:xfrm>
            <a:off x="0" y="5376399"/>
            <a:ext cx="12192000" cy="6343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22" y="317"/>
                </a:moveTo>
                <a:lnTo>
                  <a:pt x="19860" y="301"/>
                </a:lnTo>
                <a:lnTo>
                  <a:pt x="19860" y="301"/>
                </a:lnTo>
                <a:lnTo>
                  <a:pt x="18821" y="285"/>
                </a:lnTo>
                <a:lnTo>
                  <a:pt x="17759" y="269"/>
                </a:lnTo>
                <a:lnTo>
                  <a:pt x="16697" y="254"/>
                </a:lnTo>
                <a:lnTo>
                  <a:pt x="15642" y="238"/>
                </a:lnTo>
                <a:lnTo>
                  <a:pt x="14580" y="222"/>
                </a:lnTo>
                <a:lnTo>
                  <a:pt x="13518" y="206"/>
                </a:lnTo>
                <a:lnTo>
                  <a:pt x="12456" y="190"/>
                </a:lnTo>
                <a:lnTo>
                  <a:pt x="11406" y="174"/>
                </a:lnTo>
                <a:lnTo>
                  <a:pt x="11406" y="174"/>
                </a:lnTo>
                <a:lnTo>
                  <a:pt x="10345" y="159"/>
                </a:lnTo>
                <a:lnTo>
                  <a:pt x="9282" y="143"/>
                </a:lnTo>
                <a:lnTo>
                  <a:pt x="8220" y="127"/>
                </a:lnTo>
                <a:lnTo>
                  <a:pt x="7181" y="111"/>
                </a:lnTo>
                <a:lnTo>
                  <a:pt x="7181" y="111"/>
                </a:lnTo>
                <a:lnTo>
                  <a:pt x="6119" y="95"/>
                </a:lnTo>
                <a:lnTo>
                  <a:pt x="5057" y="79"/>
                </a:lnTo>
                <a:lnTo>
                  <a:pt x="3995" y="63"/>
                </a:lnTo>
                <a:lnTo>
                  <a:pt x="2940" y="48"/>
                </a:lnTo>
                <a:lnTo>
                  <a:pt x="1878" y="32"/>
                </a:lnTo>
                <a:lnTo>
                  <a:pt x="816" y="16"/>
                </a:lnTo>
                <a:lnTo>
                  <a:pt x="0" y="0"/>
                </a:lnTo>
                <a:lnTo>
                  <a:pt x="0" y="10023"/>
                </a:lnTo>
                <a:cubicBezTo>
                  <a:pt x="2" y="10015"/>
                  <a:pt x="4" y="10007"/>
                  <a:pt x="6" y="10007"/>
                </a:cubicBezTo>
                <a:lnTo>
                  <a:pt x="6" y="10007"/>
                </a:lnTo>
                <a:lnTo>
                  <a:pt x="209" y="10007"/>
                </a:lnTo>
                <a:cubicBezTo>
                  <a:pt x="216" y="10007"/>
                  <a:pt x="223" y="10047"/>
                  <a:pt x="228" y="10126"/>
                </a:cubicBezTo>
                <a:cubicBezTo>
                  <a:pt x="233" y="10205"/>
                  <a:pt x="236" y="10301"/>
                  <a:pt x="236" y="10404"/>
                </a:cubicBezTo>
                <a:lnTo>
                  <a:pt x="236" y="10879"/>
                </a:lnTo>
                <a:cubicBezTo>
                  <a:pt x="236" y="11101"/>
                  <a:pt x="224" y="11276"/>
                  <a:pt x="209" y="11276"/>
                </a:cubicBezTo>
                <a:lnTo>
                  <a:pt x="209" y="11276"/>
                </a:lnTo>
                <a:lnTo>
                  <a:pt x="6" y="11276"/>
                </a:lnTo>
                <a:cubicBezTo>
                  <a:pt x="4" y="11276"/>
                  <a:pt x="2" y="11268"/>
                  <a:pt x="1" y="11260"/>
                </a:cubicBezTo>
                <a:lnTo>
                  <a:pt x="1" y="21275"/>
                </a:lnTo>
                <a:lnTo>
                  <a:pt x="815" y="21291"/>
                </a:lnTo>
                <a:lnTo>
                  <a:pt x="1877" y="21307"/>
                </a:lnTo>
                <a:lnTo>
                  <a:pt x="2932" y="21323"/>
                </a:lnTo>
                <a:lnTo>
                  <a:pt x="3994" y="21338"/>
                </a:lnTo>
                <a:lnTo>
                  <a:pt x="5056" y="21354"/>
                </a:lnTo>
                <a:lnTo>
                  <a:pt x="6118" y="21370"/>
                </a:lnTo>
                <a:lnTo>
                  <a:pt x="7157" y="21386"/>
                </a:lnTo>
                <a:lnTo>
                  <a:pt x="7157" y="21386"/>
                </a:lnTo>
                <a:lnTo>
                  <a:pt x="8219" y="21402"/>
                </a:lnTo>
                <a:lnTo>
                  <a:pt x="9280" y="21418"/>
                </a:lnTo>
                <a:lnTo>
                  <a:pt x="10343" y="21434"/>
                </a:lnTo>
                <a:lnTo>
                  <a:pt x="11405" y="21449"/>
                </a:lnTo>
                <a:lnTo>
                  <a:pt x="11405" y="21449"/>
                </a:lnTo>
                <a:lnTo>
                  <a:pt x="12454" y="21465"/>
                </a:lnTo>
                <a:lnTo>
                  <a:pt x="13516" y="21481"/>
                </a:lnTo>
                <a:lnTo>
                  <a:pt x="14579" y="21497"/>
                </a:lnTo>
                <a:lnTo>
                  <a:pt x="15634" y="21513"/>
                </a:lnTo>
                <a:lnTo>
                  <a:pt x="15634" y="21513"/>
                </a:lnTo>
                <a:lnTo>
                  <a:pt x="16696" y="21529"/>
                </a:lnTo>
                <a:lnTo>
                  <a:pt x="17757" y="21545"/>
                </a:lnTo>
                <a:lnTo>
                  <a:pt x="18819" y="21560"/>
                </a:lnTo>
                <a:lnTo>
                  <a:pt x="19881" y="21576"/>
                </a:lnTo>
                <a:lnTo>
                  <a:pt x="19881" y="21576"/>
                </a:lnTo>
                <a:lnTo>
                  <a:pt x="20920" y="21592"/>
                </a:lnTo>
                <a:lnTo>
                  <a:pt x="21600" y="21600"/>
                </a:lnTo>
                <a:lnTo>
                  <a:pt x="21600" y="325"/>
                </a:lnTo>
                <a:lnTo>
                  <a:pt x="20922" y="317"/>
                </a:lnTo>
                <a:close/>
                <a:moveTo>
                  <a:pt x="708" y="10879"/>
                </a:moveTo>
                <a:cubicBezTo>
                  <a:pt x="708" y="10982"/>
                  <a:pt x="706" y="11085"/>
                  <a:pt x="700" y="11157"/>
                </a:cubicBezTo>
                <a:cubicBezTo>
                  <a:pt x="695" y="11228"/>
                  <a:pt x="688" y="11276"/>
                  <a:pt x="681" y="11276"/>
                </a:cubicBezTo>
                <a:lnTo>
                  <a:pt x="681" y="11276"/>
                </a:lnTo>
                <a:lnTo>
                  <a:pt x="478" y="11276"/>
                </a:lnTo>
                <a:cubicBezTo>
                  <a:pt x="471" y="11276"/>
                  <a:pt x="464" y="11236"/>
                  <a:pt x="459" y="11157"/>
                </a:cubicBezTo>
                <a:cubicBezTo>
                  <a:pt x="454" y="11085"/>
                  <a:pt x="451" y="10982"/>
                  <a:pt x="451" y="10879"/>
                </a:cubicBezTo>
                <a:lnTo>
                  <a:pt x="451" y="10403"/>
                </a:lnTo>
                <a:cubicBezTo>
                  <a:pt x="451" y="10181"/>
                  <a:pt x="463" y="10007"/>
                  <a:pt x="478" y="10007"/>
                </a:cubicBezTo>
                <a:lnTo>
                  <a:pt x="478" y="10007"/>
                </a:lnTo>
                <a:lnTo>
                  <a:pt x="681" y="10007"/>
                </a:lnTo>
                <a:cubicBezTo>
                  <a:pt x="696" y="10007"/>
                  <a:pt x="708" y="10181"/>
                  <a:pt x="708" y="10403"/>
                </a:cubicBezTo>
                <a:lnTo>
                  <a:pt x="708" y="10879"/>
                </a:lnTo>
                <a:close/>
                <a:moveTo>
                  <a:pt x="1181" y="10887"/>
                </a:moveTo>
                <a:cubicBezTo>
                  <a:pt x="1181" y="11109"/>
                  <a:pt x="1169" y="11284"/>
                  <a:pt x="1154" y="11284"/>
                </a:cubicBezTo>
                <a:lnTo>
                  <a:pt x="1154" y="11284"/>
                </a:lnTo>
                <a:lnTo>
                  <a:pt x="951" y="11284"/>
                </a:lnTo>
                <a:cubicBezTo>
                  <a:pt x="944" y="11284"/>
                  <a:pt x="937" y="11244"/>
                  <a:pt x="932" y="11165"/>
                </a:cubicBezTo>
                <a:cubicBezTo>
                  <a:pt x="927" y="11085"/>
                  <a:pt x="924" y="10990"/>
                  <a:pt x="924" y="10887"/>
                </a:cubicBezTo>
                <a:lnTo>
                  <a:pt x="924" y="10411"/>
                </a:lnTo>
                <a:cubicBezTo>
                  <a:pt x="924" y="10189"/>
                  <a:pt x="936" y="10015"/>
                  <a:pt x="951" y="10015"/>
                </a:cubicBezTo>
                <a:lnTo>
                  <a:pt x="951" y="10015"/>
                </a:lnTo>
                <a:lnTo>
                  <a:pt x="1154" y="10015"/>
                </a:lnTo>
                <a:cubicBezTo>
                  <a:pt x="1161" y="10015"/>
                  <a:pt x="1168" y="10055"/>
                  <a:pt x="1173" y="10134"/>
                </a:cubicBezTo>
                <a:cubicBezTo>
                  <a:pt x="1178" y="10213"/>
                  <a:pt x="1181" y="10308"/>
                  <a:pt x="1181" y="10411"/>
                </a:cubicBezTo>
                <a:lnTo>
                  <a:pt x="1181" y="10887"/>
                </a:lnTo>
                <a:close/>
                <a:moveTo>
                  <a:pt x="1654" y="10895"/>
                </a:moveTo>
                <a:cubicBezTo>
                  <a:pt x="1654" y="11117"/>
                  <a:pt x="1642" y="11292"/>
                  <a:pt x="1627" y="11292"/>
                </a:cubicBezTo>
                <a:lnTo>
                  <a:pt x="1627" y="11292"/>
                </a:lnTo>
                <a:lnTo>
                  <a:pt x="1424" y="11292"/>
                </a:lnTo>
                <a:cubicBezTo>
                  <a:pt x="1417" y="11292"/>
                  <a:pt x="1410" y="11252"/>
                  <a:pt x="1405" y="11173"/>
                </a:cubicBezTo>
                <a:cubicBezTo>
                  <a:pt x="1400" y="11093"/>
                  <a:pt x="1396" y="10998"/>
                  <a:pt x="1396" y="10895"/>
                </a:cubicBezTo>
                <a:lnTo>
                  <a:pt x="1396" y="10419"/>
                </a:lnTo>
                <a:cubicBezTo>
                  <a:pt x="1396" y="10197"/>
                  <a:pt x="1409" y="10023"/>
                  <a:pt x="1424" y="10023"/>
                </a:cubicBezTo>
                <a:lnTo>
                  <a:pt x="1424" y="10023"/>
                </a:lnTo>
                <a:lnTo>
                  <a:pt x="1627" y="10023"/>
                </a:lnTo>
                <a:cubicBezTo>
                  <a:pt x="1634" y="10023"/>
                  <a:pt x="1641" y="10062"/>
                  <a:pt x="1646" y="10142"/>
                </a:cubicBezTo>
                <a:cubicBezTo>
                  <a:pt x="1651" y="10221"/>
                  <a:pt x="1654" y="10316"/>
                  <a:pt x="1654" y="10419"/>
                </a:cubicBezTo>
                <a:lnTo>
                  <a:pt x="1654" y="10895"/>
                </a:lnTo>
                <a:close/>
                <a:moveTo>
                  <a:pt x="2126" y="10903"/>
                </a:moveTo>
                <a:cubicBezTo>
                  <a:pt x="2126" y="11125"/>
                  <a:pt x="2114" y="11299"/>
                  <a:pt x="2099" y="11299"/>
                </a:cubicBezTo>
                <a:cubicBezTo>
                  <a:pt x="2099" y="11299"/>
                  <a:pt x="2099" y="11299"/>
                  <a:pt x="2099" y="11299"/>
                </a:cubicBezTo>
                <a:lnTo>
                  <a:pt x="1896" y="11299"/>
                </a:lnTo>
                <a:cubicBezTo>
                  <a:pt x="1889" y="11299"/>
                  <a:pt x="1882" y="11260"/>
                  <a:pt x="1877" y="11181"/>
                </a:cubicBezTo>
                <a:cubicBezTo>
                  <a:pt x="1872" y="11109"/>
                  <a:pt x="1869" y="11006"/>
                  <a:pt x="1869" y="10903"/>
                </a:cubicBezTo>
                <a:lnTo>
                  <a:pt x="1869" y="10427"/>
                </a:lnTo>
                <a:cubicBezTo>
                  <a:pt x="1869" y="10205"/>
                  <a:pt x="1881" y="10031"/>
                  <a:pt x="1896" y="10031"/>
                </a:cubicBezTo>
                <a:lnTo>
                  <a:pt x="1896" y="10031"/>
                </a:lnTo>
                <a:lnTo>
                  <a:pt x="2099" y="10031"/>
                </a:lnTo>
                <a:cubicBezTo>
                  <a:pt x="2114" y="10031"/>
                  <a:pt x="2126" y="10205"/>
                  <a:pt x="2126" y="10427"/>
                </a:cubicBezTo>
                <a:lnTo>
                  <a:pt x="2126" y="10903"/>
                </a:lnTo>
                <a:close/>
                <a:moveTo>
                  <a:pt x="2599" y="10903"/>
                </a:moveTo>
                <a:cubicBezTo>
                  <a:pt x="2599" y="11006"/>
                  <a:pt x="2596" y="11109"/>
                  <a:pt x="2591" y="11181"/>
                </a:cubicBezTo>
                <a:cubicBezTo>
                  <a:pt x="2586" y="11252"/>
                  <a:pt x="2579" y="11299"/>
                  <a:pt x="2572" y="11299"/>
                </a:cubicBezTo>
                <a:lnTo>
                  <a:pt x="2572" y="11299"/>
                </a:lnTo>
                <a:lnTo>
                  <a:pt x="2369" y="11299"/>
                </a:lnTo>
                <a:cubicBezTo>
                  <a:pt x="2354" y="11299"/>
                  <a:pt x="2342" y="11125"/>
                  <a:pt x="2342" y="10903"/>
                </a:cubicBezTo>
                <a:lnTo>
                  <a:pt x="2342" y="10427"/>
                </a:lnTo>
                <a:cubicBezTo>
                  <a:pt x="2342" y="10324"/>
                  <a:pt x="2344" y="10221"/>
                  <a:pt x="2350" y="10150"/>
                </a:cubicBezTo>
                <a:cubicBezTo>
                  <a:pt x="2355" y="10078"/>
                  <a:pt x="2362" y="10031"/>
                  <a:pt x="2369" y="10031"/>
                </a:cubicBezTo>
                <a:lnTo>
                  <a:pt x="2369" y="10031"/>
                </a:lnTo>
                <a:lnTo>
                  <a:pt x="2572" y="10031"/>
                </a:lnTo>
                <a:cubicBezTo>
                  <a:pt x="2587" y="10031"/>
                  <a:pt x="2599" y="10205"/>
                  <a:pt x="2599" y="10427"/>
                </a:cubicBezTo>
                <a:lnTo>
                  <a:pt x="2599" y="10903"/>
                </a:lnTo>
                <a:close/>
                <a:moveTo>
                  <a:pt x="3059" y="10911"/>
                </a:moveTo>
                <a:cubicBezTo>
                  <a:pt x="3059" y="11014"/>
                  <a:pt x="3057" y="11117"/>
                  <a:pt x="3051" y="11188"/>
                </a:cubicBezTo>
                <a:cubicBezTo>
                  <a:pt x="3046" y="11260"/>
                  <a:pt x="3039" y="11307"/>
                  <a:pt x="3032" y="11307"/>
                </a:cubicBezTo>
                <a:lnTo>
                  <a:pt x="3032" y="11307"/>
                </a:lnTo>
                <a:lnTo>
                  <a:pt x="2933" y="11307"/>
                </a:lnTo>
                <a:cubicBezTo>
                  <a:pt x="2933" y="11307"/>
                  <a:pt x="2933" y="11307"/>
                  <a:pt x="2933" y="11307"/>
                </a:cubicBezTo>
                <a:lnTo>
                  <a:pt x="2842" y="11307"/>
                </a:lnTo>
                <a:cubicBezTo>
                  <a:pt x="2827" y="11307"/>
                  <a:pt x="2814" y="11133"/>
                  <a:pt x="2814" y="10911"/>
                </a:cubicBezTo>
                <a:lnTo>
                  <a:pt x="2814" y="10435"/>
                </a:lnTo>
                <a:cubicBezTo>
                  <a:pt x="2814" y="10332"/>
                  <a:pt x="2817" y="10229"/>
                  <a:pt x="2823" y="10158"/>
                </a:cubicBezTo>
                <a:cubicBezTo>
                  <a:pt x="2828" y="10086"/>
                  <a:pt x="2835" y="10039"/>
                  <a:pt x="2842" y="10039"/>
                </a:cubicBezTo>
                <a:lnTo>
                  <a:pt x="2842" y="10039"/>
                </a:lnTo>
                <a:lnTo>
                  <a:pt x="2940" y="10039"/>
                </a:lnTo>
                <a:cubicBezTo>
                  <a:pt x="2940" y="10039"/>
                  <a:pt x="2940" y="10039"/>
                  <a:pt x="2940" y="10039"/>
                </a:cubicBezTo>
                <a:lnTo>
                  <a:pt x="3032" y="10039"/>
                </a:lnTo>
                <a:cubicBezTo>
                  <a:pt x="3048" y="10039"/>
                  <a:pt x="3060" y="10213"/>
                  <a:pt x="3060" y="10435"/>
                </a:cubicBezTo>
                <a:lnTo>
                  <a:pt x="3060" y="10911"/>
                </a:lnTo>
                <a:close/>
                <a:moveTo>
                  <a:pt x="3532" y="10919"/>
                </a:moveTo>
                <a:cubicBezTo>
                  <a:pt x="3532" y="11141"/>
                  <a:pt x="3520" y="11315"/>
                  <a:pt x="3504" y="11315"/>
                </a:cubicBezTo>
                <a:lnTo>
                  <a:pt x="3504" y="11315"/>
                </a:lnTo>
                <a:lnTo>
                  <a:pt x="3302" y="11315"/>
                </a:lnTo>
                <a:cubicBezTo>
                  <a:pt x="3294" y="11315"/>
                  <a:pt x="3287" y="11276"/>
                  <a:pt x="3282" y="11196"/>
                </a:cubicBezTo>
                <a:cubicBezTo>
                  <a:pt x="3277" y="11125"/>
                  <a:pt x="3274" y="11022"/>
                  <a:pt x="3274" y="10919"/>
                </a:cubicBezTo>
                <a:lnTo>
                  <a:pt x="3274" y="10443"/>
                </a:lnTo>
                <a:cubicBezTo>
                  <a:pt x="3274" y="10221"/>
                  <a:pt x="3286" y="10047"/>
                  <a:pt x="3302" y="10047"/>
                </a:cubicBezTo>
                <a:lnTo>
                  <a:pt x="3302" y="10047"/>
                </a:lnTo>
                <a:lnTo>
                  <a:pt x="3504" y="10047"/>
                </a:lnTo>
                <a:cubicBezTo>
                  <a:pt x="3511" y="10047"/>
                  <a:pt x="3518" y="10086"/>
                  <a:pt x="3523" y="10166"/>
                </a:cubicBezTo>
                <a:cubicBezTo>
                  <a:pt x="3528" y="10237"/>
                  <a:pt x="3532" y="10340"/>
                  <a:pt x="3532" y="10443"/>
                </a:cubicBezTo>
                <a:lnTo>
                  <a:pt x="3532" y="10919"/>
                </a:lnTo>
                <a:close/>
                <a:moveTo>
                  <a:pt x="4004" y="10927"/>
                </a:moveTo>
                <a:cubicBezTo>
                  <a:pt x="4004" y="11030"/>
                  <a:pt x="4002" y="11133"/>
                  <a:pt x="3996" y="11204"/>
                </a:cubicBezTo>
                <a:cubicBezTo>
                  <a:pt x="3991" y="11276"/>
                  <a:pt x="3984" y="11323"/>
                  <a:pt x="3977" y="11323"/>
                </a:cubicBezTo>
                <a:lnTo>
                  <a:pt x="3977" y="11323"/>
                </a:lnTo>
                <a:lnTo>
                  <a:pt x="3774" y="11323"/>
                </a:lnTo>
                <a:cubicBezTo>
                  <a:pt x="3767" y="11323"/>
                  <a:pt x="3760" y="11284"/>
                  <a:pt x="3755" y="11204"/>
                </a:cubicBezTo>
                <a:cubicBezTo>
                  <a:pt x="3750" y="11125"/>
                  <a:pt x="3747" y="11030"/>
                  <a:pt x="3747" y="10927"/>
                </a:cubicBezTo>
                <a:lnTo>
                  <a:pt x="3747" y="10451"/>
                </a:lnTo>
                <a:cubicBezTo>
                  <a:pt x="3747" y="10229"/>
                  <a:pt x="3759" y="10055"/>
                  <a:pt x="3774" y="10055"/>
                </a:cubicBezTo>
                <a:lnTo>
                  <a:pt x="3774" y="10055"/>
                </a:lnTo>
                <a:lnTo>
                  <a:pt x="3977" y="10055"/>
                </a:lnTo>
                <a:cubicBezTo>
                  <a:pt x="3992" y="10055"/>
                  <a:pt x="4004" y="10229"/>
                  <a:pt x="4004" y="10451"/>
                </a:cubicBezTo>
                <a:lnTo>
                  <a:pt x="4004" y="10927"/>
                </a:lnTo>
                <a:close/>
                <a:moveTo>
                  <a:pt x="4477" y="10935"/>
                </a:moveTo>
                <a:cubicBezTo>
                  <a:pt x="4477" y="11038"/>
                  <a:pt x="4474" y="11141"/>
                  <a:pt x="4468" y="11212"/>
                </a:cubicBezTo>
                <a:cubicBezTo>
                  <a:pt x="4463" y="11284"/>
                  <a:pt x="4456" y="11331"/>
                  <a:pt x="4449" y="11331"/>
                </a:cubicBezTo>
                <a:lnTo>
                  <a:pt x="4449" y="11331"/>
                </a:lnTo>
                <a:lnTo>
                  <a:pt x="4247" y="11331"/>
                </a:lnTo>
                <a:cubicBezTo>
                  <a:pt x="4231" y="11331"/>
                  <a:pt x="4219" y="11157"/>
                  <a:pt x="4219" y="10935"/>
                </a:cubicBezTo>
                <a:lnTo>
                  <a:pt x="4219" y="10459"/>
                </a:lnTo>
                <a:cubicBezTo>
                  <a:pt x="4219" y="10356"/>
                  <a:pt x="4222" y="10253"/>
                  <a:pt x="4227" y="10181"/>
                </a:cubicBezTo>
                <a:cubicBezTo>
                  <a:pt x="4232" y="10110"/>
                  <a:pt x="4240" y="10062"/>
                  <a:pt x="4247" y="10062"/>
                </a:cubicBezTo>
                <a:lnTo>
                  <a:pt x="4247" y="10062"/>
                </a:lnTo>
                <a:lnTo>
                  <a:pt x="4449" y="10062"/>
                </a:lnTo>
                <a:cubicBezTo>
                  <a:pt x="4465" y="10062"/>
                  <a:pt x="4477" y="10237"/>
                  <a:pt x="4477" y="10459"/>
                </a:cubicBezTo>
                <a:lnTo>
                  <a:pt x="4477" y="10935"/>
                </a:lnTo>
                <a:close/>
                <a:moveTo>
                  <a:pt x="4950" y="10943"/>
                </a:moveTo>
                <a:cubicBezTo>
                  <a:pt x="4950" y="11046"/>
                  <a:pt x="4947" y="11149"/>
                  <a:pt x="4941" y="11220"/>
                </a:cubicBezTo>
                <a:cubicBezTo>
                  <a:pt x="4936" y="11292"/>
                  <a:pt x="4929" y="11339"/>
                  <a:pt x="4922" y="11339"/>
                </a:cubicBezTo>
                <a:lnTo>
                  <a:pt x="4922" y="11339"/>
                </a:lnTo>
                <a:lnTo>
                  <a:pt x="4720" y="11339"/>
                </a:lnTo>
                <a:cubicBezTo>
                  <a:pt x="4712" y="11339"/>
                  <a:pt x="4705" y="11299"/>
                  <a:pt x="4700" y="11220"/>
                </a:cubicBezTo>
                <a:cubicBezTo>
                  <a:pt x="4695" y="11149"/>
                  <a:pt x="4692" y="11046"/>
                  <a:pt x="4692" y="10943"/>
                </a:cubicBezTo>
                <a:lnTo>
                  <a:pt x="4692" y="10467"/>
                </a:lnTo>
                <a:cubicBezTo>
                  <a:pt x="4692" y="10245"/>
                  <a:pt x="4704" y="10070"/>
                  <a:pt x="4720" y="10070"/>
                </a:cubicBezTo>
                <a:lnTo>
                  <a:pt x="4720" y="10070"/>
                </a:lnTo>
                <a:lnTo>
                  <a:pt x="4922" y="10070"/>
                </a:lnTo>
                <a:cubicBezTo>
                  <a:pt x="4937" y="10070"/>
                  <a:pt x="4950" y="10245"/>
                  <a:pt x="4950" y="10467"/>
                </a:cubicBezTo>
                <a:lnTo>
                  <a:pt x="4950" y="10943"/>
                </a:lnTo>
                <a:close/>
                <a:moveTo>
                  <a:pt x="5422" y="10951"/>
                </a:moveTo>
                <a:cubicBezTo>
                  <a:pt x="5422" y="11173"/>
                  <a:pt x="5410" y="11347"/>
                  <a:pt x="5395" y="11347"/>
                </a:cubicBezTo>
                <a:lnTo>
                  <a:pt x="5395" y="11347"/>
                </a:lnTo>
                <a:lnTo>
                  <a:pt x="5192" y="11347"/>
                </a:lnTo>
                <a:cubicBezTo>
                  <a:pt x="5177" y="11347"/>
                  <a:pt x="5165" y="11173"/>
                  <a:pt x="5165" y="10951"/>
                </a:cubicBezTo>
                <a:lnTo>
                  <a:pt x="5165" y="10475"/>
                </a:lnTo>
                <a:cubicBezTo>
                  <a:pt x="5165" y="10372"/>
                  <a:pt x="5168" y="10269"/>
                  <a:pt x="5173" y="10197"/>
                </a:cubicBezTo>
                <a:cubicBezTo>
                  <a:pt x="5178" y="10126"/>
                  <a:pt x="5185" y="10078"/>
                  <a:pt x="5192" y="10078"/>
                </a:cubicBezTo>
                <a:lnTo>
                  <a:pt x="5192" y="10078"/>
                </a:lnTo>
                <a:lnTo>
                  <a:pt x="5395" y="10078"/>
                </a:lnTo>
                <a:cubicBezTo>
                  <a:pt x="5402" y="10078"/>
                  <a:pt x="5409" y="10118"/>
                  <a:pt x="5414" y="10197"/>
                </a:cubicBezTo>
                <a:cubicBezTo>
                  <a:pt x="5419" y="10269"/>
                  <a:pt x="5422" y="10372"/>
                  <a:pt x="5422" y="10475"/>
                </a:cubicBezTo>
                <a:lnTo>
                  <a:pt x="5422" y="10951"/>
                </a:lnTo>
                <a:close/>
                <a:moveTo>
                  <a:pt x="5895" y="10958"/>
                </a:moveTo>
                <a:cubicBezTo>
                  <a:pt x="5895" y="11181"/>
                  <a:pt x="5883" y="11355"/>
                  <a:pt x="5867" y="11355"/>
                </a:cubicBezTo>
                <a:lnTo>
                  <a:pt x="5867" y="11355"/>
                </a:lnTo>
                <a:lnTo>
                  <a:pt x="5665" y="11355"/>
                </a:lnTo>
                <a:cubicBezTo>
                  <a:pt x="5657" y="11355"/>
                  <a:pt x="5650" y="11315"/>
                  <a:pt x="5645" y="11236"/>
                </a:cubicBezTo>
                <a:cubicBezTo>
                  <a:pt x="5640" y="11157"/>
                  <a:pt x="5637" y="11062"/>
                  <a:pt x="5637" y="10958"/>
                </a:cubicBezTo>
                <a:lnTo>
                  <a:pt x="5637" y="10483"/>
                </a:lnTo>
                <a:cubicBezTo>
                  <a:pt x="5637" y="10261"/>
                  <a:pt x="5649" y="10086"/>
                  <a:pt x="5665" y="10086"/>
                </a:cubicBezTo>
                <a:cubicBezTo>
                  <a:pt x="5665" y="10086"/>
                  <a:pt x="5665" y="10086"/>
                  <a:pt x="5665" y="10086"/>
                </a:cubicBezTo>
                <a:lnTo>
                  <a:pt x="5867" y="10094"/>
                </a:lnTo>
                <a:cubicBezTo>
                  <a:pt x="5874" y="10094"/>
                  <a:pt x="5881" y="10134"/>
                  <a:pt x="5886" y="10213"/>
                </a:cubicBezTo>
                <a:cubicBezTo>
                  <a:pt x="5891" y="10284"/>
                  <a:pt x="5895" y="10388"/>
                  <a:pt x="5895" y="10491"/>
                </a:cubicBezTo>
                <a:lnTo>
                  <a:pt x="5895" y="10958"/>
                </a:lnTo>
                <a:close/>
                <a:moveTo>
                  <a:pt x="6368" y="10966"/>
                </a:moveTo>
                <a:cubicBezTo>
                  <a:pt x="6368" y="11069"/>
                  <a:pt x="6365" y="11173"/>
                  <a:pt x="6359" y="11244"/>
                </a:cubicBezTo>
                <a:cubicBezTo>
                  <a:pt x="6354" y="11315"/>
                  <a:pt x="6347" y="11363"/>
                  <a:pt x="6340" y="11363"/>
                </a:cubicBezTo>
                <a:lnTo>
                  <a:pt x="6340" y="11363"/>
                </a:lnTo>
                <a:lnTo>
                  <a:pt x="6137" y="11363"/>
                </a:lnTo>
                <a:cubicBezTo>
                  <a:pt x="6122" y="11363"/>
                  <a:pt x="6110" y="11188"/>
                  <a:pt x="6110" y="10966"/>
                </a:cubicBezTo>
                <a:lnTo>
                  <a:pt x="6110" y="10491"/>
                </a:lnTo>
                <a:cubicBezTo>
                  <a:pt x="6110" y="10388"/>
                  <a:pt x="6113" y="10284"/>
                  <a:pt x="6118" y="10213"/>
                </a:cubicBezTo>
                <a:cubicBezTo>
                  <a:pt x="6123" y="10142"/>
                  <a:pt x="6130" y="10094"/>
                  <a:pt x="6137" y="10094"/>
                </a:cubicBezTo>
                <a:lnTo>
                  <a:pt x="6137" y="10094"/>
                </a:lnTo>
                <a:lnTo>
                  <a:pt x="6340" y="10094"/>
                </a:lnTo>
                <a:cubicBezTo>
                  <a:pt x="6355" y="10094"/>
                  <a:pt x="6368" y="10269"/>
                  <a:pt x="6368" y="10491"/>
                </a:cubicBezTo>
                <a:lnTo>
                  <a:pt x="6368" y="10966"/>
                </a:lnTo>
                <a:close/>
                <a:moveTo>
                  <a:pt x="6840" y="10974"/>
                </a:moveTo>
                <a:cubicBezTo>
                  <a:pt x="6840" y="11077"/>
                  <a:pt x="6837" y="11181"/>
                  <a:pt x="6832" y="11252"/>
                </a:cubicBezTo>
                <a:cubicBezTo>
                  <a:pt x="6827" y="11323"/>
                  <a:pt x="6819" y="11371"/>
                  <a:pt x="6812" y="11371"/>
                </a:cubicBezTo>
                <a:lnTo>
                  <a:pt x="6812" y="11371"/>
                </a:lnTo>
                <a:lnTo>
                  <a:pt x="6610" y="11371"/>
                </a:lnTo>
                <a:cubicBezTo>
                  <a:pt x="6603" y="11371"/>
                  <a:pt x="6595" y="11331"/>
                  <a:pt x="6590" y="11252"/>
                </a:cubicBezTo>
                <a:cubicBezTo>
                  <a:pt x="6586" y="11173"/>
                  <a:pt x="6582" y="11077"/>
                  <a:pt x="6582" y="10974"/>
                </a:cubicBezTo>
                <a:lnTo>
                  <a:pt x="6582" y="10499"/>
                </a:lnTo>
                <a:cubicBezTo>
                  <a:pt x="6582" y="10277"/>
                  <a:pt x="6594" y="10102"/>
                  <a:pt x="6610" y="10102"/>
                </a:cubicBezTo>
                <a:lnTo>
                  <a:pt x="6610" y="10102"/>
                </a:lnTo>
                <a:lnTo>
                  <a:pt x="6812" y="10102"/>
                </a:lnTo>
                <a:cubicBezTo>
                  <a:pt x="6828" y="10102"/>
                  <a:pt x="6840" y="10277"/>
                  <a:pt x="6840" y="10499"/>
                </a:cubicBezTo>
                <a:lnTo>
                  <a:pt x="6840" y="10974"/>
                </a:lnTo>
                <a:close/>
                <a:moveTo>
                  <a:pt x="7285" y="10982"/>
                </a:moveTo>
                <a:cubicBezTo>
                  <a:pt x="7285" y="11204"/>
                  <a:pt x="7272" y="11379"/>
                  <a:pt x="7257" y="11379"/>
                </a:cubicBezTo>
                <a:cubicBezTo>
                  <a:pt x="7257" y="11379"/>
                  <a:pt x="7257" y="11379"/>
                  <a:pt x="7257" y="11379"/>
                </a:cubicBezTo>
                <a:lnTo>
                  <a:pt x="7159" y="11379"/>
                </a:lnTo>
                <a:cubicBezTo>
                  <a:pt x="7159" y="11379"/>
                  <a:pt x="7159" y="11379"/>
                  <a:pt x="7158" y="11379"/>
                </a:cubicBezTo>
                <a:lnTo>
                  <a:pt x="7083" y="11379"/>
                </a:lnTo>
                <a:cubicBezTo>
                  <a:pt x="7067" y="11379"/>
                  <a:pt x="7055" y="11204"/>
                  <a:pt x="7055" y="10982"/>
                </a:cubicBezTo>
                <a:lnTo>
                  <a:pt x="7055" y="10507"/>
                </a:lnTo>
                <a:cubicBezTo>
                  <a:pt x="7055" y="10403"/>
                  <a:pt x="7058" y="10300"/>
                  <a:pt x="7063" y="10229"/>
                </a:cubicBezTo>
                <a:cubicBezTo>
                  <a:pt x="7069" y="10158"/>
                  <a:pt x="7075" y="10110"/>
                  <a:pt x="7083" y="10110"/>
                </a:cubicBezTo>
                <a:cubicBezTo>
                  <a:pt x="7083" y="10110"/>
                  <a:pt x="7083" y="10110"/>
                  <a:pt x="7083" y="10110"/>
                </a:cubicBezTo>
                <a:lnTo>
                  <a:pt x="7181" y="10110"/>
                </a:lnTo>
                <a:cubicBezTo>
                  <a:pt x="7181" y="10110"/>
                  <a:pt x="7181" y="10110"/>
                  <a:pt x="7181" y="10110"/>
                </a:cubicBezTo>
                <a:lnTo>
                  <a:pt x="7257" y="10110"/>
                </a:lnTo>
                <a:cubicBezTo>
                  <a:pt x="7264" y="10110"/>
                  <a:pt x="7271" y="10150"/>
                  <a:pt x="7276" y="10229"/>
                </a:cubicBezTo>
                <a:cubicBezTo>
                  <a:pt x="7281" y="10300"/>
                  <a:pt x="7285" y="10403"/>
                  <a:pt x="7285" y="10507"/>
                </a:cubicBezTo>
                <a:lnTo>
                  <a:pt x="7285" y="10982"/>
                </a:lnTo>
                <a:close/>
                <a:moveTo>
                  <a:pt x="7757" y="10990"/>
                </a:moveTo>
                <a:cubicBezTo>
                  <a:pt x="7757" y="11093"/>
                  <a:pt x="7754" y="11196"/>
                  <a:pt x="7749" y="11268"/>
                </a:cubicBezTo>
                <a:cubicBezTo>
                  <a:pt x="7744" y="11339"/>
                  <a:pt x="7736" y="11387"/>
                  <a:pt x="7729" y="11387"/>
                </a:cubicBezTo>
                <a:lnTo>
                  <a:pt x="7729" y="11387"/>
                </a:lnTo>
                <a:lnTo>
                  <a:pt x="7527" y="11387"/>
                </a:lnTo>
                <a:cubicBezTo>
                  <a:pt x="7520" y="11387"/>
                  <a:pt x="7512" y="11347"/>
                  <a:pt x="7508" y="11268"/>
                </a:cubicBezTo>
                <a:cubicBezTo>
                  <a:pt x="7503" y="11188"/>
                  <a:pt x="7499" y="11093"/>
                  <a:pt x="7499" y="10990"/>
                </a:cubicBezTo>
                <a:lnTo>
                  <a:pt x="7499" y="10514"/>
                </a:lnTo>
                <a:cubicBezTo>
                  <a:pt x="7499" y="10292"/>
                  <a:pt x="7511" y="10118"/>
                  <a:pt x="7527" y="10118"/>
                </a:cubicBezTo>
                <a:lnTo>
                  <a:pt x="7527" y="10118"/>
                </a:lnTo>
                <a:lnTo>
                  <a:pt x="7729" y="10118"/>
                </a:lnTo>
                <a:cubicBezTo>
                  <a:pt x="7745" y="10118"/>
                  <a:pt x="7757" y="10292"/>
                  <a:pt x="7757" y="10514"/>
                </a:cubicBezTo>
                <a:lnTo>
                  <a:pt x="7757" y="10990"/>
                </a:lnTo>
                <a:close/>
                <a:moveTo>
                  <a:pt x="8230" y="10998"/>
                </a:moveTo>
                <a:cubicBezTo>
                  <a:pt x="8230" y="11220"/>
                  <a:pt x="8218" y="11395"/>
                  <a:pt x="8202" y="11395"/>
                </a:cubicBezTo>
                <a:lnTo>
                  <a:pt x="8202" y="11395"/>
                </a:lnTo>
                <a:lnTo>
                  <a:pt x="8000" y="11395"/>
                </a:lnTo>
                <a:cubicBezTo>
                  <a:pt x="7992" y="11395"/>
                  <a:pt x="7985" y="11355"/>
                  <a:pt x="7980" y="11276"/>
                </a:cubicBezTo>
                <a:cubicBezTo>
                  <a:pt x="7975" y="11196"/>
                  <a:pt x="7972" y="11101"/>
                  <a:pt x="7972" y="10998"/>
                </a:cubicBezTo>
                <a:lnTo>
                  <a:pt x="7972" y="10522"/>
                </a:lnTo>
                <a:cubicBezTo>
                  <a:pt x="7972" y="10300"/>
                  <a:pt x="7984" y="10126"/>
                  <a:pt x="8000" y="10126"/>
                </a:cubicBezTo>
                <a:lnTo>
                  <a:pt x="8000" y="10126"/>
                </a:lnTo>
                <a:lnTo>
                  <a:pt x="8202" y="10126"/>
                </a:lnTo>
                <a:cubicBezTo>
                  <a:pt x="8209" y="10126"/>
                  <a:pt x="8216" y="10166"/>
                  <a:pt x="8221" y="10245"/>
                </a:cubicBezTo>
                <a:cubicBezTo>
                  <a:pt x="8226" y="10324"/>
                  <a:pt x="8230" y="10419"/>
                  <a:pt x="8230" y="10522"/>
                </a:cubicBezTo>
                <a:lnTo>
                  <a:pt x="8230" y="10998"/>
                </a:lnTo>
                <a:close/>
                <a:moveTo>
                  <a:pt x="8702" y="10998"/>
                </a:moveTo>
                <a:cubicBezTo>
                  <a:pt x="8702" y="11101"/>
                  <a:pt x="8699" y="11204"/>
                  <a:pt x="8694" y="11276"/>
                </a:cubicBezTo>
                <a:cubicBezTo>
                  <a:pt x="8688" y="11347"/>
                  <a:pt x="8682" y="11395"/>
                  <a:pt x="8674" y="11395"/>
                </a:cubicBezTo>
                <a:lnTo>
                  <a:pt x="8674" y="11395"/>
                </a:lnTo>
                <a:lnTo>
                  <a:pt x="8472" y="11395"/>
                </a:lnTo>
                <a:cubicBezTo>
                  <a:pt x="8465" y="11395"/>
                  <a:pt x="8458" y="11355"/>
                  <a:pt x="8453" y="11276"/>
                </a:cubicBezTo>
                <a:cubicBezTo>
                  <a:pt x="8448" y="11196"/>
                  <a:pt x="8444" y="11101"/>
                  <a:pt x="8444" y="10998"/>
                </a:cubicBezTo>
                <a:lnTo>
                  <a:pt x="8444" y="10522"/>
                </a:lnTo>
                <a:cubicBezTo>
                  <a:pt x="8444" y="10300"/>
                  <a:pt x="8456" y="10126"/>
                  <a:pt x="8472" y="10126"/>
                </a:cubicBezTo>
                <a:lnTo>
                  <a:pt x="8472" y="10126"/>
                </a:lnTo>
                <a:lnTo>
                  <a:pt x="8674" y="10126"/>
                </a:lnTo>
                <a:cubicBezTo>
                  <a:pt x="8690" y="10126"/>
                  <a:pt x="8702" y="10300"/>
                  <a:pt x="8702" y="10522"/>
                </a:cubicBezTo>
                <a:lnTo>
                  <a:pt x="8702" y="10998"/>
                </a:lnTo>
                <a:close/>
                <a:moveTo>
                  <a:pt x="9175" y="11014"/>
                </a:moveTo>
                <a:cubicBezTo>
                  <a:pt x="9175" y="11236"/>
                  <a:pt x="9163" y="11410"/>
                  <a:pt x="9147" y="11410"/>
                </a:cubicBezTo>
                <a:lnTo>
                  <a:pt x="9147" y="11410"/>
                </a:lnTo>
                <a:lnTo>
                  <a:pt x="8945" y="11410"/>
                </a:lnTo>
                <a:cubicBezTo>
                  <a:pt x="8929" y="11410"/>
                  <a:pt x="8917" y="11236"/>
                  <a:pt x="8917" y="11014"/>
                </a:cubicBezTo>
                <a:lnTo>
                  <a:pt x="8917" y="10538"/>
                </a:lnTo>
                <a:cubicBezTo>
                  <a:pt x="8917" y="10435"/>
                  <a:pt x="8920" y="10332"/>
                  <a:pt x="8925" y="10261"/>
                </a:cubicBezTo>
                <a:cubicBezTo>
                  <a:pt x="8931" y="10189"/>
                  <a:pt x="8938" y="10142"/>
                  <a:pt x="8945" y="10142"/>
                </a:cubicBezTo>
                <a:lnTo>
                  <a:pt x="8945" y="10142"/>
                </a:lnTo>
                <a:lnTo>
                  <a:pt x="9147" y="10142"/>
                </a:lnTo>
                <a:cubicBezTo>
                  <a:pt x="9154" y="10142"/>
                  <a:pt x="9162" y="10181"/>
                  <a:pt x="9167" y="10261"/>
                </a:cubicBezTo>
                <a:cubicBezTo>
                  <a:pt x="9172" y="10332"/>
                  <a:pt x="9175" y="10435"/>
                  <a:pt x="9175" y="10538"/>
                </a:cubicBezTo>
                <a:lnTo>
                  <a:pt x="9175" y="11014"/>
                </a:lnTo>
                <a:close/>
                <a:moveTo>
                  <a:pt x="9647" y="11014"/>
                </a:moveTo>
                <a:cubicBezTo>
                  <a:pt x="9647" y="11236"/>
                  <a:pt x="9635" y="11410"/>
                  <a:pt x="9620" y="11410"/>
                </a:cubicBezTo>
                <a:cubicBezTo>
                  <a:pt x="9620" y="11410"/>
                  <a:pt x="9620" y="11410"/>
                  <a:pt x="9620" y="11410"/>
                </a:cubicBezTo>
                <a:lnTo>
                  <a:pt x="9417" y="11410"/>
                </a:lnTo>
                <a:cubicBezTo>
                  <a:pt x="9410" y="11410"/>
                  <a:pt x="9403" y="11371"/>
                  <a:pt x="9398" y="11292"/>
                </a:cubicBezTo>
                <a:cubicBezTo>
                  <a:pt x="9393" y="11220"/>
                  <a:pt x="9389" y="11117"/>
                  <a:pt x="9389" y="11014"/>
                </a:cubicBezTo>
                <a:lnTo>
                  <a:pt x="9389" y="10538"/>
                </a:lnTo>
                <a:cubicBezTo>
                  <a:pt x="9389" y="10316"/>
                  <a:pt x="9402" y="10142"/>
                  <a:pt x="9417" y="10142"/>
                </a:cubicBezTo>
                <a:lnTo>
                  <a:pt x="9417" y="10142"/>
                </a:lnTo>
                <a:lnTo>
                  <a:pt x="9620" y="10142"/>
                </a:lnTo>
                <a:cubicBezTo>
                  <a:pt x="9627" y="10142"/>
                  <a:pt x="9634" y="10181"/>
                  <a:pt x="9639" y="10261"/>
                </a:cubicBezTo>
                <a:cubicBezTo>
                  <a:pt x="9644" y="10340"/>
                  <a:pt x="9647" y="10435"/>
                  <a:pt x="9647" y="10538"/>
                </a:cubicBezTo>
                <a:lnTo>
                  <a:pt x="9647" y="11014"/>
                </a:lnTo>
                <a:close/>
                <a:moveTo>
                  <a:pt x="10120" y="11022"/>
                </a:moveTo>
                <a:cubicBezTo>
                  <a:pt x="10120" y="11125"/>
                  <a:pt x="10117" y="11228"/>
                  <a:pt x="10112" y="11299"/>
                </a:cubicBezTo>
                <a:cubicBezTo>
                  <a:pt x="10107" y="11371"/>
                  <a:pt x="10100" y="11418"/>
                  <a:pt x="10092" y="11418"/>
                </a:cubicBezTo>
                <a:lnTo>
                  <a:pt x="10092" y="11418"/>
                </a:lnTo>
                <a:lnTo>
                  <a:pt x="9890" y="11418"/>
                </a:lnTo>
                <a:cubicBezTo>
                  <a:pt x="9883" y="11418"/>
                  <a:pt x="9876" y="11379"/>
                  <a:pt x="9871" y="11299"/>
                </a:cubicBezTo>
                <a:cubicBezTo>
                  <a:pt x="9866" y="11228"/>
                  <a:pt x="9862" y="11125"/>
                  <a:pt x="9862" y="11022"/>
                </a:cubicBezTo>
                <a:lnTo>
                  <a:pt x="9862" y="10546"/>
                </a:lnTo>
                <a:cubicBezTo>
                  <a:pt x="9862" y="10324"/>
                  <a:pt x="9874" y="10150"/>
                  <a:pt x="9890" y="10150"/>
                </a:cubicBezTo>
                <a:lnTo>
                  <a:pt x="9890" y="10150"/>
                </a:lnTo>
                <a:lnTo>
                  <a:pt x="10092" y="10150"/>
                </a:lnTo>
                <a:cubicBezTo>
                  <a:pt x="10100" y="10150"/>
                  <a:pt x="10107" y="10189"/>
                  <a:pt x="10112" y="10269"/>
                </a:cubicBezTo>
                <a:cubicBezTo>
                  <a:pt x="10117" y="10340"/>
                  <a:pt x="10120" y="10443"/>
                  <a:pt x="10120" y="10546"/>
                </a:cubicBezTo>
                <a:lnTo>
                  <a:pt x="10120" y="11022"/>
                </a:lnTo>
                <a:close/>
                <a:moveTo>
                  <a:pt x="10592" y="11030"/>
                </a:moveTo>
                <a:cubicBezTo>
                  <a:pt x="10592" y="11133"/>
                  <a:pt x="10589" y="11236"/>
                  <a:pt x="10584" y="11307"/>
                </a:cubicBezTo>
                <a:cubicBezTo>
                  <a:pt x="10578" y="11379"/>
                  <a:pt x="10572" y="11426"/>
                  <a:pt x="10565" y="11426"/>
                </a:cubicBezTo>
                <a:lnTo>
                  <a:pt x="10565" y="11426"/>
                </a:lnTo>
                <a:lnTo>
                  <a:pt x="10362" y="11426"/>
                </a:lnTo>
                <a:cubicBezTo>
                  <a:pt x="10355" y="11426"/>
                  <a:pt x="10348" y="11387"/>
                  <a:pt x="10343" y="11307"/>
                </a:cubicBezTo>
                <a:cubicBezTo>
                  <a:pt x="10338" y="11236"/>
                  <a:pt x="10335" y="11133"/>
                  <a:pt x="10335" y="11030"/>
                </a:cubicBezTo>
                <a:lnTo>
                  <a:pt x="10335" y="10554"/>
                </a:lnTo>
                <a:cubicBezTo>
                  <a:pt x="10335" y="10332"/>
                  <a:pt x="10347" y="10158"/>
                  <a:pt x="10362" y="10158"/>
                </a:cubicBezTo>
                <a:lnTo>
                  <a:pt x="10362" y="10158"/>
                </a:lnTo>
                <a:lnTo>
                  <a:pt x="10565" y="10158"/>
                </a:lnTo>
                <a:cubicBezTo>
                  <a:pt x="10580" y="10158"/>
                  <a:pt x="10592" y="10332"/>
                  <a:pt x="10592" y="10554"/>
                </a:cubicBezTo>
                <a:lnTo>
                  <a:pt x="10592" y="11030"/>
                </a:lnTo>
                <a:close/>
                <a:moveTo>
                  <a:pt x="11065" y="11038"/>
                </a:moveTo>
                <a:cubicBezTo>
                  <a:pt x="11065" y="11141"/>
                  <a:pt x="11062" y="11244"/>
                  <a:pt x="11057" y="11315"/>
                </a:cubicBezTo>
                <a:cubicBezTo>
                  <a:pt x="11051" y="11387"/>
                  <a:pt x="11045" y="11434"/>
                  <a:pt x="11038" y="11434"/>
                </a:cubicBezTo>
                <a:lnTo>
                  <a:pt x="11038" y="11434"/>
                </a:lnTo>
                <a:lnTo>
                  <a:pt x="10835" y="11434"/>
                </a:lnTo>
                <a:cubicBezTo>
                  <a:pt x="10820" y="11434"/>
                  <a:pt x="10807" y="11260"/>
                  <a:pt x="10807" y="11038"/>
                </a:cubicBezTo>
                <a:lnTo>
                  <a:pt x="10807" y="10562"/>
                </a:lnTo>
                <a:cubicBezTo>
                  <a:pt x="10807" y="10459"/>
                  <a:pt x="10810" y="10356"/>
                  <a:pt x="10816" y="10284"/>
                </a:cubicBezTo>
                <a:cubicBezTo>
                  <a:pt x="10821" y="10213"/>
                  <a:pt x="10830" y="10181"/>
                  <a:pt x="10835" y="10166"/>
                </a:cubicBezTo>
                <a:lnTo>
                  <a:pt x="11038" y="10173"/>
                </a:lnTo>
                <a:cubicBezTo>
                  <a:pt x="11053" y="10173"/>
                  <a:pt x="11065" y="10348"/>
                  <a:pt x="11065" y="10570"/>
                </a:cubicBezTo>
                <a:lnTo>
                  <a:pt x="11065" y="11038"/>
                </a:lnTo>
                <a:close/>
                <a:moveTo>
                  <a:pt x="11520" y="11046"/>
                </a:moveTo>
                <a:cubicBezTo>
                  <a:pt x="11520" y="11268"/>
                  <a:pt x="11508" y="11442"/>
                  <a:pt x="11492" y="11442"/>
                </a:cubicBezTo>
                <a:lnTo>
                  <a:pt x="11492" y="11442"/>
                </a:lnTo>
                <a:lnTo>
                  <a:pt x="11394" y="11442"/>
                </a:lnTo>
                <a:cubicBezTo>
                  <a:pt x="11394" y="11442"/>
                  <a:pt x="11394" y="11442"/>
                  <a:pt x="11394" y="11442"/>
                </a:cubicBezTo>
                <a:lnTo>
                  <a:pt x="11308" y="11442"/>
                </a:lnTo>
                <a:cubicBezTo>
                  <a:pt x="11292" y="11442"/>
                  <a:pt x="11280" y="11268"/>
                  <a:pt x="11280" y="11046"/>
                </a:cubicBezTo>
                <a:lnTo>
                  <a:pt x="11280" y="10570"/>
                </a:lnTo>
                <a:cubicBezTo>
                  <a:pt x="11280" y="10348"/>
                  <a:pt x="11292" y="10173"/>
                  <a:pt x="11308" y="10173"/>
                </a:cubicBezTo>
                <a:lnTo>
                  <a:pt x="11308" y="10173"/>
                </a:lnTo>
                <a:lnTo>
                  <a:pt x="11394" y="10173"/>
                </a:lnTo>
                <a:cubicBezTo>
                  <a:pt x="11394" y="10173"/>
                  <a:pt x="11394" y="10173"/>
                  <a:pt x="11394" y="10173"/>
                </a:cubicBezTo>
                <a:lnTo>
                  <a:pt x="11394" y="10173"/>
                </a:lnTo>
                <a:lnTo>
                  <a:pt x="11492" y="10173"/>
                </a:lnTo>
                <a:cubicBezTo>
                  <a:pt x="11499" y="10173"/>
                  <a:pt x="11506" y="10213"/>
                  <a:pt x="11511" y="10292"/>
                </a:cubicBezTo>
                <a:cubicBezTo>
                  <a:pt x="11516" y="10372"/>
                  <a:pt x="11520" y="10467"/>
                  <a:pt x="11520" y="10570"/>
                </a:cubicBezTo>
                <a:lnTo>
                  <a:pt x="11520" y="11046"/>
                </a:lnTo>
                <a:close/>
                <a:moveTo>
                  <a:pt x="11993" y="11054"/>
                </a:moveTo>
                <a:cubicBezTo>
                  <a:pt x="11993" y="11276"/>
                  <a:pt x="11980" y="11450"/>
                  <a:pt x="11965" y="11450"/>
                </a:cubicBezTo>
                <a:lnTo>
                  <a:pt x="11965" y="11450"/>
                </a:lnTo>
                <a:lnTo>
                  <a:pt x="11762" y="11450"/>
                </a:lnTo>
                <a:cubicBezTo>
                  <a:pt x="11747" y="11450"/>
                  <a:pt x="11735" y="11276"/>
                  <a:pt x="11735" y="11054"/>
                </a:cubicBezTo>
                <a:lnTo>
                  <a:pt x="11735" y="10578"/>
                </a:lnTo>
                <a:cubicBezTo>
                  <a:pt x="11735" y="10475"/>
                  <a:pt x="11738" y="10372"/>
                  <a:pt x="11743" y="10300"/>
                </a:cubicBezTo>
                <a:cubicBezTo>
                  <a:pt x="11748" y="10229"/>
                  <a:pt x="11755" y="10181"/>
                  <a:pt x="11762" y="10181"/>
                </a:cubicBezTo>
                <a:lnTo>
                  <a:pt x="11762" y="10181"/>
                </a:lnTo>
                <a:lnTo>
                  <a:pt x="11965" y="10181"/>
                </a:lnTo>
                <a:cubicBezTo>
                  <a:pt x="11972" y="10181"/>
                  <a:pt x="11979" y="10221"/>
                  <a:pt x="11984" y="10300"/>
                </a:cubicBezTo>
                <a:cubicBezTo>
                  <a:pt x="11989" y="10380"/>
                  <a:pt x="11993" y="10475"/>
                  <a:pt x="11993" y="10578"/>
                </a:cubicBezTo>
                <a:lnTo>
                  <a:pt x="11993" y="11054"/>
                </a:lnTo>
                <a:close/>
                <a:moveTo>
                  <a:pt x="12465" y="11062"/>
                </a:moveTo>
                <a:cubicBezTo>
                  <a:pt x="12465" y="11284"/>
                  <a:pt x="12453" y="11458"/>
                  <a:pt x="12437" y="11458"/>
                </a:cubicBezTo>
                <a:cubicBezTo>
                  <a:pt x="12437" y="11458"/>
                  <a:pt x="12437" y="11458"/>
                  <a:pt x="12437" y="11458"/>
                </a:cubicBezTo>
                <a:lnTo>
                  <a:pt x="12235" y="11458"/>
                </a:lnTo>
                <a:cubicBezTo>
                  <a:pt x="12228" y="11458"/>
                  <a:pt x="12220" y="11418"/>
                  <a:pt x="12215" y="11339"/>
                </a:cubicBezTo>
                <a:cubicBezTo>
                  <a:pt x="12211" y="11268"/>
                  <a:pt x="12207" y="11165"/>
                  <a:pt x="12207" y="11062"/>
                </a:cubicBezTo>
                <a:lnTo>
                  <a:pt x="12207" y="10586"/>
                </a:lnTo>
                <a:cubicBezTo>
                  <a:pt x="12207" y="10364"/>
                  <a:pt x="12219" y="10189"/>
                  <a:pt x="12235" y="10189"/>
                </a:cubicBezTo>
                <a:lnTo>
                  <a:pt x="12235" y="10189"/>
                </a:lnTo>
                <a:lnTo>
                  <a:pt x="12437" y="10189"/>
                </a:lnTo>
                <a:cubicBezTo>
                  <a:pt x="12444" y="10189"/>
                  <a:pt x="12452" y="10229"/>
                  <a:pt x="12457" y="10308"/>
                </a:cubicBezTo>
                <a:cubicBezTo>
                  <a:pt x="12462" y="10380"/>
                  <a:pt x="12465" y="10483"/>
                  <a:pt x="12465" y="10586"/>
                </a:cubicBezTo>
                <a:lnTo>
                  <a:pt x="12465" y="11062"/>
                </a:lnTo>
                <a:close/>
                <a:moveTo>
                  <a:pt x="12938" y="11069"/>
                </a:moveTo>
                <a:cubicBezTo>
                  <a:pt x="12938" y="11173"/>
                  <a:pt x="12935" y="11276"/>
                  <a:pt x="12929" y="11347"/>
                </a:cubicBezTo>
                <a:cubicBezTo>
                  <a:pt x="12924" y="11418"/>
                  <a:pt x="12917" y="11466"/>
                  <a:pt x="12910" y="11466"/>
                </a:cubicBezTo>
                <a:lnTo>
                  <a:pt x="12910" y="11466"/>
                </a:lnTo>
                <a:lnTo>
                  <a:pt x="12708" y="11466"/>
                </a:lnTo>
                <a:cubicBezTo>
                  <a:pt x="12692" y="11466"/>
                  <a:pt x="12680" y="11292"/>
                  <a:pt x="12680" y="11069"/>
                </a:cubicBezTo>
                <a:lnTo>
                  <a:pt x="12680" y="10594"/>
                </a:lnTo>
                <a:cubicBezTo>
                  <a:pt x="12680" y="10491"/>
                  <a:pt x="12683" y="10388"/>
                  <a:pt x="12688" y="10316"/>
                </a:cubicBezTo>
                <a:cubicBezTo>
                  <a:pt x="12693" y="10245"/>
                  <a:pt x="12700" y="10197"/>
                  <a:pt x="12708" y="10197"/>
                </a:cubicBezTo>
                <a:lnTo>
                  <a:pt x="12708" y="10197"/>
                </a:lnTo>
                <a:lnTo>
                  <a:pt x="12910" y="10197"/>
                </a:lnTo>
                <a:cubicBezTo>
                  <a:pt x="12926" y="10197"/>
                  <a:pt x="12938" y="10372"/>
                  <a:pt x="12938" y="10594"/>
                </a:cubicBezTo>
                <a:lnTo>
                  <a:pt x="12938" y="11069"/>
                </a:lnTo>
                <a:close/>
                <a:moveTo>
                  <a:pt x="13410" y="11077"/>
                </a:moveTo>
                <a:cubicBezTo>
                  <a:pt x="13410" y="11181"/>
                  <a:pt x="13407" y="11284"/>
                  <a:pt x="13402" y="11355"/>
                </a:cubicBezTo>
                <a:cubicBezTo>
                  <a:pt x="13396" y="11426"/>
                  <a:pt x="13390" y="11474"/>
                  <a:pt x="13382" y="11474"/>
                </a:cubicBezTo>
                <a:lnTo>
                  <a:pt x="13382" y="11474"/>
                </a:lnTo>
                <a:lnTo>
                  <a:pt x="13180" y="11474"/>
                </a:lnTo>
                <a:cubicBezTo>
                  <a:pt x="13173" y="11474"/>
                  <a:pt x="13166" y="11434"/>
                  <a:pt x="13161" y="11355"/>
                </a:cubicBezTo>
                <a:cubicBezTo>
                  <a:pt x="13156" y="11276"/>
                  <a:pt x="13152" y="11181"/>
                  <a:pt x="13152" y="11077"/>
                </a:cubicBezTo>
                <a:lnTo>
                  <a:pt x="13152" y="10602"/>
                </a:lnTo>
                <a:cubicBezTo>
                  <a:pt x="13152" y="10380"/>
                  <a:pt x="13166" y="10221"/>
                  <a:pt x="13180" y="10205"/>
                </a:cubicBezTo>
                <a:lnTo>
                  <a:pt x="13382" y="10213"/>
                </a:lnTo>
                <a:cubicBezTo>
                  <a:pt x="13398" y="10213"/>
                  <a:pt x="13410" y="10388"/>
                  <a:pt x="13410" y="10610"/>
                </a:cubicBezTo>
                <a:lnTo>
                  <a:pt x="13410" y="11077"/>
                </a:lnTo>
                <a:close/>
                <a:moveTo>
                  <a:pt x="13883" y="11085"/>
                </a:moveTo>
                <a:cubicBezTo>
                  <a:pt x="13883" y="11188"/>
                  <a:pt x="13880" y="11292"/>
                  <a:pt x="13875" y="11363"/>
                </a:cubicBezTo>
                <a:cubicBezTo>
                  <a:pt x="13870" y="11434"/>
                  <a:pt x="13862" y="11482"/>
                  <a:pt x="13855" y="11482"/>
                </a:cubicBezTo>
                <a:lnTo>
                  <a:pt x="13855" y="11482"/>
                </a:lnTo>
                <a:lnTo>
                  <a:pt x="13653" y="11482"/>
                </a:lnTo>
                <a:cubicBezTo>
                  <a:pt x="13646" y="11482"/>
                  <a:pt x="13638" y="11442"/>
                  <a:pt x="13633" y="11363"/>
                </a:cubicBezTo>
                <a:cubicBezTo>
                  <a:pt x="13628" y="11284"/>
                  <a:pt x="13625" y="11188"/>
                  <a:pt x="13625" y="11085"/>
                </a:cubicBezTo>
                <a:lnTo>
                  <a:pt x="13625" y="10610"/>
                </a:lnTo>
                <a:cubicBezTo>
                  <a:pt x="13625" y="10388"/>
                  <a:pt x="13637" y="10213"/>
                  <a:pt x="13653" y="10213"/>
                </a:cubicBezTo>
                <a:lnTo>
                  <a:pt x="13653" y="10213"/>
                </a:lnTo>
                <a:lnTo>
                  <a:pt x="13855" y="10213"/>
                </a:lnTo>
                <a:cubicBezTo>
                  <a:pt x="13871" y="10213"/>
                  <a:pt x="13883" y="10388"/>
                  <a:pt x="13883" y="10610"/>
                </a:cubicBezTo>
                <a:lnTo>
                  <a:pt x="13883" y="11085"/>
                </a:lnTo>
                <a:close/>
                <a:moveTo>
                  <a:pt x="14355" y="11093"/>
                </a:moveTo>
                <a:cubicBezTo>
                  <a:pt x="14355" y="11315"/>
                  <a:pt x="14343" y="11490"/>
                  <a:pt x="14328" y="11490"/>
                </a:cubicBezTo>
                <a:lnTo>
                  <a:pt x="14328" y="11490"/>
                </a:lnTo>
                <a:lnTo>
                  <a:pt x="14125" y="11490"/>
                </a:lnTo>
                <a:cubicBezTo>
                  <a:pt x="14118" y="11490"/>
                  <a:pt x="14111" y="11450"/>
                  <a:pt x="14106" y="11371"/>
                </a:cubicBezTo>
                <a:cubicBezTo>
                  <a:pt x="14101" y="11292"/>
                  <a:pt x="14097" y="11196"/>
                  <a:pt x="14097" y="11093"/>
                </a:cubicBezTo>
                <a:lnTo>
                  <a:pt x="14097" y="10618"/>
                </a:lnTo>
                <a:cubicBezTo>
                  <a:pt x="14097" y="10395"/>
                  <a:pt x="14110" y="10221"/>
                  <a:pt x="14125" y="10221"/>
                </a:cubicBezTo>
                <a:lnTo>
                  <a:pt x="14125" y="10221"/>
                </a:lnTo>
                <a:lnTo>
                  <a:pt x="14328" y="10221"/>
                </a:lnTo>
                <a:cubicBezTo>
                  <a:pt x="14335" y="10221"/>
                  <a:pt x="14342" y="10261"/>
                  <a:pt x="14347" y="10340"/>
                </a:cubicBezTo>
                <a:cubicBezTo>
                  <a:pt x="14352" y="10419"/>
                  <a:pt x="14355" y="10514"/>
                  <a:pt x="14355" y="10618"/>
                </a:cubicBezTo>
                <a:lnTo>
                  <a:pt x="14355" y="11093"/>
                </a:lnTo>
                <a:close/>
                <a:moveTo>
                  <a:pt x="14828" y="11093"/>
                </a:moveTo>
                <a:cubicBezTo>
                  <a:pt x="14828" y="11196"/>
                  <a:pt x="14825" y="11299"/>
                  <a:pt x="14820" y="11371"/>
                </a:cubicBezTo>
                <a:cubicBezTo>
                  <a:pt x="14814" y="11442"/>
                  <a:pt x="14808" y="11490"/>
                  <a:pt x="14800" y="11490"/>
                </a:cubicBezTo>
                <a:lnTo>
                  <a:pt x="14800" y="11490"/>
                </a:lnTo>
                <a:lnTo>
                  <a:pt x="14598" y="11490"/>
                </a:lnTo>
                <a:cubicBezTo>
                  <a:pt x="14591" y="11490"/>
                  <a:pt x="14583" y="11450"/>
                  <a:pt x="14579" y="11371"/>
                </a:cubicBezTo>
                <a:cubicBezTo>
                  <a:pt x="14574" y="11292"/>
                  <a:pt x="14570" y="11196"/>
                  <a:pt x="14570" y="11093"/>
                </a:cubicBezTo>
                <a:lnTo>
                  <a:pt x="14570" y="10618"/>
                </a:lnTo>
                <a:cubicBezTo>
                  <a:pt x="14570" y="10395"/>
                  <a:pt x="14582" y="10221"/>
                  <a:pt x="14598" y="10221"/>
                </a:cubicBezTo>
                <a:lnTo>
                  <a:pt x="14598" y="10221"/>
                </a:lnTo>
                <a:lnTo>
                  <a:pt x="14800" y="10221"/>
                </a:lnTo>
                <a:cubicBezTo>
                  <a:pt x="14816" y="10221"/>
                  <a:pt x="14828" y="10395"/>
                  <a:pt x="14828" y="10618"/>
                </a:cubicBezTo>
                <a:lnTo>
                  <a:pt x="14828" y="11093"/>
                </a:lnTo>
                <a:close/>
                <a:moveTo>
                  <a:pt x="15300" y="11101"/>
                </a:moveTo>
                <a:cubicBezTo>
                  <a:pt x="15300" y="11323"/>
                  <a:pt x="15288" y="11498"/>
                  <a:pt x="15273" y="11498"/>
                </a:cubicBezTo>
                <a:cubicBezTo>
                  <a:pt x="15273" y="11498"/>
                  <a:pt x="15273" y="11498"/>
                  <a:pt x="15273" y="11498"/>
                </a:cubicBezTo>
                <a:lnTo>
                  <a:pt x="15070" y="11498"/>
                </a:lnTo>
                <a:cubicBezTo>
                  <a:pt x="15063" y="11498"/>
                  <a:pt x="15056" y="11458"/>
                  <a:pt x="15051" y="11379"/>
                </a:cubicBezTo>
                <a:cubicBezTo>
                  <a:pt x="15046" y="11307"/>
                  <a:pt x="15043" y="11204"/>
                  <a:pt x="15043" y="11101"/>
                </a:cubicBezTo>
                <a:lnTo>
                  <a:pt x="15043" y="10625"/>
                </a:lnTo>
                <a:cubicBezTo>
                  <a:pt x="15043" y="10403"/>
                  <a:pt x="15055" y="10229"/>
                  <a:pt x="15070" y="10229"/>
                </a:cubicBezTo>
                <a:lnTo>
                  <a:pt x="15070" y="10229"/>
                </a:lnTo>
                <a:lnTo>
                  <a:pt x="15273" y="10229"/>
                </a:lnTo>
                <a:cubicBezTo>
                  <a:pt x="15280" y="10229"/>
                  <a:pt x="15287" y="10269"/>
                  <a:pt x="15292" y="10348"/>
                </a:cubicBezTo>
                <a:cubicBezTo>
                  <a:pt x="15297" y="10419"/>
                  <a:pt x="15300" y="10522"/>
                  <a:pt x="15300" y="10625"/>
                </a:cubicBezTo>
                <a:lnTo>
                  <a:pt x="15300" y="11101"/>
                </a:lnTo>
                <a:close/>
                <a:moveTo>
                  <a:pt x="15761" y="11109"/>
                </a:moveTo>
                <a:cubicBezTo>
                  <a:pt x="15761" y="11331"/>
                  <a:pt x="15749" y="11506"/>
                  <a:pt x="15733" y="11506"/>
                </a:cubicBezTo>
                <a:lnTo>
                  <a:pt x="15733" y="11506"/>
                </a:lnTo>
                <a:lnTo>
                  <a:pt x="15635" y="11506"/>
                </a:lnTo>
                <a:cubicBezTo>
                  <a:pt x="15635" y="11506"/>
                  <a:pt x="15635" y="11506"/>
                  <a:pt x="15635" y="11506"/>
                </a:cubicBezTo>
                <a:lnTo>
                  <a:pt x="15543" y="11506"/>
                </a:lnTo>
                <a:cubicBezTo>
                  <a:pt x="15536" y="11506"/>
                  <a:pt x="15529" y="11466"/>
                  <a:pt x="15524" y="11387"/>
                </a:cubicBezTo>
                <a:cubicBezTo>
                  <a:pt x="15519" y="11307"/>
                  <a:pt x="15516" y="11212"/>
                  <a:pt x="15516" y="11109"/>
                </a:cubicBezTo>
                <a:lnTo>
                  <a:pt x="15516" y="10633"/>
                </a:lnTo>
                <a:cubicBezTo>
                  <a:pt x="15516" y="10411"/>
                  <a:pt x="15528" y="10237"/>
                  <a:pt x="15543" y="10237"/>
                </a:cubicBezTo>
                <a:cubicBezTo>
                  <a:pt x="15543" y="10237"/>
                  <a:pt x="15543" y="10237"/>
                  <a:pt x="15543" y="10237"/>
                </a:cubicBezTo>
                <a:lnTo>
                  <a:pt x="15642" y="10237"/>
                </a:lnTo>
                <a:cubicBezTo>
                  <a:pt x="15642" y="10237"/>
                  <a:pt x="15642" y="10237"/>
                  <a:pt x="15643" y="10237"/>
                </a:cubicBezTo>
                <a:lnTo>
                  <a:pt x="15734" y="10237"/>
                </a:lnTo>
                <a:cubicBezTo>
                  <a:pt x="15741" y="10237"/>
                  <a:pt x="15748" y="10277"/>
                  <a:pt x="15753" y="10356"/>
                </a:cubicBezTo>
                <a:cubicBezTo>
                  <a:pt x="15758" y="10435"/>
                  <a:pt x="15761" y="10530"/>
                  <a:pt x="15761" y="10633"/>
                </a:cubicBezTo>
                <a:lnTo>
                  <a:pt x="15761" y="11109"/>
                </a:lnTo>
                <a:close/>
                <a:moveTo>
                  <a:pt x="16233" y="11117"/>
                </a:moveTo>
                <a:cubicBezTo>
                  <a:pt x="16233" y="11220"/>
                  <a:pt x="16230" y="11323"/>
                  <a:pt x="16225" y="11395"/>
                </a:cubicBezTo>
                <a:cubicBezTo>
                  <a:pt x="16220" y="11466"/>
                  <a:pt x="16213" y="11514"/>
                  <a:pt x="16206" y="11514"/>
                </a:cubicBezTo>
                <a:lnTo>
                  <a:pt x="16206" y="11514"/>
                </a:lnTo>
                <a:lnTo>
                  <a:pt x="16003" y="11514"/>
                </a:lnTo>
                <a:cubicBezTo>
                  <a:pt x="15988" y="11514"/>
                  <a:pt x="15976" y="11339"/>
                  <a:pt x="15976" y="11117"/>
                </a:cubicBezTo>
                <a:lnTo>
                  <a:pt x="15976" y="10641"/>
                </a:lnTo>
                <a:cubicBezTo>
                  <a:pt x="15976" y="10538"/>
                  <a:pt x="15978" y="10435"/>
                  <a:pt x="15984" y="10364"/>
                </a:cubicBezTo>
                <a:cubicBezTo>
                  <a:pt x="15989" y="10292"/>
                  <a:pt x="15996" y="10245"/>
                  <a:pt x="16003" y="10245"/>
                </a:cubicBezTo>
                <a:lnTo>
                  <a:pt x="16003" y="10245"/>
                </a:lnTo>
                <a:lnTo>
                  <a:pt x="16206" y="10245"/>
                </a:lnTo>
                <a:cubicBezTo>
                  <a:pt x="16221" y="10245"/>
                  <a:pt x="16233" y="10419"/>
                  <a:pt x="16233" y="10641"/>
                </a:cubicBezTo>
                <a:lnTo>
                  <a:pt x="16233" y="11117"/>
                </a:lnTo>
                <a:close/>
                <a:moveTo>
                  <a:pt x="16706" y="11125"/>
                </a:moveTo>
                <a:cubicBezTo>
                  <a:pt x="16706" y="11228"/>
                  <a:pt x="16703" y="11331"/>
                  <a:pt x="16698" y="11403"/>
                </a:cubicBezTo>
                <a:cubicBezTo>
                  <a:pt x="16693" y="11474"/>
                  <a:pt x="16686" y="11521"/>
                  <a:pt x="16678" y="11521"/>
                </a:cubicBezTo>
                <a:lnTo>
                  <a:pt x="16678" y="11521"/>
                </a:lnTo>
                <a:lnTo>
                  <a:pt x="16476" y="11521"/>
                </a:lnTo>
                <a:cubicBezTo>
                  <a:pt x="16469" y="11521"/>
                  <a:pt x="16462" y="11482"/>
                  <a:pt x="16457" y="11403"/>
                </a:cubicBezTo>
                <a:cubicBezTo>
                  <a:pt x="16452" y="11331"/>
                  <a:pt x="16448" y="11228"/>
                  <a:pt x="16448" y="11125"/>
                </a:cubicBezTo>
                <a:lnTo>
                  <a:pt x="16448" y="10649"/>
                </a:lnTo>
                <a:cubicBezTo>
                  <a:pt x="16448" y="10427"/>
                  <a:pt x="16460" y="10253"/>
                  <a:pt x="16476" y="10253"/>
                </a:cubicBezTo>
                <a:lnTo>
                  <a:pt x="16476" y="10253"/>
                </a:lnTo>
                <a:lnTo>
                  <a:pt x="16678" y="10253"/>
                </a:lnTo>
                <a:cubicBezTo>
                  <a:pt x="16694" y="10253"/>
                  <a:pt x="16706" y="10427"/>
                  <a:pt x="16706" y="10649"/>
                </a:cubicBezTo>
                <a:lnTo>
                  <a:pt x="16706" y="11125"/>
                </a:lnTo>
                <a:close/>
                <a:moveTo>
                  <a:pt x="17178" y="11133"/>
                </a:moveTo>
                <a:cubicBezTo>
                  <a:pt x="17178" y="11236"/>
                  <a:pt x="17176" y="11339"/>
                  <a:pt x="17170" y="11410"/>
                </a:cubicBezTo>
                <a:cubicBezTo>
                  <a:pt x="17165" y="11482"/>
                  <a:pt x="17158" y="11529"/>
                  <a:pt x="17151" y="11529"/>
                </a:cubicBezTo>
                <a:lnTo>
                  <a:pt x="17151" y="11529"/>
                </a:lnTo>
                <a:lnTo>
                  <a:pt x="16948" y="11529"/>
                </a:lnTo>
                <a:cubicBezTo>
                  <a:pt x="16933" y="11529"/>
                  <a:pt x="16921" y="11355"/>
                  <a:pt x="16921" y="11133"/>
                </a:cubicBezTo>
                <a:lnTo>
                  <a:pt x="16921" y="10657"/>
                </a:lnTo>
                <a:cubicBezTo>
                  <a:pt x="16921" y="10554"/>
                  <a:pt x="16923" y="10451"/>
                  <a:pt x="16929" y="10380"/>
                </a:cubicBezTo>
                <a:cubicBezTo>
                  <a:pt x="16934" y="10308"/>
                  <a:pt x="16941" y="10261"/>
                  <a:pt x="16948" y="10261"/>
                </a:cubicBezTo>
                <a:lnTo>
                  <a:pt x="16948" y="10261"/>
                </a:lnTo>
                <a:lnTo>
                  <a:pt x="17151" y="10261"/>
                </a:lnTo>
                <a:cubicBezTo>
                  <a:pt x="17166" y="10261"/>
                  <a:pt x="17178" y="10435"/>
                  <a:pt x="17178" y="10657"/>
                </a:cubicBezTo>
                <a:lnTo>
                  <a:pt x="17178" y="11133"/>
                </a:lnTo>
                <a:close/>
                <a:moveTo>
                  <a:pt x="17643" y="11418"/>
                </a:moveTo>
                <a:cubicBezTo>
                  <a:pt x="17638" y="11490"/>
                  <a:pt x="17631" y="11537"/>
                  <a:pt x="17624" y="11537"/>
                </a:cubicBezTo>
                <a:lnTo>
                  <a:pt x="17624" y="11537"/>
                </a:lnTo>
                <a:lnTo>
                  <a:pt x="17421" y="11537"/>
                </a:lnTo>
                <a:cubicBezTo>
                  <a:pt x="17406" y="11537"/>
                  <a:pt x="17394" y="11363"/>
                  <a:pt x="17394" y="11141"/>
                </a:cubicBezTo>
                <a:lnTo>
                  <a:pt x="17394" y="10665"/>
                </a:lnTo>
                <a:cubicBezTo>
                  <a:pt x="17394" y="10562"/>
                  <a:pt x="17396" y="10459"/>
                  <a:pt x="17402" y="10388"/>
                </a:cubicBezTo>
                <a:cubicBezTo>
                  <a:pt x="17407" y="10316"/>
                  <a:pt x="17414" y="10269"/>
                  <a:pt x="17421" y="10269"/>
                </a:cubicBezTo>
                <a:lnTo>
                  <a:pt x="17421" y="10269"/>
                </a:lnTo>
                <a:lnTo>
                  <a:pt x="17624" y="10269"/>
                </a:lnTo>
                <a:cubicBezTo>
                  <a:pt x="17639" y="10269"/>
                  <a:pt x="17651" y="10443"/>
                  <a:pt x="17651" y="10665"/>
                </a:cubicBezTo>
                <a:lnTo>
                  <a:pt x="17651" y="11141"/>
                </a:lnTo>
                <a:cubicBezTo>
                  <a:pt x="17651" y="11244"/>
                  <a:pt x="17648" y="11347"/>
                  <a:pt x="17643" y="11418"/>
                </a:cubicBezTo>
                <a:close/>
                <a:moveTo>
                  <a:pt x="18123" y="11149"/>
                </a:moveTo>
                <a:cubicBezTo>
                  <a:pt x="18123" y="11371"/>
                  <a:pt x="18111" y="11545"/>
                  <a:pt x="18096" y="11545"/>
                </a:cubicBezTo>
                <a:lnTo>
                  <a:pt x="18096" y="11545"/>
                </a:lnTo>
                <a:lnTo>
                  <a:pt x="17893" y="11545"/>
                </a:lnTo>
                <a:cubicBezTo>
                  <a:pt x="17878" y="11545"/>
                  <a:pt x="17866" y="11371"/>
                  <a:pt x="17866" y="11149"/>
                </a:cubicBezTo>
                <a:lnTo>
                  <a:pt x="17866" y="10673"/>
                </a:lnTo>
                <a:cubicBezTo>
                  <a:pt x="17866" y="10570"/>
                  <a:pt x="17869" y="10467"/>
                  <a:pt x="17874" y="10395"/>
                </a:cubicBezTo>
                <a:cubicBezTo>
                  <a:pt x="17880" y="10324"/>
                  <a:pt x="17886" y="10277"/>
                  <a:pt x="17893" y="10277"/>
                </a:cubicBezTo>
                <a:lnTo>
                  <a:pt x="17893" y="10277"/>
                </a:lnTo>
                <a:lnTo>
                  <a:pt x="18096" y="10277"/>
                </a:lnTo>
                <a:cubicBezTo>
                  <a:pt x="18103" y="10277"/>
                  <a:pt x="18110" y="10316"/>
                  <a:pt x="18115" y="10395"/>
                </a:cubicBezTo>
                <a:cubicBezTo>
                  <a:pt x="18120" y="10467"/>
                  <a:pt x="18123" y="10570"/>
                  <a:pt x="18123" y="10673"/>
                </a:cubicBezTo>
                <a:lnTo>
                  <a:pt x="18123" y="11149"/>
                </a:lnTo>
                <a:close/>
                <a:moveTo>
                  <a:pt x="18596" y="11157"/>
                </a:moveTo>
                <a:cubicBezTo>
                  <a:pt x="18596" y="11260"/>
                  <a:pt x="18593" y="11363"/>
                  <a:pt x="18588" y="11434"/>
                </a:cubicBezTo>
                <a:cubicBezTo>
                  <a:pt x="18583" y="11506"/>
                  <a:pt x="18576" y="11553"/>
                  <a:pt x="18569" y="11553"/>
                </a:cubicBezTo>
                <a:lnTo>
                  <a:pt x="18569" y="11553"/>
                </a:lnTo>
                <a:lnTo>
                  <a:pt x="18366" y="11553"/>
                </a:lnTo>
                <a:cubicBezTo>
                  <a:pt x="18359" y="11553"/>
                  <a:pt x="18352" y="11514"/>
                  <a:pt x="18347" y="11434"/>
                </a:cubicBezTo>
                <a:cubicBezTo>
                  <a:pt x="18342" y="11355"/>
                  <a:pt x="18339" y="11260"/>
                  <a:pt x="18339" y="11157"/>
                </a:cubicBezTo>
                <a:lnTo>
                  <a:pt x="18339" y="10681"/>
                </a:lnTo>
                <a:cubicBezTo>
                  <a:pt x="18339" y="10459"/>
                  <a:pt x="18351" y="10284"/>
                  <a:pt x="18366" y="10284"/>
                </a:cubicBezTo>
                <a:lnTo>
                  <a:pt x="18366" y="10284"/>
                </a:lnTo>
                <a:lnTo>
                  <a:pt x="18569" y="10284"/>
                </a:lnTo>
                <a:cubicBezTo>
                  <a:pt x="18584" y="10284"/>
                  <a:pt x="18596" y="10459"/>
                  <a:pt x="18596" y="10681"/>
                </a:cubicBezTo>
                <a:lnTo>
                  <a:pt x="18596" y="11157"/>
                </a:lnTo>
                <a:close/>
                <a:moveTo>
                  <a:pt x="19069" y="11165"/>
                </a:moveTo>
                <a:cubicBezTo>
                  <a:pt x="19069" y="11387"/>
                  <a:pt x="19056" y="11561"/>
                  <a:pt x="19041" y="11561"/>
                </a:cubicBezTo>
                <a:lnTo>
                  <a:pt x="19041" y="11561"/>
                </a:lnTo>
                <a:lnTo>
                  <a:pt x="18838" y="11561"/>
                </a:lnTo>
                <a:cubicBezTo>
                  <a:pt x="18831" y="11561"/>
                  <a:pt x="18824" y="11521"/>
                  <a:pt x="18819" y="11442"/>
                </a:cubicBezTo>
                <a:cubicBezTo>
                  <a:pt x="18814" y="11371"/>
                  <a:pt x="18811" y="11268"/>
                  <a:pt x="18811" y="11165"/>
                </a:cubicBezTo>
                <a:lnTo>
                  <a:pt x="18811" y="10689"/>
                </a:lnTo>
                <a:cubicBezTo>
                  <a:pt x="18811" y="10467"/>
                  <a:pt x="18823" y="10292"/>
                  <a:pt x="18838" y="10292"/>
                </a:cubicBezTo>
                <a:lnTo>
                  <a:pt x="18838" y="10292"/>
                </a:lnTo>
                <a:lnTo>
                  <a:pt x="19041" y="10292"/>
                </a:lnTo>
                <a:cubicBezTo>
                  <a:pt x="19048" y="10292"/>
                  <a:pt x="19055" y="10332"/>
                  <a:pt x="19060" y="10411"/>
                </a:cubicBezTo>
                <a:cubicBezTo>
                  <a:pt x="19065" y="10483"/>
                  <a:pt x="19069" y="10586"/>
                  <a:pt x="19069" y="10689"/>
                </a:cubicBezTo>
                <a:lnTo>
                  <a:pt x="19069" y="11165"/>
                </a:lnTo>
                <a:close/>
                <a:moveTo>
                  <a:pt x="19541" y="11173"/>
                </a:moveTo>
                <a:cubicBezTo>
                  <a:pt x="19541" y="11395"/>
                  <a:pt x="19529" y="11569"/>
                  <a:pt x="19514" y="11569"/>
                </a:cubicBezTo>
                <a:lnTo>
                  <a:pt x="19514" y="11569"/>
                </a:lnTo>
                <a:lnTo>
                  <a:pt x="19311" y="11569"/>
                </a:lnTo>
                <a:cubicBezTo>
                  <a:pt x="19304" y="11569"/>
                  <a:pt x="19297" y="11529"/>
                  <a:pt x="19292" y="11450"/>
                </a:cubicBezTo>
                <a:cubicBezTo>
                  <a:pt x="19287" y="11379"/>
                  <a:pt x="19284" y="11276"/>
                  <a:pt x="19284" y="11173"/>
                </a:cubicBezTo>
                <a:lnTo>
                  <a:pt x="19284" y="10697"/>
                </a:lnTo>
                <a:cubicBezTo>
                  <a:pt x="19284" y="10475"/>
                  <a:pt x="19296" y="10300"/>
                  <a:pt x="19311" y="10300"/>
                </a:cubicBezTo>
                <a:lnTo>
                  <a:pt x="19311" y="10300"/>
                </a:lnTo>
                <a:lnTo>
                  <a:pt x="19514" y="10300"/>
                </a:lnTo>
                <a:cubicBezTo>
                  <a:pt x="19521" y="10300"/>
                  <a:pt x="19528" y="10340"/>
                  <a:pt x="19533" y="10419"/>
                </a:cubicBezTo>
                <a:cubicBezTo>
                  <a:pt x="19538" y="10499"/>
                  <a:pt x="19541" y="10594"/>
                  <a:pt x="19541" y="10697"/>
                </a:cubicBezTo>
                <a:lnTo>
                  <a:pt x="19541" y="11173"/>
                </a:lnTo>
                <a:close/>
                <a:moveTo>
                  <a:pt x="19986" y="11181"/>
                </a:moveTo>
                <a:cubicBezTo>
                  <a:pt x="19986" y="11284"/>
                  <a:pt x="19983" y="11387"/>
                  <a:pt x="19977" y="11458"/>
                </a:cubicBezTo>
                <a:cubicBezTo>
                  <a:pt x="19972" y="11529"/>
                  <a:pt x="19965" y="11577"/>
                  <a:pt x="19958" y="11577"/>
                </a:cubicBezTo>
                <a:cubicBezTo>
                  <a:pt x="19958" y="11577"/>
                  <a:pt x="19958" y="11577"/>
                  <a:pt x="19958" y="11577"/>
                </a:cubicBezTo>
                <a:lnTo>
                  <a:pt x="19883" y="11577"/>
                </a:lnTo>
                <a:cubicBezTo>
                  <a:pt x="19883" y="11577"/>
                  <a:pt x="19883" y="11577"/>
                  <a:pt x="19883" y="11577"/>
                </a:cubicBezTo>
                <a:cubicBezTo>
                  <a:pt x="19883" y="11577"/>
                  <a:pt x="19883" y="11577"/>
                  <a:pt x="19883" y="11577"/>
                </a:cubicBezTo>
                <a:lnTo>
                  <a:pt x="19784" y="11577"/>
                </a:lnTo>
                <a:cubicBezTo>
                  <a:pt x="19777" y="11577"/>
                  <a:pt x="19770" y="11537"/>
                  <a:pt x="19765" y="11458"/>
                </a:cubicBezTo>
                <a:cubicBezTo>
                  <a:pt x="19760" y="11387"/>
                  <a:pt x="19757" y="11284"/>
                  <a:pt x="19757" y="11181"/>
                </a:cubicBezTo>
                <a:lnTo>
                  <a:pt x="19757" y="10705"/>
                </a:lnTo>
                <a:cubicBezTo>
                  <a:pt x="19757" y="10483"/>
                  <a:pt x="19769" y="10308"/>
                  <a:pt x="19784" y="10308"/>
                </a:cubicBezTo>
                <a:lnTo>
                  <a:pt x="19784" y="10308"/>
                </a:lnTo>
                <a:lnTo>
                  <a:pt x="19859" y="10308"/>
                </a:lnTo>
                <a:cubicBezTo>
                  <a:pt x="19859" y="10308"/>
                  <a:pt x="19859" y="10308"/>
                  <a:pt x="19859" y="10308"/>
                </a:cubicBezTo>
                <a:lnTo>
                  <a:pt x="19958" y="10308"/>
                </a:lnTo>
                <a:cubicBezTo>
                  <a:pt x="19973" y="10308"/>
                  <a:pt x="19986" y="10483"/>
                  <a:pt x="19986" y="10705"/>
                </a:cubicBezTo>
                <a:lnTo>
                  <a:pt x="19986" y="11181"/>
                </a:lnTo>
                <a:close/>
                <a:moveTo>
                  <a:pt x="20458" y="11181"/>
                </a:moveTo>
                <a:cubicBezTo>
                  <a:pt x="20458" y="11284"/>
                  <a:pt x="20455" y="11387"/>
                  <a:pt x="20450" y="11458"/>
                </a:cubicBezTo>
                <a:cubicBezTo>
                  <a:pt x="20445" y="11529"/>
                  <a:pt x="20437" y="11577"/>
                  <a:pt x="20430" y="11577"/>
                </a:cubicBezTo>
                <a:lnTo>
                  <a:pt x="20430" y="11577"/>
                </a:lnTo>
                <a:lnTo>
                  <a:pt x="20228" y="11577"/>
                </a:lnTo>
                <a:cubicBezTo>
                  <a:pt x="20221" y="11577"/>
                  <a:pt x="20213" y="11537"/>
                  <a:pt x="20208" y="11458"/>
                </a:cubicBezTo>
                <a:cubicBezTo>
                  <a:pt x="20204" y="11387"/>
                  <a:pt x="20200" y="11284"/>
                  <a:pt x="20200" y="11181"/>
                </a:cubicBezTo>
                <a:lnTo>
                  <a:pt x="20200" y="10705"/>
                </a:lnTo>
                <a:cubicBezTo>
                  <a:pt x="20200" y="10483"/>
                  <a:pt x="20212" y="10308"/>
                  <a:pt x="20228" y="10308"/>
                </a:cubicBezTo>
                <a:lnTo>
                  <a:pt x="20228" y="10308"/>
                </a:lnTo>
                <a:lnTo>
                  <a:pt x="20430" y="10308"/>
                </a:lnTo>
                <a:cubicBezTo>
                  <a:pt x="20446" y="10308"/>
                  <a:pt x="20458" y="10483"/>
                  <a:pt x="20458" y="10705"/>
                </a:cubicBezTo>
                <a:lnTo>
                  <a:pt x="20458" y="11181"/>
                </a:lnTo>
                <a:close/>
                <a:moveTo>
                  <a:pt x="20931" y="11188"/>
                </a:moveTo>
                <a:cubicBezTo>
                  <a:pt x="20931" y="11292"/>
                  <a:pt x="20928" y="11395"/>
                  <a:pt x="20922" y="11466"/>
                </a:cubicBezTo>
                <a:cubicBezTo>
                  <a:pt x="20917" y="11537"/>
                  <a:pt x="20910" y="11585"/>
                  <a:pt x="20903" y="11585"/>
                </a:cubicBezTo>
                <a:lnTo>
                  <a:pt x="20903" y="11585"/>
                </a:lnTo>
                <a:lnTo>
                  <a:pt x="20701" y="11585"/>
                </a:lnTo>
                <a:cubicBezTo>
                  <a:pt x="20693" y="11585"/>
                  <a:pt x="20686" y="11545"/>
                  <a:pt x="20681" y="11466"/>
                </a:cubicBezTo>
                <a:cubicBezTo>
                  <a:pt x="20676" y="11387"/>
                  <a:pt x="20673" y="11292"/>
                  <a:pt x="20673" y="11188"/>
                </a:cubicBezTo>
                <a:lnTo>
                  <a:pt x="20673" y="10713"/>
                </a:lnTo>
                <a:cubicBezTo>
                  <a:pt x="20673" y="10491"/>
                  <a:pt x="20685" y="10316"/>
                  <a:pt x="20701" y="10316"/>
                </a:cubicBezTo>
                <a:lnTo>
                  <a:pt x="20701" y="10316"/>
                </a:lnTo>
                <a:lnTo>
                  <a:pt x="20903" y="10316"/>
                </a:lnTo>
                <a:cubicBezTo>
                  <a:pt x="20919" y="10316"/>
                  <a:pt x="20931" y="10491"/>
                  <a:pt x="20931" y="10713"/>
                </a:cubicBezTo>
                <a:lnTo>
                  <a:pt x="20931" y="11188"/>
                </a:lnTo>
                <a:close/>
                <a:moveTo>
                  <a:pt x="21403" y="11204"/>
                </a:moveTo>
                <a:cubicBezTo>
                  <a:pt x="21403" y="11426"/>
                  <a:pt x="21391" y="11601"/>
                  <a:pt x="21375" y="11601"/>
                </a:cubicBezTo>
                <a:lnTo>
                  <a:pt x="21375" y="11601"/>
                </a:lnTo>
                <a:lnTo>
                  <a:pt x="21173" y="11601"/>
                </a:lnTo>
                <a:cubicBezTo>
                  <a:pt x="21157" y="11601"/>
                  <a:pt x="21145" y="11426"/>
                  <a:pt x="21145" y="11204"/>
                </a:cubicBezTo>
                <a:lnTo>
                  <a:pt x="21145" y="10729"/>
                </a:lnTo>
                <a:cubicBezTo>
                  <a:pt x="21145" y="10625"/>
                  <a:pt x="21148" y="10522"/>
                  <a:pt x="21154" y="10451"/>
                </a:cubicBezTo>
                <a:cubicBezTo>
                  <a:pt x="21159" y="10380"/>
                  <a:pt x="21166" y="10332"/>
                  <a:pt x="21173" y="10332"/>
                </a:cubicBezTo>
                <a:lnTo>
                  <a:pt x="21173" y="10332"/>
                </a:lnTo>
                <a:lnTo>
                  <a:pt x="21375" y="10332"/>
                </a:lnTo>
                <a:cubicBezTo>
                  <a:pt x="21383" y="10332"/>
                  <a:pt x="21390" y="10372"/>
                  <a:pt x="21395" y="10451"/>
                </a:cubicBezTo>
                <a:cubicBezTo>
                  <a:pt x="21400" y="10522"/>
                  <a:pt x="21403" y="10625"/>
                  <a:pt x="21403" y="10729"/>
                </a:cubicBezTo>
                <a:lnTo>
                  <a:pt x="21403" y="11204"/>
                </a:lnTo>
                <a:close/>
              </a:path>
            </a:pathLst>
          </a:custGeom>
          <a:solidFill>
            <a:srgbClr val="2C3E5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/>
          </a:p>
        </p:txBody>
      </p:sp>
      <p:pic>
        <p:nvPicPr>
          <p:cNvPr id="8" name="Picture 4" descr="gerb_kopa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805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214819"/>
              </p:ext>
            </p:extLst>
          </p:nvPr>
        </p:nvGraphicFramePr>
        <p:xfrm>
          <a:off x="410222" y="1574264"/>
          <a:ext cx="11086188" cy="380213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66536"/>
                <a:gridCol w="1497026"/>
                <a:gridCol w="1703110"/>
                <a:gridCol w="1529879"/>
                <a:gridCol w="1529879"/>
                <a:gridCol w="1529879"/>
                <a:gridCol w="1529879"/>
              </a:tblGrid>
              <a:tr h="380213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lv-LV" sz="14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</a:t>
                      </a:r>
                      <a:r>
                        <a:rPr lang="lv-LV" sz="14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CSNg</a:t>
                      </a:r>
                      <a:endParaRPr lang="lv-LV" sz="1400" b="1" baseline="0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lv-LV" sz="14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MARTĀ</a:t>
                      </a:r>
                      <a:endParaRPr lang="lv-LV" sz="14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 </a:t>
                      </a:r>
                      <a:r>
                        <a:rPr lang="lv-LV" sz="14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CSNg</a:t>
                      </a:r>
                      <a:endParaRPr lang="lv-LV" sz="14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JŪNIJĀ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</a:p>
                    <a:p>
                      <a:endParaRPr lang="lv-LV" sz="1400" dirty="0" smtClean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</a:t>
                      </a:r>
                      <a:r>
                        <a:rPr lang="lv-LV" sz="14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CSNg</a:t>
                      </a:r>
                      <a:endParaRPr lang="lv-LV" sz="14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AUGUSTĀ</a:t>
                      </a:r>
                    </a:p>
                    <a:p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</a:t>
                      </a:r>
                      <a:r>
                        <a:rPr lang="lv-LV" sz="14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CSNg</a:t>
                      </a:r>
                      <a:endParaRPr lang="lv-LV" sz="14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SEPTEMBRĪ </a:t>
                      </a:r>
                    </a:p>
                    <a:p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</a:t>
                      </a:r>
                      <a:r>
                        <a:rPr lang="lv-LV" sz="14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CSNg</a:t>
                      </a:r>
                      <a:endParaRPr lang="lv-LV" sz="14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NOVEMBRĪ</a:t>
                      </a:r>
                    </a:p>
                    <a:p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</a:t>
                      </a:r>
                      <a:r>
                        <a:rPr lang="lv-LV" sz="14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CSNg</a:t>
                      </a:r>
                      <a:endParaRPr lang="lv-LV" sz="14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DECEMBRĪ</a:t>
                      </a:r>
                    </a:p>
                    <a:p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7987" y="3871828"/>
            <a:ext cx="2081714" cy="213896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41" y="4406329"/>
            <a:ext cx="832701" cy="8327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522" y="4402011"/>
            <a:ext cx="832701" cy="8327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475" y="2183044"/>
            <a:ext cx="832701" cy="8327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978" y="2203580"/>
            <a:ext cx="832701" cy="8327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86" y="3192684"/>
            <a:ext cx="832701" cy="8327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978" y="3192684"/>
            <a:ext cx="832701" cy="83270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034" y="4416440"/>
            <a:ext cx="832701" cy="83270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316" y="4409874"/>
            <a:ext cx="832701" cy="8327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942" y="4424786"/>
            <a:ext cx="832701" cy="8327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259" y="4391688"/>
            <a:ext cx="832701" cy="8327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295" y="4391688"/>
            <a:ext cx="832701" cy="83270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759" y="4391687"/>
            <a:ext cx="832701" cy="83270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65" y="4402011"/>
            <a:ext cx="832701" cy="832701"/>
          </a:xfrm>
          <a:prstGeom prst="rect">
            <a:avLst/>
          </a:prstGeom>
        </p:spPr>
      </p:pic>
      <p:sp>
        <p:nvSpPr>
          <p:cNvPr id="21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729039" y="6491737"/>
            <a:ext cx="259761" cy="28053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endParaRPr lang="en-US" altLang="lv-LV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Text Placeholder 4"/>
          <p:cNvSpPr txBox="1">
            <a:spLocks/>
          </p:cNvSpPr>
          <p:nvPr/>
        </p:nvSpPr>
        <p:spPr>
          <a:xfrm>
            <a:off x="376805" y="6386292"/>
            <a:ext cx="3468221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CEĻU SATIKSMES DROŠĪBAS PADOMES SĒDE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990" y="4353991"/>
            <a:ext cx="832701" cy="83270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687" y="4362562"/>
            <a:ext cx="832701" cy="83270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780" y="4362536"/>
            <a:ext cx="832701" cy="83270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002" y="4359375"/>
            <a:ext cx="832701" cy="832701"/>
          </a:xfrm>
          <a:prstGeom prst="rect">
            <a:avLst/>
          </a:prstGeom>
        </p:spPr>
      </p:pic>
      <p:sp>
        <p:nvSpPr>
          <p:cNvPr id="40" name="Text Placeholder 5"/>
          <p:cNvSpPr txBox="1">
            <a:spLocks/>
          </p:cNvSpPr>
          <p:nvPr/>
        </p:nvSpPr>
        <p:spPr>
          <a:xfrm>
            <a:off x="10205819" y="6491737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25.02.2021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38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20000"/>
                <a:lumOff val="80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ttÄlu rezultÄti vaicÄjumam âzemgales novada kartes robeÅ¾as ikonaâ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251" y="1291984"/>
            <a:ext cx="8740149" cy="5399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accent1">
                <a:lumMod val="50000"/>
                <a:alpha val="65000"/>
              </a:scheme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bg1">
                <a:lumMod val="85000"/>
              </a:schemeClr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49251"/>
            <a:ext cx="9601200" cy="1036850"/>
          </a:xfrm>
        </p:spPr>
        <p:txBody>
          <a:bodyPr>
            <a:normAutofit/>
          </a:bodyPr>
          <a:lstStyle/>
          <a:p>
            <a:pPr algn="ctr"/>
            <a:r>
              <a:rPr lang="lv-LV" dirty="0" smtClean="0"/>
              <a:t>CEĻU SATIKSMES NEGADĪJUMOS BOJĀ GĀJUŠO CILVĒKU </a:t>
            </a:r>
            <a:r>
              <a:rPr lang="lv-LV" dirty="0"/>
              <a:t>SKAITS </a:t>
            </a:r>
            <a:r>
              <a:rPr lang="lv-LV" dirty="0" smtClean="0"/>
              <a:t>REĢIONOS</a:t>
            </a:r>
            <a:endParaRPr lang="en-US" dirty="0"/>
          </a:p>
        </p:txBody>
      </p:sp>
      <p:pic>
        <p:nvPicPr>
          <p:cNvPr id="5" name="Picture 4" descr="gerb_kopa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0"/>
            <a:ext cx="8286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4"/>
          <p:cNvSpPr txBox="1">
            <a:spLocks/>
          </p:cNvSpPr>
          <p:nvPr/>
        </p:nvSpPr>
        <p:spPr>
          <a:xfrm>
            <a:off x="376805" y="6386292"/>
            <a:ext cx="3468221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CEĻU SATIKSMES DROŠĪBAS PADOMES SĒDE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766746" y="6491737"/>
            <a:ext cx="259761" cy="28053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endParaRPr lang="en-US" altLang="lv-LV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6944" y="3255164"/>
            <a:ext cx="140764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</a:rPr>
              <a:t>2018. - 16</a:t>
            </a:r>
            <a:endParaRPr lang="lv-LV" b="1" dirty="0">
              <a:solidFill>
                <a:schemeClr val="tx2"/>
              </a:solidFill>
              <a:latin typeface="+mj-lt"/>
              <a:ea typeface="Verdana" panose="020B0604030504040204" pitchFamily="34" charset="0"/>
            </a:endParaRPr>
          </a:p>
          <a:p>
            <a:r>
              <a:rPr lang="lv-LV" b="1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</a:rPr>
              <a:t>2019. - 20</a:t>
            </a:r>
            <a:endParaRPr lang="lv-LV" b="1" dirty="0">
              <a:solidFill>
                <a:schemeClr val="tx2"/>
              </a:solidFill>
              <a:latin typeface="+mj-lt"/>
              <a:ea typeface="Verdana" panose="020B0604030504040204" pitchFamily="34" charset="0"/>
            </a:endParaRPr>
          </a:p>
          <a:p>
            <a:r>
              <a:rPr lang="lv-LV" b="1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</a:rPr>
              <a:t>2020. - </a:t>
            </a:r>
            <a:r>
              <a:rPr lang="lv-LV" b="1" dirty="0" smtClean="0">
                <a:solidFill>
                  <a:srgbClr val="00B050"/>
                </a:solidFill>
                <a:latin typeface="+mj-lt"/>
                <a:ea typeface="Verdana" panose="020B0604030504040204" pitchFamily="34" charset="0"/>
              </a:rPr>
              <a:t>9</a:t>
            </a:r>
            <a:endParaRPr lang="en-US" b="1" dirty="0">
              <a:solidFill>
                <a:srgbClr val="00B050"/>
              </a:solidFill>
              <a:latin typeface="+mj-lt"/>
              <a:ea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7677" y="2900742"/>
            <a:ext cx="1252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b="1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</a:rPr>
              <a:t>Kurzeme</a:t>
            </a:r>
            <a:endParaRPr lang="en-US" sz="2000" b="1" dirty="0">
              <a:solidFill>
                <a:schemeClr val="tx2"/>
              </a:solidFill>
              <a:latin typeface="+mj-lt"/>
              <a:ea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9280" y="4895489"/>
            <a:ext cx="140764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</a:rPr>
              <a:t>2018. - 36</a:t>
            </a:r>
            <a:endParaRPr lang="lv-LV" b="1" dirty="0">
              <a:solidFill>
                <a:schemeClr val="tx2"/>
              </a:solidFill>
              <a:latin typeface="+mj-lt"/>
              <a:ea typeface="Verdana" panose="020B0604030504040204" pitchFamily="34" charset="0"/>
            </a:endParaRPr>
          </a:p>
          <a:p>
            <a:r>
              <a:rPr lang="lv-LV" b="1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</a:rPr>
              <a:t>2019. - 21</a:t>
            </a:r>
            <a:endParaRPr lang="lv-LV" b="1" dirty="0">
              <a:solidFill>
                <a:schemeClr val="tx2"/>
              </a:solidFill>
              <a:latin typeface="+mj-lt"/>
              <a:ea typeface="Verdana" panose="020B0604030504040204" pitchFamily="34" charset="0"/>
            </a:endParaRPr>
          </a:p>
          <a:p>
            <a:r>
              <a:rPr lang="lv-LV" b="1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</a:rPr>
              <a:t>2020. - </a:t>
            </a:r>
            <a:r>
              <a:rPr lang="lv-LV" b="1" dirty="0" smtClean="0">
                <a:solidFill>
                  <a:srgbClr val="C00000"/>
                </a:solidFill>
                <a:latin typeface="+mj-lt"/>
                <a:ea typeface="Verdana" panose="020B0604030504040204" pitchFamily="34" charset="0"/>
              </a:rPr>
              <a:t>32</a:t>
            </a:r>
            <a:endParaRPr lang="en-US" b="1" dirty="0">
              <a:solidFill>
                <a:srgbClr val="C00000"/>
              </a:solidFill>
              <a:latin typeface="+mj-lt"/>
              <a:ea typeface="Verdan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83558" y="4528383"/>
            <a:ext cx="11961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000" b="1" dirty="0">
                <a:solidFill>
                  <a:schemeClr val="tx2"/>
                </a:solidFill>
                <a:latin typeface="+mj-lt"/>
                <a:ea typeface="Verdana" panose="020B0604030504040204" pitchFamily="34" charset="0"/>
              </a:rPr>
              <a:t>Zemgale</a:t>
            </a:r>
            <a:endParaRPr lang="en-US" sz="2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2175" y="3716829"/>
            <a:ext cx="140764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</a:rPr>
              <a:t>2018. - 55</a:t>
            </a:r>
            <a:endParaRPr lang="lv-LV" b="1" dirty="0">
              <a:solidFill>
                <a:schemeClr val="tx2"/>
              </a:solidFill>
              <a:latin typeface="+mj-lt"/>
              <a:ea typeface="Verdana" panose="020B0604030504040204" pitchFamily="34" charset="0"/>
            </a:endParaRPr>
          </a:p>
          <a:p>
            <a:r>
              <a:rPr lang="lv-LV" b="1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</a:rPr>
              <a:t>2019. - 46</a:t>
            </a:r>
            <a:endParaRPr lang="lv-LV" b="1" dirty="0">
              <a:solidFill>
                <a:schemeClr val="tx2"/>
              </a:solidFill>
              <a:latin typeface="+mj-lt"/>
              <a:ea typeface="Verdana" panose="020B0604030504040204" pitchFamily="34" charset="0"/>
            </a:endParaRPr>
          </a:p>
          <a:p>
            <a:r>
              <a:rPr lang="lv-LV" b="1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</a:rPr>
              <a:t>2020. - </a:t>
            </a:r>
            <a:r>
              <a:rPr lang="lv-LV" b="1" dirty="0" smtClean="0">
                <a:solidFill>
                  <a:schemeClr val="tx2"/>
                </a:solidFill>
                <a:ea typeface="Verdana" panose="020B0604030504040204" pitchFamily="34" charset="0"/>
              </a:rPr>
              <a:t>49</a:t>
            </a:r>
            <a:endParaRPr lang="en-US" b="1" dirty="0">
              <a:solidFill>
                <a:schemeClr val="tx2"/>
              </a:solidFill>
              <a:latin typeface="+mj-lt"/>
              <a:ea typeface="Verdan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92956" y="3346963"/>
            <a:ext cx="13388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000" b="1" dirty="0" smtClean="0">
                <a:solidFill>
                  <a:schemeClr val="tx2"/>
                </a:solidFill>
                <a:ea typeface="Verdana" panose="020B0604030504040204" pitchFamily="34" charset="0"/>
              </a:rPr>
              <a:t>Rīgas</a:t>
            </a:r>
            <a:r>
              <a:rPr lang="lv-LV" sz="2000" b="1" dirty="0" smtClean="0">
                <a:ea typeface="Verdana" panose="020B0604030504040204" pitchFamily="34" charset="0"/>
              </a:rPr>
              <a:t> </a:t>
            </a:r>
            <a:r>
              <a:rPr lang="lv-LV" sz="2000" b="1" dirty="0" err="1" smtClean="0">
                <a:solidFill>
                  <a:schemeClr val="tx2"/>
                </a:solidFill>
                <a:ea typeface="Verdana" panose="020B0604030504040204" pitchFamily="34" charset="0"/>
              </a:rPr>
              <a:t>reģ</a:t>
            </a:r>
            <a:r>
              <a:rPr lang="lv-LV" sz="2000" b="1" dirty="0" smtClean="0">
                <a:solidFill>
                  <a:schemeClr val="tx2"/>
                </a:solidFill>
                <a:ea typeface="Verdana" panose="020B0604030504040204" pitchFamily="34" charset="0"/>
              </a:rPr>
              <a:t>.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70184" y="2646383"/>
            <a:ext cx="140764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</a:rPr>
              <a:t>2018. - 18</a:t>
            </a:r>
            <a:endParaRPr lang="lv-LV" b="1" dirty="0">
              <a:solidFill>
                <a:schemeClr val="tx2"/>
              </a:solidFill>
              <a:latin typeface="+mj-lt"/>
              <a:ea typeface="Verdana" panose="020B0604030504040204" pitchFamily="34" charset="0"/>
            </a:endParaRPr>
          </a:p>
          <a:p>
            <a:r>
              <a:rPr lang="lv-LV" b="1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</a:rPr>
              <a:t>2019. - 19</a:t>
            </a:r>
            <a:endParaRPr lang="lv-LV" b="1" dirty="0">
              <a:solidFill>
                <a:schemeClr val="tx2"/>
              </a:solidFill>
              <a:latin typeface="+mj-lt"/>
              <a:ea typeface="Verdana" panose="020B0604030504040204" pitchFamily="34" charset="0"/>
            </a:endParaRPr>
          </a:p>
          <a:p>
            <a:r>
              <a:rPr lang="lv-LV" b="1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</a:rPr>
              <a:t>2020. -</a:t>
            </a:r>
            <a:r>
              <a:rPr lang="lv-LV" b="1" dirty="0">
                <a:solidFill>
                  <a:schemeClr val="tx2"/>
                </a:solidFill>
                <a:ea typeface="Verdana" panose="020B0604030504040204" pitchFamily="34" charset="0"/>
              </a:rPr>
              <a:t> </a:t>
            </a:r>
            <a:r>
              <a:rPr lang="lv-LV" b="1" dirty="0" smtClean="0">
                <a:solidFill>
                  <a:srgbClr val="C00000"/>
                </a:solidFill>
                <a:ea typeface="Verdana" panose="020B0604030504040204" pitchFamily="34" charset="0"/>
              </a:rPr>
              <a:t>26</a:t>
            </a:r>
            <a:endParaRPr lang="en-US" b="1" dirty="0">
              <a:solidFill>
                <a:srgbClr val="C00000"/>
              </a:solidFill>
              <a:latin typeface="+mj-lt"/>
              <a:ea typeface="Verdan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00719" y="2326122"/>
            <a:ext cx="12378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000" b="1" dirty="0" smtClean="0">
                <a:solidFill>
                  <a:schemeClr val="tx2"/>
                </a:solidFill>
                <a:ea typeface="Verdana" panose="020B0604030504040204" pitchFamily="34" charset="0"/>
              </a:rPr>
              <a:t>Vidzeme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630349" y="4936339"/>
            <a:ext cx="1039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000" b="1" dirty="0" smtClean="0">
                <a:solidFill>
                  <a:schemeClr val="tx2"/>
                </a:solidFill>
                <a:ea typeface="Verdana" panose="020B0604030504040204" pitchFamily="34" charset="0"/>
              </a:rPr>
              <a:t>Latgale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37639" y="5309721"/>
            <a:ext cx="140764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</a:rPr>
              <a:t>2018. - 22</a:t>
            </a:r>
            <a:endParaRPr lang="lv-LV" b="1" dirty="0">
              <a:solidFill>
                <a:schemeClr val="tx2"/>
              </a:solidFill>
              <a:latin typeface="+mj-lt"/>
              <a:ea typeface="Verdana" panose="020B0604030504040204" pitchFamily="34" charset="0"/>
            </a:endParaRPr>
          </a:p>
          <a:p>
            <a:r>
              <a:rPr lang="lv-LV" b="1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</a:rPr>
              <a:t>2019. - 26</a:t>
            </a:r>
            <a:endParaRPr lang="lv-LV" b="1" dirty="0">
              <a:solidFill>
                <a:schemeClr val="tx2"/>
              </a:solidFill>
              <a:latin typeface="+mj-lt"/>
              <a:ea typeface="Verdana" panose="020B0604030504040204" pitchFamily="34" charset="0"/>
            </a:endParaRPr>
          </a:p>
          <a:p>
            <a:r>
              <a:rPr lang="lv-LV" b="1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</a:rPr>
              <a:t>2020. - 23</a:t>
            </a:r>
            <a:endParaRPr lang="en-US" b="1" dirty="0">
              <a:solidFill>
                <a:schemeClr val="tx2"/>
              </a:solidFill>
              <a:latin typeface="+mj-lt"/>
              <a:ea typeface="Verdana" panose="020B0604030504040204" pitchFamily="34" charset="0"/>
            </a:endParaRPr>
          </a:p>
        </p:txBody>
      </p:sp>
      <p:sp>
        <p:nvSpPr>
          <p:cNvPr id="21" name="Shape">
            <a:extLst>
              <a:ext uri="{FF2B5EF4-FFF2-40B4-BE49-F238E27FC236}">
                <a16:creationId xmlns:a16="http://schemas.microsoft.com/office/drawing/2014/main" xmlns="" id="{8D1495A2-B20D-4832-B14E-4C3AC05B1B86}"/>
              </a:ext>
            </a:extLst>
          </p:cNvPr>
          <p:cNvSpPr/>
          <p:nvPr/>
        </p:nvSpPr>
        <p:spPr>
          <a:xfrm>
            <a:off x="2587602" y="2808425"/>
            <a:ext cx="315841" cy="599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C0382A"/>
          </a:solidFill>
          <a:ln w="381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/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xmlns="" id="{8D1495A2-B20D-4832-B14E-4C3AC05B1B86}"/>
              </a:ext>
            </a:extLst>
          </p:cNvPr>
          <p:cNvSpPr/>
          <p:nvPr/>
        </p:nvSpPr>
        <p:spPr>
          <a:xfrm>
            <a:off x="4900839" y="4446868"/>
            <a:ext cx="315841" cy="599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C0382A"/>
          </a:solidFill>
          <a:ln w="381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/>
          </a:p>
        </p:txBody>
      </p:sp>
      <p:sp>
        <p:nvSpPr>
          <p:cNvPr id="23" name="Shape">
            <a:extLst>
              <a:ext uri="{FF2B5EF4-FFF2-40B4-BE49-F238E27FC236}">
                <a16:creationId xmlns:a16="http://schemas.microsoft.com/office/drawing/2014/main" xmlns="" id="{8D1495A2-B20D-4832-B14E-4C3AC05B1B86}"/>
              </a:ext>
            </a:extLst>
          </p:cNvPr>
          <p:cNvSpPr/>
          <p:nvPr/>
        </p:nvSpPr>
        <p:spPr>
          <a:xfrm>
            <a:off x="6544045" y="3270090"/>
            <a:ext cx="315841" cy="599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C0382A"/>
          </a:solidFill>
          <a:ln w="381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/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xmlns="" id="{8D1495A2-B20D-4832-B14E-4C3AC05B1B86}"/>
              </a:ext>
            </a:extLst>
          </p:cNvPr>
          <p:cNvSpPr/>
          <p:nvPr/>
        </p:nvSpPr>
        <p:spPr>
          <a:xfrm>
            <a:off x="8552286" y="2226555"/>
            <a:ext cx="315841" cy="599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C0382A"/>
          </a:solidFill>
          <a:ln w="381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/>
          </a:p>
        </p:txBody>
      </p:sp>
      <p:sp>
        <p:nvSpPr>
          <p:cNvPr id="25" name="Shape">
            <a:extLst>
              <a:ext uri="{FF2B5EF4-FFF2-40B4-BE49-F238E27FC236}">
                <a16:creationId xmlns:a16="http://schemas.microsoft.com/office/drawing/2014/main" xmlns="" id="{8D1495A2-B20D-4832-B14E-4C3AC05B1B86}"/>
              </a:ext>
            </a:extLst>
          </p:cNvPr>
          <p:cNvSpPr/>
          <p:nvPr/>
        </p:nvSpPr>
        <p:spPr>
          <a:xfrm>
            <a:off x="9878628" y="4823408"/>
            <a:ext cx="315841" cy="599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C0382A"/>
          </a:solidFill>
          <a:ln w="381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800"/>
          </a:p>
        </p:txBody>
      </p:sp>
      <p:sp>
        <p:nvSpPr>
          <p:cNvPr id="27" name="Text Placeholder 5"/>
          <p:cNvSpPr txBox="1">
            <a:spLocks/>
          </p:cNvSpPr>
          <p:nvPr/>
        </p:nvSpPr>
        <p:spPr>
          <a:xfrm>
            <a:off x="10205819" y="6491737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25.02.2021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51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gerb_kopa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0"/>
            <a:ext cx="8286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785766"/>
              </p:ext>
            </p:extLst>
          </p:nvPr>
        </p:nvGraphicFramePr>
        <p:xfrm>
          <a:off x="77003" y="1791979"/>
          <a:ext cx="12060454" cy="400422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520791"/>
                <a:gridCol w="1203158"/>
                <a:gridCol w="1541148"/>
                <a:gridCol w="1158429"/>
                <a:gridCol w="1515858"/>
                <a:gridCol w="1460923"/>
                <a:gridCol w="1125305"/>
                <a:gridCol w="1480663"/>
                <a:gridCol w="1054179"/>
              </a:tblGrid>
              <a:tr h="1431925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VADĪTĀJS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PASAŽIERIS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GĀJĒJS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VELOSIPĒDA</a:t>
                      </a:r>
                      <a:r>
                        <a:rPr lang="lv-LV" sz="14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VAD.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MOTOCIKLA</a:t>
                      </a:r>
                      <a:r>
                        <a:rPr lang="lv-LV" sz="14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VAD.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MOPĒDA VAD.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KVADRAC.</a:t>
                      </a:r>
                    </a:p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ELEKTROSK.</a:t>
                      </a:r>
                    </a:p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VAD.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KOPĀ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71036">
                <a:tc>
                  <a:txBody>
                    <a:bodyPr/>
                    <a:lstStyle/>
                    <a:p>
                      <a:r>
                        <a:rPr lang="lv-LV" sz="14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APDZĪVOTĀ VIETĀ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</a:t>
                      </a:r>
                      <a:endParaRPr lang="en-US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</a:t>
                      </a:r>
                      <a:endParaRPr lang="en-US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22</a:t>
                      </a:r>
                      <a:endParaRPr lang="en-US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</a:t>
                      </a:r>
                      <a:endParaRPr lang="en-US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  <a:endParaRPr lang="en-US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  <a:endParaRPr lang="en-US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en-US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51</a:t>
                      </a:r>
                      <a:endParaRPr lang="en-US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101481">
                <a:tc>
                  <a:txBody>
                    <a:bodyPr/>
                    <a:lstStyle/>
                    <a:p>
                      <a:pPr algn="l"/>
                      <a:r>
                        <a:rPr lang="lv-LV" sz="14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NEAPDZĪVOTĀ VIETĀ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37</a:t>
                      </a:r>
                      <a:endParaRPr lang="en-US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16</a:t>
                      </a:r>
                      <a:endParaRPr lang="en-US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21</a:t>
                      </a:r>
                      <a:endParaRPr lang="en-US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</a:t>
                      </a:r>
                      <a:endParaRPr lang="en-US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endParaRPr lang="en-US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endParaRPr lang="en-US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endParaRPr lang="en-US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88</a:t>
                      </a:r>
                      <a:endParaRPr lang="en-US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699782">
                <a:tc>
                  <a:txBody>
                    <a:bodyPr/>
                    <a:lstStyle/>
                    <a:p>
                      <a:r>
                        <a:rPr lang="lv-LV" sz="16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KOPĀ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47</a:t>
                      </a:r>
                      <a:endParaRPr lang="en-US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</a:t>
                      </a:r>
                      <a:endParaRPr lang="en-US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43</a:t>
                      </a:r>
                      <a:endParaRPr lang="en-US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</a:t>
                      </a:r>
                      <a:endParaRPr lang="en-US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</a:t>
                      </a:r>
                      <a:endParaRPr lang="en-US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endParaRPr lang="en-US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  <a:endParaRPr lang="en-US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139</a:t>
                      </a:r>
                      <a:endParaRPr lang="en-US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2144581" y="419024"/>
            <a:ext cx="7759815" cy="52047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0010" tIns="80010" rIns="80010" bIns="80010" spcCol="1270" anchor="ctr"/>
          <a:lstStyle/>
          <a:p>
            <a:pPr algn="ctr" defTabSz="933450">
              <a:lnSpc>
                <a:spcPct val="90000"/>
              </a:lnSpc>
              <a:spcAft>
                <a:spcPct val="35000"/>
              </a:spcAft>
              <a:defRPr/>
            </a:pPr>
            <a:r>
              <a:rPr lang="lv-LV" sz="3200" u="sng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BOJĀ GĀJUŠO</a:t>
            </a:r>
            <a:r>
              <a:rPr lang="lv-LV" sz="32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CEĻU SATIKSMES DALĪBNIEKU SKAITS </a:t>
            </a:r>
            <a:r>
              <a:rPr lang="lv-LV" sz="3200" u="sng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PĒC STATUSA</a:t>
            </a:r>
            <a:endParaRPr lang="lv-LV" sz="3200" u="sng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13" y="2571420"/>
            <a:ext cx="634332" cy="634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381" y="2650170"/>
            <a:ext cx="625062" cy="5095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986" y="2535081"/>
            <a:ext cx="600456" cy="6246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70143" y="2585292"/>
            <a:ext cx="617756" cy="5744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0557" y="2519292"/>
            <a:ext cx="777946" cy="6404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842" y="2535081"/>
            <a:ext cx="707010" cy="707010"/>
          </a:xfrm>
          <a:prstGeom prst="rect">
            <a:avLst/>
          </a:prstGeom>
        </p:spPr>
      </p:pic>
      <p:sp>
        <p:nvSpPr>
          <p:cNvPr id="17" name="Text Placeholder 4"/>
          <p:cNvSpPr txBox="1">
            <a:spLocks/>
          </p:cNvSpPr>
          <p:nvPr/>
        </p:nvSpPr>
        <p:spPr>
          <a:xfrm>
            <a:off x="376805" y="6386292"/>
            <a:ext cx="3468221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CEĻU SATIKSMES DROŠĪBAS PADOMES SĒDE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153775" y="5155385"/>
            <a:ext cx="877804" cy="59786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385" y="2585292"/>
            <a:ext cx="591996" cy="542461"/>
          </a:xfrm>
          <a:prstGeom prst="rect">
            <a:avLst/>
          </a:prstGeom>
        </p:spPr>
      </p:pic>
      <p:sp>
        <p:nvSpPr>
          <p:cNvPr id="15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729039" y="6491737"/>
            <a:ext cx="259761" cy="28053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endParaRPr lang="en-US" altLang="lv-LV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 Placeholder 5"/>
          <p:cNvSpPr txBox="1">
            <a:spLocks/>
          </p:cNvSpPr>
          <p:nvPr/>
        </p:nvSpPr>
        <p:spPr>
          <a:xfrm>
            <a:off x="10205819" y="6491737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25.02.2021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Text Placeholder 4"/>
          <p:cNvSpPr txBox="1">
            <a:spLocks/>
          </p:cNvSpPr>
          <p:nvPr/>
        </p:nvSpPr>
        <p:spPr>
          <a:xfrm>
            <a:off x="7145870" y="5873621"/>
            <a:ext cx="4885709" cy="64954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lv-LV" sz="1000" b="1" dirty="0" smtClean="0">
                <a:solidFill>
                  <a:schemeClr val="tx2"/>
                </a:solidFill>
              </a:rPr>
              <a:t>1 GADĪJUMĀ NAV SAŅEMTS EKSPERTĪZES LĒMUMS PAR CEĻU SATIKSMES NEGADĪJUMĀ BOJĀ GĀJUŠĀS PERSONAS NĀVES IEMESLU</a:t>
            </a:r>
          </a:p>
          <a:p>
            <a:pPr marL="0" indent="0">
              <a:spcBef>
                <a:spcPts val="0"/>
              </a:spcBef>
              <a:buNone/>
            </a:pPr>
            <a:r>
              <a:rPr lang="lv-LV" sz="1000" b="1" dirty="0" smtClean="0">
                <a:solidFill>
                  <a:schemeClr val="tx2"/>
                </a:solidFill>
              </a:rPr>
              <a:t>(IESPĒJAMS BIOLOĢISKĀ NĀVE IESTĀJUSIES PIRMS NEGADĪJUMA VESELĪBAS PROBLĒMU DĒĻ).</a:t>
            </a:r>
          </a:p>
        </p:txBody>
      </p:sp>
    </p:spTree>
    <p:extLst>
      <p:ext uri="{BB962C8B-B14F-4D97-AF65-F5344CB8AC3E}">
        <p14:creationId xmlns:p14="http://schemas.microsoft.com/office/powerpoint/2010/main" val="294947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gerb_kopa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0"/>
            <a:ext cx="8286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531056"/>
              </p:ext>
            </p:extLst>
          </p:nvPr>
        </p:nvGraphicFramePr>
        <p:xfrm>
          <a:off x="77003" y="1791979"/>
          <a:ext cx="12060453" cy="412740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99410"/>
                <a:gridCol w="1045196"/>
                <a:gridCol w="1254496"/>
                <a:gridCol w="951686"/>
                <a:gridCol w="1319855"/>
                <a:gridCol w="1310258"/>
                <a:gridCol w="1055506"/>
                <a:gridCol w="1321478"/>
                <a:gridCol w="1118298"/>
                <a:gridCol w="1384270"/>
              </a:tblGrid>
              <a:tr h="1431925">
                <a:tc>
                  <a:txBody>
                    <a:bodyPr/>
                    <a:lstStyle/>
                    <a:p>
                      <a:endParaRPr lang="lv-LV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lv-LV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en-US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VADĪTĀJS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PASAŽIERIS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GĀJĒJS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VELOSIPĒDA</a:t>
                      </a:r>
                      <a:r>
                        <a:rPr lang="lv-LV" sz="12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VAD.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MOTOCIKLA</a:t>
                      </a:r>
                      <a:r>
                        <a:rPr lang="lv-LV" sz="12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VAD.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MOPĒDA VAD.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KVADRAC.</a:t>
                      </a:r>
                    </a:p>
                    <a:p>
                      <a:pPr algn="ctr"/>
                      <a:r>
                        <a:rPr lang="lv-LV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ELEKTROSK.</a:t>
                      </a:r>
                    </a:p>
                    <a:p>
                      <a:pPr algn="ctr"/>
                      <a:r>
                        <a:rPr lang="lv-LV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VAD.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NENOSK.</a:t>
                      </a:r>
                    </a:p>
                    <a:p>
                      <a:pPr algn="ctr"/>
                      <a:r>
                        <a:rPr lang="lv-LV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STATUSS/CITS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KOPĀ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71036">
                <a:tc>
                  <a:txBody>
                    <a:bodyPr/>
                    <a:lstStyle/>
                    <a:p>
                      <a:r>
                        <a:rPr lang="lv-LV" sz="12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APDZĪVOTĀ VIETĀ</a:t>
                      </a:r>
                      <a:endParaRPr lang="en-US" sz="12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39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50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70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37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22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</a:p>
                    <a:p>
                      <a:pPr algn="ctr"/>
                      <a:r>
                        <a:rPr lang="lv-LV" sz="16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1elektrosk.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232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101481">
                <a:tc>
                  <a:txBody>
                    <a:bodyPr/>
                    <a:lstStyle/>
                    <a:p>
                      <a:pPr algn="l"/>
                      <a:r>
                        <a:rPr lang="lv-LV" sz="12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NEAPDZĪVOTĀ VIETĀ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102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88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17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23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259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699782">
                <a:tc>
                  <a:txBody>
                    <a:bodyPr/>
                    <a:lstStyle/>
                    <a:p>
                      <a:r>
                        <a:rPr lang="lv-LV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KOPĀ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lv-LV" sz="16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lv-LV" sz="16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141</a:t>
                      </a:r>
                    </a:p>
                    <a:p>
                      <a:pPr algn="ctr"/>
                      <a:endParaRPr lang="lv-LV" sz="16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138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86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54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491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95" y="2547013"/>
            <a:ext cx="634332" cy="634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996" y="2592625"/>
            <a:ext cx="625062" cy="5095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030" y="2510674"/>
            <a:ext cx="600456" cy="6246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9937" y="2560885"/>
            <a:ext cx="617756" cy="5744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1526" y="2494885"/>
            <a:ext cx="777946" cy="6404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075" y="2510674"/>
            <a:ext cx="707010" cy="707010"/>
          </a:xfrm>
          <a:prstGeom prst="rect">
            <a:avLst/>
          </a:prstGeom>
        </p:spPr>
      </p:pic>
      <p:sp>
        <p:nvSpPr>
          <p:cNvPr id="17" name="Text Placeholder 4"/>
          <p:cNvSpPr txBox="1">
            <a:spLocks/>
          </p:cNvSpPr>
          <p:nvPr/>
        </p:nvSpPr>
        <p:spPr>
          <a:xfrm>
            <a:off x="376805" y="6386292"/>
            <a:ext cx="3468221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CEĻU SATIKSMES DROŠĪBAS PADOMES SĒDE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048578" y="5195845"/>
            <a:ext cx="877804" cy="59786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600" b="1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305" y="2560885"/>
            <a:ext cx="591996" cy="54246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19596" y="345109"/>
            <a:ext cx="10649119" cy="52047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0010" tIns="80010" rIns="80010" bIns="80010" spcCol="1270" anchor="ctr"/>
          <a:lstStyle/>
          <a:p>
            <a:pPr algn="ctr" defTabSz="933450">
              <a:lnSpc>
                <a:spcPct val="90000"/>
              </a:lnSpc>
              <a:spcAft>
                <a:spcPct val="35000"/>
              </a:spcAft>
              <a:defRPr/>
            </a:pPr>
            <a:r>
              <a:rPr lang="lv-LV" sz="3200" u="sng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SMAGI IEVAINOTO </a:t>
            </a:r>
            <a:r>
              <a:rPr lang="lv-LV" sz="32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CEĻU SATIKSMES DALĪBNIEKU </a:t>
            </a:r>
          </a:p>
          <a:p>
            <a:pPr algn="ctr" defTabSz="933450">
              <a:lnSpc>
                <a:spcPct val="90000"/>
              </a:lnSpc>
              <a:spcAft>
                <a:spcPct val="35000"/>
              </a:spcAft>
              <a:defRPr/>
            </a:pPr>
            <a:r>
              <a:rPr lang="lv-LV" sz="32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SKAITS </a:t>
            </a:r>
            <a:r>
              <a:rPr lang="lv-LV" sz="3200" u="sng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PĒC STATUSA </a:t>
            </a:r>
            <a:endParaRPr lang="lv-LV" sz="3200" u="sng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729039" y="6491737"/>
            <a:ext cx="259761" cy="28053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9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endParaRPr lang="en-US" altLang="lv-LV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 Placeholder 5"/>
          <p:cNvSpPr txBox="1">
            <a:spLocks/>
          </p:cNvSpPr>
          <p:nvPr/>
        </p:nvSpPr>
        <p:spPr>
          <a:xfrm>
            <a:off x="10205819" y="6491737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25.02.2021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77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1215784"/>
              </p:ext>
            </p:extLst>
          </p:nvPr>
        </p:nvGraphicFramePr>
        <p:xfrm>
          <a:off x="347956" y="1529390"/>
          <a:ext cx="11471866" cy="503325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735933"/>
                <a:gridCol w="5735933"/>
              </a:tblGrid>
              <a:tr h="1006650"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            </a:t>
                      </a:r>
                    </a:p>
                    <a:p>
                      <a:endParaRPr lang="lv-LV" sz="14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                   </a:t>
                      </a:r>
                    </a:p>
                    <a:p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</a:tr>
              <a:tr h="10066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            </a:t>
                      </a:r>
                    </a:p>
                    <a:p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</a:t>
                      </a:r>
                    </a:p>
                    <a:p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</a:t>
                      </a:r>
                    </a:p>
                    <a:p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      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</a:tr>
              <a:tr h="10066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     </a:t>
                      </a:r>
                    </a:p>
                    <a:p>
                      <a:endParaRPr lang="lv-LV" sz="14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</a:tr>
              <a:tr h="1006650"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 </a:t>
                      </a:r>
                    </a:p>
                    <a:p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      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       </a:t>
                      </a:r>
                    </a:p>
                  </a:txBody>
                  <a:tcPr/>
                </a:tc>
              </a:tr>
              <a:tr h="1006650"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   </a:t>
                      </a:r>
                    </a:p>
                    <a:p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lv-LV" sz="14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lv-LV" sz="14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lv-LV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                            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Car station . Accident clipart banner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87" y="1583563"/>
            <a:ext cx="1329904" cy="69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aistÄ«ts attÄ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180" y="1734058"/>
            <a:ext cx="872852" cy="61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39" y="2654662"/>
            <a:ext cx="751148" cy="732640"/>
          </a:xfrm>
          <a:prstGeom prst="rect">
            <a:avLst/>
          </a:prstGeom>
        </p:spPr>
      </p:pic>
      <p:pic>
        <p:nvPicPr>
          <p:cNvPr id="9" name="Picture 8" descr="SaistÄ«ts attÄls"/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092" y="2632526"/>
            <a:ext cx="940681" cy="73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99" y="3679670"/>
            <a:ext cx="751028" cy="73269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13064" y="3729752"/>
            <a:ext cx="467222" cy="7326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0" name="Picture 9" descr="SaistÄ«ts attÄ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64" y="3777035"/>
            <a:ext cx="830752" cy="58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060" y="3387302"/>
            <a:ext cx="900313" cy="8782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214" y="3763805"/>
            <a:ext cx="751148" cy="732689"/>
          </a:xfrm>
          <a:prstGeom prst="rect">
            <a:avLst/>
          </a:prstGeom>
        </p:spPr>
      </p:pic>
      <p:pic>
        <p:nvPicPr>
          <p:cNvPr id="16" name="Picture 15" descr="AttÄlu rezultÄti vaicÄjumam âtod car injuryiconâ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7387" y="4598804"/>
            <a:ext cx="1425838" cy="100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SaistÄ«ts attÄl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88" y="4781064"/>
            <a:ext cx="1231687" cy="57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Image result for car animal"/>
          <p:cNvPicPr>
            <a:picLocks noGrp="1"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87" y="5921492"/>
            <a:ext cx="1223444" cy="54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911874" y="292264"/>
            <a:ext cx="8746436" cy="75644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0010" tIns="80010" rIns="80010" bIns="80010" spcCol="1270" anchor="ctr"/>
          <a:lstStyle/>
          <a:p>
            <a:pPr algn="ctr" defTabSz="933450">
              <a:lnSpc>
                <a:spcPct val="90000"/>
              </a:lnSpc>
              <a:spcAft>
                <a:spcPct val="35000"/>
              </a:spcAft>
              <a:defRPr/>
            </a:pPr>
            <a:r>
              <a:rPr lang="lv-LV" sz="32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BOJĀ GĀJUŠO CEĻU SATIKSMES DALĪBNIEKU SKAITS PĒC </a:t>
            </a:r>
            <a:r>
              <a:rPr lang="lv-LV" sz="3200" dirty="0" err="1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CSNg</a:t>
            </a:r>
            <a:r>
              <a:rPr lang="lv-LV" sz="32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VEIDA </a:t>
            </a:r>
            <a:endParaRPr lang="lv-LV" sz="32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Picture 4" descr="gerb_kopaa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5750" y="0"/>
            <a:ext cx="8286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Hexagon 24">
            <a:extLst>
              <a:ext uri="{FF2B5EF4-FFF2-40B4-BE49-F238E27FC236}">
                <a16:creationId xmlns="" xmlns:a16="http://schemas.microsoft.com/office/drawing/2014/main" id="{159F07AD-C822-4E07-9B46-46FEA9185AB8}"/>
              </a:ext>
            </a:extLst>
          </p:cNvPr>
          <p:cNvSpPr/>
          <p:nvPr/>
        </p:nvSpPr>
        <p:spPr>
          <a:xfrm>
            <a:off x="5079397" y="2729263"/>
            <a:ext cx="688256" cy="611599"/>
          </a:xfrm>
          <a:prstGeom prst="hexagon">
            <a:avLst/>
          </a:prstGeom>
          <a:solidFill>
            <a:schemeClr val="bg1">
              <a:lumMod val="7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b="1" dirty="0" smtClean="0">
                <a:solidFill>
                  <a:schemeClr val="tx2"/>
                </a:solidFill>
              </a:rPr>
              <a:t>2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6" name="Hexagon 25">
            <a:extLst>
              <a:ext uri="{FF2B5EF4-FFF2-40B4-BE49-F238E27FC236}">
                <a16:creationId xmlns="" xmlns:a16="http://schemas.microsoft.com/office/drawing/2014/main" id="{159F07AD-C822-4E07-9B46-46FEA9185AB8}"/>
              </a:ext>
            </a:extLst>
          </p:cNvPr>
          <p:cNvSpPr/>
          <p:nvPr/>
        </p:nvSpPr>
        <p:spPr>
          <a:xfrm>
            <a:off x="5079397" y="5740872"/>
            <a:ext cx="688256" cy="611599"/>
          </a:xfrm>
          <a:prstGeom prst="hexagon">
            <a:avLst/>
          </a:prstGeom>
          <a:solidFill>
            <a:schemeClr val="bg1">
              <a:lumMod val="7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b="1" dirty="0">
                <a:solidFill>
                  <a:schemeClr val="tx2"/>
                </a:solidFill>
              </a:rPr>
              <a:t>1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7" name="Hexagon 26">
            <a:extLst>
              <a:ext uri="{FF2B5EF4-FFF2-40B4-BE49-F238E27FC236}">
                <a16:creationId xmlns="" xmlns:a16="http://schemas.microsoft.com/office/drawing/2014/main" id="{159F07AD-C822-4E07-9B46-46FEA9185AB8}"/>
              </a:ext>
            </a:extLst>
          </p:cNvPr>
          <p:cNvSpPr/>
          <p:nvPr/>
        </p:nvSpPr>
        <p:spPr>
          <a:xfrm>
            <a:off x="5079397" y="4740817"/>
            <a:ext cx="688256" cy="611599"/>
          </a:xfrm>
          <a:prstGeom prst="hexagon">
            <a:avLst/>
          </a:prstGeom>
          <a:solidFill>
            <a:schemeClr val="bg1">
              <a:lumMod val="7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b="1" dirty="0" smtClean="0">
                <a:solidFill>
                  <a:schemeClr val="tx2"/>
                </a:solidFill>
              </a:rPr>
              <a:t>43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8" name="Hexagon 27">
            <a:extLst>
              <a:ext uri="{FF2B5EF4-FFF2-40B4-BE49-F238E27FC236}">
                <a16:creationId xmlns="" xmlns:a16="http://schemas.microsoft.com/office/drawing/2014/main" id="{159F07AD-C822-4E07-9B46-46FEA9185AB8}"/>
              </a:ext>
            </a:extLst>
          </p:cNvPr>
          <p:cNvSpPr/>
          <p:nvPr/>
        </p:nvSpPr>
        <p:spPr>
          <a:xfrm>
            <a:off x="5079397" y="3704853"/>
            <a:ext cx="688256" cy="611599"/>
          </a:xfrm>
          <a:prstGeom prst="hexagon">
            <a:avLst/>
          </a:prstGeom>
          <a:solidFill>
            <a:schemeClr val="bg1">
              <a:lumMod val="7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b="1" dirty="0" smtClean="0">
                <a:solidFill>
                  <a:schemeClr val="tx2"/>
                </a:solidFill>
              </a:rPr>
              <a:t>11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9" name="Hexagon 28">
            <a:extLst>
              <a:ext uri="{FF2B5EF4-FFF2-40B4-BE49-F238E27FC236}">
                <a16:creationId xmlns="" xmlns:a16="http://schemas.microsoft.com/office/drawing/2014/main" id="{159F07AD-C822-4E07-9B46-46FEA9185AB8}"/>
              </a:ext>
            </a:extLst>
          </p:cNvPr>
          <p:cNvSpPr/>
          <p:nvPr/>
        </p:nvSpPr>
        <p:spPr>
          <a:xfrm>
            <a:off x="11011924" y="1668694"/>
            <a:ext cx="688256" cy="611599"/>
          </a:xfrm>
          <a:prstGeom prst="hexagon">
            <a:avLst/>
          </a:prstGeom>
          <a:solidFill>
            <a:schemeClr val="bg1">
              <a:lumMod val="7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b="1" dirty="0" smtClean="0">
                <a:solidFill>
                  <a:schemeClr val="tx2"/>
                </a:solidFill>
              </a:rPr>
              <a:t>14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30" name="Hexagon 29">
            <a:extLst>
              <a:ext uri="{FF2B5EF4-FFF2-40B4-BE49-F238E27FC236}">
                <a16:creationId xmlns="" xmlns:a16="http://schemas.microsoft.com/office/drawing/2014/main" id="{159F07AD-C822-4E07-9B46-46FEA9185AB8}"/>
              </a:ext>
            </a:extLst>
          </p:cNvPr>
          <p:cNvSpPr/>
          <p:nvPr/>
        </p:nvSpPr>
        <p:spPr>
          <a:xfrm>
            <a:off x="11022937" y="2700171"/>
            <a:ext cx="688256" cy="611599"/>
          </a:xfrm>
          <a:prstGeom prst="hexagon">
            <a:avLst/>
          </a:prstGeom>
          <a:solidFill>
            <a:schemeClr val="bg1">
              <a:lumMod val="7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b="1" dirty="0" smtClean="0">
                <a:solidFill>
                  <a:schemeClr val="tx2"/>
                </a:solidFill>
              </a:rPr>
              <a:t>15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31" name="Hexagon 30">
            <a:extLst>
              <a:ext uri="{FF2B5EF4-FFF2-40B4-BE49-F238E27FC236}">
                <a16:creationId xmlns="" xmlns:a16="http://schemas.microsoft.com/office/drawing/2014/main" id="{159F07AD-C822-4E07-9B46-46FEA9185AB8}"/>
              </a:ext>
            </a:extLst>
          </p:cNvPr>
          <p:cNvSpPr/>
          <p:nvPr/>
        </p:nvSpPr>
        <p:spPr>
          <a:xfrm>
            <a:off x="11023925" y="3759360"/>
            <a:ext cx="688256" cy="611599"/>
          </a:xfrm>
          <a:prstGeom prst="hexagon">
            <a:avLst/>
          </a:prstGeom>
          <a:solidFill>
            <a:schemeClr val="bg1">
              <a:lumMod val="7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b="1" dirty="0" smtClean="0">
                <a:solidFill>
                  <a:schemeClr val="tx2"/>
                </a:solidFill>
              </a:rPr>
              <a:t>10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32" name="Hexagon 31">
            <a:extLst>
              <a:ext uri="{FF2B5EF4-FFF2-40B4-BE49-F238E27FC236}">
                <a16:creationId xmlns="" xmlns:a16="http://schemas.microsoft.com/office/drawing/2014/main" id="{159F07AD-C822-4E07-9B46-46FEA9185AB8}"/>
              </a:ext>
            </a:extLst>
          </p:cNvPr>
          <p:cNvSpPr/>
          <p:nvPr/>
        </p:nvSpPr>
        <p:spPr>
          <a:xfrm>
            <a:off x="11022937" y="4862356"/>
            <a:ext cx="688256" cy="611599"/>
          </a:xfrm>
          <a:prstGeom prst="hexagon">
            <a:avLst/>
          </a:prstGeom>
          <a:solidFill>
            <a:schemeClr val="bg1">
              <a:lumMod val="7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b="1" dirty="0" smtClean="0">
                <a:solidFill>
                  <a:schemeClr val="tx2"/>
                </a:solidFill>
              </a:rPr>
              <a:t>15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33" name="Hexagon 32">
            <a:extLst>
              <a:ext uri="{FF2B5EF4-FFF2-40B4-BE49-F238E27FC236}">
                <a16:creationId xmlns="" xmlns:a16="http://schemas.microsoft.com/office/drawing/2014/main" id="{159F07AD-C822-4E07-9B46-46FEA9185AB8}"/>
              </a:ext>
            </a:extLst>
          </p:cNvPr>
          <p:cNvSpPr/>
          <p:nvPr/>
        </p:nvSpPr>
        <p:spPr>
          <a:xfrm>
            <a:off x="5088067" y="1714126"/>
            <a:ext cx="688256" cy="611599"/>
          </a:xfrm>
          <a:prstGeom prst="hexagon">
            <a:avLst/>
          </a:prstGeom>
          <a:solidFill>
            <a:schemeClr val="bg1">
              <a:lumMod val="7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b="1" dirty="0" smtClean="0">
                <a:solidFill>
                  <a:schemeClr val="tx2"/>
                </a:solidFill>
              </a:rPr>
              <a:t>28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31257" y="1579574"/>
            <a:ext cx="1742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schemeClr val="tx2"/>
                </a:solidFill>
              </a:rPr>
              <a:t>SADURSME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47662" y="2586162"/>
            <a:ext cx="3588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schemeClr val="tx2"/>
                </a:solidFill>
              </a:rPr>
              <a:t>NOBRAUKŠANA NO CEĻA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66226" y="3535259"/>
            <a:ext cx="3045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schemeClr val="tx2"/>
                </a:solidFill>
              </a:rPr>
              <a:t>NOBRAUKŠANA NO CEĻA UN APGĀŠANĀS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35146" y="4646730"/>
            <a:ext cx="3588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schemeClr val="tx2"/>
                </a:solidFill>
              </a:rPr>
              <a:t>UZBRAUKŠANA GĀJĒJAM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09299" y="5627883"/>
            <a:ext cx="3801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schemeClr val="tx2"/>
                </a:solidFill>
              </a:rPr>
              <a:t>UZBRAUKŠANA DZĪVNIEKAM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222310" y="1609300"/>
            <a:ext cx="207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schemeClr val="tx2"/>
                </a:solidFill>
              </a:rPr>
              <a:t>APGĀŠANĀS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43909" y="2632447"/>
            <a:ext cx="3588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schemeClr val="tx2"/>
                </a:solidFill>
              </a:rPr>
              <a:t>UZBRAUKŠANA ŠĶĒRSLIM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14522" y="3566329"/>
            <a:ext cx="3588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schemeClr val="tx2"/>
                </a:solidFill>
              </a:rPr>
              <a:t>NOBRAUKŠANA NO CEĻA UN UZBRAUKŠANA ŠĶĒRSLIM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93014" y="4586691"/>
            <a:ext cx="4244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schemeClr val="tx2"/>
                </a:solidFill>
              </a:rPr>
              <a:t>UZBRAUKŠANA VELOSIPĒDISTAM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3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687802" y="6589687"/>
            <a:ext cx="360292" cy="28053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v-LV" alt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endParaRPr lang="en-US" altLang="lv-LV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Text Placeholder 4"/>
          <p:cNvSpPr txBox="1">
            <a:spLocks/>
          </p:cNvSpPr>
          <p:nvPr/>
        </p:nvSpPr>
        <p:spPr>
          <a:xfrm>
            <a:off x="246014" y="6570302"/>
            <a:ext cx="3468221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CEĻU SATIKSMES DROŠĪBAS PADOMES SĒDE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93635"/>
              </p:ext>
            </p:extLst>
          </p:nvPr>
        </p:nvGraphicFramePr>
        <p:xfrm>
          <a:off x="2016722" y="1982147"/>
          <a:ext cx="2161094" cy="3657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80547"/>
                <a:gridCol w="1080547"/>
              </a:tblGrid>
              <a:tr h="356269">
                <a:tc>
                  <a:txBody>
                    <a:bodyPr/>
                    <a:lstStyle/>
                    <a:p>
                      <a:r>
                        <a:rPr lang="lv-LV" sz="900" dirty="0" smtClean="0"/>
                        <a:t>APDZĪVOTA</a:t>
                      </a:r>
                    </a:p>
                    <a:p>
                      <a:r>
                        <a:rPr lang="lv-LV" sz="900" dirty="0" smtClean="0"/>
                        <a:t>VIETA – 4</a:t>
                      </a:r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900" dirty="0" smtClean="0">
                          <a:solidFill>
                            <a:srgbClr val="00B050"/>
                          </a:solidFill>
                        </a:rPr>
                        <a:t>NEAPDZĪVOTA</a:t>
                      </a:r>
                      <a:r>
                        <a:rPr lang="lv-LV" sz="9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lv-LV" sz="900" dirty="0" smtClean="0">
                          <a:solidFill>
                            <a:srgbClr val="00B050"/>
                          </a:solidFill>
                        </a:rPr>
                        <a:t>VIETA – 24</a:t>
                      </a:r>
                      <a:endParaRPr lang="en-US" sz="900" dirty="0" smtClean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49164"/>
              </p:ext>
            </p:extLst>
          </p:nvPr>
        </p:nvGraphicFramePr>
        <p:xfrm>
          <a:off x="7975107" y="1922284"/>
          <a:ext cx="2326130" cy="42860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59981"/>
                <a:gridCol w="1266149"/>
              </a:tblGrid>
              <a:tr h="4286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900" dirty="0" smtClean="0"/>
                        <a:t>APDZĪVOTA</a:t>
                      </a:r>
                      <a:r>
                        <a:rPr lang="lv-LV" sz="900" baseline="0" dirty="0" smtClean="0"/>
                        <a:t> VIETA</a:t>
                      </a:r>
                      <a:r>
                        <a:rPr lang="lv-LV" sz="900" dirty="0" smtClean="0"/>
                        <a:t> – 5</a:t>
                      </a:r>
                      <a:endParaRPr lang="en-US" sz="9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900" dirty="0" smtClean="0">
                          <a:solidFill>
                            <a:srgbClr val="00B050"/>
                          </a:solidFill>
                        </a:rPr>
                        <a:t>NEAPDZĪVOTA</a:t>
                      </a:r>
                      <a:r>
                        <a:rPr lang="lv-LV" sz="9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900" baseline="0" dirty="0" smtClean="0">
                          <a:solidFill>
                            <a:srgbClr val="00B050"/>
                          </a:solidFill>
                        </a:rPr>
                        <a:t>VIETA</a:t>
                      </a:r>
                      <a:r>
                        <a:rPr lang="lv-LV" sz="900" dirty="0" smtClean="0">
                          <a:solidFill>
                            <a:srgbClr val="00B050"/>
                          </a:solidFill>
                        </a:rPr>
                        <a:t> – 9</a:t>
                      </a:r>
                      <a:endParaRPr lang="en-US" sz="800" dirty="0" smtClean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641057"/>
              </p:ext>
            </p:extLst>
          </p:nvPr>
        </p:nvGraphicFramePr>
        <p:xfrm>
          <a:off x="2010371" y="3021756"/>
          <a:ext cx="2160546" cy="3657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83505"/>
                <a:gridCol w="1077041"/>
              </a:tblGrid>
              <a:tr h="259646">
                <a:tc>
                  <a:txBody>
                    <a:bodyPr/>
                    <a:lstStyle/>
                    <a:p>
                      <a:r>
                        <a:rPr lang="lv-LV" sz="900" dirty="0" smtClean="0"/>
                        <a:t>APDZĪVOTA</a:t>
                      </a:r>
                    </a:p>
                    <a:p>
                      <a:r>
                        <a:rPr lang="lv-LV" sz="900" dirty="0" smtClean="0"/>
                        <a:t>VIETA - 0</a:t>
                      </a:r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900" dirty="0" smtClean="0">
                          <a:solidFill>
                            <a:srgbClr val="00B050"/>
                          </a:solidFill>
                        </a:rPr>
                        <a:t>NEAPDZĪVOTA</a:t>
                      </a:r>
                      <a:r>
                        <a:rPr lang="lv-LV" sz="9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  <a:p>
                      <a:r>
                        <a:rPr lang="lv-LV" sz="900" baseline="0" dirty="0" smtClean="0">
                          <a:solidFill>
                            <a:srgbClr val="00B050"/>
                          </a:solidFill>
                        </a:rPr>
                        <a:t>VIETA</a:t>
                      </a:r>
                      <a:r>
                        <a:rPr lang="lv-LV" sz="900" dirty="0" smtClean="0">
                          <a:solidFill>
                            <a:srgbClr val="00B050"/>
                          </a:solidFill>
                        </a:rPr>
                        <a:t> - 2</a:t>
                      </a:r>
                      <a:endParaRPr lang="en-US" sz="9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003697"/>
              </p:ext>
            </p:extLst>
          </p:nvPr>
        </p:nvGraphicFramePr>
        <p:xfrm>
          <a:off x="7995996" y="3000181"/>
          <a:ext cx="2256718" cy="3657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128359"/>
                <a:gridCol w="1128359"/>
              </a:tblGrid>
              <a:tr h="311359">
                <a:tc>
                  <a:txBody>
                    <a:bodyPr/>
                    <a:lstStyle/>
                    <a:p>
                      <a:r>
                        <a:rPr lang="lv-LV" sz="900" dirty="0" smtClean="0"/>
                        <a:t>APDZĪVOTA </a:t>
                      </a:r>
                    </a:p>
                    <a:p>
                      <a:r>
                        <a:rPr lang="lv-LV" sz="900" dirty="0" smtClean="0"/>
                        <a:t>VIETA</a:t>
                      </a:r>
                      <a:r>
                        <a:rPr lang="lv-LV" sz="900" baseline="0" dirty="0" smtClean="0"/>
                        <a:t> – 9</a:t>
                      </a:r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900" dirty="0" smtClean="0">
                          <a:solidFill>
                            <a:srgbClr val="00B050"/>
                          </a:solidFill>
                        </a:rPr>
                        <a:t>NEAPDZĪVOTA VIETA</a:t>
                      </a:r>
                      <a:r>
                        <a:rPr lang="lv-LV" sz="900" baseline="0" dirty="0" smtClean="0">
                          <a:solidFill>
                            <a:srgbClr val="00B050"/>
                          </a:solidFill>
                        </a:rPr>
                        <a:t> – 6</a:t>
                      </a:r>
                      <a:endParaRPr lang="en-US" sz="9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364435"/>
              </p:ext>
            </p:extLst>
          </p:nvPr>
        </p:nvGraphicFramePr>
        <p:xfrm>
          <a:off x="7979108" y="4151393"/>
          <a:ext cx="2256720" cy="3657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128360"/>
                <a:gridCol w="1128360"/>
              </a:tblGrid>
              <a:tr h="364861">
                <a:tc>
                  <a:txBody>
                    <a:bodyPr/>
                    <a:lstStyle/>
                    <a:p>
                      <a:r>
                        <a:rPr lang="lv-LV" sz="900" dirty="0" smtClean="0"/>
                        <a:t>APDZĪVOTA</a:t>
                      </a:r>
                    </a:p>
                    <a:p>
                      <a:r>
                        <a:rPr lang="lv-LV" sz="900" dirty="0" smtClean="0"/>
                        <a:t>VIETA</a:t>
                      </a:r>
                      <a:r>
                        <a:rPr lang="lv-LV" sz="900" baseline="0" dirty="0" smtClean="0"/>
                        <a:t> - 4</a:t>
                      </a:r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900" dirty="0" smtClean="0">
                          <a:solidFill>
                            <a:srgbClr val="00B050"/>
                          </a:solidFill>
                        </a:rPr>
                        <a:t>NEAPDZĪVOTAVIETA – 6</a:t>
                      </a:r>
                      <a:endParaRPr lang="en-US" sz="9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247576"/>
              </p:ext>
            </p:extLst>
          </p:nvPr>
        </p:nvGraphicFramePr>
        <p:xfrm>
          <a:off x="2018336" y="4130149"/>
          <a:ext cx="2159480" cy="3657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79740"/>
                <a:gridCol w="1079740"/>
              </a:tblGrid>
              <a:tr h="235094">
                <a:tc>
                  <a:txBody>
                    <a:bodyPr/>
                    <a:lstStyle/>
                    <a:p>
                      <a:r>
                        <a:rPr lang="lv-LV" sz="900" dirty="0" smtClean="0"/>
                        <a:t>APDZĪVOTA </a:t>
                      </a:r>
                    </a:p>
                    <a:p>
                      <a:r>
                        <a:rPr lang="lv-LV" sz="900" dirty="0" smtClean="0"/>
                        <a:t>VIETA</a:t>
                      </a:r>
                      <a:r>
                        <a:rPr lang="lv-LV" sz="900" baseline="0" dirty="0" smtClean="0"/>
                        <a:t> -1</a:t>
                      </a:r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900" dirty="0" smtClean="0">
                          <a:solidFill>
                            <a:srgbClr val="00B050"/>
                          </a:solidFill>
                        </a:rPr>
                        <a:t>NEAPDZĪVOTAVIETA – 10</a:t>
                      </a:r>
                      <a:endParaRPr lang="en-US" sz="9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392348"/>
              </p:ext>
            </p:extLst>
          </p:nvPr>
        </p:nvGraphicFramePr>
        <p:xfrm>
          <a:off x="2012017" y="5081184"/>
          <a:ext cx="2160548" cy="3657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80274"/>
                <a:gridCol w="1080274"/>
              </a:tblGrid>
              <a:tr h="246432">
                <a:tc>
                  <a:txBody>
                    <a:bodyPr/>
                    <a:lstStyle/>
                    <a:p>
                      <a:r>
                        <a:rPr lang="lv-LV" sz="900" dirty="0" smtClean="0"/>
                        <a:t>APDZĪVOTA</a:t>
                      </a:r>
                    </a:p>
                    <a:p>
                      <a:r>
                        <a:rPr lang="lv-LV" sz="900" dirty="0" smtClean="0"/>
                        <a:t>VIETA</a:t>
                      </a:r>
                      <a:r>
                        <a:rPr lang="lv-LV" sz="900" baseline="0" dirty="0" smtClean="0"/>
                        <a:t> – 22</a:t>
                      </a:r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900" dirty="0" smtClean="0">
                          <a:solidFill>
                            <a:srgbClr val="00B050"/>
                          </a:solidFill>
                        </a:rPr>
                        <a:t>NEAPDZĪVOTAVIETA – 21</a:t>
                      </a:r>
                      <a:endParaRPr lang="en-US" sz="9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021982"/>
              </p:ext>
            </p:extLst>
          </p:nvPr>
        </p:nvGraphicFramePr>
        <p:xfrm>
          <a:off x="8000376" y="5081184"/>
          <a:ext cx="2252336" cy="3657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126168"/>
                <a:gridCol w="1126168"/>
              </a:tblGrid>
              <a:tr h="353507">
                <a:tc>
                  <a:txBody>
                    <a:bodyPr/>
                    <a:lstStyle/>
                    <a:p>
                      <a:r>
                        <a:rPr lang="lv-LV" sz="900" dirty="0" smtClean="0"/>
                        <a:t>APDZĪVOTA VIETA – 7</a:t>
                      </a:r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900" dirty="0" smtClean="0">
                          <a:solidFill>
                            <a:srgbClr val="00B050"/>
                          </a:solidFill>
                        </a:rPr>
                        <a:t>NEAPDZĪVOTA VIETA</a:t>
                      </a:r>
                      <a:r>
                        <a:rPr lang="lv-LV" sz="900" baseline="0" dirty="0" smtClean="0">
                          <a:solidFill>
                            <a:srgbClr val="00B050"/>
                          </a:solidFill>
                        </a:rPr>
                        <a:t> – 8</a:t>
                      </a:r>
                      <a:endParaRPr lang="en-US" sz="9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799107"/>
              </p:ext>
            </p:extLst>
          </p:nvPr>
        </p:nvGraphicFramePr>
        <p:xfrm>
          <a:off x="2010369" y="6046671"/>
          <a:ext cx="2160548" cy="3657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80274"/>
                <a:gridCol w="1080274"/>
              </a:tblGrid>
              <a:tr h="219605">
                <a:tc>
                  <a:txBody>
                    <a:bodyPr/>
                    <a:lstStyle/>
                    <a:p>
                      <a:r>
                        <a:rPr lang="lv-LV" sz="900" dirty="0" smtClean="0"/>
                        <a:t>APDZĪVOTA</a:t>
                      </a:r>
                    </a:p>
                    <a:p>
                      <a:r>
                        <a:rPr lang="lv-LV" sz="900" dirty="0" smtClean="0"/>
                        <a:t>VIETA</a:t>
                      </a:r>
                      <a:r>
                        <a:rPr lang="lv-LV" sz="900" baseline="0" dirty="0" smtClean="0"/>
                        <a:t> - 0</a:t>
                      </a:r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900" dirty="0" smtClean="0">
                          <a:solidFill>
                            <a:srgbClr val="00B050"/>
                          </a:solidFill>
                        </a:rPr>
                        <a:t>NEAPDZĪVOTAVIETA - 1</a:t>
                      </a:r>
                      <a:endParaRPr lang="en-US" sz="9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8232358" y="5674049"/>
            <a:ext cx="25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schemeClr val="tx2"/>
                </a:solidFill>
              </a:rPr>
              <a:t>        CITS </a:t>
            </a:r>
          </a:p>
          <a:p>
            <a:endParaRPr lang="lv-LV" sz="900" dirty="0" smtClean="0">
              <a:solidFill>
                <a:schemeClr val="tx2"/>
              </a:solidFill>
            </a:endParaRPr>
          </a:p>
          <a:p>
            <a:endParaRPr lang="en-US" sz="900" dirty="0">
              <a:solidFill>
                <a:schemeClr val="tx2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895778"/>
              </p:ext>
            </p:extLst>
          </p:nvPr>
        </p:nvGraphicFramePr>
        <p:xfrm>
          <a:off x="7979108" y="6066339"/>
          <a:ext cx="2239832" cy="366519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119916"/>
                <a:gridCol w="1119916"/>
              </a:tblGrid>
              <a:tr h="3665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900" dirty="0" smtClean="0"/>
                        <a:t>APDZĪVOTA VIETA – 0</a:t>
                      </a:r>
                      <a:endParaRPr lang="en-US" sz="9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900" dirty="0" smtClean="0">
                          <a:solidFill>
                            <a:srgbClr val="00B050"/>
                          </a:solidFill>
                        </a:rPr>
                        <a:t>NEAPDZĪVOTA VIETA - 0</a:t>
                      </a:r>
                      <a:endParaRPr lang="en-US" sz="9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2" name="Hexagon 51">
            <a:extLst>
              <a:ext uri="{FF2B5EF4-FFF2-40B4-BE49-F238E27FC236}">
                <a16:creationId xmlns="" xmlns:a16="http://schemas.microsoft.com/office/drawing/2014/main" id="{159F07AD-C822-4E07-9B46-46FEA9185AB8}"/>
              </a:ext>
            </a:extLst>
          </p:cNvPr>
          <p:cNvSpPr/>
          <p:nvPr/>
        </p:nvSpPr>
        <p:spPr>
          <a:xfrm>
            <a:off x="11007123" y="5766781"/>
            <a:ext cx="688256" cy="611599"/>
          </a:xfrm>
          <a:prstGeom prst="hexagon">
            <a:avLst/>
          </a:prstGeom>
          <a:solidFill>
            <a:schemeClr val="bg1">
              <a:lumMod val="7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b="1" dirty="0" smtClean="0">
                <a:solidFill>
                  <a:schemeClr val="tx2"/>
                </a:solidFill>
              </a:rPr>
              <a:t>0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54" name="Text Placeholder 5"/>
          <p:cNvSpPr txBox="1">
            <a:spLocks/>
          </p:cNvSpPr>
          <p:nvPr/>
        </p:nvSpPr>
        <p:spPr>
          <a:xfrm>
            <a:off x="10281277" y="6577091"/>
            <a:ext cx="94795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9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25.02.2021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79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s Direction 16X9">
  <a:themeElements>
    <a:clrScheme name="Custom 24">
      <a:dk1>
        <a:srgbClr val="0B6095"/>
      </a:dk1>
      <a:lt1>
        <a:sysClr val="window" lastClr="FFFFFF"/>
      </a:lt1>
      <a:dk2>
        <a:srgbClr val="000000"/>
      </a:dk2>
      <a:lt2>
        <a:srgbClr val="F2F2F2"/>
      </a:lt2>
      <a:accent1>
        <a:srgbClr val="3BABF0"/>
      </a:accent1>
      <a:accent2>
        <a:srgbClr val="C0000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rection presentation (widescreen).potx" id="{D17AB31B-F25B-45F4-B34E-C6982D129A29}" vid="{B63A7B92-8C2A-4E6A-9062-768A2448E61C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direction presentation (widescreen)</Template>
  <TotalTime>7107</TotalTime>
  <Words>1052</Words>
  <Application>Microsoft Office PowerPoint</Application>
  <PresentationFormat>Widescreen</PresentationFormat>
  <Paragraphs>479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Book Antiqua</vt:lpstr>
      <vt:lpstr>Verdana</vt:lpstr>
      <vt:lpstr>Sales Direction 16X9</vt:lpstr>
      <vt:lpstr>PowerPoint Presentation</vt:lpstr>
      <vt:lpstr>CEĻU SATIKSMES NEGADĪJUMU SKAITS 2018.-2020.GADĀ  </vt:lpstr>
      <vt:lpstr>CEĻU SATIKSMES NEGADĪJUMOS IEVAINOTO, SMAGI IEVAINOTO UN BOJĀ GĀJUŠO  SKAITS  2018.-2020.GADĀ</vt:lpstr>
      <vt:lpstr>CEĻU SATIKSMES NEGADĪJUMOS BOJĀ GĀJUŠO  SKAITS  2010.-2020.GADĀ</vt:lpstr>
      <vt:lpstr>CEĻU SATIKSMES NEGADĪJUMĀ  VAIRĀKI BOJĀ GĀJUŠIE</vt:lpstr>
      <vt:lpstr>CEĻU SATIKSMES NEGADĪJUMOS BOJĀ GĀJUŠO CILVĒKU SKAITS REĢIONOS</vt:lpstr>
      <vt:lpstr>PowerPoint Presentation</vt:lpstr>
      <vt:lpstr>PowerPoint Presentation</vt:lpstr>
      <vt:lpstr>PowerPoint Presentation</vt:lpstr>
      <vt:lpstr>PowerPoint Presentation</vt:lpstr>
      <vt:lpstr>CEĻU SATIKSMES NEGADĪJUMU SKAITS, KUROS IESAISTĪTI VADĪTĀJI REIBUMĀ</vt:lpstr>
      <vt:lpstr>CEĻU SATIKSMES NEGADĪJUMI AR ELEKTRISKAJIEM SKREJRITEŅIEM</vt:lpstr>
      <vt:lpstr>CEĻU SATIKSMES NEGADĪJUMOS  CIETUŠIE BĒRNI</vt:lpstr>
      <vt:lpstr>KOPĒJAIS ADMINISTRATĪVO  PĀRKĀPUMU SKAITS</vt:lpstr>
      <vt:lpstr>KONSTATĒTO ADMINISTRATĪVO PĀRKĀPUMU SKAITS</vt:lpstr>
      <vt:lpstr>KONSTATĒTO ADMINISTRATĪVO PĀRKĀPUMU SKAITS</vt:lpstr>
      <vt:lpstr>AUTOPĀRVADĀJUMU KONTROLE</vt:lpstr>
      <vt:lpstr>AUTOPĀRVADĀJUMU KONTROLE</vt:lpstr>
      <vt:lpstr>ATĻAUTĀ BRAUKŠANAS ĀTRUMA PĀRKĀPUMI, KAS FIKSĒTI NEAPTUROT TRANSPORTLĪDZEKLI </vt:lpstr>
      <vt:lpstr>NETRAFARĒTĀS POLICIJAS AUTOMAŠĪNAS AR 360 GRĀDU KAMERU FIKSĒTIE CSN PĀRKĀPUMI</vt:lpstr>
      <vt:lpstr>AKTUALITĀTES 2020.GADĀ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 Layout</dc:title>
  <dc:creator>Dana Fedulova</dc:creator>
  <cp:lastModifiedBy>Dana Fedulova</cp:lastModifiedBy>
  <cp:revision>1144</cp:revision>
  <cp:lastPrinted>2021-02-23T06:09:59Z</cp:lastPrinted>
  <dcterms:created xsi:type="dcterms:W3CDTF">2020-02-05T08:10:28Z</dcterms:created>
  <dcterms:modified xsi:type="dcterms:W3CDTF">2021-02-23T09:59:02Z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