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599" r:id="rId2"/>
    <p:sldId id="595" r:id="rId3"/>
    <p:sldId id="597" r:id="rId4"/>
    <p:sldId id="596" r:id="rId5"/>
    <p:sldId id="593" r:id="rId6"/>
    <p:sldId id="587" r:id="rId7"/>
    <p:sldId id="591" r:id="rId8"/>
    <p:sldId id="609" r:id="rId9"/>
  </p:sldIdLst>
  <p:sldSz cx="12192000" cy="6858000"/>
  <p:notesSz cx="6797675" cy="9926638"/>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īne Grīviņa" initials="KG" lastIdx="1" clrIdx="0">
    <p:extLst>
      <p:ext uri="{19B8F6BF-5375-455C-9EA6-DF929625EA0E}">
        <p15:presenceInfo xmlns:p15="http://schemas.microsoft.com/office/powerpoint/2012/main" userId="S-1-5-21-2347098994-292127957-656167012-11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6C81"/>
    <a:srgbClr val="EC5A35"/>
    <a:srgbClr val="345565"/>
    <a:srgbClr val="A5A5A5"/>
    <a:srgbClr val="FF6600"/>
    <a:srgbClr val="FF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1" autoAdjust="0"/>
    <p:restoredTop sz="86495" autoAdjust="0"/>
  </p:normalViewPr>
  <p:slideViewPr>
    <p:cSldViewPr snapToGrid="0">
      <p:cViewPr varScale="1">
        <p:scale>
          <a:sx n="101" d="100"/>
          <a:sy n="101" d="100"/>
        </p:scale>
        <p:origin x="732" y="96"/>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DE8EC20-12D6-4A8A-85B3-3D03CD286929}" type="datetimeFigureOut">
              <a:rPr lang="lv-LV" smtClean="0"/>
              <a:t>17.06.2021</a:t>
            </a:fld>
            <a:endParaRPr lang="lv-LV"/>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5A80A77E-5D1B-44DB-BAE0-7806725F1C1D}" type="slidenum">
              <a:rPr lang="lv-LV" smtClean="0"/>
              <a:t>‹#›</a:t>
            </a:fld>
            <a:endParaRPr lang="lv-LV"/>
          </a:p>
        </p:txBody>
      </p:sp>
    </p:spTree>
    <p:extLst>
      <p:ext uri="{BB962C8B-B14F-4D97-AF65-F5344CB8AC3E}">
        <p14:creationId xmlns:p14="http://schemas.microsoft.com/office/powerpoint/2010/main" val="2146111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fld id="{5A80A77E-5D1B-44DB-BAE0-7806725F1C1D}" type="slidenum">
              <a:rPr lang="lv-LV" smtClean="0"/>
              <a:t>1</a:t>
            </a:fld>
            <a:endParaRPr lang="lv-LV"/>
          </a:p>
        </p:txBody>
      </p:sp>
    </p:spTree>
    <p:extLst>
      <p:ext uri="{BB962C8B-B14F-4D97-AF65-F5344CB8AC3E}">
        <p14:creationId xmlns:p14="http://schemas.microsoft.com/office/powerpoint/2010/main" val="282860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A80A77E-5D1B-44DB-BAE0-7806725F1C1D}" type="slidenum">
              <a:rPr lang="lv-LV" smtClean="0"/>
              <a:t>2</a:t>
            </a:fld>
            <a:endParaRPr lang="lv-LV"/>
          </a:p>
        </p:txBody>
      </p:sp>
    </p:spTree>
    <p:extLst>
      <p:ext uri="{BB962C8B-B14F-4D97-AF65-F5344CB8AC3E}">
        <p14:creationId xmlns:p14="http://schemas.microsoft.com/office/powerpoint/2010/main" val="2576729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A80A77E-5D1B-44DB-BAE0-7806725F1C1D}" type="slidenum">
              <a:rPr lang="lv-LV" smtClean="0"/>
              <a:t>3</a:t>
            </a:fld>
            <a:endParaRPr lang="lv-LV"/>
          </a:p>
        </p:txBody>
      </p:sp>
    </p:spTree>
    <p:extLst>
      <p:ext uri="{BB962C8B-B14F-4D97-AF65-F5344CB8AC3E}">
        <p14:creationId xmlns:p14="http://schemas.microsoft.com/office/powerpoint/2010/main" val="2806346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A80A77E-5D1B-44DB-BAE0-7806725F1C1D}" type="slidenum">
              <a:rPr lang="lv-LV" smtClean="0"/>
              <a:t>4</a:t>
            </a:fld>
            <a:endParaRPr lang="lv-LV"/>
          </a:p>
        </p:txBody>
      </p:sp>
    </p:spTree>
    <p:extLst>
      <p:ext uri="{BB962C8B-B14F-4D97-AF65-F5344CB8AC3E}">
        <p14:creationId xmlns:p14="http://schemas.microsoft.com/office/powerpoint/2010/main" val="130728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A80A77E-5D1B-44DB-BAE0-7806725F1C1D}" type="slidenum">
              <a:rPr lang="lv-LV" smtClean="0"/>
              <a:t>5</a:t>
            </a:fld>
            <a:endParaRPr lang="lv-LV"/>
          </a:p>
        </p:txBody>
      </p:sp>
    </p:spTree>
    <p:extLst>
      <p:ext uri="{BB962C8B-B14F-4D97-AF65-F5344CB8AC3E}">
        <p14:creationId xmlns:p14="http://schemas.microsoft.com/office/powerpoint/2010/main" val="152769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5A80A77E-5D1B-44DB-BAE0-7806725F1C1D}" type="slidenum">
              <a:rPr lang="lv-LV" smtClean="0"/>
              <a:t>6</a:t>
            </a:fld>
            <a:endParaRPr lang="lv-LV"/>
          </a:p>
        </p:txBody>
      </p:sp>
    </p:spTree>
    <p:extLst>
      <p:ext uri="{BB962C8B-B14F-4D97-AF65-F5344CB8AC3E}">
        <p14:creationId xmlns:p14="http://schemas.microsoft.com/office/powerpoint/2010/main" val="3943067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467302AB-FF2D-3B45-A439-6F0F34D2698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337116" y="1077913"/>
            <a:ext cx="7642249" cy="2387600"/>
          </a:xfrm>
        </p:spPr>
        <p:txBody>
          <a:bodyPr anchor="t"/>
          <a:lstStyle>
            <a:lvl1pPr algn="l">
              <a:defRPr sz="4733"/>
            </a:lvl1pPr>
          </a:lstStyle>
          <a:p>
            <a:r>
              <a:rPr lang="en-US" dirty="0"/>
              <a:t>Click to edit Master title style, click to edit Master title style</a:t>
            </a:r>
          </a:p>
        </p:txBody>
      </p:sp>
      <p:sp>
        <p:nvSpPr>
          <p:cNvPr id="3" name="Subtitle 2"/>
          <p:cNvSpPr>
            <a:spLocks noGrp="1"/>
          </p:cNvSpPr>
          <p:nvPr>
            <p:ph type="subTitle" idx="1" hasCustomPrompt="1"/>
          </p:nvPr>
        </p:nvSpPr>
        <p:spPr>
          <a:xfrm>
            <a:off x="1337116" y="4189392"/>
            <a:ext cx="7642249" cy="1655763"/>
          </a:xfrm>
        </p:spPr>
        <p:txBody>
          <a:bodyPr>
            <a:normAutofit/>
          </a:bodyPr>
          <a:lstStyle>
            <a:lvl1pPr marL="0" indent="0" algn="l">
              <a:buNone/>
              <a:defRPr sz="4733" b="0" i="0">
                <a:latin typeface="DINPro-Regular" panose="02000503030000020004" pitchFamily="2"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subtitle style</a:t>
            </a:r>
          </a:p>
        </p:txBody>
      </p:sp>
      <p:sp>
        <p:nvSpPr>
          <p:cNvPr id="4" name="Date Placeholder 3"/>
          <p:cNvSpPr>
            <a:spLocks noGrp="1"/>
          </p:cNvSpPr>
          <p:nvPr>
            <p:ph type="dt" sz="half" idx="10"/>
          </p:nvPr>
        </p:nvSpPr>
        <p:spPr/>
        <p:txBody>
          <a:bodyPr/>
          <a:lstStyle/>
          <a:p>
            <a:fld id="{D5B1D870-A1F5-A648-93AA-89F22C6F9C6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366536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1D870-A1F5-A648-93AA-89F22C6F9C6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346661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1D870-A1F5-A648-93AA-89F22C6F9C6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174755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6372" y="514930"/>
            <a:ext cx="10294787" cy="1220428"/>
          </a:xfrm>
        </p:spPr>
        <p:txBody>
          <a:bodyPr/>
          <a:lstStyle>
            <a:lvl1pPr>
              <a:defRPr>
                <a:solidFill>
                  <a:srgbClr val="EE582B"/>
                </a:solidFill>
              </a:defRPr>
            </a:lvl1pPr>
          </a:lstStyle>
          <a:p>
            <a:r>
              <a:rPr lang="en-US" dirty="0"/>
              <a:t>Click to edit Master title style</a:t>
            </a:r>
          </a:p>
        </p:txBody>
      </p:sp>
      <p:sp>
        <p:nvSpPr>
          <p:cNvPr id="3" name="Content Placeholder 2"/>
          <p:cNvSpPr>
            <a:spLocks noGrp="1"/>
          </p:cNvSpPr>
          <p:nvPr>
            <p:ph idx="1"/>
          </p:nvPr>
        </p:nvSpPr>
        <p:spPr>
          <a:xfrm>
            <a:off x="1176372" y="2167801"/>
            <a:ext cx="10294787" cy="38748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B1D870-A1F5-A648-93AA-89F22C6F9C6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3960002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B1D870-A1F5-A648-93AA-89F22C6F9C61}" type="datetimeFigureOut">
              <a:rPr lang="en-US" smtClean="0"/>
              <a:t>6/17/2021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F3939B-5357-5441-A6DE-8165C3ABE6E1}" type="slidenum">
              <a:rPr lang="en-US" smtClean="0"/>
              <a:t>‹#›</a:t>
            </a:fld>
            <a:endParaRPr lang="en-US"/>
          </a:p>
        </p:txBody>
      </p:sp>
      <p:pic>
        <p:nvPicPr>
          <p:cNvPr id="6" name="Picture 5">
            <a:extLst>
              <a:ext uri="{FF2B5EF4-FFF2-40B4-BE49-F238E27FC236}">
                <a16:creationId xmlns:a16="http://schemas.microsoft.com/office/drawing/2014/main" xmlns="" id="{36F29237-3C4D-CC4B-8E1A-0AB92B2409E7}"/>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16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630408"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4"/>
            <a:ext cx="10630409" cy="1500187"/>
          </a:xfrm>
        </p:spPr>
        <p:txBody>
          <a:bodyPr/>
          <a:lstStyle>
            <a:lvl1pPr marL="0" indent="0">
              <a:buNone/>
              <a:defRPr sz="2400">
                <a:solidFill>
                  <a:srgbClr val="345463"/>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5B1D870-A1F5-A648-93AA-89F22C6F9C61}" type="datetimeFigureOut">
              <a:rPr lang="en-US" smtClean="0"/>
              <a:t>6/17/2021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3028209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6"/>
            <a:ext cx="5181600" cy="4234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4234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B1D870-A1F5-A648-93AA-89F22C6F9C61}"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2630483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6"/>
            <a:ext cx="5157787" cy="359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590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B1D870-A1F5-A648-93AA-89F22C6F9C61}" type="datetimeFigureOut">
              <a:rPr lang="en-US" smtClean="0"/>
              <a:t>6/17/2021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360852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1D870-A1F5-A648-93AA-89F22C6F9C61}" type="datetimeFigureOut">
              <a:rPr lang="en-US" smtClean="0"/>
              <a:t>6/17/2021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376237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B1D870-A1F5-A648-93AA-89F22C6F9C61}"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4243905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B1D870-A1F5-A648-93AA-89F22C6F9C61}" type="datetimeFigureOut">
              <a:rPr lang="en-US" smtClean="0"/>
              <a:t>6/17/2021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F3939B-5357-5441-A6DE-8165C3ABE6E1}" type="slidenum">
              <a:rPr lang="en-US" smtClean="0"/>
              <a:t>‹#›</a:t>
            </a:fld>
            <a:endParaRPr lang="en-US"/>
          </a:p>
        </p:txBody>
      </p:sp>
    </p:spTree>
    <p:extLst>
      <p:ext uri="{BB962C8B-B14F-4D97-AF65-F5344CB8AC3E}">
        <p14:creationId xmlns:p14="http://schemas.microsoft.com/office/powerpoint/2010/main" val="3121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76372" y="514930"/>
            <a:ext cx="10294787" cy="1220428"/>
          </a:xfrm>
          <a:prstGeom prst="rect">
            <a:avLst/>
          </a:prstGeom>
        </p:spPr>
        <p:txBody>
          <a:bodyPr vert="horz" lIns="91440" tIns="45720" rIns="91440" bIns="45720" rtlCol="0" anchor="t">
            <a:no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1176372" y="2113448"/>
            <a:ext cx="10294787"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B1D870-A1F5-A648-93AA-89F22C6F9C61}" type="datetimeFigureOut">
              <a:rPr lang="en-US" smtClean="0"/>
              <a:t>6/17/2021</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F3939B-5357-5441-A6DE-8165C3ABE6E1}" type="slidenum">
              <a:rPr lang="en-US" smtClean="0"/>
              <a:t>‹#›</a:t>
            </a:fld>
            <a:endParaRPr lang="en-US"/>
          </a:p>
        </p:txBody>
      </p:sp>
      <p:pic>
        <p:nvPicPr>
          <p:cNvPr id="8" name="Picture 7">
            <a:extLst>
              <a:ext uri="{FF2B5EF4-FFF2-40B4-BE49-F238E27FC236}">
                <a16:creationId xmlns:a16="http://schemas.microsoft.com/office/drawing/2014/main" xmlns="" id="{5D4BF981-7DDF-7346-87A9-636339E3D713}"/>
              </a:ext>
            </a:extLst>
          </p:cNvPr>
          <p:cNvPicPr>
            <a:picLocks noChangeAspect="1"/>
          </p:cNvPicPr>
          <p:nvPr userDrawn="1"/>
        </p:nvPicPr>
        <p:blipFill>
          <a:blip r:embed="rId13"/>
          <a:stretch>
            <a:fillRect/>
          </a:stretch>
        </p:blipFill>
        <p:spPr>
          <a:xfrm>
            <a:off x="10027116" y="6275278"/>
            <a:ext cx="1901243" cy="317854"/>
          </a:xfrm>
          <a:prstGeom prst="rect">
            <a:avLst/>
          </a:prstGeom>
        </p:spPr>
      </p:pic>
      <p:pic>
        <p:nvPicPr>
          <p:cNvPr id="9" name="Picture 8">
            <a:extLst>
              <a:ext uri="{FF2B5EF4-FFF2-40B4-BE49-F238E27FC236}">
                <a16:creationId xmlns:a16="http://schemas.microsoft.com/office/drawing/2014/main" xmlns="" id="{E955E603-F46A-8F44-AC77-872A1E87CB03}"/>
              </a:ext>
            </a:extLst>
          </p:cNvPr>
          <p:cNvPicPr>
            <a:picLocks noChangeAspect="1"/>
          </p:cNvPicPr>
          <p:nvPr userDrawn="1"/>
        </p:nvPicPr>
        <p:blipFill>
          <a:blip r:embed="rId14"/>
          <a:stretch>
            <a:fillRect/>
          </a:stretch>
        </p:blipFill>
        <p:spPr>
          <a:xfrm>
            <a:off x="-773657" y="653652"/>
            <a:ext cx="1785503" cy="365125"/>
          </a:xfrm>
          <a:prstGeom prst="rect">
            <a:avLst/>
          </a:prstGeom>
        </p:spPr>
      </p:pic>
    </p:spTree>
    <p:extLst>
      <p:ext uri="{BB962C8B-B14F-4D97-AF65-F5344CB8AC3E}">
        <p14:creationId xmlns:p14="http://schemas.microsoft.com/office/powerpoint/2010/main" val="2222856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100000"/>
        </a:lnSpc>
        <a:spcBef>
          <a:spcPct val="0"/>
        </a:spcBef>
        <a:buNone/>
        <a:defRPr sz="3333" b="1" i="0" kern="1200">
          <a:solidFill>
            <a:srgbClr val="EE582B"/>
          </a:solidFill>
          <a:latin typeface="DIN Pro" panose="020B0504020101010102" pitchFamily="34" charset="0"/>
          <a:ea typeface="+mj-ea"/>
          <a:cs typeface="DIN Pro" panose="020B0504020101010102"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rgbClr val="345463"/>
          </a:solidFill>
          <a:latin typeface="DINPro-Regular" panose="02000503030000020004" pitchFamily="2" charset="0"/>
          <a:ea typeface="+mn-ea"/>
          <a:cs typeface="DIN Pro" panose="020B0504020101010102"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rgbClr val="345463"/>
          </a:solidFill>
          <a:latin typeface="DINPro-Regular" panose="02000503030000020004" pitchFamily="2" charset="0"/>
          <a:ea typeface="+mn-ea"/>
          <a:cs typeface="DIN Pro" panose="020B0504020101010102"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rgbClr val="345463"/>
          </a:solidFill>
          <a:latin typeface="DINPro-Regular" panose="02000503030000020004" pitchFamily="2" charset="0"/>
          <a:ea typeface="+mn-ea"/>
          <a:cs typeface="DIN Pro" panose="020B0504020101010102"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rgbClr val="345463"/>
          </a:solidFill>
          <a:latin typeface="DINPro-Regular" panose="02000503030000020004" pitchFamily="2" charset="0"/>
          <a:ea typeface="+mn-ea"/>
          <a:cs typeface="DIN Pro" panose="020B0504020101010102"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rgbClr val="345463"/>
          </a:solidFill>
          <a:latin typeface="DINPro-Regular" panose="02000503030000020004" pitchFamily="2" charset="0"/>
          <a:ea typeface="+mn-ea"/>
          <a:cs typeface="DIN Pro" panose="020B0504020101010102"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3.png"/><Relationship Id="rId12"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2F24DB-7BD0-442B-A8AA-5EBC6D38B816}"/>
              </a:ext>
            </a:extLst>
          </p:cNvPr>
          <p:cNvSpPr>
            <a:spLocks noGrp="1"/>
          </p:cNvSpPr>
          <p:nvPr>
            <p:ph type="ctrTitle"/>
          </p:nvPr>
        </p:nvSpPr>
        <p:spPr>
          <a:xfrm>
            <a:off x="1337116" y="1200741"/>
            <a:ext cx="7722478" cy="2713037"/>
          </a:xfrm>
        </p:spPr>
        <p:txBody>
          <a:bodyPr/>
          <a:lstStyle/>
          <a:p>
            <a:r>
              <a:rPr lang="lv-LV" sz="4800" dirty="0">
                <a:latin typeface="DINPro-Black" panose="02000503030000020004" pitchFamily="2" charset="0"/>
              </a:rPr>
              <a:t>ĀTRGAITAS DZELZCEĻA STACIJU IETEKME UZ REĢIONĀLO TRANSPORTA SISTĒMU </a:t>
            </a:r>
            <a:r>
              <a:rPr lang="lv-LV" sz="4800" dirty="0" smtClean="0">
                <a:latin typeface="DINPro-Black" panose="02000503030000020004" pitchFamily="2" charset="0"/>
              </a:rPr>
              <a:t>LATVIJĀ</a:t>
            </a:r>
            <a:br>
              <a:rPr lang="lv-LV" sz="4800" dirty="0" smtClean="0">
                <a:latin typeface="DINPro-Black" panose="02000503030000020004" pitchFamily="2" charset="0"/>
              </a:rPr>
            </a:br>
            <a:r>
              <a:rPr lang="lv-LV" sz="1500" dirty="0" smtClean="0">
                <a:latin typeface="DINPro-Black" panose="02000503030000020004" pitchFamily="2" charset="0"/>
              </a:rPr>
              <a:t/>
            </a:r>
            <a:br>
              <a:rPr lang="lv-LV" sz="1500" dirty="0" smtClean="0">
                <a:latin typeface="DINPro-Black" panose="02000503030000020004" pitchFamily="2" charset="0"/>
              </a:rPr>
            </a:br>
            <a:r>
              <a:rPr lang="lv-LV" sz="1500" dirty="0" smtClean="0">
                <a:solidFill>
                  <a:srgbClr val="416C81"/>
                </a:solidFill>
                <a:latin typeface="DINPro-Black" panose="02000503030000020004" pitchFamily="2" charset="0"/>
              </a:rPr>
              <a:t>Autotransporta direkcijas valdes priekšsēdētājs</a:t>
            </a:r>
            <a:br>
              <a:rPr lang="lv-LV" sz="1500" dirty="0" smtClean="0">
                <a:solidFill>
                  <a:srgbClr val="416C81"/>
                </a:solidFill>
                <a:latin typeface="DINPro-Black" panose="02000503030000020004" pitchFamily="2" charset="0"/>
              </a:rPr>
            </a:br>
            <a:r>
              <a:rPr lang="lv-LV" sz="1500" dirty="0" smtClean="0">
                <a:solidFill>
                  <a:srgbClr val="416C81"/>
                </a:solidFill>
                <a:latin typeface="DINPro-Black" panose="02000503030000020004" pitchFamily="2" charset="0"/>
              </a:rPr>
              <a:t>Kristiāns Godiņš</a:t>
            </a:r>
            <a:br>
              <a:rPr lang="lv-LV" sz="1500" dirty="0" smtClean="0">
                <a:solidFill>
                  <a:srgbClr val="416C81"/>
                </a:solidFill>
                <a:latin typeface="DINPro-Black" panose="02000503030000020004" pitchFamily="2" charset="0"/>
              </a:rPr>
            </a:br>
            <a:r>
              <a:rPr lang="lv-LV" sz="1500" dirty="0" smtClean="0">
                <a:solidFill>
                  <a:srgbClr val="416C81"/>
                </a:solidFill>
                <a:latin typeface="DINPro-Black" panose="02000503030000020004" pitchFamily="2" charset="0"/>
              </a:rPr>
              <a:t/>
            </a:r>
            <a:br>
              <a:rPr lang="lv-LV" sz="1500" dirty="0" smtClean="0">
                <a:solidFill>
                  <a:srgbClr val="416C81"/>
                </a:solidFill>
                <a:latin typeface="DINPro-Black" panose="02000503030000020004" pitchFamily="2" charset="0"/>
              </a:rPr>
            </a:br>
            <a:r>
              <a:rPr lang="lv-LV" sz="1500" dirty="0" smtClean="0">
                <a:solidFill>
                  <a:srgbClr val="416C81"/>
                </a:solidFill>
                <a:latin typeface="DINPro-Black" panose="02000503030000020004" pitchFamily="2" charset="0"/>
              </a:rPr>
              <a:t>17.06.2021.</a:t>
            </a:r>
            <a:r>
              <a:rPr lang="lv-LV" sz="1500" dirty="0" smtClean="0">
                <a:latin typeface="DINPro-Black" panose="02000503030000020004" pitchFamily="2" charset="0"/>
              </a:rPr>
              <a:t/>
            </a:r>
            <a:br>
              <a:rPr lang="lv-LV" sz="1500" dirty="0" smtClean="0">
                <a:latin typeface="DINPro-Black" panose="02000503030000020004" pitchFamily="2" charset="0"/>
              </a:rPr>
            </a:br>
            <a:r>
              <a:rPr lang="lv-LV" sz="1500" dirty="0" smtClean="0">
                <a:latin typeface="DINPro-Black" panose="02000503030000020004" pitchFamily="2" charset="0"/>
              </a:rPr>
              <a:t/>
            </a:r>
            <a:br>
              <a:rPr lang="lv-LV" sz="1500" dirty="0" smtClean="0">
                <a:latin typeface="DINPro-Black" panose="02000503030000020004" pitchFamily="2" charset="0"/>
              </a:rPr>
            </a:br>
            <a:endParaRPr lang="lv-LV" sz="1500" dirty="0">
              <a:latin typeface="DINPro-Black" panose="02000503030000020004" pitchFamily="2" charset="0"/>
            </a:endParaRPr>
          </a:p>
        </p:txBody>
      </p:sp>
    </p:spTree>
    <p:extLst>
      <p:ext uri="{BB962C8B-B14F-4D97-AF65-F5344CB8AC3E}">
        <p14:creationId xmlns:p14="http://schemas.microsoft.com/office/powerpoint/2010/main" val="4116602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C3CA6E-16A0-43B0-870F-D1CDDDD10BAF}"/>
              </a:ext>
            </a:extLst>
          </p:cNvPr>
          <p:cNvSpPr>
            <a:spLocks noGrp="1"/>
          </p:cNvSpPr>
          <p:nvPr>
            <p:ph type="title"/>
          </p:nvPr>
        </p:nvSpPr>
        <p:spPr>
          <a:xfrm>
            <a:off x="1176372" y="514930"/>
            <a:ext cx="7842937" cy="1220428"/>
          </a:xfrm>
        </p:spPr>
        <p:txBody>
          <a:bodyPr/>
          <a:lstStyle/>
          <a:p>
            <a:r>
              <a:rPr lang="lv-LV" sz="3000" dirty="0">
                <a:latin typeface="DINPro-Black" panose="02000503030000020004" pitchFamily="2" charset="0"/>
                <a:cs typeface="DIN PRO BLACK" panose="020B0A04020101010102" pitchFamily="34" charset="0"/>
              </a:rPr>
              <a:t>SATIKSMES MEZGLI – SVARĪGA TRANSPORTA SISTĒMAS SASTĀVDAĻA</a:t>
            </a:r>
          </a:p>
        </p:txBody>
      </p:sp>
      <p:sp>
        <p:nvSpPr>
          <p:cNvPr id="11" name="Content Placeholder 2">
            <a:extLst>
              <a:ext uri="{FF2B5EF4-FFF2-40B4-BE49-F238E27FC236}">
                <a16:creationId xmlns:a16="http://schemas.microsoft.com/office/drawing/2014/main" xmlns="" id="{A73E4CEB-68C6-074C-BA3C-53CDD63AEFE1}"/>
              </a:ext>
            </a:extLst>
          </p:cNvPr>
          <p:cNvSpPr>
            <a:spLocks noGrp="1"/>
          </p:cNvSpPr>
          <p:nvPr>
            <p:ph sz="half" idx="1"/>
          </p:nvPr>
        </p:nvSpPr>
        <p:spPr>
          <a:xfrm>
            <a:off x="849774" y="2423544"/>
            <a:ext cx="8543607" cy="3990971"/>
          </a:xfrm>
        </p:spPr>
        <p:txBody>
          <a:bodyPr>
            <a:normAutofit/>
          </a:bodyPr>
          <a:lstStyle/>
          <a:p>
            <a:pPr>
              <a:spcAft>
                <a:spcPts val="1200"/>
              </a:spcAft>
              <a:buClr>
                <a:srgbClr val="EC5A35"/>
              </a:buClr>
            </a:pPr>
            <a:r>
              <a:rPr lang="lv-LV" sz="2400" dirty="0">
                <a:solidFill>
                  <a:srgbClr val="345565"/>
                </a:solidFill>
                <a:cs typeface="Arial" panose="020B0604020202020204" pitchFamily="34" charset="0"/>
              </a:rPr>
              <a:t>Satiksmes mezgla ietilpība, aprīkojums, pielāgotība un atrašanās vieta ietekmē transporta sistēmas efektivitāti. </a:t>
            </a:r>
          </a:p>
          <a:p>
            <a:pPr>
              <a:spcAft>
                <a:spcPts val="1200"/>
              </a:spcAft>
              <a:buClr>
                <a:srgbClr val="EC5A35"/>
              </a:buClr>
            </a:pPr>
            <a:r>
              <a:rPr lang="lv-LV" sz="2400" dirty="0">
                <a:solidFill>
                  <a:srgbClr val="345565"/>
                </a:solidFill>
                <a:cs typeface="Arial" panose="020B0604020202020204" pitchFamily="34" charset="0"/>
              </a:rPr>
              <a:t>Tālāka savienojamība, ko nodrošina lielākā daļa satiksmes mezglu, padara tos pievilcīgus dažādiem pārvadātājiem un pasažieriem.</a:t>
            </a:r>
          </a:p>
          <a:p>
            <a:pPr>
              <a:spcAft>
                <a:spcPts val="1200"/>
              </a:spcAft>
              <a:buClr>
                <a:srgbClr val="EC5A35"/>
              </a:buClr>
            </a:pPr>
            <a:r>
              <a:rPr lang="lv-LV" sz="2400" dirty="0">
                <a:solidFill>
                  <a:srgbClr val="345565"/>
                </a:solidFill>
                <a:cs typeface="Arial" panose="020B0604020202020204" pitchFamily="34" charset="0"/>
              </a:rPr>
              <a:t>Satiksmes mezglam vajadzētu būt ērti pieejamam pasažieriem, kuri pārsēžas uz / no citiem transportlīdzekļiem. </a:t>
            </a:r>
          </a:p>
          <a:p>
            <a:pPr>
              <a:spcAft>
                <a:spcPts val="1200"/>
              </a:spcAft>
              <a:buClr>
                <a:srgbClr val="EC5A35"/>
              </a:buClr>
            </a:pPr>
            <a:endParaRPr lang="lv-LV" sz="2400" dirty="0">
              <a:solidFill>
                <a:srgbClr val="345565"/>
              </a:solidFill>
              <a:cs typeface="Arial" panose="020B0604020202020204" pitchFamily="34" charset="0"/>
            </a:endParaRPr>
          </a:p>
        </p:txBody>
      </p:sp>
      <p:pic>
        <p:nvPicPr>
          <p:cNvPr id="3" name="Picture 2">
            <a:extLst>
              <a:ext uri="{FF2B5EF4-FFF2-40B4-BE49-F238E27FC236}">
                <a16:creationId xmlns:a16="http://schemas.microsoft.com/office/drawing/2014/main" xmlns="" id="{0DCB9443-C7E9-8B4D-9D6A-0BF5B3657C91}"/>
              </a:ext>
            </a:extLst>
          </p:cNvPr>
          <p:cNvPicPr>
            <a:picLocks noChangeAspect="1"/>
          </p:cNvPicPr>
          <p:nvPr/>
        </p:nvPicPr>
        <p:blipFill>
          <a:blip r:embed="rId3"/>
          <a:stretch>
            <a:fillRect/>
          </a:stretch>
        </p:blipFill>
        <p:spPr>
          <a:xfrm>
            <a:off x="9421091" y="514930"/>
            <a:ext cx="2854357" cy="5440355"/>
          </a:xfrm>
          <a:prstGeom prst="rect">
            <a:avLst/>
          </a:prstGeom>
        </p:spPr>
      </p:pic>
    </p:spTree>
    <p:extLst>
      <p:ext uri="{BB962C8B-B14F-4D97-AF65-F5344CB8AC3E}">
        <p14:creationId xmlns:p14="http://schemas.microsoft.com/office/powerpoint/2010/main" val="168778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9FC52E-D7E7-4B7A-970B-E015CF81DB6E}"/>
              </a:ext>
            </a:extLst>
          </p:cNvPr>
          <p:cNvSpPr>
            <a:spLocks noGrp="1"/>
          </p:cNvSpPr>
          <p:nvPr>
            <p:ph type="title"/>
          </p:nvPr>
        </p:nvSpPr>
        <p:spPr>
          <a:xfrm>
            <a:off x="1176373" y="514930"/>
            <a:ext cx="8277116" cy="1220428"/>
          </a:xfrm>
        </p:spPr>
        <p:txBody>
          <a:bodyPr/>
          <a:lstStyle/>
          <a:p>
            <a:r>
              <a:rPr lang="lv-LV" sz="3000" dirty="0">
                <a:latin typeface="DINPro-Black" panose="02000503030000020004" pitchFamily="2" charset="0"/>
              </a:rPr>
              <a:t>VIENOTI INFRASTRUKTŪRAS PLĀNOŠANAS UN VIZUĀLĀS IDENTITĀTES STANDARTI</a:t>
            </a:r>
            <a:endParaRPr lang="lv-LV" sz="3000" dirty="0">
              <a:latin typeface="DINPro-Black" panose="02000503030000020004" pitchFamily="2" charset="0"/>
              <a:cs typeface="DIN PRO BLACK" panose="020B0A04020101010102" pitchFamily="34" charset="0"/>
            </a:endParaRPr>
          </a:p>
        </p:txBody>
      </p:sp>
      <p:sp>
        <p:nvSpPr>
          <p:cNvPr id="16" name="TextBox 15">
            <a:extLst>
              <a:ext uri="{FF2B5EF4-FFF2-40B4-BE49-F238E27FC236}">
                <a16:creationId xmlns:a16="http://schemas.microsoft.com/office/drawing/2014/main" xmlns="" id="{8BE33272-37E2-5C46-9761-D5500664E0A7}"/>
              </a:ext>
            </a:extLst>
          </p:cNvPr>
          <p:cNvSpPr txBox="1"/>
          <p:nvPr/>
        </p:nvSpPr>
        <p:spPr>
          <a:xfrm>
            <a:off x="1329453" y="6112237"/>
            <a:ext cx="5614895" cy="461665"/>
          </a:xfrm>
          <a:prstGeom prst="rect">
            <a:avLst/>
          </a:prstGeom>
          <a:noFill/>
        </p:spPr>
        <p:txBody>
          <a:bodyPr wrap="square" rtlCol="0">
            <a:spAutoFit/>
          </a:bodyPr>
          <a:lstStyle/>
          <a:p>
            <a:pPr algn="l"/>
            <a:r>
              <a:rPr lang="lv-LV" sz="1200" dirty="0">
                <a:solidFill>
                  <a:srgbClr val="345565"/>
                </a:solidFill>
                <a:latin typeface="DINPro-Regular" panose="02000503030000020004" pitchFamily="2" charset="0"/>
              </a:rPr>
              <a:t>Avots: </a:t>
            </a:r>
            <a:r>
              <a:rPr lang="lv-LV" sz="1200" dirty="0" err="1">
                <a:solidFill>
                  <a:srgbClr val="345565"/>
                </a:solidFill>
                <a:latin typeface="DINPro-Regular" panose="02000503030000020004" pitchFamily="2" charset="0"/>
              </a:rPr>
              <a:t>Public</a:t>
            </a:r>
            <a:r>
              <a:rPr lang="lv-LV" sz="1200" dirty="0">
                <a:solidFill>
                  <a:srgbClr val="345565"/>
                </a:solidFill>
                <a:latin typeface="DINPro-Regular" panose="02000503030000020004" pitchFamily="2" charset="0"/>
              </a:rPr>
              <a:t> Transport </a:t>
            </a:r>
            <a:r>
              <a:rPr lang="lv-LV" sz="1200" dirty="0" err="1">
                <a:solidFill>
                  <a:srgbClr val="345565"/>
                </a:solidFill>
                <a:latin typeface="DINPro-Regular" panose="02000503030000020004" pitchFamily="2" charset="0"/>
              </a:rPr>
              <a:t>Infrastructure</a:t>
            </a:r>
            <a:r>
              <a:rPr lang="lv-LV" sz="1200" dirty="0">
                <a:solidFill>
                  <a:srgbClr val="345565"/>
                </a:solidFill>
                <a:latin typeface="DINPro-Regular" panose="02000503030000020004" pitchFamily="2" charset="0"/>
              </a:rPr>
              <a:t> </a:t>
            </a:r>
            <a:r>
              <a:rPr lang="lv-LV" sz="1200" dirty="0" err="1">
                <a:solidFill>
                  <a:srgbClr val="345565"/>
                </a:solidFill>
                <a:latin typeface="DINPro-Regular" panose="02000503030000020004" pitchFamily="2" charset="0"/>
              </a:rPr>
              <a:t>Manual</a:t>
            </a:r>
            <a:r>
              <a:rPr lang="lv-LV" sz="1200" dirty="0">
                <a:solidFill>
                  <a:srgbClr val="345565"/>
                </a:solidFill>
                <a:latin typeface="DINPro-Regular" panose="02000503030000020004" pitchFamily="2" charset="0"/>
              </a:rPr>
              <a:t>. </a:t>
            </a:r>
            <a:r>
              <a:rPr lang="en-US" sz="1200" dirty="0">
                <a:solidFill>
                  <a:srgbClr val="345565"/>
                </a:solidFill>
                <a:latin typeface="DINPro-Regular" panose="02000503030000020004" pitchFamily="2" charset="0"/>
              </a:rPr>
              <a:t>The State of Queensland</a:t>
            </a:r>
            <a:r>
              <a:rPr lang="lv-LV" sz="1200" dirty="0">
                <a:solidFill>
                  <a:srgbClr val="345565"/>
                </a:solidFill>
                <a:latin typeface="DINPro-Regular" panose="02000503030000020004" pitchFamily="2" charset="0"/>
              </a:rPr>
              <a:t>, Australia</a:t>
            </a:r>
            <a:r>
              <a:rPr lang="en-US" sz="1200" dirty="0">
                <a:solidFill>
                  <a:srgbClr val="345565"/>
                </a:solidFill>
                <a:latin typeface="DINPro-Regular" panose="02000503030000020004" pitchFamily="2" charset="0"/>
              </a:rPr>
              <a:t> (Department of Transport and Main</a:t>
            </a:r>
            <a:r>
              <a:rPr lang="lv-LV" sz="1200" dirty="0">
                <a:solidFill>
                  <a:srgbClr val="345565"/>
                </a:solidFill>
                <a:latin typeface="DINPro-Regular" panose="02000503030000020004" pitchFamily="2" charset="0"/>
              </a:rPr>
              <a:t> </a:t>
            </a:r>
            <a:r>
              <a:rPr lang="lv-LV" sz="1200" dirty="0" err="1">
                <a:solidFill>
                  <a:srgbClr val="345565"/>
                </a:solidFill>
                <a:latin typeface="DINPro-Regular" panose="02000503030000020004" pitchFamily="2" charset="0"/>
              </a:rPr>
              <a:t>Roads</a:t>
            </a:r>
            <a:r>
              <a:rPr lang="lv-LV" sz="1200" dirty="0">
                <a:solidFill>
                  <a:srgbClr val="345565"/>
                </a:solidFill>
                <a:latin typeface="DINPro-Regular" panose="02000503030000020004" pitchFamily="2" charset="0"/>
              </a:rPr>
              <a:t>)</a:t>
            </a:r>
          </a:p>
        </p:txBody>
      </p:sp>
      <p:sp>
        <p:nvSpPr>
          <p:cNvPr id="17" name="TextBox 16">
            <a:extLst>
              <a:ext uri="{FF2B5EF4-FFF2-40B4-BE49-F238E27FC236}">
                <a16:creationId xmlns:a16="http://schemas.microsoft.com/office/drawing/2014/main" xmlns="" id="{F400D50E-4C4E-F149-9D00-53BC4A17150C}"/>
              </a:ext>
            </a:extLst>
          </p:cNvPr>
          <p:cNvSpPr txBox="1"/>
          <p:nvPr/>
        </p:nvSpPr>
        <p:spPr>
          <a:xfrm>
            <a:off x="1329453" y="5365899"/>
            <a:ext cx="9148679" cy="338554"/>
          </a:xfrm>
          <a:prstGeom prst="rect">
            <a:avLst/>
          </a:prstGeom>
          <a:noFill/>
        </p:spPr>
        <p:txBody>
          <a:bodyPr wrap="square" rtlCol="0">
            <a:spAutoFit/>
          </a:bodyPr>
          <a:lstStyle/>
          <a:p>
            <a:r>
              <a:rPr lang="lv-LV" sz="1600" b="1" dirty="0">
                <a:solidFill>
                  <a:schemeClr val="bg1"/>
                </a:solidFill>
                <a:highlight>
                  <a:srgbClr val="345565"/>
                </a:highlight>
                <a:latin typeface="DINPro-Regular" panose="02000503030000020004" pitchFamily="2" charset="0"/>
              </a:rPr>
              <a:t>Skaidras vadlīnijas pasažieriem, kuri maina transportus, lai turpinātu tālāko ceļu.</a:t>
            </a:r>
          </a:p>
        </p:txBody>
      </p:sp>
      <p:pic>
        <p:nvPicPr>
          <p:cNvPr id="18" name="Picture 17">
            <a:extLst>
              <a:ext uri="{FF2B5EF4-FFF2-40B4-BE49-F238E27FC236}">
                <a16:creationId xmlns:a16="http://schemas.microsoft.com/office/drawing/2014/main" xmlns="" id="{D1671927-2E8D-C749-A583-D703F8DCCD15}"/>
              </a:ext>
            </a:extLst>
          </p:cNvPr>
          <p:cNvPicPr>
            <a:picLocks noChangeAspect="1"/>
          </p:cNvPicPr>
          <p:nvPr/>
        </p:nvPicPr>
        <p:blipFill>
          <a:blip r:embed="rId3"/>
          <a:stretch>
            <a:fillRect/>
          </a:stretch>
        </p:blipFill>
        <p:spPr>
          <a:xfrm>
            <a:off x="1404609" y="3918420"/>
            <a:ext cx="2502481" cy="1274701"/>
          </a:xfrm>
          <a:prstGeom prst="rect">
            <a:avLst/>
          </a:prstGeom>
        </p:spPr>
      </p:pic>
      <p:pic>
        <p:nvPicPr>
          <p:cNvPr id="19" name="Picture 18">
            <a:extLst>
              <a:ext uri="{FF2B5EF4-FFF2-40B4-BE49-F238E27FC236}">
                <a16:creationId xmlns:a16="http://schemas.microsoft.com/office/drawing/2014/main" xmlns="" id="{DB657F96-4D47-E644-8C44-D35958BE5651}"/>
              </a:ext>
            </a:extLst>
          </p:cNvPr>
          <p:cNvPicPr>
            <a:picLocks noChangeAspect="1"/>
          </p:cNvPicPr>
          <p:nvPr/>
        </p:nvPicPr>
        <p:blipFill>
          <a:blip r:embed="rId4"/>
          <a:stretch>
            <a:fillRect/>
          </a:stretch>
        </p:blipFill>
        <p:spPr>
          <a:xfrm>
            <a:off x="4732999" y="3762673"/>
            <a:ext cx="2938514" cy="1422428"/>
          </a:xfrm>
          <a:prstGeom prst="rect">
            <a:avLst/>
          </a:prstGeom>
        </p:spPr>
      </p:pic>
      <p:pic>
        <p:nvPicPr>
          <p:cNvPr id="20" name="Picture 19">
            <a:extLst>
              <a:ext uri="{FF2B5EF4-FFF2-40B4-BE49-F238E27FC236}">
                <a16:creationId xmlns:a16="http://schemas.microsoft.com/office/drawing/2014/main" xmlns="" id="{CE8CD3D8-D498-2745-9E88-55C78418C351}"/>
              </a:ext>
            </a:extLst>
          </p:cNvPr>
          <p:cNvPicPr>
            <a:picLocks noChangeAspect="1"/>
          </p:cNvPicPr>
          <p:nvPr/>
        </p:nvPicPr>
        <p:blipFill>
          <a:blip r:embed="rId5"/>
          <a:stretch>
            <a:fillRect/>
          </a:stretch>
        </p:blipFill>
        <p:spPr>
          <a:xfrm>
            <a:off x="1404609" y="1914098"/>
            <a:ext cx="7718246" cy="1282282"/>
          </a:xfrm>
          <a:prstGeom prst="rect">
            <a:avLst/>
          </a:prstGeom>
        </p:spPr>
      </p:pic>
    </p:spTree>
    <p:extLst>
      <p:ext uri="{BB962C8B-B14F-4D97-AF65-F5344CB8AC3E}">
        <p14:creationId xmlns:p14="http://schemas.microsoft.com/office/powerpoint/2010/main" val="235692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FBF668-4103-412A-B0D9-7340895C9B91}"/>
              </a:ext>
            </a:extLst>
          </p:cNvPr>
          <p:cNvSpPr>
            <a:spLocks noGrp="1"/>
          </p:cNvSpPr>
          <p:nvPr>
            <p:ph type="title"/>
          </p:nvPr>
        </p:nvSpPr>
        <p:spPr/>
        <p:txBody>
          <a:bodyPr/>
          <a:lstStyle/>
          <a:p>
            <a:r>
              <a:rPr lang="lv-LV" sz="3000" dirty="0">
                <a:latin typeface="DINPro-Black" panose="02000503030000020004" pitchFamily="2" charset="0"/>
              </a:rPr>
              <a:t>MULTIMODĀLAIS TRANSPORTA MEZGLS PADARA PIEVILCĪGĀKU VISU SABIEDRISKĀ TRANSPORTA SISTĒMU</a:t>
            </a:r>
            <a:endParaRPr lang="lv-LV" sz="3000" dirty="0">
              <a:latin typeface="DINPro-Black" panose="02000503030000020004" pitchFamily="2" charset="0"/>
              <a:cs typeface="DIN PRO BLACK" panose="020B0A04020101010102" pitchFamily="34" charset="0"/>
            </a:endParaRPr>
          </a:p>
        </p:txBody>
      </p:sp>
      <p:sp>
        <p:nvSpPr>
          <p:cNvPr id="3" name="Content Placeholder 2">
            <a:extLst>
              <a:ext uri="{FF2B5EF4-FFF2-40B4-BE49-F238E27FC236}">
                <a16:creationId xmlns:a16="http://schemas.microsoft.com/office/drawing/2014/main" xmlns="" id="{D15C09FE-024D-473B-9107-06F7C6944DD4}"/>
              </a:ext>
            </a:extLst>
          </p:cNvPr>
          <p:cNvSpPr>
            <a:spLocks noGrp="1"/>
          </p:cNvSpPr>
          <p:nvPr>
            <p:ph sz="half" idx="1"/>
          </p:nvPr>
        </p:nvSpPr>
        <p:spPr>
          <a:xfrm>
            <a:off x="1176372" y="3600554"/>
            <a:ext cx="5210979" cy="3990971"/>
          </a:xfrm>
        </p:spPr>
        <p:txBody>
          <a:bodyPr>
            <a:normAutofit/>
          </a:bodyPr>
          <a:lstStyle/>
          <a:p>
            <a:r>
              <a:rPr lang="lv-LV" sz="2000" dirty="0"/>
              <a:t>Nodrošina piekļuvi brauciena sākumam un beigām no / uz vairākiem galamērķiem </a:t>
            </a:r>
          </a:p>
          <a:p>
            <a:r>
              <a:rPr lang="lv-LV" sz="2000" dirty="0"/>
              <a:t>Parasti neparedz transporta veidu maiņu</a:t>
            </a:r>
          </a:p>
          <a:p>
            <a:r>
              <a:rPr lang="lv-LV" sz="2000" dirty="0"/>
              <a:t>Maršrutu tīklā nodrošina autobusa–autobusa savienojuma apmaiņas punktus</a:t>
            </a:r>
          </a:p>
        </p:txBody>
      </p:sp>
      <p:sp>
        <p:nvSpPr>
          <p:cNvPr id="6" name="TextBox 5">
            <a:extLst>
              <a:ext uri="{FF2B5EF4-FFF2-40B4-BE49-F238E27FC236}">
                <a16:creationId xmlns:a16="http://schemas.microsoft.com/office/drawing/2014/main" xmlns="" id="{BF1C96B1-2D1F-004E-A43B-7DFDCE449691}"/>
              </a:ext>
            </a:extLst>
          </p:cNvPr>
          <p:cNvSpPr txBox="1"/>
          <p:nvPr/>
        </p:nvSpPr>
        <p:spPr>
          <a:xfrm>
            <a:off x="1394738" y="2843046"/>
            <a:ext cx="4040205" cy="523220"/>
          </a:xfrm>
          <a:prstGeom prst="rect">
            <a:avLst/>
          </a:prstGeom>
          <a:noFill/>
        </p:spPr>
        <p:txBody>
          <a:bodyPr wrap="square" rtlCol="0">
            <a:spAutoFit/>
          </a:bodyPr>
          <a:lstStyle/>
          <a:p>
            <a:r>
              <a:rPr lang="lv-LV" sz="2800" b="1" dirty="0">
                <a:solidFill>
                  <a:srgbClr val="345565"/>
                </a:solidFill>
                <a:latin typeface="DINPro-Black" panose="02000503030000020004" pitchFamily="2" charset="0"/>
              </a:rPr>
              <a:t>AUTOOSTA</a:t>
            </a:r>
          </a:p>
        </p:txBody>
      </p:sp>
      <p:pic>
        <p:nvPicPr>
          <p:cNvPr id="4" name="Picture 3">
            <a:extLst>
              <a:ext uri="{FF2B5EF4-FFF2-40B4-BE49-F238E27FC236}">
                <a16:creationId xmlns:a16="http://schemas.microsoft.com/office/drawing/2014/main" xmlns="" id="{C875D290-BECD-CC40-BB2B-A0B742979337}"/>
              </a:ext>
            </a:extLst>
          </p:cNvPr>
          <p:cNvPicPr>
            <a:picLocks noChangeAspect="1"/>
          </p:cNvPicPr>
          <p:nvPr/>
        </p:nvPicPr>
        <p:blipFill>
          <a:blip r:embed="rId3"/>
          <a:stretch>
            <a:fillRect/>
          </a:stretch>
        </p:blipFill>
        <p:spPr>
          <a:xfrm>
            <a:off x="4394410" y="1990995"/>
            <a:ext cx="1410240" cy="1262798"/>
          </a:xfrm>
          <a:prstGeom prst="rect">
            <a:avLst/>
          </a:prstGeom>
        </p:spPr>
      </p:pic>
      <p:sp>
        <p:nvSpPr>
          <p:cNvPr id="7" name="Content Placeholder 2">
            <a:extLst>
              <a:ext uri="{FF2B5EF4-FFF2-40B4-BE49-F238E27FC236}">
                <a16:creationId xmlns:a16="http://schemas.microsoft.com/office/drawing/2014/main" xmlns="" id="{613EA271-19B0-8043-BE8E-CE41CEA9F85F}"/>
              </a:ext>
            </a:extLst>
          </p:cNvPr>
          <p:cNvSpPr txBox="1">
            <a:spLocks/>
          </p:cNvSpPr>
          <p:nvPr/>
        </p:nvSpPr>
        <p:spPr>
          <a:xfrm>
            <a:off x="6529657" y="3604208"/>
            <a:ext cx="5210979" cy="3990971"/>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rgbClr val="345463"/>
                </a:solidFill>
                <a:latin typeface="DINPro-Regular" panose="02000503030000020004" pitchFamily="2" charset="0"/>
                <a:ea typeface="+mn-ea"/>
                <a:cs typeface="DIN Pro" panose="020B0504020101010102"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rgbClr val="345463"/>
                </a:solidFill>
                <a:latin typeface="DINPro-Regular" panose="02000503030000020004" pitchFamily="2" charset="0"/>
                <a:ea typeface="+mn-ea"/>
                <a:cs typeface="DIN Pro" panose="020B0504020101010102"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rgbClr val="345463"/>
                </a:solidFill>
                <a:latin typeface="DINPro-Regular" panose="02000503030000020004" pitchFamily="2" charset="0"/>
                <a:ea typeface="+mn-ea"/>
                <a:cs typeface="DIN Pro" panose="020B0504020101010102"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rgbClr val="345463"/>
                </a:solidFill>
                <a:latin typeface="DINPro-Regular" panose="02000503030000020004" pitchFamily="2" charset="0"/>
                <a:ea typeface="+mn-ea"/>
                <a:cs typeface="DIN Pro" panose="020B0504020101010102"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rgbClr val="345463"/>
                </a:solidFill>
                <a:latin typeface="DINPro-Regular" panose="02000503030000020004" pitchFamily="2" charset="0"/>
                <a:ea typeface="+mn-ea"/>
                <a:cs typeface="DIN Pro" panose="020B0504020101010102"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2000" dirty="0"/>
              <a:t>Nodrošina piekļuvi brauciena sākumam un beigām no / uz plašu galamērķu klāsta</a:t>
            </a:r>
          </a:p>
          <a:p>
            <a:r>
              <a:rPr lang="lv-LV" sz="2000" dirty="0"/>
              <a:t>Paredz dažādu transporta veidu maiņas iespējas</a:t>
            </a:r>
          </a:p>
          <a:p>
            <a:r>
              <a:rPr lang="lv-LV" sz="2000" dirty="0"/>
              <a:t>Maršrutu tīklā nodrošina autobusa–autobusa, autobusa–vilciena, vilciena–vilciena vai citu veidu savienojuma apmaiņas punktus</a:t>
            </a:r>
          </a:p>
          <a:p>
            <a:endParaRPr lang="lv-LV" sz="2000" dirty="0"/>
          </a:p>
        </p:txBody>
      </p:sp>
      <p:sp>
        <p:nvSpPr>
          <p:cNvPr id="8" name="TextBox 7">
            <a:extLst>
              <a:ext uri="{FF2B5EF4-FFF2-40B4-BE49-F238E27FC236}">
                <a16:creationId xmlns:a16="http://schemas.microsoft.com/office/drawing/2014/main" xmlns="" id="{13A82F4C-F15A-D746-A58E-0DB9072EC1CD}"/>
              </a:ext>
            </a:extLst>
          </p:cNvPr>
          <p:cNvSpPr txBox="1"/>
          <p:nvPr/>
        </p:nvSpPr>
        <p:spPr>
          <a:xfrm>
            <a:off x="6757058" y="2426118"/>
            <a:ext cx="4040205" cy="1384995"/>
          </a:xfrm>
          <a:prstGeom prst="rect">
            <a:avLst/>
          </a:prstGeom>
          <a:noFill/>
        </p:spPr>
        <p:txBody>
          <a:bodyPr wrap="square" rtlCol="0">
            <a:spAutoFit/>
          </a:bodyPr>
          <a:lstStyle/>
          <a:p>
            <a:r>
              <a:rPr lang="lv-LV" sz="2800" b="1" dirty="0">
                <a:solidFill>
                  <a:srgbClr val="345565"/>
                </a:solidFill>
                <a:latin typeface="DINPro-Black" panose="02000503030000020004" pitchFamily="2" charset="0"/>
              </a:rPr>
              <a:t>MULTIMODĀLS TRANSPORTA MEZGLS</a:t>
            </a:r>
          </a:p>
          <a:p>
            <a:endParaRPr lang="lv-LV" sz="2800" b="1" dirty="0">
              <a:solidFill>
                <a:srgbClr val="345565"/>
              </a:solidFill>
              <a:latin typeface="DINPro-Black" panose="02000503030000020004" pitchFamily="2" charset="0"/>
            </a:endParaRPr>
          </a:p>
        </p:txBody>
      </p:sp>
      <p:pic>
        <p:nvPicPr>
          <p:cNvPr id="10" name="Picture 9">
            <a:extLst>
              <a:ext uri="{FF2B5EF4-FFF2-40B4-BE49-F238E27FC236}">
                <a16:creationId xmlns:a16="http://schemas.microsoft.com/office/drawing/2014/main" xmlns="" id="{7E959774-84E7-1849-9593-9AE298ED70F1}"/>
              </a:ext>
            </a:extLst>
          </p:cNvPr>
          <p:cNvPicPr>
            <a:picLocks noChangeAspect="1"/>
          </p:cNvPicPr>
          <p:nvPr/>
        </p:nvPicPr>
        <p:blipFill>
          <a:blip r:embed="rId4"/>
          <a:stretch>
            <a:fillRect/>
          </a:stretch>
        </p:blipFill>
        <p:spPr>
          <a:xfrm rot="20084911">
            <a:off x="10454080" y="1830801"/>
            <a:ext cx="1305603" cy="1511181"/>
          </a:xfrm>
          <a:prstGeom prst="rect">
            <a:avLst/>
          </a:prstGeom>
        </p:spPr>
      </p:pic>
    </p:spTree>
    <p:extLst>
      <p:ext uri="{BB962C8B-B14F-4D97-AF65-F5344CB8AC3E}">
        <p14:creationId xmlns:p14="http://schemas.microsoft.com/office/powerpoint/2010/main" val="3466845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656CFE9-8D2F-4515-925A-8502D54AEA90}"/>
              </a:ext>
            </a:extLst>
          </p:cNvPr>
          <p:cNvSpPr>
            <a:spLocks noGrp="1"/>
          </p:cNvSpPr>
          <p:nvPr>
            <p:ph type="title"/>
          </p:nvPr>
        </p:nvSpPr>
        <p:spPr>
          <a:xfrm>
            <a:off x="1176372" y="514930"/>
            <a:ext cx="10294787" cy="1220428"/>
          </a:xfrm>
        </p:spPr>
        <p:txBody>
          <a:bodyPr/>
          <a:lstStyle/>
          <a:p>
            <a:r>
              <a:rPr lang="lv-LV" sz="3000" dirty="0">
                <a:latin typeface="DINPro-Black" panose="02000503030000020004" pitchFamily="2" charset="0"/>
              </a:rPr>
              <a:t>RAIL BALTICA CENTRĀLĀ STACIJA BŪTISKI UZLABOS MULTIMODALITĀTI VISĀ TRANSPORTA SISTĒMĀ</a:t>
            </a:r>
            <a:endParaRPr lang="lv-LV" sz="3000" dirty="0">
              <a:latin typeface="DINPro-Black" panose="02000503030000020004" pitchFamily="2" charset="0"/>
              <a:cs typeface="DIN PRO BLACK" panose="020B0A04020101010102" pitchFamily="34" charset="0"/>
            </a:endParaRPr>
          </a:p>
        </p:txBody>
      </p:sp>
      <p:sp>
        <p:nvSpPr>
          <p:cNvPr id="10" name="Content Placeholder 2">
            <a:extLst>
              <a:ext uri="{FF2B5EF4-FFF2-40B4-BE49-F238E27FC236}">
                <a16:creationId xmlns:a16="http://schemas.microsoft.com/office/drawing/2014/main" xmlns="" id="{28A814B3-8DC9-E841-81E4-FB238D81D1EE}"/>
              </a:ext>
            </a:extLst>
          </p:cNvPr>
          <p:cNvSpPr>
            <a:spLocks noGrp="1"/>
          </p:cNvSpPr>
          <p:nvPr>
            <p:ph sz="half" idx="1"/>
          </p:nvPr>
        </p:nvSpPr>
        <p:spPr>
          <a:xfrm>
            <a:off x="6267874" y="2252754"/>
            <a:ext cx="5387740" cy="3171004"/>
          </a:xfrm>
        </p:spPr>
        <p:txBody>
          <a:bodyPr>
            <a:normAutofit fontScale="92500"/>
          </a:bodyPr>
          <a:lstStyle/>
          <a:p>
            <a:pPr marL="0" indent="0">
              <a:lnSpc>
                <a:spcPct val="110000"/>
              </a:lnSpc>
              <a:spcAft>
                <a:spcPts val="1200"/>
              </a:spcAft>
              <a:buClr>
                <a:srgbClr val="EC5A35"/>
              </a:buClr>
              <a:buNone/>
            </a:pPr>
            <a:r>
              <a:rPr lang="lv-LV" sz="2000" dirty="0">
                <a:solidFill>
                  <a:srgbClr val="345565"/>
                </a:solidFill>
                <a:cs typeface="Arial" panose="020B0604020202020204" pitchFamily="34" charset="0"/>
              </a:rPr>
              <a:t>Multimodālā un integrētā sabiedriskā transporta tīklā pasažieru plūsma un sabiedriskā transporta maršrutu modelēšana tiek veikta pēc atzaru principa, kas satiekas vienā centrā. Šī principa ieguvums ir ātrs savienojums starp galvenajām pilsētām, kā arī savienojuma izveide pasažieriem, kuriem nepieciešama mobilitāte plašākā reģionā. Rezultātā laika ekonomiju iegūst visi tiešie un savienotie maršruti.</a:t>
            </a:r>
          </a:p>
          <a:p>
            <a:pPr marL="0" indent="0">
              <a:lnSpc>
                <a:spcPct val="110000"/>
              </a:lnSpc>
              <a:spcAft>
                <a:spcPts val="1200"/>
              </a:spcAft>
              <a:buClr>
                <a:srgbClr val="EC5A35"/>
              </a:buClr>
              <a:buNone/>
            </a:pPr>
            <a:endParaRPr lang="lv-LV" sz="2000" dirty="0">
              <a:solidFill>
                <a:srgbClr val="345565"/>
              </a:solidFill>
              <a:cs typeface="Arial" panose="020B0604020202020204" pitchFamily="34" charset="0"/>
            </a:endParaRPr>
          </a:p>
        </p:txBody>
      </p:sp>
      <p:sp>
        <p:nvSpPr>
          <p:cNvPr id="58" name="TextBox 57">
            <a:extLst>
              <a:ext uri="{FF2B5EF4-FFF2-40B4-BE49-F238E27FC236}">
                <a16:creationId xmlns:a16="http://schemas.microsoft.com/office/drawing/2014/main" xmlns="" id="{7B04FE6E-CDCE-4B41-AC63-4115FAF2B51F}"/>
              </a:ext>
            </a:extLst>
          </p:cNvPr>
          <p:cNvSpPr txBox="1"/>
          <p:nvPr/>
        </p:nvSpPr>
        <p:spPr>
          <a:xfrm>
            <a:off x="2975832" y="6351549"/>
            <a:ext cx="2226187" cy="400110"/>
          </a:xfrm>
          <a:prstGeom prst="rect">
            <a:avLst/>
          </a:prstGeom>
          <a:noFill/>
        </p:spPr>
        <p:txBody>
          <a:bodyPr wrap="square" rtlCol="0">
            <a:spAutoFit/>
          </a:bodyPr>
          <a:lstStyle/>
          <a:p>
            <a:r>
              <a:rPr lang="lv-LV" sz="1000" dirty="0">
                <a:solidFill>
                  <a:srgbClr val="345565"/>
                </a:solidFill>
                <a:latin typeface="DINPro-Regular" panose="02000503030000020004" pitchFamily="2" charset="0"/>
              </a:rPr>
              <a:t>Pilsētas nozīmes maršrutu pieturas, kā atzari</a:t>
            </a:r>
          </a:p>
        </p:txBody>
      </p:sp>
      <p:sp>
        <p:nvSpPr>
          <p:cNvPr id="59" name="TextBox 58">
            <a:extLst>
              <a:ext uri="{FF2B5EF4-FFF2-40B4-BE49-F238E27FC236}">
                <a16:creationId xmlns:a16="http://schemas.microsoft.com/office/drawing/2014/main" xmlns="" id="{27C90BC7-A1FA-8047-A591-035B6F62EEBD}"/>
              </a:ext>
            </a:extLst>
          </p:cNvPr>
          <p:cNvSpPr txBox="1"/>
          <p:nvPr/>
        </p:nvSpPr>
        <p:spPr>
          <a:xfrm>
            <a:off x="713961" y="6355805"/>
            <a:ext cx="2313202" cy="246221"/>
          </a:xfrm>
          <a:prstGeom prst="rect">
            <a:avLst/>
          </a:prstGeom>
          <a:noFill/>
        </p:spPr>
        <p:txBody>
          <a:bodyPr wrap="square" rtlCol="0">
            <a:spAutoFit/>
          </a:bodyPr>
          <a:lstStyle/>
          <a:p>
            <a:r>
              <a:rPr lang="lv-LV" sz="1000" dirty="0">
                <a:solidFill>
                  <a:srgbClr val="345565"/>
                </a:solidFill>
                <a:latin typeface="DINPro-Regular" panose="02000503030000020004" pitchFamily="2" charset="0"/>
              </a:rPr>
              <a:t>Rail </a:t>
            </a:r>
            <a:r>
              <a:rPr lang="lv-LV" sz="1000" dirty="0" err="1">
                <a:solidFill>
                  <a:srgbClr val="345565"/>
                </a:solidFill>
                <a:latin typeface="DINPro-Regular" panose="02000503030000020004" pitchFamily="2" charset="0"/>
              </a:rPr>
              <a:t>Baltica</a:t>
            </a:r>
            <a:r>
              <a:rPr lang="lv-LV" sz="1000" dirty="0">
                <a:solidFill>
                  <a:srgbClr val="345565"/>
                </a:solidFill>
                <a:latin typeface="DINPro-Regular" panose="02000503030000020004" pitchFamily="2" charset="0"/>
              </a:rPr>
              <a:t> Rīgas centrālā stacija</a:t>
            </a:r>
          </a:p>
        </p:txBody>
      </p:sp>
      <p:sp>
        <p:nvSpPr>
          <p:cNvPr id="62" name="TextBox 61">
            <a:extLst>
              <a:ext uri="{FF2B5EF4-FFF2-40B4-BE49-F238E27FC236}">
                <a16:creationId xmlns:a16="http://schemas.microsoft.com/office/drawing/2014/main" xmlns="" id="{B0076CDF-C0C9-9A4A-84DB-5BBE38152835}"/>
              </a:ext>
            </a:extLst>
          </p:cNvPr>
          <p:cNvSpPr txBox="1"/>
          <p:nvPr/>
        </p:nvSpPr>
        <p:spPr>
          <a:xfrm>
            <a:off x="2975832" y="5941715"/>
            <a:ext cx="2134639" cy="400110"/>
          </a:xfrm>
          <a:prstGeom prst="rect">
            <a:avLst/>
          </a:prstGeom>
          <a:noFill/>
        </p:spPr>
        <p:txBody>
          <a:bodyPr wrap="square" rtlCol="0">
            <a:spAutoFit/>
          </a:bodyPr>
          <a:lstStyle/>
          <a:p>
            <a:r>
              <a:rPr lang="lv-LV" sz="1000" dirty="0">
                <a:solidFill>
                  <a:srgbClr val="345565"/>
                </a:solidFill>
                <a:latin typeface="DINPro-Regular" panose="02000503030000020004" pitchFamily="2" charset="0"/>
              </a:rPr>
              <a:t>Reģionālās nozīmes maršrutu autobusa pieturas, kā atzari</a:t>
            </a:r>
          </a:p>
        </p:txBody>
      </p:sp>
      <p:sp>
        <p:nvSpPr>
          <p:cNvPr id="64" name="TextBox 63">
            <a:extLst>
              <a:ext uri="{FF2B5EF4-FFF2-40B4-BE49-F238E27FC236}">
                <a16:creationId xmlns:a16="http://schemas.microsoft.com/office/drawing/2014/main" xmlns="" id="{9D485A0A-22C4-A74A-B6DE-0625A015D869}"/>
              </a:ext>
            </a:extLst>
          </p:cNvPr>
          <p:cNvSpPr txBox="1"/>
          <p:nvPr/>
        </p:nvSpPr>
        <p:spPr>
          <a:xfrm>
            <a:off x="713961" y="6035792"/>
            <a:ext cx="2134639" cy="246221"/>
          </a:xfrm>
          <a:prstGeom prst="rect">
            <a:avLst/>
          </a:prstGeom>
          <a:noFill/>
        </p:spPr>
        <p:txBody>
          <a:bodyPr wrap="square" rtlCol="0">
            <a:spAutoFit/>
          </a:bodyPr>
          <a:lstStyle/>
          <a:p>
            <a:r>
              <a:rPr lang="lv-LV" sz="1000" dirty="0">
                <a:solidFill>
                  <a:srgbClr val="345565"/>
                </a:solidFill>
                <a:latin typeface="DINPro-Regular" panose="02000503030000020004" pitchFamily="2" charset="0"/>
              </a:rPr>
              <a:t>Rail </a:t>
            </a:r>
            <a:r>
              <a:rPr lang="lv-LV" sz="1000" dirty="0" err="1">
                <a:solidFill>
                  <a:srgbClr val="345565"/>
                </a:solidFill>
                <a:latin typeface="DINPro-Regular" panose="02000503030000020004" pitchFamily="2" charset="0"/>
              </a:rPr>
              <a:t>Baltica</a:t>
            </a:r>
            <a:r>
              <a:rPr lang="lv-LV" sz="1000" dirty="0">
                <a:solidFill>
                  <a:srgbClr val="345565"/>
                </a:solidFill>
                <a:latin typeface="DINPro-Regular" panose="02000503030000020004" pitchFamily="2" charset="0"/>
              </a:rPr>
              <a:t> RIX stacija</a:t>
            </a:r>
          </a:p>
        </p:txBody>
      </p:sp>
      <p:sp>
        <p:nvSpPr>
          <p:cNvPr id="68" name="Oval 67">
            <a:extLst>
              <a:ext uri="{FF2B5EF4-FFF2-40B4-BE49-F238E27FC236}">
                <a16:creationId xmlns:a16="http://schemas.microsoft.com/office/drawing/2014/main" xmlns="" id="{864F451B-4B0D-C347-BB02-B3D5A02A8CEF}"/>
              </a:ext>
            </a:extLst>
          </p:cNvPr>
          <p:cNvSpPr/>
          <p:nvPr/>
        </p:nvSpPr>
        <p:spPr>
          <a:xfrm>
            <a:off x="523204" y="6355052"/>
            <a:ext cx="206088" cy="204986"/>
          </a:xfrm>
          <a:prstGeom prst="ellipse">
            <a:avLst/>
          </a:prstGeom>
          <a:solidFill>
            <a:srgbClr val="EC5A35"/>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lv-LV"/>
          </a:p>
        </p:txBody>
      </p:sp>
      <p:sp>
        <p:nvSpPr>
          <p:cNvPr id="74" name="Oval 73">
            <a:extLst>
              <a:ext uri="{FF2B5EF4-FFF2-40B4-BE49-F238E27FC236}">
                <a16:creationId xmlns:a16="http://schemas.microsoft.com/office/drawing/2014/main" xmlns="" id="{1D7B85D6-4174-F748-8BF6-26ADFDA57BF6}"/>
              </a:ext>
            </a:extLst>
          </p:cNvPr>
          <p:cNvSpPr/>
          <p:nvPr/>
        </p:nvSpPr>
        <p:spPr>
          <a:xfrm>
            <a:off x="534791" y="6043150"/>
            <a:ext cx="206088" cy="204986"/>
          </a:xfrm>
          <a:prstGeom prst="ellipse">
            <a:avLst/>
          </a:prstGeom>
          <a:solidFill>
            <a:srgbClr val="345565"/>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lv-LV"/>
          </a:p>
        </p:txBody>
      </p:sp>
      <p:grpSp>
        <p:nvGrpSpPr>
          <p:cNvPr id="81" name="Group 80">
            <a:extLst>
              <a:ext uri="{FF2B5EF4-FFF2-40B4-BE49-F238E27FC236}">
                <a16:creationId xmlns:a16="http://schemas.microsoft.com/office/drawing/2014/main" xmlns="" id="{44849253-FBE6-8947-B108-7FB3C83AC47C}"/>
              </a:ext>
            </a:extLst>
          </p:cNvPr>
          <p:cNvGrpSpPr/>
          <p:nvPr/>
        </p:nvGrpSpPr>
        <p:grpSpPr>
          <a:xfrm>
            <a:off x="369301" y="1671405"/>
            <a:ext cx="5726699" cy="4209768"/>
            <a:chOff x="6465301" y="1896673"/>
            <a:chExt cx="5726699" cy="4209768"/>
          </a:xfrm>
        </p:grpSpPr>
        <p:cxnSp>
          <p:nvCxnSpPr>
            <p:cNvPr id="11" name="Straight Connector 10">
              <a:extLst>
                <a:ext uri="{FF2B5EF4-FFF2-40B4-BE49-F238E27FC236}">
                  <a16:creationId xmlns:a16="http://schemas.microsoft.com/office/drawing/2014/main" xmlns="" id="{4EC9FD1E-9045-6047-AA76-248B95ABC448}"/>
                </a:ext>
              </a:extLst>
            </p:cNvPr>
            <p:cNvCxnSpPr>
              <a:cxnSpLocks/>
            </p:cNvCxnSpPr>
            <p:nvPr/>
          </p:nvCxnSpPr>
          <p:spPr>
            <a:xfrm>
              <a:off x="7138224" y="2788287"/>
              <a:ext cx="3156031" cy="2189145"/>
            </a:xfrm>
            <a:prstGeom prst="line">
              <a:avLst/>
            </a:prstGeom>
            <a:ln w="38100">
              <a:solidFill>
                <a:srgbClr val="EC5A35"/>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023AB3FE-DD17-3143-9730-EB81817E1014}"/>
                </a:ext>
              </a:extLst>
            </p:cNvPr>
            <p:cNvCxnSpPr>
              <a:cxnSpLocks/>
            </p:cNvCxnSpPr>
            <p:nvPr/>
          </p:nvCxnSpPr>
          <p:spPr>
            <a:xfrm flipV="1">
              <a:off x="8153515" y="2947296"/>
              <a:ext cx="1599379" cy="2168371"/>
            </a:xfrm>
            <a:prstGeom prst="line">
              <a:avLst/>
            </a:prstGeom>
            <a:ln w="38100">
              <a:solidFill>
                <a:srgbClr val="EC5A35"/>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559181CE-C299-5C47-A16A-98517DEF4C6E}"/>
                </a:ext>
              </a:extLst>
            </p:cNvPr>
            <p:cNvCxnSpPr>
              <a:cxnSpLocks/>
            </p:cNvCxnSpPr>
            <p:nvPr/>
          </p:nvCxnSpPr>
          <p:spPr>
            <a:xfrm flipV="1">
              <a:off x="8533646" y="2284739"/>
              <a:ext cx="792612" cy="3534469"/>
            </a:xfrm>
            <a:prstGeom prst="line">
              <a:avLst/>
            </a:prstGeom>
            <a:ln w="47625">
              <a:solidFill>
                <a:srgbClr val="EC5A35"/>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xmlns="" id="{FF647CDD-0876-2F4A-B649-B7DAB1181357}"/>
                </a:ext>
              </a:extLst>
            </p:cNvPr>
            <p:cNvSpPr/>
            <p:nvPr/>
          </p:nvSpPr>
          <p:spPr>
            <a:xfrm>
              <a:off x="8802769" y="3890960"/>
              <a:ext cx="269063" cy="267624"/>
            </a:xfrm>
            <a:prstGeom prst="ellipse">
              <a:avLst/>
            </a:prstGeom>
            <a:solidFill>
              <a:srgbClr val="EC5A35"/>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lv-LV" dirty="0"/>
            </a:p>
          </p:txBody>
        </p:sp>
        <p:sp>
          <p:nvSpPr>
            <p:cNvPr id="15" name="TextBox 14">
              <a:extLst>
                <a:ext uri="{FF2B5EF4-FFF2-40B4-BE49-F238E27FC236}">
                  <a16:creationId xmlns:a16="http://schemas.microsoft.com/office/drawing/2014/main" xmlns="" id="{CF719CA1-7A7C-A146-8C15-C874D8A6EE1B}"/>
                </a:ext>
              </a:extLst>
            </p:cNvPr>
            <p:cNvSpPr txBox="1"/>
            <p:nvPr/>
          </p:nvSpPr>
          <p:spPr>
            <a:xfrm>
              <a:off x="7776090" y="5080427"/>
              <a:ext cx="1082723" cy="307777"/>
            </a:xfrm>
            <a:prstGeom prst="rect">
              <a:avLst/>
            </a:prstGeom>
            <a:noFill/>
          </p:spPr>
          <p:txBody>
            <a:bodyPr wrap="square" rtlCol="0">
              <a:spAutoFit/>
            </a:bodyPr>
            <a:lstStyle/>
            <a:p>
              <a:r>
                <a:rPr lang="lv-LV" sz="1400" dirty="0">
                  <a:solidFill>
                    <a:srgbClr val="345565"/>
                  </a:solidFill>
                  <a:latin typeface="DINPro-Regular" panose="02000503030000020004" pitchFamily="2" charset="0"/>
                </a:rPr>
                <a:t>Jelgava</a:t>
              </a:r>
            </a:p>
          </p:txBody>
        </p:sp>
        <p:sp>
          <p:nvSpPr>
            <p:cNvPr id="16" name="TextBox 15">
              <a:extLst>
                <a:ext uri="{FF2B5EF4-FFF2-40B4-BE49-F238E27FC236}">
                  <a16:creationId xmlns:a16="http://schemas.microsoft.com/office/drawing/2014/main" xmlns="" id="{B66653BD-8B87-2E45-BEDA-832015023890}"/>
                </a:ext>
              </a:extLst>
            </p:cNvPr>
            <p:cNvSpPr txBox="1"/>
            <p:nvPr/>
          </p:nvSpPr>
          <p:spPr>
            <a:xfrm>
              <a:off x="10646291" y="3179435"/>
              <a:ext cx="1082723" cy="307777"/>
            </a:xfrm>
            <a:prstGeom prst="rect">
              <a:avLst/>
            </a:prstGeom>
            <a:noFill/>
          </p:spPr>
          <p:txBody>
            <a:bodyPr wrap="square" rtlCol="0">
              <a:spAutoFit/>
            </a:bodyPr>
            <a:lstStyle/>
            <a:p>
              <a:r>
                <a:rPr lang="lv-LV" sz="1400" dirty="0">
                  <a:solidFill>
                    <a:srgbClr val="345565"/>
                  </a:solidFill>
                  <a:latin typeface="DINPro-Regular" panose="02000503030000020004" pitchFamily="2" charset="0"/>
                </a:rPr>
                <a:t>Valmiera</a:t>
              </a:r>
            </a:p>
          </p:txBody>
        </p:sp>
        <p:sp>
          <p:nvSpPr>
            <p:cNvPr id="17" name="TextBox 16">
              <a:extLst>
                <a:ext uri="{FF2B5EF4-FFF2-40B4-BE49-F238E27FC236}">
                  <a16:creationId xmlns:a16="http://schemas.microsoft.com/office/drawing/2014/main" xmlns="" id="{66855B88-6D73-1C40-8CFA-76610D60F2F7}"/>
                </a:ext>
              </a:extLst>
            </p:cNvPr>
            <p:cNvSpPr txBox="1"/>
            <p:nvPr/>
          </p:nvSpPr>
          <p:spPr>
            <a:xfrm>
              <a:off x="6495324" y="2453411"/>
              <a:ext cx="1434244" cy="307777"/>
            </a:xfrm>
            <a:prstGeom prst="rect">
              <a:avLst/>
            </a:prstGeom>
            <a:noFill/>
          </p:spPr>
          <p:txBody>
            <a:bodyPr wrap="square" rtlCol="0">
              <a:spAutoFit/>
            </a:bodyPr>
            <a:lstStyle/>
            <a:p>
              <a:r>
                <a:rPr lang="lv-LV" sz="1400" dirty="0">
                  <a:solidFill>
                    <a:srgbClr val="345565"/>
                  </a:solidFill>
                  <a:latin typeface="DINPro-Regular" panose="02000503030000020004" pitchFamily="2" charset="0"/>
                </a:rPr>
                <a:t>Tukums</a:t>
              </a:r>
            </a:p>
          </p:txBody>
        </p:sp>
        <p:sp>
          <p:nvSpPr>
            <p:cNvPr id="18" name="TextBox 17">
              <a:extLst>
                <a:ext uri="{FF2B5EF4-FFF2-40B4-BE49-F238E27FC236}">
                  <a16:creationId xmlns:a16="http://schemas.microsoft.com/office/drawing/2014/main" xmlns="" id="{C0AAC0CF-0F15-E747-857C-24FC0E757EDF}"/>
                </a:ext>
              </a:extLst>
            </p:cNvPr>
            <p:cNvSpPr txBox="1"/>
            <p:nvPr/>
          </p:nvSpPr>
          <p:spPr>
            <a:xfrm>
              <a:off x="10757756" y="4390525"/>
              <a:ext cx="1434244" cy="307777"/>
            </a:xfrm>
            <a:prstGeom prst="rect">
              <a:avLst/>
            </a:prstGeom>
            <a:noFill/>
          </p:spPr>
          <p:txBody>
            <a:bodyPr wrap="square" rtlCol="0">
              <a:spAutoFit/>
            </a:bodyPr>
            <a:lstStyle/>
            <a:p>
              <a:r>
                <a:rPr lang="lv-LV" sz="1400" dirty="0">
                  <a:solidFill>
                    <a:srgbClr val="345565"/>
                  </a:solidFill>
                  <a:latin typeface="DINPro-Regular" panose="02000503030000020004" pitchFamily="2" charset="0"/>
                </a:rPr>
                <a:t>Rēzekne</a:t>
              </a:r>
            </a:p>
          </p:txBody>
        </p:sp>
        <p:cxnSp>
          <p:nvCxnSpPr>
            <p:cNvPr id="19" name="Straight Connector 18">
              <a:extLst>
                <a:ext uri="{FF2B5EF4-FFF2-40B4-BE49-F238E27FC236}">
                  <a16:creationId xmlns:a16="http://schemas.microsoft.com/office/drawing/2014/main" xmlns="" id="{14B0ADCA-4633-974B-BA81-F481406FB534}"/>
                </a:ext>
              </a:extLst>
            </p:cNvPr>
            <p:cNvCxnSpPr>
              <a:cxnSpLocks/>
              <a:stCxn id="14" idx="6"/>
            </p:cNvCxnSpPr>
            <p:nvPr/>
          </p:nvCxnSpPr>
          <p:spPr>
            <a:xfrm>
              <a:off x="9071832" y="4024772"/>
              <a:ext cx="174238" cy="40104"/>
            </a:xfrm>
            <a:prstGeom prst="line">
              <a:avLst/>
            </a:prstGeom>
            <a:ln w="19050">
              <a:solidFill>
                <a:srgbClr val="EC5A3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5412D659-B01B-CF48-8883-96B969A866C8}"/>
                </a:ext>
              </a:extLst>
            </p:cNvPr>
            <p:cNvCxnSpPr>
              <a:cxnSpLocks/>
              <a:endCxn id="14" idx="2"/>
            </p:cNvCxnSpPr>
            <p:nvPr/>
          </p:nvCxnSpPr>
          <p:spPr>
            <a:xfrm flipV="1">
              <a:off x="8655509" y="4024772"/>
              <a:ext cx="147260" cy="64904"/>
            </a:xfrm>
            <a:prstGeom prst="line">
              <a:avLst/>
            </a:prstGeom>
            <a:ln w="19050">
              <a:solidFill>
                <a:srgbClr val="EC5A35"/>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xmlns="" id="{8BF1968E-C86C-7F40-8569-9A823917FD7F}"/>
                </a:ext>
              </a:extLst>
            </p:cNvPr>
            <p:cNvSpPr/>
            <p:nvPr/>
          </p:nvSpPr>
          <p:spPr>
            <a:xfrm>
              <a:off x="8575321" y="4063524"/>
              <a:ext cx="80188" cy="80207"/>
            </a:xfrm>
            <a:prstGeom prst="ellipse">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cxnSp>
          <p:nvCxnSpPr>
            <p:cNvPr id="23" name="Straight Connector 22">
              <a:extLst>
                <a:ext uri="{FF2B5EF4-FFF2-40B4-BE49-F238E27FC236}">
                  <a16:creationId xmlns:a16="http://schemas.microsoft.com/office/drawing/2014/main" xmlns="" id="{21210973-F800-F448-9188-1CFAC4A0D2B9}"/>
                </a:ext>
              </a:extLst>
            </p:cNvPr>
            <p:cNvCxnSpPr>
              <a:cxnSpLocks/>
              <a:stCxn id="14" idx="5"/>
            </p:cNvCxnSpPr>
            <p:nvPr/>
          </p:nvCxnSpPr>
          <p:spPr>
            <a:xfrm>
              <a:off x="9032429" y="4119391"/>
              <a:ext cx="18086" cy="146917"/>
            </a:xfrm>
            <a:prstGeom prst="line">
              <a:avLst/>
            </a:prstGeom>
            <a:ln w="19050">
              <a:solidFill>
                <a:srgbClr val="EC5A35"/>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xmlns="" id="{F1F97C71-7586-D14E-80ED-81E4DB520C30}"/>
                </a:ext>
              </a:extLst>
            </p:cNvPr>
            <p:cNvSpPr/>
            <p:nvPr/>
          </p:nvSpPr>
          <p:spPr>
            <a:xfrm>
              <a:off x="9024372" y="4229889"/>
              <a:ext cx="80188" cy="80207"/>
            </a:xfrm>
            <a:prstGeom prst="ellipse">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cxnSp>
          <p:nvCxnSpPr>
            <p:cNvPr id="25" name="Straight Connector 24">
              <a:extLst>
                <a:ext uri="{FF2B5EF4-FFF2-40B4-BE49-F238E27FC236}">
                  <a16:creationId xmlns:a16="http://schemas.microsoft.com/office/drawing/2014/main" xmlns="" id="{24D83C37-2BCC-BD4E-9FCD-CFC72F674CD9}"/>
                </a:ext>
              </a:extLst>
            </p:cNvPr>
            <p:cNvCxnSpPr>
              <a:cxnSpLocks/>
              <a:stCxn id="14" idx="2"/>
              <a:endCxn id="26" idx="6"/>
            </p:cNvCxnSpPr>
            <p:nvPr/>
          </p:nvCxnSpPr>
          <p:spPr>
            <a:xfrm flipH="1" flipV="1">
              <a:off x="8394873" y="3907945"/>
              <a:ext cx="407896" cy="116827"/>
            </a:xfrm>
            <a:prstGeom prst="line">
              <a:avLst/>
            </a:prstGeom>
            <a:ln w="19050">
              <a:solidFill>
                <a:srgbClr val="EC5A35"/>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xmlns="" id="{793440D8-7823-3344-A811-D9BF780DF6FA}"/>
                </a:ext>
              </a:extLst>
            </p:cNvPr>
            <p:cNvSpPr/>
            <p:nvPr/>
          </p:nvSpPr>
          <p:spPr>
            <a:xfrm>
              <a:off x="8314685" y="3867841"/>
              <a:ext cx="80188" cy="80207"/>
            </a:xfrm>
            <a:prstGeom prst="ellipse">
              <a:avLst/>
            </a:prstGeom>
            <a:solidFill>
              <a:srgbClr val="00B0F0"/>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lv-LV" dirty="0"/>
            </a:p>
          </p:txBody>
        </p:sp>
        <p:cxnSp>
          <p:nvCxnSpPr>
            <p:cNvPr id="27" name="Straight Connector 26">
              <a:extLst>
                <a:ext uri="{FF2B5EF4-FFF2-40B4-BE49-F238E27FC236}">
                  <a16:creationId xmlns:a16="http://schemas.microsoft.com/office/drawing/2014/main" xmlns="" id="{D9BBFBA4-05C8-434D-80D6-5550026CE98E}"/>
                </a:ext>
              </a:extLst>
            </p:cNvPr>
            <p:cNvCxnSpPr>
              <a:cxnSpLocks/>
              <a:endCxn id="14" idx="0"/>
            </p:cNvCxnSpPr>
            <p:nvPr/>
          </p:nvCxnSpPr>
          <p:spPr>
            <a:xfrm>
              <a:off x="8840900" y="3643233"/>
              <a:ext cx="96401" cy="247727"/>
            </a:xfrm>
            <a:prstGeom prst="line">
              <a:avLst/>
            </a:prstGeom>
            <a:ln w="19050">
              <a:solidFill>
                <a:srgbClr val="EC5A35"/>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xmlns="" id="{BB1C69F5-9F80-BD46-BA4A-3A431B4B154A}"/>
                </a:ext>
              </a:extLst>
            </p:cNvPr>
            <p:cNvSpPr/>
            <p:nvPr/>
          </p:nvSpPr>
          <p:spPr>
            <a:xfrm>
              <a:off x="8810562" y="3599083"/>
              <a:ext cx="80188" cy="80207"/>
            </a:xfrm>
            <a:prstGeom prst="ellipse">
              <a:avLst/>
            </a:prstGeom>
            <a:solidFill>
              <a:srgbClr val="00B05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sp>
          <p:nvSpPr>
            <p:cNvPr id="29" name="TextBox 28">
              <a:extLst>
                <a:ext uri="{FF2B5EF4-FFF2-40B4-BE49-F238E27FC236}">
                  <a16:creationId xmlns:a16="http://schemas.microsoft.com/office/drawing/2014/main" xmlns="" id="{FC8E2FC7-6CA6-D041-9C77-8E5B2908949E}"/>
                </a:ext>
              </a:extLst>
            </p:cNvPr>
            <p:cNvSpPr txBox="1"/>
            <p:nvPr/>
          </p:nvSpPr>
          <p:spPr>
            <a:xfrm>
              <a:off x="9567957" y="2654518"/>
              <a:ext cx="1082723" cy="307777"/>
            </a:xfrm>
            <a:prstGeom prst="rect">
              <a:avLst/>
            </a:prstGeom>
            <a:noFill/>
          </p:spPr>
          <p:txBody>
            <a:bodyPr wrap="square" rtlCol="0">
              <a:spAutoFit/>
            </a:bodyPr>
            <a:lstStyle/>
            <a:p>
              <a:r>
                <a:rPr lang="lv-LV" sz="1400" dirty="0">
                  <a:solidFill>
                    <a:srgbClr val="345565"/>
                  </a:solidFill>
                  <a:latin typeface="DINPro-Regular" panose="02000503030000020004" pitchFamily="2" charset="0"/>
                </a:rPr>
                <a:t>Skulte</a:t>
              </a:r>
            </a:p>
          </p:txBody>
        </p:sp>
        <p:sp>
          <p:nvSpPr>
            <p:cNvPr id="30" name="TextBox 29">
              <a:extLst>
                <a:ext uri="{FF2B5EF4-FFF2-40B4-BE49-F238E27FC236}">
                  <a16:creationId xmlns:a16="http://schemas.microsoft.com/office/drawing/2014/main" xmlns="" id="{72AED9AD-C481-044D-AD3B-F68017AFB0B2}"/>
                </a:ext>
              </a:extLst>
            </p:cNvPr>
            <p:cNvSpPr txBox="1"/>
            <p:nvPr/>
          </p:nvSpPr>
          <p:spPr>
            <a:xfrm>
              <a:off x="8863874" y="1896673"/>
              <a:ext cx="1082723" cy="307777"/>
            </a:xfrm>
            <a:prstGeom prst="rect">
              <a:avLst/>
            </a:prstGeom>
            <a:noFill/>
          </p:spPr>
          <p:txBody>
            <a:bodyPr wrap="square" rtlCol="0">
              <a:spAutoFit/>
            </a:bodyPr>
            <a:lstStyle/>
            <a:p>
              <a:r>
                <a:rPr lang="lv-LV" sz="1400" dirty="0">
                  <a:solidFill>
                    <a:srgbClr val="345565"/>
                  </a:solidFill>
                  <a:latin typeface="DINPro-Regular" panose="02000503030000020004" pitchFamily="2" charset="0"/>
                </a:rPr>
                <a:t>Tallina</a:t>
              </a:r>
            </a:p>
          </p:txBody>
        </p:sp>
        <p:sp>
          <p:nvSpPr>
            <p:cNvPr id="31" name="TextBox 30">
              <a:extLst>
                <a:ext uri="{FF2B5EF4-FFF2-40B4-BE49-F238E27FC236}">
                  <a16:creationId xmlns:a16="http://schemas.microsoft.com/office/drawing/2014/main" xmlns="" id="{CF966CF1-819D-AF41-825D-40EE62273256}"/>
                </a:ext>
              </a:extLst>
            </p:cNvPr>
            <p:cNvSpPr txBox="1"/>
            <p:nvPr/>
          </p:nvSpPr>
          <p:spPr>
            <a:xfrm>
              <a:off x="8260502" y="5798664"/>
              <a:ext cx="1082723" cy="307777"/>
            </a:xfrm>
            <a:prstGeom prst="rect">
              <a:avLst/>
            </a:prstGeom>
            <a:noFill/>
          </p:spPr>
          <p:txBody>
            <a:bodyPr wrap="square" rtlCol="0">
              <a:spAutoFit/>
            </a:bodyPr>
            <a:lstStyle/>
            <a:p>
              <a:r>
                <a:rPr lang="lv-LV" sz="1400" dirty="0">
                  <a:solidFill>
                    <a:srgbClr val="345565"/>
                  </a:solidFill>
                  <a:latin typeface="DINPro-Regular" panose="02000503030000020004" pitchFamily="2" charset="0"/>
                </a:rPr>
                <a:t>Viļņa</a:t>
              </a:r>
            </a:p>
          </p:txBody>
        </p:sp>
        <p:cxnSp>
          <p:nvCxnSpPr>
            <p:cNvPr id="32" name="Straight Connector 31">
              <a:extLst>
                <a:ext uri="{FF2B5EF4-FFF2-40B4-BE49-F238E27FC236}">
                  <a16:creationId xmlns:a16="http://schemas.microsoft.com/office/drawing/2014/main" xmlns="" id="{FE7F23FF-7814-EA4C-8985-CFFCE018015D}"/>
                </a:ext>
              </a:extLst>
            </p:cNvPr>
            <p:cNvCxnSpPr>
              <a:cxnSpLocks/>
              <a:stCxn id="14" idx="6"/>
            </p:cNvCxnSpPr>
            <p:nvPr/>
          </p:nvCxnSpPr>
          <p:spPr>
            <a:xfrm flipV="1">
              <a:off x="9071832" y="3394392"/>
              <a:ext cx="1582770" cy="630380"/>
            </a:xfrm>
            <a:prstGeom prst="line">
              <a:avLst/>
            </a:prstGeom>
            <a:ln w="38100">
              <a:solidFill>
                <a:srgbClr val="EC5A35"/>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A3D651CE-4983-A945-B27E-8C8066C3B2BD}"/>
                </a:ext>
              </a:extLst>
            </p:cNvPr>
            <p:cNvCxnSpPr>
              <a:cxnSpLocks/>
              <a:stCxn id="14" idx="1"/>
              <a:endCxn id="34" idx="2"/>
            </p:cNvCxnSpPr>
            <p:nvPr/>
          </p:nvCxnSpPr>
          <p:spPr>
            <a:xfrm flipH="1" flipV="1">
              <a:off x="8309295" y="3102853"/>
              <a:ext cx="532877" cy="827300"/>
            </a:xfrm>
            <a:prstGeom prst="line">
              <a:avLst/>
            </a:prstGeom>
            <a:ln w="38100">
              <a:solidFill>
                <a:srgbClr val="EC5A35"/>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DADA0512-B376-3941-AC0C-892CAD5B7F0B}"/>
                </a:ext>
              </a:extLst>
            </p:cNvPr>
            <p:cNvSpPr txBox="1"/>
            <p:nvPr/>
          </p:nvSpPr>
          <p:spPr>
            <a:xfrm>
              <a:off x="7767933" y="2795076"/>
              <a:ext cx="1082723" cy="307777"/>
            </a:xfrm>
            <a:prstGeom prst="rect">
              <a:avLst/>
            </a:prstGeom>
            <a:noFill/>
          </p:spPr>
          <p:txBody>
            <a:bodyPr wrap="square" rtlCol="0">
              <a:spAutoFit/>
            </a:bodyPr>
            <a:lstStyle/>
            <a:p>
              <a:r>
                <a:rPr lang="lv-LV" sz="1400" dirty="0">
                  <a:solidFill>
                    <a:srgbClr val="345565"/>
                  </a:solidFill>
                  <a:latin typeface="DINPro-Regular" panose="02000503030000020004" pitchFamily="2" charset="0"/>
                </a:rPr>
                <a:t>Bolderāja</a:t>
              </a:r>
            </a:p>
          </p:txBody>
        </p:sp>
        <p:sp>
          <p:nvSpPr>
            <p:cNvPr id="35" name="TextBox 34">
              <a:extLst>
                <a:ext uri="{FF2B5EF4-FFF2-40B4-BE49-F238E27FC236}">
                  <a16:creationId xmlns:a16="http://schemas.microsoft.com/office/drawing/2014/main" xmlns="" id="{34D57B1B-BF0C-834C-873D-613CD2F00BC7}"/>
                </a:ext>
              </a:extLst>
            </p:cNvPr>
            <p:cNvSpPr txBox="1"/>
            <p:nvPr/>
          </p:nvSpPr>
          <p:spPr>
            <a:xfrm>
              <a:off x="7612391" y="3676818"/>
              <a:ext cx="628714" cy="307777"/>
            </a:xfrm>
            <a:prstGeom prst="rect">
              <a:avLst/>
            </a:prstGeom>
            <a:noFill/>
          </p:spPr>
          <p:txBody>
            <a:bodyPr wrap="square" rtlCol="0">
              <a:spAutoFit/>
            </a:bodyPr>
            <a:lstStyle/>
            <a:p>
              <a:r>
                <a:rPr lang="lv-LV" sz="1400" dirty="0">
                  <a:solidFill>
                    <a:srgbClr val="345565"/>
                  </a:solidFill>
                  <a:latin typeface="DINPro-Regular" panose="02000503030000020004" pitchFamily="2" charset="0"/>
                </a:rPr>
                <a:t>RSAO</a:t>
              </a:r>
            </a:p>
          </p:txBody>
        </p:sp>
        <p:sp>
          <p:nvSpPr>
            <p:cNvPr id="36" name="TextBox 35">
              <a:extLst>
                <a:ext uri="{FF2B5EF4-FFF2-40B4-BE49-F238E27FC236}">
                  <a16:creationId xmlns:a16="http://schemas.microsoft.com/office/drawing/2014/main" xmlns="" id="{851CBBD7-89F1-1045-A36D-704E15AFCE00}"/>
                </a:ext>
              </a:extLst>
            </p:cNvPr>
            <p:cNvSpPr txBox="1"/>
            <p:nvPr/>
          </p:nvSpPr>
          <p:spPr>
            <a:xfrm>
              <a:off x="9367933" y="3901976"/>
              <a:ext cx="975853" cy="307777"/>
            </a:xfrm>
            <a:prstGeom prst="rect">
              <a:avLst/>
            </a:prstGeom>
            <a:noFill/>
          </p:spPr>
          <p:txBody>
            <a:bodyPr wrap="square" rtlCol="0">
              <a:spAutoFit/>
            </a:bodyPr>
            <a:lstStyle/>
            <a:p>
              <a:r>
                <a:rPr lang="lv-LV" sz="1400" dirty="0">
                  <a:solidFill>
                    <a:srgbClr val="345565"/>
                  </a:solidFill>
                  <a:latin typeface="DINPro-Regular" panose="02000503030000020004" pitchFamily="2" charset="0"/>
                </a:rPr>
                <a:t>MMTM</a:t>
              </a:r>
            </a:p>
          </p:txBody>
        </p:sp>
        <p:cxnSp>
          <p:nvCxnSpPr>
            <p:cNvPr id="37" name="Straight Connector 36">
              <a:extLst>
                <a:ext uri="{FF2B5EF4-FFF2-40B4-BE49-F238E27FC236}">
                  <a16:creationId xmlns:a16="http://schemas.microsoft.com/office/drawing/2014/main" xmlns="" id="{A9BBAC1A-F4BA-5847-9ED9-7E2138FCB9DE}"/>
                </a:ext>
              </a:extLst>
            </p:cNvPr>
            <p:cNvCxnSpPr>
              <a:cxnSpLocks/>
            </p:cNvCxnSpPr>
            <p:nvPr/>
          </p:nvCxnSpPr>
          <p:spPr>
            <a:xfrm>
              <a:off x="9802425" y="4595421"/>
              <a:ext cx="993400" cy="0"/>
            </a:xfrm>
            <a:prstGeom prst="line">
              <a:avLst/>
            </a:prstGeom>
            <a:ln w="38100">
              <a:solidFill>
                <a:srgbClr val="EC5A35"/>
              </a:solidFill>
              <a:prstDash val="sys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xmlns="" id="{FF72B0D1-8356-984A-876F-0486FD61F924}"/>
                </a:ext>
              </a:extLst>
            </p:cNvPr>
            <p:cNvSpPr txBox="1"/>
            <p:nvPr/>
          </p:nvSpPr>
          <p:spPr>
            <a:xfrm>
              <a:off x="10082736" y="5079032"/>
              <a:ext cx="1434244" cy="307777"/>
            </a:xfrm>
            <a:prstGeom prst="rect">
              <a:avLst/>
            </a:prstGeom>
            <a:noFill/>
          </p:spPr>
          <p:txBody>
            <a:bodyPr wrap="square" rtlCol="0">
              <a:spAutoFit/>
            </a:bodyPr>
            <a:lstStyle/>
            <a:p>
              <a:r>
                <a:rPr lang="lv-LV" sz="1400" dirty="0">
                  <a:solidFill>
                    <a:srgbClr val="345565"/>
                  </a:solidFill>
                  <a:latin typeface="DINPro-Regular" panose="02000503030000020004" pitchFamily="2" charset="0"/>
                </a:rPr>
                <a:t>Daugavpils</a:t>
              </a:r>
            </a:p>
          </p:txBody>
        </p:sp>
        <p:cxnSp>
          <p:nvCxnSpPr>
            <p:cNvPr id="39" name="Straight Connector 38">
              <a:extLst>
                <a:ext uri="{FF2B5EF4-FFF2-40B4-BE49-F238E27FC236}">
                  <a16:creationId xmlns:a16="http://schemas.microsoft.com/office/drawing/2014/main" xmlns="" id="{031674D1-064F-4246-BCD1-67739B6CE41C}"/>
                </a:ext>
              </a:extLst>
            </p:cNvPr>
            <p:cNvCxnSpPr>
              <a:cxnSpLocks/>
            </p:cNvCxnSpPr>
            <p:nvPr/>
          </p:nvCxnSpPr>
          <p:spPr>
            <a:xfrm>
              <a:off x="7231954" y="4966397"/>
              <a:ext cx="993400" cy="0"/>
            </a:xfrm>
            <a:prstGeom prst="line">
              <a:avLst/>
            </a:prstGeom>
            <a:ln w="38100">
              <a:solidFill>
                <a:srgbClr val="EC5A35"/>
              </a:solidFill>
              <a:prstDash val="sysDash"/>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BA536763-7593-7D4A-B85A-E7DEC1A3046C}"/>
                </a:ext>
              </a:extLst>
            </p:cNvPr>
            <p:cNvSpPr txBox="1"/>
            <p:nvPr/>
          </p:nvSpPr>
          <p:spPr>
            <a:xfrm>
              <a:off x="6465301" y="4764591"/>
              <a:ext cx="1434244" cy="307777"/>
            </a:xfrm>
            <a:prstGeom prst="rect">
              <a:avLst/>
            </a:prstGeom>
            <a:noFill/>
          </p:spPr>
          <p:txBody>
            <a:bodyPr wrap="square" rtlCol="0">
              <a:spAutoFit/>
            </a:bodyPr>
            <a:lstStyle/>
            <a:p>
              <a:r>
                <a:rPr lang="lv-LV" sz="1400" dirty="0">
                  <a:solidFill>
                    <a:srgbClr val="345565"/>
                  </a:solidFill>
                  <a:latin typeface="DINPro-Regular" panose="02000503030000020004" pitchFamily="2" charset="0"/>
                </a:rPr>
                <a:t>Liepāja</a:t>
              </a:r>
            </a:p>
          </p:txBody>
        </p:sp>
        <p:pic>
          <p:nvPicPr>
            <p:cNvPr id="42" name="Graphic 41" descr="Cruise ship">
              <a:extLst>
                <a:ext uri="{FF2B5EF4-FFF2-40B4-BE49-F238E27FC236}">
                  <a16:creationId xmlns:a16="http://schemas.microsoft.com/office/drawing/2014/main" xmlns="" id="{028A1F60-71EB-A445-9A0F-3163009E61B1}"/>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481503" y="4088280"/>
              <a:ext cx="353131" cy="353131"/>
            </a:xfrm>
            <a:prstGeom prst="rect">
              <a:avLst/>
            </a:prstGeom>
          </p:spPr>
        </p:pic>
        <p:pic>
          <p:nvPicPr>
            <p:cNvPr id="43" name="Graphic 42" descr="Airplane">
              <a:extLst>
                <a:ext uri="{FF2B5EF4-FFF2-40B4-BE49-F238E27FC236}">
                  <a16:creationId xmlns:a16="http://schemas.microsoft.com/office/drawing/2014/main" xmlns="" id="{E4E37A53-0D92-8E47-A321-0C69F6E5AB5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850656" y="4652001"/>
              <a:ext cx="353131" cy="353131"/>
            </a:xfrm>
            <a:prstGeom prst="rect">
              <a:avLst/>
            </a:prstGeom>
          </p:spPr>
        </p:pic>
        <p:cxnSp>
          <p:nvCxnSpPr>
            <p:cNvPr id="44" name="Straight Connector 43">
              <a:extLst>
                <a:ext uri="{FF2B5EF4-FFF2-40B4-BE49-F238E27FC236}">
                  <a16:creationId xmlns:a16="http://schemas.microsoft.com/office/drawing/2014/main" xmlns="" id="{C309C061-0059-014C-B79F-770BAF420865}"/>
                </a:ext>
              </a:extLst>
            </p:cNvPr>
            <p:cNvCxnSpPr>
              <a:cxnSpLocks/>
              <a:stCxn id="45" idx="5"/>
              <a:endCxn id="22" idx="3"/>
            </p:cNvCxnSpPr>
            <p:nvPr/>
          </p:nvCxnSpPr>
          <p:spPr>
            <a:xfrm flipV="1">
              <a:off x="7958350" y="4131985"/>
              <a:ext cx="628714" cy="172251"/>
            </a:xfrm>
            <a:prstGeom prst="line">
              <a:avLst/>
            </a:prstGeom>
            <a:ln w="19050">
              <a:solidFill>
                <a:srgbClr val="EC5A35"/>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xmlns="" id="{C22B20E5-DEB8-D448-81C4-72F2021B4588}"/>
                </a:ext>
              </a:extLst>
            </p:cNvPr>
            <p:cNvSpPr/>
            <p:nvPr/>
          </p:nvSpPr>
          <p:spPr>
            <a:xfrm>
              <a:off x="7889905" y="4235775"/>
              <a:ext cx="80188" cy="80207"/>
            </a:xfrm>
            <a:prstGeom prst="ellipse">
              <a:avLst/>
            </a:prstGeom>
            <a:solidFill>
              <a:srgbClr val="00B050"/>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pic>
          <p:nvPicPr>
            <p:cNvPr id="46" name="Graphic 45" descr="Bus">
              <a:extLst>
                <a:ext uri="{FF2B5EF4-FFF2-40B4-BE49-F238E27FC236}">
                  <a16:creationId xmlns:a16="http://schemas.microsoft.com/office/drawing/2014/main" xmlns="" id="{EAE8C667-BF6D-1B4D-A7E0-C57F3EC2377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10055270" y="3894342"/>
              <a:ext cx="378647" cy="378647"/>
            </a:xfrm>
            <a:prstGeom prst="rect">
              <a:avLst/>
            </a:prstGeom>
          </p:spPr>
        </p:pic>
        <p:pic>
          <p:nvPicPr>
            <p:cNvPr id="47" name="Graphic 46" descr="Train">
              <a:extLst>
                <a:ext uri="{FF2B5EF4-FFF2-40B4-BE49-F238E27FC236}">
                  <a16:creationId xmlns:a16="http://schemas.microsoft.com/office/drawing/2014/main" xmlns="" id="{5B5C157B-D0B6-5647-9BD2-A470D0D9F5C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9326258" y="2271405"/>
              <a:ext cx="378647" cy="378647"/>
            </a:xfrm>
            <a:prstGeom prst="rect">
              <a:avLst/>
            </a:prstGeom>
          </p:spPr>
        </p:pic>
        <p:pic>
          <p:nvPicPr>
            <p:cNvPr id="48" name="Graphic 47" descr="Streetcar">
              <a:extLst>
                <a:ext uri="{FF2B5EF4-FFF2-40B4-BE49-F238E27FC236}">
                  <a16:creationId xmlns:a16="http://schemas.microsoft.com/office/drawing/2014/main" xmlns="" id="{350D2D30-ED00-584B-B06F-92C31E3B0EAE}"/>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8642392" y="3256430"/>
              <a:ext cx="378647" cy="378647"/>
            </a:xfrm>
            <a:prstGeom prst="rect">
              <a:avLst/>
            </a:prstGeom>
          </p:spPr>
        </p:pic>
        <p:pic>
          <p:nvPicPr>
            <p:cNvPr id="49" name="Graphic 48" descr="Train">
              <a:extLst>
                <a:ext uri="{FF2B5EF4-FFF2-40B4-BE49-F238E27FC236}">
                  <a16:creationId xmlns:a16="http://schemas.microsoft.com/office/drawing/2014/main" xmlns="" id="{E3D1F8C7-19A8-C14C-AA42-796C35BC39D9}"/>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516118" y="2613608"/>
              <a:ext cx="378647" cy="378647"/>
            </a:xfrm>
            <a:prstGeom prst="rect">
              <a:avLst/>
            </a:prstGeom>
          </p:spPr>
        </p:pic>
        <p:pic>
          <p:nvPicPr>
            <p:cNvPr id="50" name="Graphic 49" descr="Train">
              <a:extLst>
                <a:ext uri="{FF2B5EF4-FFF2-40B4-BE49-F238E27FC236}">
                  <a16:creationId xmlns:a16="http://schemas.microsoft.com/office/drawing/2014/main" xmlns="" id="{8EC00AC3-0920-A845-9C84-F32AE27AD407}"/>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343786" y="4692779"/>
              <a:ext cx="378647" cy="378647"/>
            </a:xfrm>
            <a:prstGeom prst="rect">
              <a:avLst/>
            </a:prstGeom>
          </p:spPr>
        </p:pic>
        <p:pic>
          <p:nvPicPr>
            <p:cNvPr id="51" name="Graphic 50" descr="Bus">
              <a:extLst>
                <a:ext uri="{FF2B5EF4-FFF2-40B4-BE49-F238E27FC236}">
                  <a16:creationId xmlns:a16="http://schemas.microsoft.com/office/drawing/2014/main" xmlns="" id="{BBF57311-A009-D948-A159-B745691519BE}"/>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7272147" y="3621443"/>
              <a:ext cx="378647" cy="378647"/>
            </a:xfrm>
            <a:prstGeom prst="rect">
              <a:avLst/>
            </a:prstGeom>
          </p:spPr>
        </p:pic>
        <p:pic>
          <p:nvPicPr>
            <p:cNvPr id="52" name="Graphic 51" descr="Train">
              <a:extLst>
                <a:ext uri="{FF2B5EF4-FFF2-40B4-BE49-F238E27FC236}">
                  <a16:creationId xmlns:a16="http://schemas.microsoft.com/office/drawing/2014/main" xmlns="" id="{F7BFF5EC-02E6-6249-BC7D-CD251EDE035E}"/>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7495734" y="5060262"/>
              <a:ext cx="378647" cy="378647"/>
            </a:xfrm>
            <a:prstGeom prst="rect">
              <a:avLst/>
            </a:prstGeom>
          </p:spPr>
        </p:pic>
        <p:pic>
          <p:nvPicPr>
            <p:cNvPr id="53" name="Graphic 52" descr="Train">
              <a:extLst>
                <a:ext uri="{FF2B5EF4-FFF2-40B4-BE49-F238E27FC236}">
                  <a16:creationId xmlns:a16="http://schemas.microsoft.com/office/drawing/2014/main" xmlns="" id="{7EDB7E80-5948-CA42-A95C-75A41A45E65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8630350" y="5448364"/>
              <a:ext cx="378647" cy="378647"/>
            </a:xfrm>
            <a:prstGeom prst="rect">
              <a:avLst/>
            </a:prstGeom>
          </p:spPr>
        </p:pic>
        <p:pic>
          <p:nvPicPr>
            <p:cNvPr id="54" name="Graphic 53" descr="Train">
              <a:extLst>
                <a:ext uri="{FF2B5EF4-FFF2-40B4-BE49-F238E27FC236}">
                  <a16:creationId xmlns:a16="http://schemas.microsoft.com/office/drawing/2014/main" xmlns="" id="{D841B5A5-B5A6-2544-A9CE-B8006738C47D}"/>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10387541" y="3011942"/>
              <a:ext cx="378647" cy="378647"/>
            </a:xfrm>
            <a:prstGeom prst="rect">
              <a:avLst/>
            </a:prstGeom>
          </p:spPr>
        </p:pic>
        <p:pic>
          <p:nvPicPr>
            <p:cNvPr id="55" name="Graphic 54" descr="Bus">
              <a:extLst>
                <a:ext uri="{FF2B5EF4-FFF2-40B4-BE49-F238E27FC236}">
                  <a16:creationId xmlns:a16="http://schemas.microsoft.com/office/drawing/2014/main" xmlns="" id="{2238C14C-9FD7-8E47-BFD6-962BD252BF3B}"/>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982458" y="4270738"/>
              <a:ext cx="378647" cy="378647"/>
            </a:xfrm>
            <a:prstGeom prst="rect">
              <a:avLst/>
            </a:prstGeom>
          </p:spPr>
        </p:pic>
        <p:pic>
          <p:nvPicPr>
            <p:cNvPr id="56" name="Graphic 55" descr="Streetcar">
              <a:extLst>
                <a:ext uri="{FF2B5EF4-FFF2-40B4-BE49-F238E27FC236}">
                  <a16:creationId xmlns:a16="http://schemas.microsoft.com/office/drawing/2014/main" xmlns="" id="{19B49F8C-2437-F747-B226-12515BE3AE8B}"/>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8208417" y="4189180"/>
              <a:ext cx="378647" cy="378647"/>
            </a:xfrm>
            <a:prstGeom prst="rect">
              <a:avLst/>
            </a:prstGeom>
          </p:spPr>
        </p:pic>
        <p:sp>
          <p:nvSpPr>
            <p:cNvPr id="72" name="Oval 71">
              <a:extLst>
                <a:ext uri="{FF2B5EF4-FFF2-40B4-BE49-F238E27FC236}">
                  <a16:creationId xmlns:a16="http://schemas.microsoft.com/office/drawing/2014/main" xmlns="" id="{40B6A762-493E-A04B-8D5D-A387DDA692DF}"/>
                </a:ext>
              </a:extLst>
            </p:cNvPr>
            <p:cNvSpPr/>
            <p:nvPr/>
          </p:nvSpPr>
          <p:spPr>
            <a:xfrm>
              <a:off x="8652601" y="4591841"/>
              <a:ext cx="269063" cy="267624"/>
            </a:xfrm>
            <a:prstGeom prst="ellipse">
              <a:avLst/>
            </a:prstGeom>
            <a:solidFill>
              <a:srgbClr val="345565"/>
            </a:solidFill>
            <a:ln>
              <a:no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lv-LV" dirty="0"/>
            </a:p>
          </p:txBody>
        </p:sp>
        <p:sp>
          <p:nvSpPr>
            <p:cNvPr id="76" name="Oval 75">
              <a:extLst>
                <a:ext uri="{FF2B5EF4-FFF2-40B4-BE49-F238E27FC236}">
                  <a16:creationId xmlns:a16="http://schemas.microsoft.com/office/drawing/2014/main" xmlns="" id="{5E58E939-2A49-4547-BBEA-F69725980C72}"/>
                </a:ext>
              </a:extLst>
            </p:cNvPr>
            <p:cNvSpPr/>
            <p:nvPr/>
          </p:nvSpPr>
          <p:spPr>
            <a:xfrm>
              <a:off x="9210605" y="4031522"/>
              <a:ext cx="80188" cy="80207"/>
            </a:xfrm>
            <a:prstGeom prst="ellipse">
              <a:avLst/>
            </a:prstGeom>
            <a:solidFill>
              <a:srgbClr val="00B0F0"/>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lv-LV" dirty="0"/>
            </a:p>
          </p:txBody>
        </p:sp>
      </p:grpSp>
      <p:sp>
        <p:nvSpPr>
          <p:cNvPr id="78" name="Oval 77">
            <a:extLst>
              <a:ext uri="{FF2B5EF4-FFF2-40B4-BE49-F238E27FC236}">
                <a16:creationId xmlns:a16="http://schemas.microsoft.com/office/drawing/2014/main" xmlns="" id="{10D8A02D-F3E7-9E4D-8E66-FA0B7FC8755C}"/>
              </a:ext>
            </a:extLst>
          </p:cNvPr>
          <p:cNvSpPr/>
          <p:nvPr/>
        </p:nvSpPr>
        <p:spPr>
          <a:xfrm>
            <a:off x="2861268" y="6032417"/>
            <a:ext cx="66534" cy="66550"/>
          </a:xfrm>
          <a:prstGeom prst="ellipse">
            <a:avLst/>
          </a:prstGeom>
          <a:solidFill>
            <a:srgbClr val="00B0F0"/>
          </a:solidFill>
          <a:effectLst/>
        </p:spPr>
        <p:style>
          <a:lnRef idx="0">
            <a:schemeClr val="accent2"/>
          </a:lnRef>
          <a:fillRef idx="3">
            <a:schemeClr val="accent2"/>
          </a:fillRef>
          <a:effectRef idx="3">
            <a:schemeClr val="accent2"/>
          </a:effectRef>
          <a:fontRef idx="minor">
            <a:schemeClr val="lt1"/>
          </a:fontRef>
        </p:style>
        <p:txBody>
          <a:bodyPr rtlCol="0" anchor="ctr"/>
          <a:lstStyle/>
          <a:p>
            <a:pPr algn="ctr"/>
            <a:endParaRPr lang="lv-LV" dirty="0"/>
          </a:p>
        </p:txBody>
      </p:sp>
      <p:sp>
        <p:nvSpPr>
          <p:cNvPr id="80" name="Oval 79">
            <a:extLst>
              <a:ext uri="{FF2B5EF4-FFF2-40B4-BE49-F238E27FC236}">
                <a16:creationId xmlns:a16="http://schemas.microsoft.com/office/drawing/2014/main" xmlns="" id="{280DC7EE-6A15-754D-B875-BAB727D42694}"/>
              </a:ext>
            </a:extLst>
          </p:cNvPr>
          <p:cNvSpPr/>
          <p:nvPr/>
        </p:nvSpPr>
        <p:spPr>
          <a:xfrm>
            <a:off x="2858750" y="6442251"/>
            <a:ext cx="66534" cy="66550"/>
          </a:xfrm>
          <a:prstGeom prst="ellipse">
            <a:avLst/>
          </a:prstGeom>
          <a:solidFill>
            <a:srgbClr val="00B050"/>
          </a:solidFill>
          <a:ln>
            <a:noFill/>
          </a:ln>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v-LV"/>
          </a:p>
        </p:txBody>
      </p:sp>
      <p:cxnSp>
        <p:nvCxnSpPr>
          <p:cNvPr id="82" name="Straight Connector 81">
            <a:extLst>
              <a:ext uri="{FF2B5EF4-FFF2-40B4-BE49-F238E27FC236}">
                <a16:creationId xmlns:a16="http://schemas.microsoft.com/office/drawing/2014/main" xmlns="" id="{2DA218D6-9D5F-BF48-999F-94A71B2E8F62}"/>
              </a:ext>
            </a:extLst>
          </p:cNvPr>
          <p:cNvCxnSpPr>
            <a:cxnSpLocks/>
          </p:cNvCxnSpPr>
          <p:nvPr/>
        </p:nvCxnSpPr>
        <p:spPr>
          <a:xfrm>
            <a:off x="5090912" y="6564456"/>
            <a:ext cx="447563" cy="0"/>
          </a:xfrm>
          <a:prstGeom prst="line">
            <a:avLst/>
          </a:prstGeom>
          <a:ln w="19050">
            <a:solidFill>
              <a:srgbClr val="EC5A35"/>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4169797F-1805-BF43-92D2-ED6391E2EAE7}"/>
              </a:ext>
            </a:extLst>
          </p:cNvPr>
          <p:cNvCxnSpPr>
            <a:cxnSpLocks/>
          </p:cNvCxnSpPr>
          <p:nvPr/>
        </p:nvCxnSpPr>
        <p:spPr>
          <a:xfrm>
            <a:off x="5099004" y="5854456"/>
            <a:ext cx="447563" cy="0"/>
          </a:xfrm>
          <a:prstGeom prst="line">
            <a:avLst/>
          </a:prstGeom>
          <a:ln w="38100">
            <a:solidFill>
              <a:srgbClr val="EC5A35"/>
            </a:solidFill>
            <a:prstDash val="sysDash"/>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xmlns="" id="{B4442DEC-F9FF-8B44-9CF2-DD800AB88FEF}"/>
              </a:ext>
            </a:extLst>
          </p:cNvPr>
          <p:cNvSpPr txBox="1"/>
          <p:nvPr/>
        </p:nvSpPr>
        <p:spPr>
          <a:xfrm>
            <a:off x="5546567" y="5723812"/>
            <a:ext cx="3475078" cy="246221"/>
          </a:xfrm>
          <a:prstGeom prst="rect">
            <a:avLst/>
          </a:prstGeom>
          <a:noFill/>
        </p:spPr>
        <p:txBody>
          <a:bodyPr wrap="square" rtlCol="0">
            <a:spAutoFit/>
          </a:bodyPr>
          <a:lstStyle/>
          <a:p>
            <a:r>
              <a:rPr lang="lv-LV" sz="1000" dirty="0">
                <a:solidFill>
                  <a:srgbClr val="345565"/>
                </a:solidFill>
                <a:latin typeface="DINPro-Regular" panose="02000503030000020004" pitchFamily="2" charset="0"/>
              </a:rPr>
              <a:t>Atzari uz reģionālās nozīmes dzelzceļa maršrutiem</a:t>
            </a:r>
          </a:p>
        </p:txBody>
      </p:sp>
      <p:sp>
        <p:nvSpPr>
          <p:cNvPr id="85" name="TextBox 84">
            <a:extLst>
              <a:ext uri="{FF2B5EF4-FFF2-40B4-BE49-F238E27FC236}">
                <a16:creationId xmlns:a16="http://schemas.microsoft.com/office/drawing/2014/main" xmlns="" id="{88720EEE-4D8A-4249-A62C-437E0FCCFC5C}"/>
              </a:ext>
            </a:extLst>
          </p:cNvPr>
          <p:cNvSpPr txBox="1"/>
          <p:nvPr/>
        </p:nvSpPr>
        <p:spPr>
          <a:xfrm>
            <a:off x="5538474" y="6341632"/>
            <a:ext cx="3019013" cy="400110"/>
          </a:xfrm>
          <a:prstGeom prst="rect">
            <a:avLst/>
          </a:prstGeom>
          <a:noFill/>
        </p:spPr>
        <p:txBody>
          <a:bodyPr wrap="square" rtlCol="0">
            <a:spAutoFit/>
          </a:bodyPr>
          <a:lstStyle/>
          <a:p>
            <a:r>
              <a:rPr lang="lv-LV" sz="1000" dirty="0">
                <a:solidFill>
                  <a:srgbClr val="345565"/>
                </a:solidFill>
                <a:latin typeface="DINPro-Regular" panose="02000503030000020004" pitchFamily="2" charset="0"/>
              </a:rPr>
              <a:t>Atzari uz pilsētas nozīmes maršrutiem vai reģionālās nozīmes autobusu maršrutiem</a:t>
            </a:r>
          </a:p>
        </p:txBody>
      </p:sp>
      <p:sp>
        <p:nvSpPr>
          <p:cNvPr id="86" name="TextBox 85">
            <a:extLst>
              <a:ext uri="{FF2B5EF4-FFF2-40B4-BE49-F238E27FC236}">
                <a16:creationId xmlns:a16="http://schemas.microsoft.com/office/drawing/2014/main" xmlns="" id="{F3041262-2E4F-E94E-A3D5-00C6269710BF}"/>
              </a:ext>
            </a:extLst>
          </p:cNvPr>
          <p:cNvSpPr txBox="1"/>
          <p:nvPr/>
        </p:nvSpPr>
        <p:spPr>
          <a:xfrm>
            <a:off x="5538475" y="6061340"/>
            <a:ext cx="2679045" cy="246221"/>
          </a:xfrm>
          <a:prstGeom prst="rect">
            <a:avLst/>
          </a:prstGeom>
          <a:noFill/>
        </p:spPr>
        <p:txBody>
          <a:bodyPr wrap="square" rtlCol="0">
            <a:spAutoFit/>
          </a:bodyPr>
          <a:lstStyle/>
          <a:p>
            <a:r>
              <a:rPr lang="lv-LV" sz="1000" dirty="0">
                <a:solidFill>
                  <a:srgbClr val="345565"/>
                </a:solidFill>
                <a:latin typeface="DINPro-Regular" panose="02000503030000020004" pitchFamily="2" charset="0"/>
              </a:rPr>
              <a:t>Atzari uz Rail </a:t>
            </a:r>
            <a:r>
              <a:rPr lang="lv-LV" sz="1000" dirty="0" err="1">
                <a:solidFill>
                  <a:srgbClr val="345565"/>
                </a:solidFill>
                <a:latin typeface="DINPro-Regular" panose="02000503030000020004" pitchFamily="2" charset="0"/>
              </a:rPr>
              <a:t>Baltica</a:t>
            </a:r>
            <a:r>
              <a:rPr lang="lv-LV" sz="1000" dirty="0">
                <a:solidFill>
                  <a:srgbClr val="345565"/>
                </a:solidFill>
                <a:latin typeface="DINPro-Regular" panose="02000503030000020004" pitchFamily="2" charset="0"/>
              </a:rPr>
              <a:t> dzelzceļa maršrutiem</a:t>
            </a:r>
          </a:p>
        </p:txBody>
      </p:sp>
      <p:cxnSp>
        <p:nvCxnSpPr>
          <p:cNvPr id="87" name="Straight Connector 86">
            <a:extLst>
              <a:ext uri="{FF2B5EF4-FFF2-40B4-BE49-F238E27FC236}">
                <a16:creationId xmlns:a16="http://schemas.microsoft.com/office/drawing/2014/main" xmlns="" id="{F3061E51-2D68-214C-97AA-111CEF041174}"/>
              </a:ext>
            </a:extLst>
          </p:cNvPr>
          <p:cNvCxnSpPr>
            <a:cxnSpLocks/>
          </p:cNvCxnSpPr>
          <p:nvPr/>
        </p:nvCxnSpPr>
        <p:spPr>
          <a:xfrm>
            <a:off x="5138537" y="6189112"/>
            <a:ext cx="320793" cy="0"/>
          </a:xfrm>
          <a:prstGeom prst="line">
            <a:avLst/>
          </a:prstGeom>
          <a:ln w="47625">
            <a:solidFill>
              <a:srgbClr val="EC5A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7655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A6C7FD-C63C-46B9-A652-8AB7B5E5A428}"/>
              </a:ext>
            </a:extLst>
          </p:cNvPr>
          <p:cNvSpPr>
            <a:spLocks noGrp="1"/>
          </p:cNvSpPr>
          <p:nvPr>
            <p:ph type="title"/>
          </p:nvPr>
        </p:nvSpPr>
        <p:spPr>
          <a:xfrm>
            <a:off x="1176372" y="514930"/>
            <a:ext cx="6472657" cy="1220428"/>
          </a:xfrm>
        </p:spPr>
        <p:txBody>
          <a:bodyPr/>
          <a:lstStyle/>
          <a:p>
            <a:r>
              <a:rPr lang="lv-LV" sz="3000" dirty="0">
                <a:latin typeface="DINPro-Black" panose="02000503030000020004" pitchFamily="2" charset="0"/>
                <a:cs typeface="DIN PRO BLACK" panose="020B0A04020101010102" pitchFamily="34" charset="0"/>
              </a:rPr>
              <a:t>MŪSDIENĪGU PASAŽIERU APMAIŅAS VIETU RAKSTURO</a:t>
            </a:r>
          </a:p>
        </p:txBody>
      </p:sp>
      <p:sp>
        <p:nvSpPr>
          <p:cNvPr id="4" name="Content Placeholder 2">
            <a:extLst>
              <a:ext uri="{FF2B5EF4-FFF2-40B4-BE49-F238E27FC236}">
                <a16:creationId xmlns:a16="http://schemas.microsoft.com/office/drawing/2014/main" xmlns="" id="{CE2055F0-A877-EC46-9ECC-16910F561429}"/>
              </a:ext>
            </a:extLst>
          </p:cNvPr>
          <p:cNvSpPr>
            <a:spLocks noGrp="1"/>
          </p:cNvSpPr>
          <p:nvPr>
            <p:ph sz="half" idx="1"/>
          </p:nvPr>
        </p:nvSpPr>
        <p:spPr>
          <a:xfrm>
            <a:off x="837249" y="1715588"/>
            <a:ext cx="7592768" cy="4816500"/>
          </a:xfrm>
        </p:spPr>
        <p:txBody>
          <a:bodyPr>
            <a:normAutofit fontScale="85000" lnSpcReduction="20000"/>
          </a:bodyPr>
          <a:lstStyle/>
          <a:p>
            <a:pPr>
              <a:lnSpc>
                <a:spcPct val="120000"/>
              </a:lnSpc>
              <a:spcAft>
                <a:spcPts val="1200"/>
              </a:spcAft>
              <a:buClr>
                <a:srgbClr val="EC5A35"/>
              </a:buClr>
            </a:pPr>
            <a:r>
              <a:rPr lang="lv-LV" sz="2400" dirty="0">
                <a:solidFill>
                  <a:srgbClr val="345565"/>
                </a:solidFill>
                <a:cs typeface="Arial" panose="020B0604020202020204" pitchFamily="34" charset="0"/>
              </a:rPr>
              <a:t>Prasības saskaņā ar noteikumiem: pasažieru platformas, biļešu tirdzniecība, tualete un vieta bērna aprūpei, uzgaidāmā telpa, bagāžas uzglabāšana.</a:t>
            </a:r>
          </a:p>
          <a:p>
            <a:pPr>
              <a:lnSpc>
                <a:spcPct val="120000"/>
              </a:lnSpc>
              <a:spcAft>
                <a:spcPts val="1200"/>
              </a:spcAft>
              <a:buClr>
                <a:srgbClr val="EC5A35"/>
              </a:buClr>
            </a:pPr>
            <a:r>
              <a:rPr lang="lv-LV" sz="2400" dirty="0">
                <a:solidFill>
                  <a:srgbClr val="345565"/>
                </a:solidFill>
                <a:cs typeface="Arial" panose="020B0604020202020204" pitchFamily="34" charset="0"/>
              </a:rPr>
              <a:t>Pasažieru ērtībām: video un audio atskaņošana, elektrības </a:t>
            </a:r>
            <a:r>
              <a:rPr lang="lv-LV" sz="2400" dirty="0" err="1">
                <a:solidFill>
                  <a:srgbClr val="345565"/>
                </a:solidFill>
                <a:cs typeface="Arial" panose="020B0604020202020204" pitchFamily="34" charset="0"/>
              </a:rPr>
              <a:t>pieslēgums</a:t>
            </a:r>
            <a:r>
              <a:rPr lang="lv-LV" sz="2400" dirty="0">
                <a:solidFill>
                  <a:srgbClr val="345565"/>
                </a:solidFill>
                <a:cs typeface="Arial" panose="020B0604020202020204" pitchFamily="34" charset="0"/>
              </a:rPr>
              <a:t>, </a:t>
            </a:r>
            <a:r>
              <a:rPr lang="lv-LV" sz="2400" dirty="0" err="1">
                <a:solidFill>
                  <a:srgbClr val="345565"/>
                </a:solidFill>
                <a:cs typeface="Arial" panose="020B0604020202020204" pitchFamily="34" charset="0"/>
              </a:rPr>
              <a:t>wifi</a:t>
            </a:r>
            <a:r>
              <a:rPr lang="lv-LV" sz="2400" dirty="0">
                <a:solidFill>
                  <a:srgbClr val="345565"/>
                </a:solidFill>
                <a:cs typeface="Arial" panose="020B0604020202020204" pitchFamily="34" charset="0"/>
              </a:rPr>
              <a:t>, zīmes un norādes, atkritumu urnas, soliņi, biļešu tirdzniecības automāti u.c.</a:t>
            </a:r>
          </a:p>
          <a:p>
            <a:pPr>
              <a:lnSpc>
                <a:spcPct val="120000"/>
              </a:lnSpc>
              <a:spcAft>
                <a:spcPts val="1200"/>
              </a:spcAft>
              <a:buClr>
                <a:srgbClr val="EC5A35"/>
              </a:buClr>
            </a:pPr>
            <a:r>
              <a:rPr lang="lv-LV" sz="2400" dirty="0">
                <a:solidFill>
                  <a:srgbClr val="345565"/>
                </a:solidFill>
                <a:cs typeface="Arial" panose="020B0604020202020204" pitchFamily="34" charset="0"/>
              </a:rPr>
              <a:t>Drošība: videonovērošana, pasažieru ietves un transporta braukšanai paredzēto zonu nodalīšana, būves un gājēju aizsargbarjeras u.tml.</a:t>
            </a:r>
          </a:p>
          <a:p>
            <a:pPr>
              <a:lnSpc>
                <a:spcPct val="120000"/>
              </a:lnSpc>
              <a:spcAft>
                <a:spcPts val="1200"/>
              </a:spcAft>
              <a:buClr>
                <a:srgbClr val="EC5A35"/>
              </a:buClr>
            </a:pPr>
            <a:r>
              <a:rPr lang="lv-LV" sz="2400" dirty="0">
                <a:solidFill>
                  <a:srgbClr val="345565"/>
                </a:solidFill>
                <a:cs typeface="Arial" panose="020B0604020202020204" pitchFamily="34" charset="0"/>
              </a:rPr>
              <a:t>Informācijas sniegšana: kustības sarakstu tablo, info punkts, kur pasažieris var saņemt uzziņas, iebraukšanas barjeru sistēma un transporta ierašanās / atiešanas sensori u.c.</a:t>
            </a:r>
          </a:p>
          <a:p>
            <a:pPr>
              <a:spcAft>
                <a:spcPts val="1200"/>
              </a:spcAft>
              <a:buClr>
                <a:srgbClr val="EC5A35"/>
              </a:buClr>
            </a:pPr>
            <a:endParaRPr lang="lv-LV" sz="2400" dirty="0">
              <a:solidFill>
                <a:srgbClr val="345565"/>
              </a:solidFill>
              <a:cs typeface="Arial" panose="020B0604020202020204" pitchFamily="34" charset="0"/>
            </a:endParaRPr>
          </a:p>
          <a:p>
            <a:pPr>
              <a:spcAft>
                <a:spcPts val="1200"/>
              </a:spcAft>
              <a:buClr>
                <a:srgbClr val="EC5A35"/>
              </a:buClr>
            </a:pPr>
            <a:endParaRPr lang="lv-LV" sz="2400" dirty="0">
              <a:solidFill>
                <a:srgbClr val="345565"/>
              </a:solidFill>
              <a:cs typeface="Arial" panose="020B0604020202020204" pitchFamily="34" charset="0"/>
            </a:endParaRPr>
          </a:p>
        </p:txBody>
      </p:sp>
      <p:pic>
        <p:nvPicPr>
          <p:cNvPr id="12" name="Picture 11">
            <a:extLst>
              <a:ext uri="{FF2B5EF4-FFF2-40B4-BE49-F238E27FC236}">
                <a16:creationId xmlns:a16="http://schemas.microsoft.com/office/drawing/2014/main" xmlns="" id="{9FA7B290-2518-0C4F-96DB-FBEF537AEA8B}"/>
              </a:ext>
            </a:extLst>
          </p:cNvPr>
          <p:cNvPicPr>
            <a:picLocks noChangeAspect="1"/>
          </p:cNvPicPr>
          <p:nvPr/>
        </p:nvPicPr>
        <p:blipFill rotWithShape="1">
          <a:blip r:embed="rId3"/>
          <a:srcRect l="17850" r="17850"/>
          <a:stretch/>
        </p:blipFill>
        <p:spPr>
          <a:xfrm>
            <a:off x="9831228" y="2441324"/>
            <a:ext cx="3047046" cy="3047046"/>
          </a:xfrm>
          <a:prstGeom prst="ellipse">
            <a:avLst/>
          </a:prstGeom>
        </p:spPr>
      </p:pic>
      <p:pic>
        <p:nvPicPr>
          <p:cNvPr id="14" name="Picture 13">
            <a:extLst>
              <a:ext uri="{FF2B5EF4-FFF2-40B4-BE49-F238E27FC236}">
                <a16:creationId xmlns:a16="http://schemas.microsoft.com/office/drawing/2014/main" xmlns="" id="{6609550F-0544-B545-B9CA-2F0EF8CE2516}"/>
              </a:ext>
            </a:extLst>
          </p:cNvPr>
          <p:cNvPicPr>
            <a:picLocks noChangeAspect="1"/>
          </p:cNvPicPr>
          <p:nvPr/>
        </p:nvPicPr>
        <p:blipFill rotWithShape="1">
          <a:blip r:embed="rId4"/>
          <a:srcRect l="18150" r="18150"/>
          <a:stretch/>
        </p:blipFill>
        <p:spPr>
          <a:xfrm>
            <a:off x="8430017" y="-494975"/>
            <a:ext cx="3388129" cy="3388129"/>
          </a:xfrm>
          <a:prstGeom prst="ellipse">
            <a:avLst/>
          </a:prstGeom>
        </p:spPr>
      </p:pic>
      <p:pic>
        <p:nvPicPr>
          <p:cNvPr id="16" name="Picture 15">
            <a:extLst>
              <a:ext uri="{FF2B5EF4-FFF2-40B4-BE49-F238E27FC236}">
                <a16:creationId xmlns:a16="http://schemas.microsoft.com/office/drawing/2014/main" xmlns="" id="{4E62B341-3557-D643-BAD8-C386D9D9E71F}"/>
              </a:ext>
            </a:extLst>
          </p:cNvPr>
          <p:cNvPicPr>
            <a:picLocks noChangeAspect="1"/>
          </p:cNvPicPr>
          <p:nvPr/>
        </p:nvPicPr>
        <p:blipFill rotWithShape="1">
          <a:blip r:embed="rId5"/>
          <a:srcRect l="18150" r="18150"/>
          <a:stretch/>
        </p:blipFill>
        <p:spPr>
          <a:xfrm>
            <a:off x="8045006" y="3958820"/>
            <a:ext cx="2479559" cy="2479559"/>
          </a:xfrm>
          <a:prstGeom prst="ellipse">
            <a:avLst/>
          </a:prstGeom>
        </p:spPr>
      </p:pic>
      <p:sp>
        <p:nvSpPr>
          <p:cNvPr id="17" name="TextBox 16">
            <a:extLst>
              <a:ext uri="{FF2B5EF4-FFF2-40B4-BE49-F238E27FC236}">
                <a16:creationId xmlns:a16="http://schemas.microsoft.com/office/drawing/2014/main" xmlns="" id="{F0804A39-1659-5044-BA36-157B76A5F887}"/>
              </a:ext>
            </a:extLst>
          </p:cNvPr>
          <p:cNvSpPr txBox="1"/>
          <p:nvPr/>
        </p:nvSpPr>
        <p:spPr>
          <a:xfrm>
            <a:off x="1094613" y="6435029"/>
            <a:ext cx="6689441" cy="246221"/>
          </a:xfrm>
          <a:prstGeom prst="rect">
            <a:avLst/>
          </a:prstGeom>
          <a:noFill/>
        </p:spPr>
        <p:txBody>
          <a:bodyPr wrap="square" rtlCol="0">
            <a:spAutoFit/>
          </a:bodyPr>
          <a:lstStyle/>
          <a:p>
            <a:pPr algn="l"/>
            <a:r>
              <a:rPr lang="lv-LV" sz="1000" dirty="0">
                <a:solidFill>
                  <a:srgbClr val="345565"/>
                </a:solidFill>
                <a:latin typeface="DINPro-Regular" panose="02000503030000020004" pitchFamily="2" charset="0"/>
              </a:rPr>
              <a:t>Foto avots: https://www.hansab.com/en/most-modern-bus-station-lithuania</a:t>
            </a:r>
          </a:p>
        </p:txBody>
      </p:sp>
    </p:spTree>
    <p:extLst>
      <p:ext uri="{BB962C8B-B14F-4D97-AF65-F5344CB8AC3E}">
        <p14:creationId xmlns:p14="http://schemas.microsoft.com/office/powerpoint/2010/main" val="5093148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65EBEA-3EEF-48A9-94EF-5381495B6870}"/>
              </a:ext>
            </a:extLst>
          </p:cNvPr>
          <p:cNvSpPr>
            <a:spLocks noGrp="1"/>
          </p:cNvSpPr>
          <p:nvPr>
            <p:ph type="title"/>
          </p:nvPr>
        </p:nvSpPr>
        <p:spPr>
          <a:xfrm>
            <a:off x="1176373" y="514930"/>
            <a:ext cx="8359514" cy="1220428"/>
          </a:xfrm>
        </p:spPr>
        <p:txBody>
          <a:bodyPr/>
          <a:lstStyle/>
          <a:p>
            <a:r>
              <a:rPr lang="lv-LV" sz="3000" dirty="0">
                <a:latin typeface="DINPro-Black" panose="02000503030000020004" pitchFamily="2" charset="0"/>
              </a:rPr>
              <a:t>RAIL BALTICA PROJEKTA REALIZĀCIJAI NEPIECIEŠAMA LABA SADARBĪBA STARP VISĀM IEINTERESĒTAJĀM PUSĒM</a:t>
            </a:r>
            <a:endParaRPr lang="lv-LV" sz="3000" dirty="0">
              <a:latin typeface="DINPro-Black" panose="02000503030000020004" pitchFamily="2" charset="0"/>
              <a:cs typeface="DIN PRO BLACK" panose="020B0A04020101010102" pitchFamily="34" charset="0"/>
            </a:endParaRPr>
          </a:p>
        </p:txBody>
      </p:sp>
      <p:sp>
        <p:nvSpPr>
          <p:cNvPr id="12" name="TextBox 11">
            <a:extLst>
              <a:ext uri="{FF2B5EF4-FFF2-40B4-BE49-F238E27FC236}">
                <a16:creationId xmlns:a16="http://schemas.microsoft.com/office/drawing/2014/main" xmlns="" id="{20BDBE7C-E42E-754C-AAC3-1F420B959CF8}"/>
              </a:ext>
            </a:extLst>
          </p:cNvPr>
          <p:cNvSpPr txBox="1"/>
          <p:nvPr/>
        </p:nvSpPr>
        <p:spPr>
          <a:xfrm>
            <a:off x="8734863" y="2310602"/>
            <a:ext cx="1513755" cy="523220"/>
          </a:xfrm>
          <a:prstGeom prst="rect">
            <a:avLst/>
          </a:prstGeom>
          <a:noFill/>
        </p:spPr>
        <p:txBody>
          <a:bodyPr wrap="square" rtlCol="0">
            <a:spAutoFit/>
          </a:bodyPr>
          <a:lstStyle/>
          <a:p>
            <a:pPr algn="ctr"/>
            <a:r>
              <a:rPr lang="lv-LV" sz="1400" dirty="0">
                <a:solidFill>
                  <a:srgbClr val="345565"/>
                </a:solidFill>
                <a:latin typeface="DINPro-Regular" panose="02000503030000020004" pitchFamily="2" charset="0"/>
              </a:rPr>
              <a:t>Nevalstiskās organizācijas</a:t>
            </a:r>
          </a:p>
        </p:txBody>
      </p:sp>
      <p:sp>
        <p:nvSpPr>
          <p:cNvPr id="13" name="TextBox 12">
            <a:extLst>
              <a:ext uri="{FF2B5EF4-FFF2-40B4-BE49-F238E27FC236}">
                <a16:creationId xmlns:a16="http://schemas.microsoft.com/office/drawing/2014/main" xmlns="" id="{97E8FC4F-69FB-1740-AC44-BF54C978D92C}"/>
              </a:ext>
            </a:extLst>
          </p:cNvPr>
          <p:cNvSpPr txBox="1"/>
          <p:nvPr/>
        </p:nvSpPr>
        <p:spPr>
          <a:xfrm>
            <a:off x="10248618" y="2418324"/>
            <a:ext cx="1518103" cy="307777"/>
          </a:xfrm>
          <a:prstGeom prst="rect">
            <a:avLst/>
          </a:prstGeom>
          <a:noFill/>
        </p:spPr>
        <p:txBody>
          <a:bodyPr wrap="square" rtlCol="0">
            <a:spAutoFit/>
          </a:bodyPr>
          <a:lstStyle/>
          <a:p>
            <a:pPr algn="ctr"/>
            <a:r>
              <a:rPr lang="lv-LV" sz="1400" dirty="0">
                <a:solidFill>
                  <a:srgbClr val="345565"/>
                </a:solidFill>
                <a:latin typeface="DINPro-Regular" panose="02000503030000020004" pitchFamily="2" charset="0"/>
              </a:rPr>
              <a:t>Sabiedrība</a:t>
            </a:r>
          </a:p>
        </p:txBody>
      </p:sp>
      <p:sp>
        <p:nvSpPr>
          <p:cNvPr id="17" name="TextBox 16">
            <a:extLst>
              <a:ext uri="{FF2B5EF4-FFF2-40B4-BE49-F238E27FC236}">
                <a16:creationId xmlns:a16="http://schemas.microsoft.com/office/drawing/2014/main" xmlns="" id="{22A17EB0-4DF6-4D44-A59A-492DAC9B48EB}"/>
              </a:ext>
            </a:extLst>
          </p:cNvPr>
          <p:cNvSpPr txBox="1"/>
          <p:nvPr/>
        </p:nvSpPr>
        <p:spPr>
          <a:xfrm>
            <a:off x="1176373" y="2310602"/>
            <a:ext cx="1939975" cy="523220"/>
          </a:xfrm>
          <a:prstGeom prst="rect">
            <a:avLst/>
          </a:prstGeom>
          <a:noFill/>
        </p:spPr>
        <p:txBody>
          <a:bodyPr wrap="square" rtlCol="0">
            <a:spAutoFit/>
          </a:bodyPr>
          <a:lstStyle/>
          <a:p>
            <a:pPr algn="ctr"/>
            <a:r>
              <a:rPr lang="lv-LV" sz="1400" dirty="0">
                <a:solidFill>
                  <a:srgbClr val="345565"/>
                </a:solidFill>
                <a:latin typeface="DINPro-Regular" panose="02000503030000020004" pitchFamily="2" charset="0"/>
              </a:rPr>
              <a:t>Infrastruktūras īpašnieki un attīstītāji</a:t>
            </a:r>
          </a:p>
        </p:txBody>
      </p:sp>
      <p:sp>
        <p:nvSpPr>
          <p:cNvPr id="18" name="TextBox 17">
            <a:extLst>
              <a:ext uri="{FF2B5EF4-FFF2-40B4-BE49-F238E27FC236}">
                <a16:creationId xmlns:a16="http://schemas.microsoft.com/office/drawing/2014/main" xmlns="" id="{B3E8A26C-32FD-BA42-859D-B7B53BB75F78}"/>
              </a:ext>
            </a:extLst>
          </p:cNvPr>
          <p:cNvSpPr txBox="1"/>
          <p:nvPr/>
        </p:nvSpPr>
        <p:spPr>
          <a:xfrm>
            <a:off x="3520717" y="2202880"/>
            <a:ext cx="1941533" cy="738664"/>
          </a:xfrm>
          <a:prstGeom prst="rect">
            <a:avLst/>
          </a:prstGeom>
          <a:noFill/>
        </p:spPr>
        <p:txBody>
          <a:bodyPr wrap="square" rtlCol="0">
            <a:spAutoFit/>
          </a:bodyPr>
          <a:lstStyle/>
          <a:p>
            <a:pPr algn="ctr"/>
            <a:r>
              <a:rPr lang="lv-LV" sz="1400" dirty="0">
                <a:solidFill>
                  <a:srgbClr val="345565"/>
                </a:solidFill>
                <a:latin typeface="DINPro-Regular" panose="02000503030000020004" pitchFamily="2" charset="0"/>
              </a:rPr>
              <a:t>Transporta operatori un citi pakalpojumu sniedzēji</a:t>
            </a:r>
          </a:p>
        </p:txBody>
      </p:sp>
      <p:sp>
        <p:nvSpPr>
          <p:cNvPr id="19" name="TextBox 18">
            <a:extLst>
              <a:ext uri="{FF2B5EF4-FFF2-40B4-BE49-F238E27FC236}">
                <a16:creationId xmlns:a16="http://schemas.microsoft.com/office/drawing/2014/main" xmlns="" id="{A76D02D7-3E20-9B41-A4F6-17A314941FE4}"/>
              </a:ext>
            </a:extLst>
          </p:cNvPr>
          <p:cNvSpPr txBox="1"/>
          <p:nvPr/>
        </p:nvSpPr>
        <p:spPr>
          <a:xfrm>
            <a:off x="5206359" y="2418324"/>
            <a:ext cx="2139148" cy="307777"/>
          </a:xfrm>
          <a:prstGeom prst="rect">
            <a:avLst/>
          </a:prstGeom>
          <a:noFill/>
        </p:spPr>
        <p:txBody>
          <a:bodyPr wrap="square" rtlCol="0">
            <a:spAutoFit/>
          </a:bodyPr>
          <a:lstStyle/>
          <a:p>
            <a:pPr algn="ctr"/>
            <a:r>
              <a:rPr lang="lv-LV" sz="1400" dirty="0">
                <a:solidFill>
                  <a:srgbClr val="345565"/>
                </a:solidFill>
                <a:latin typeface="DINPro-Regular" panose="02000503030000020004" pitchFamily="2" charset="0"/>
              </a:rPr>
              <a:t>Pašvaldība</a:t>
            </a:r>
          </a:p>
        </p:txBody>
      </p:sp>
      <p:sp>
        <p:nvSpPr>
          <p:cNvPr id="20" name="TextBox 19">
            <a:extLst>
              <a:ext uri="{FF2B5EF4-FFF2-40B4-BE49-F238E27FC236}">
                <a16:creationId xmlns:a16="http://schemas.microsoft.com/office/drawing/2014/main" xmlns="" id="{B3D0D47F-A401-9540-92B2-89E432FC7F33}"/>
              </a:ext>
            </a:extLst>
          </p:cNvPr>
          <p:cNvSpPr txBox="1"/>
          <p:nvPr/>
        </p:nvSpPr>
        <p:spPr>
          <a:xfrm>
            <a:off x="7001038" y="2310602"/>
            <a:ext cx="1619401" cy="523220"/>
          </a:xfrm>
          <a:prstGeom prst="rect">
            <a:avLst/>
          </a:prstGeom>
          <a:noFill/>
        </p:spPr>
        <p:txBody>
          <a:bodyPr wrap="square" rtlCol="0">
            <a:spAutoFit/>
          </a:bodyPr>
          <a:lstStyle/>
          <a:p>
            <a:pPr algn="ctr"/>
            <a:r>
              <a:rPr lang="lv-LV" sz="1400" dirty="0">
                <a:solidFill>
                  <a:srgbClr val="345565"/>
                </a:solidFill>
                <a:latin typeface="DINPro-Regular" panose="02000503030000020004" pitchFamily="2" charset="0"/>
              </a:rPr>
              <a:t>Valsts organizācijas</a:t>
            </a:r>
          </a:p>
        </p:txBody>
      </p:sp>
      <p:cxnSp>
        <p:nvCxnSpPr>
          <p:cNvPr id="11" name="Straight Connector 10">
            <a:extLst>
              <a:ext uri="{FF2B5EF4-FFF2-40B4-BE49-F238E27FC236}">
                <a16:creationId xmlns:a16="http://schemas.microsoft.com/office/drawing/2014/main" xmlns="" id="{02BD852D-D79F-ED46-B5F3-EB412C9C9713}"/>
              </a:ext>
            </a:extLst>
          </p:cNvPr>
          <p:cNvCxnSpPr/>
          <p:nvPr/>
        </p:nvCxnSpPr>
        <p:spPr>
          <a:xfrm>
            <a:off x="3371276" y="2346040"/>
            <a:ext cx="0" cy="461665"/>
          </a:xfrm>
          <a:prstGeom prst="line">
            <a:avLst/>
          </a:prstGeom>
          <a:ln w="12700">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C380360E-C5A1-9A48-AC4E-4B6CA7D61470}"/>
              </a:ext>
            </a:extLst>
          </p:cNvPr>
          <p:cNvCxnSpPr/>
          <p:nvPr/>
        </p:nvCxnSpPr>
        <p:spPr>
          <a:xfrm>
            <a:off x="5612671" y="2346040"/>
            <a:ext cx="0" cy="461665"/>
          </a:xfrm>
          <a:prstGeom prst="line">
            <a:avLst/>
          </a:prstGeom>
          <a:ln w="12700">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27B40CAC-1E3C-224E-A8A4-456F9D9503BB}"/>
              </a:ext>
            </a:extLst>
          </p:cNvPr>
          <p:cNvCxnSpPr/>
          <p:nvPr/>
        </p:nvCxnSpPr>
        <p:spPr>
          <a:xfrm>
            <a:off x="6997758" y="2346040"/>
            <a:ext cx="0" cy="461665"/>
          </a:xfrm>
          <a:prstGeom prst="line">
            <a:avLst/>
          </a:prstGeom>
          <a:ln w="12700">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F10D2BD9-4901-CA4F-AF6B-9FEA6CB2647F}"/>
              </a:ext>
            </a:extLst>
          </p:cNvPr>
          <p:cNvCxnSpPr/>
          <p:nvPr/>
        </p:nvCxnSpPr>
        <p:spPr>
          <a:xfrm>
            <a:off x="8681592" y="2346040"/>
            <a:ext cx="0" cy="461665"/>
          </a:xfrm>
          <a:prstGeom prst="line">
            <a:avLst/>
          </a:prstGeom>
          <a:ln w="12700">
            <a:solidFill>
              <a:srgbClr val="A5A5A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A6ADD1F3-3C3E-004B-BF35-DCC5E64E5C1B}"/>
              </a:ext>
            </a:extLst>
          </p:cNvPr>
          <p:cNvCxnSpPr/>
          <p:nvPr/>
        </p:nvCxnSpPr>
        <p:spPr>
          <a:xfrm>
            <a:off x="10274016" y="2346040"/>
            <a:ext cx="0" cy="461665"/>
          </a:xfrm>
          <a:prstGeom prst="line">
            <a:avLst/>
          </a:prstGeom>
          <a:ln w="12700">
            <a:solidFill>
              <a:srgbClr val="A5A5A5"/>
            </a:solidFill>
          </a:ln>
        </p:spPr>
        <p:style>
          <a:lnRef idx="1">
            <a:schemeClr val="accent1"/>
          </a:lnRef>
          <a:fillRef idx="0">
            <a:schemeClr val="accent1"/>
          </a:fillRef>
          <a:effectRef idx="0">
            <a:schemeClr val="accent1"/>
          </a:effectRef>
          <a:fontRef idx="minor">
            <a:schemeClr val="tx1"/>
          </a:fontRef>
        </p:style>
      </p:cxnSp>
      <p:grpSp>
        <p:nvGrpSpPr>
          <p:cNvPr id="25" name="Google Shape;899;p84">
            <a:extLst>
              <a:ext uri="{FF2B5EF4-FFF2-40B4-BE49-F238E27FC236}">
                <a16:creationId xmlns:a16="http://schemas.microsoft.com/office/drawing/2014/main" xmlns="" id="{140CD295-8C0D-E441-9EFD-57950AD96885}"/>
              </a:ext>
            </a:extLst>
          </p:cNvPr>
          <p:cNvGrpSpPr/>
          <p:nvPr/>
        </p:nvGrpSpPr>
        <p:grpSpPr>
          <a:xfrm>
            <a:off x="1176373" y="3230679"/>
            <a:ext cx="5003096" cy="3065218"/>
            <a:chOff x="1322892" y="0"/>
            <a:chExt cx="6030769" cy="4824433"/>
          </a:xfrm>
        </p:grpSpPr>
        <p:sp>
          <p:nvSpPr>
            <p:cNvPr id="26" name="Google Shape;900;p84">
              <a:extLst>
                <a:ext uri="{FF2B5EF4-FFF2-40B4-BE49-F238E27FC236}">
                  <a16:creationId xmlns:a16="http://schemas.microsoft.com/office/drawing/2014/main" xmlns="" id="{0B834225-F9E1-D848-897E-240F941C9396}"/>
                </a:ext>
              </a:extLst>
            </p:cNvPr>
            <p:cNvSpPr/>
            <p:nvPr/>
          </p:nvSpPr>
          <p:spPr>
            <a:xfrm>
              <a:off x="1322892" y="1206133"/>
              <a:ext cx="3618300" cy="3618300"/>
            </a:xfrm>
            <a:prstGeom prst="ellipse">
              <a:avLst/>
            </a:prstGeom>
            <a:solidFill>
              <a:srgbClr val="EC5A35">
                <a:alpha val="50196"/>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901;p84">
              <a:extLst>
                <a:ext uri="{FF2B5EF4-FFF2-40B4-BE49-F238E27FC236}">
                  <a16:creationId xmlns:a16="http://schemas.microsoft.com/office/drawing/2014/main" xmlns="" id="{AA0196C3-8A4D-5D4A-A0FC-D74D36A3D634}"/>
                </a:ext>
              </a:extLst>
            </p:cNvPr>
            <p:cNvSpPr/>
            <p:nvPr/>
          </p:nvSpPr>
          <p:spPr>
            <a:xfrm>
              <a:off x="1840022" y="1723263"/>
              <a:ext cx="2584200" cy="2584200"/>
            </a:xfrm>
            <a:prstGeom prst="ellipse">
              <a:avLst/>
            </a:prstGeom>
            <a:solidFill>
              <a:srgbClr val="EC5A35">
                <a:alpha val="65098"/>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902;p84">
              <a:extLst>
                <a:ext uri="{FF2B5EF4-FFF2-40B4-BE49-F238E27FC236}">
                  <a16:creationId xmlns:a16="http://schemas.microsoft.com/office/drawing/2014/main" xmlns="" id="{071B7A61-A64A-5944-8CD9-ABDDBD5E302A}"/>
                </a:ext>
              </a:extLst>
            </p:cNvPr>
            <p:cNvSpPr/>
            <p:nvPr/>
          </p:nvSpPr>
          <p:spPr>
            <a:xfrm>
              <a:off x="2356851" y="2240092"/>
              <a:ext cx="1550400" cy="1550400"/>
            </a:xfrm>
            <a:prstGeom prst="ellipse">
              <a:avLst/>
            </a:prstGeom>
            <a:solidFill>
              <a:srgbClr val="EC5A35">
                <a:alpha val="85098"/>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03;p84">
              <a:extLst>
                <a:ext uri="{FF2B5EF4-FFF2-40B4-BE49-F238E27FC236}">
                  <a16:creationId xmlns:a16="http://schemas.microsoft.com/office/drawing/2014/main" xmlns="" id="{465F2D29-041C-8A42-B0FA-6905666F5ED7}"/>
                </a:ext>
              </a:extLst>
            </p:cNvPr>
            <p:cNvSpPr/>
            <p:nvPr/>
          </p:nvSpPr>
          <p:spPr>
            <a:xfrm>
              <a:off x="2873679" y="2756920"/>
              <a:ext cx="516900" cy="516900"/>
            </a:xfrm>
            <a:prstGeom prst="ellipse">
              <a:avLst/>
            </a:prstGeom>
            <a:solidFill>
              <a:srgbClr val="416C8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04;p84">
              <a:extLst>
                <a:ext uri="{FF2B5EF4-FFF2-40B4-BE49-F238E27FC236}">
                  <a16:creationId xmlns:a16="http://schemas.microsoft.com/office/drawing/2014/main" xmlns="" id="{BBBB91A8-D3E3-8049-85F5-D9C0BECBF74E}"/>
                </a:ext>
              </a:extLst>
            </p:cNvPr>
            <p:cNvSpPr/>
            <p:nvPr/>
          </p:nvSpPr>
          <p:spPr>
            <a:xfrm>
              <a:off x="5544361" y="0"/>
              <a:ext cx="1809300" cy="86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5;p84">
              <a:extLst>
                <a:ext uri="{FF2B5EF4-FFF2-40B4-BE49-F238E27FC236}">
                  <a16:creationId xmlns:a16="http://schemas.microsoft.com/office/drawing/2014/main" xmlns="" id="{5CE5F6AC-03D3-CF46-BCE3-1CBD2C72FBF3}"/>
                </a:ext>
              </a:extLst>
            </p:cNvPr>
            <p:cNvSpPr txBox="1"/>
            <p:nvPr/>
          </p:nvSpPr>
          <p:spPr>
            <a:xfrm>
              <a:off x="5544361" y="0"/>
              <a:ext cx="1809300" cy="865500"/>
            </a:xfrm>
            <a:prstGeom prst="rect">
              <a:avLst/>
            </a:prstGeom>
            <a:noFill/>
            <a:ln>
              <a:noFill/>
            </a:ln>
          </p:spPr>
          <p:txBody>
            <a:bodyPr spcFirstLastPara="1" wrap="square" lIns="120900" tIns="21575" rIns="21575" bIns="21575" anchor="ctr" anchorCtr="0">
              <a:noAutofit/>
            </a:bodyPr>
            <a:lstStyle/>
            <a:p>
              <a:pPr marL="0" marR="0" lvl="0" indent="0" algn="l" rtl="0">
                <a:lnSpc>
                  <a:spcPct val="90000"/>
                </a:lnSpc>
                <a:spcBef>
                  <a:spcPts val="0"/>
                </a:spcBef>
                <a:spcAft>
                  <a:spcPts val="0"/>
                </a:spcAft>
                <a:buNone/>
              </a:pPr>
              <a:r>
                <a:rPr lang="lv" sz="1400" u="none" strike="noStrike" cap="none" dirty="0">
                  <a:solidFill>
                    <a:srgbClr val="345565"/>
                  </a:solidFill>
                  <a:latin typeface="DINPro-Regular" panose="02000503030000020004" pitchFamily="2" charset="0"/>
                  <a:ea typeface="Calibri"/>
                  <a:cs typeface="Calibri"/>
                  <a:sym typeface="Calibri"/>
                </a:rPr>
                <a:t>Obligāta iesaiste</a:t>
              </a:r>
              <a:endParaRPr sz="1400" dirty="0">
                <a:solidFill>
                  <a:srgbClr val="345565"/>
                </a:solidFill>
                <a:latin typeface="DINPro-Regular" panose="02000503030000020004" pitchFamily="2" charset="0"/>
              </a:endParaRPr>
            </a:p>
          </p:txBody>
        </p:sp>
        <p:cxnSp>
          <p:nvCxnSpPr>
            <p:cNvPr id="32" name="Google Shape;906;p84">
              <a:extLst>
                <a:ext uri="{FF2B5EF4-FFF2-40B4-BE49-F238E27FC236}">
                  <a16:creationId xmlns:a16="http://schemas.microsoft.com/office/drawing/2014/main" xmlns="" id="{030539F1-0646-4146-BAF8-2FA93484F304}"/>
                </a:ext>
              </a:extLst>
            </p:cNvPr>
            <p:cNvCxnSpPr/>
            <p:nvPr/>
          </p:nvCxnSpPr>
          <p:spPr>
            <a:xfrm>
              <a:off x="5092061" y="432700"/>
              <a:ext cx="452400" cy="0"/>
            </a:xfrm>
            <a:prstGeom prst="straightConnector1">
              <a:avLst/>
            </a:prstGeom>
            <a:solidFill>
              <a:schemeClr val="accent1"/>
            </a:solidFill>
            <a:ln w="25400" cap="flat" cmpd="sng">
              <a:solidFill>
                <a:srgbClr val="416C81"/>
              </a:solidFill>
              <a:prstDash val="solid"/>
              <a:round/>
              <a:headEnd type="none" w="sm" len="sm"/>
              <a:tailEnd type="none" w="sm" len="sm"/>
            </a:ln>
          </p:spPr>
        </p:cxnSp>
        <p:cxnSp>
          <p:nvCxnSpPr>
            <p:cNvPr id="33" name="Google Shape;907;p84">
              <a:extLst>
                <a:ext uri="{FF2B5EF4-FFF2-40B4-BE49-F238E27FC236}">
                  <a16:creationId xmlns:a16="http://schemas.microsoft.com/office/drawing/2014/main" xmlns="" id="{35DD38D0-3366-8947-85D3-1A335C3DA051}"/>
                </a:ext>
              </a:extLst>
            </p:cNvPr>
            <p:cNvCxnSpPr/>
            <p:nvPr/>
          </p:nvCxnSpPr>
          <p:spPr>
            <a:xfrm rot="5400000">
              <a:off x="2818511" y="717558"/>
              <a:ext cx="2556900" cy="1990200"/>
            </a:xfrm>
            <a:prstGeom prst="straightConnector1">
              <a:avLst/>
            </a:prstGeom>
            <a:solidFill>
              <a:schemeClr val="accent1"/>
            </a:solidFill>
            <a:ln w="25400" cap="flat" cmpd="sng">
              <a:solidFill>
                <a:srgbClr val="416C81"/>
              </a:solidFill>
              <a:prstDash val="solid"/>
              <a:round/>
              <a:headEnd type="none" w="sm" len="sm"/>
              <a:tailEnd type="none" w="sm" len="sm"/>
            </a:ln>
          </p:spPr>
        </p:cxnSp>
        <p:sp>
          <p:nvSpPr>
            <p:cNvPr id="34" name="Google Shape;908;p84">
              <a:extLst>
                <a:ext uri="{FF2B5EF4-FFF2-40B4-BE49-F238E27FC236}">
                  <a16:creationId xmlns:a16="http://schemas.microsoft.com/office/drawing/2014/main" xmlns="" id="{B8D7D7C4-5784-8C49-9AD5-D8123812311A}"/>
                </a:ext>
              </a:extLst>
            </p:cNvPr>
            <p:cNvSpPr/>
            <p:nvPr/>
          </p:nvSpPr>
          <p:spPr>
            <a:xfrm>
              <a:off x="5544361" y="865401"/>
              <a:ext cx="1809300" cy="86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09;p84">
              <a:extLst>
                <a:ext uri="{FF2B5EF4-FFF2-40B4-BE49-F238E27FC236}">
                  <a16:creationId xmlns:a16="http://schemas.microsoft.com/office/drawing/2014/main" xmlns="" id="{909B515B-DC31-8A42-96C7-5E0EFE21EF96}"/>
                </a:ext>
              </a:extLst>
            </p:cNvPr>
            <p:cNvSpPr txBox="1"/>
            <p:nvPr/>
          </p:nvSpPr>
          <p:spPr>
            <a:xfrm>
              <a:off x="5544361" y="865401"/>
              <a:ext cx="1809300" cy="865500"/>
            </a:xfrm>
            <a:prstGeom prst="rect">
              <a:avLst/>
            </a:prstGeom>
            <a:noFill/>
            <a:ln>
              <a:noFill/>
            </a:ln>
          </p:spPr>
          <p:txBody>
            <a:bodyPr spcFirstLastPara="1" wrap="square" lIns="120900" tIns="21575" rIns="21575" bIns="21575" anchor="ctr" anchorCtr="0">
              <a:noAutofit/>
            </a:bodyPr>
            <a:lstStyle/>
            <a:p>
              <a:pPr marL="0" marR="0" lvl="0" indent="0" algn="l" rtl="0">
                <a:lnSpc>
                  <a:spcPct val="90000"/>
                </a:lnSpc>
                <a:spcBef>
                  <a:spcPts val="0"/>
                </a:spcBef>
                <a:spcAft>
                  <a:spcPts val="0"/>
                </a:spcAft>
                <a:buNone/>
              </a:pPr>
              <a:r>
                <a:rPr lang="lv" sz="1400" u="none" strike="noStrike" cap="none" dirty="0">
                  <a:solidFill>
                    <a:srgbClr val="345565"/>
                  </a:solidFill>
                  <a:latin typeface="DINPro-Regular" panose="02000503030000020004" pitchFamily="2" charset="0"/>
                  <a:ea typeface="Calibri"/>
                  <a:cs typeface="Calibri"/>
                  <a:sym typeface="Calibri"/>
                </a:rPr>
                <a:t>Svarīga iesaiste</a:t>
              </a:r>
              <a:endParaRPr sz="1400" dirty="0">
                <a:solidFill>
                  <a:srgbClr val="345565"/>
                </a:solidFill>
                <a:latin typeface="DINPro-Regular" panose="02000503030000020004" pitchFamily="2" charset="0"/>
              </a:endParaRPr>
            </a:p>
          </p:txBody>
        </p:sp>
        <p:cxnSp>
          <p:nvCxnSpPr>
            <p:cNvPr id="36" name="Google Shape;910;p84">
              <a:extLst>
                <a:ext uri="{FF2B5EF4-FFF2-40B4-BE49-F238E27FC236}">
                  <a16:creationId xmlns:a16="http://schemas.microsoft.com/office/drawing/2014/main" xmlns="" id="{826C37BE-480E-374F-B926-A016E2D2919F}"/>
                </a:ext>
              </a:extLst>
            </p:cNvPr>
            <p:cNvCxnSpPr/>
            <p:nvPr/>
          </p:nvCxnSpPr>
          <p:spPr>
            <a:xfrm>
              <a:off x="5092061" y="1298101"/>
              <a:ext cx="452400" cy="0"/>
            </a:xfrm>
            <a:prstGeom prst="straightConnector1">
              <a:avLst/>
            </a:prstGeom>
            <a:solidFill>
              <a:schemeClr val="accent1"/>
            </a:solidFill>
            <a:ln w="25400" cap="flat" cmpd="sng">
              <a:solidFill>
                <a:srgbClr val="416C81"/>
              </a:solidFill>
              <a:prstDash val="solid"/>
              <a:round/>
              <a:headEnd type="none" w="sm" len="sm"/>
              <a:tailEnd type="none" w="sm" len="sm"/>
            </a:ln>
          </p:spPr>
        </p:cxnSp>
        <p:cxnSp>
          <p:nvCxnSpPr>
            <p:cNvPr id="37" name="Google Shape;911;p84">
              <a:extLst>
                <a:ext uri="{FF2B5EF4-FFF2-40B4-BE49-F238E27FC236}">
                  <a16:creationId xmlns:a16="http://schemas.microsoft.com/office/drawing/2014/main" xmlns="" id="{8CD1CF0C-371A-A146-83A7-8CD6A98151BF}"/>
                </a:ext>
              </a:extLst>
            </p:cNvPr>
            <p:cNvCxnSpPr/>
            <p:nvPr/>
          </p:nvCxnSpPr>
          <p:spPr>
            <a:xfrm rot="5400000">
              <a:off x="3261154" y="1569003"/>
              <a:ext cx="2100000" cy="1558800"/>
            </a:xfrm>
            <a:prstGeom prst="straightConnector1">
              <a:avLst/>
            </a:prstGeom>
            <a:solidFill>
              <a:schemeClr val="accent1"/>
            </a:solidFill>
            <a:ln w="25400" cap="flat" cmpd="sng">
              <a:solidFill>
                <a:srgbClr val="416C81"/>
              </a:solidFill>
              <a:prstDash val="solid"/>
              <a:round/>
              <a:headEnd type="none" w="sm" len="sm"/>
              <a:tailEnd type="none" w="sm" len="sm"/>
            </a:ln>
          </p:spPr>
        </p:cxnSp>
        <p:sp>
          <p:nvSpPr>
            <p:cNvPr id="38" name="Google Shape;912;p84">
              <a:extLst>
                <a:ext uri="{FF2B5EF4-FFF2-40B4-BE49-F238E27FC236}">
                  <a16:creationId xmlns:a16="http://schemas.microsoft.com/office/drawing/2014/main" xmlns="" id="{6435CE89-FE16-AE44-8E39-DD09EF98FA6C}"/>
                </a:ext>
              </a:extLst>
            </p:cNvPr>
            <p:cNvSpPr/>
            <p:nvPr/>
          </p:nvSpPr>
          <p:spPr>
            <a:xfrm>
              <a:off x="5544361" y="1730802"/>
              <a:ext cx="1809300" cy="86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913;p84">
              <a:extLst>
                <a:ext uri="{FF2B5EF4-FFF2-40B4-BE49-F238E27FC236}">
                  <a16:creationId xmlns:a16="http://schemas.microsoft.com/office/drawing/2014/main" xmlns="" id="{C8AE3386-72A9-A147-B2B4-ECDCF53003D3}"/>
                </a:ext>
              </a:extLst>
            </p:cNvPr>
            <p:cNvSpPr txBox="1"/>
            <p:nvPr/>
          </p:nvSpPr>
          <p:spPr>
            <a:xfrm>
              <a:off x="5544361" y="1730802"/>
              <a:ext cx="1809300" cy="865500"/>
            </a:xfrm>
            <a:prstGeom prst="rect">
              <a:avLst/>
            </a:prstGeom>
            <a:noFill/>
            <a:ln>
              <a:noFill/>
            </a:ln>
          </p:spPr>
          <p:txBody>
            <a:bodyPr spcFirstLastPara="1" wrap="square" lIns="120900" tIns="21575" rIns="21575" bIns="21575" anchor="ctr" anchorCtr="0">
              <a:noAutofit/>
            </a:bodyPr>
            <a:lstStyle/>
            <a:p>
              <a:pPr marL="0" marR="0" lvl="0" indent="0" algn="l" rtl="0">
                <a:lnSpc>
                  <a:spcPct val="90000"/>
                </a:lnSpc>
                <a:spcBef>
                  <a:spcPts val="0"/>
                </a:spcBef>
                <a:spcAft>
                  <a:spcPts val="0"/>
                </a:spcAft>
                <a:buNone/>
              </a:pPr>
              <a:r>
                <a:rPr lang="lv-LV" sz="1400" u="none" strike="noStrike" cap="none" dirty="0">
                  <a:solidFill>
                    <a:srgbClr val="345565"/>
                  </a:solidFill>
                  <a:latin typeface="DINPro-Regular" panose="02000503030000020004" pitchFamily="2" charset="0"/>
                  <a:ea typeface="Calibri"/>
                  <a:cs typeface="Calibri"/>
                  <a:sym typeface="Calibri"/>
                </a:rPr>
                <a:t>Vēlama iesaiste</a:t>
              </a:r>
              <a:endParaRPr lang="lv-LV" sz="1400" dirty="0">
                <a:solidFill>
                  <a:srgbClr val="345565"/>
                </a:solidFill>
                <a:latin typeface="DINPro-Regular" panose="02000503030000020004" pitchFamily="2" charset="0"/>
              </a:endParaRPr>
            </a:p>
          </p:txBody>
        </p:sp>
        <p:cxnSp>
          <p:nvCxnSpPr>
            <p:cNvPr id="40" name="Google Shape;914;p84">
              <a:extLst>
                <a:ext uri="{FF2B5EF4-FFF2-40B4-BE49-F238E27FC236}">
                  <a16:creationId xmlns:a16="http://schemas.microsoft.com/office/drawing/2014/main" xmlns="" id="{138EC4F3-DE44-1D42-91E1-3E50D883F19C}"/>
                </a:ext>
              </a:extLst>
            </p:cNvPr>
            <p:cNvCxnSpPr/>
            <p:nvPr/>
          </p:nvCxnSpPr>
          <p:spPr>
            <a:xfrm>
              <a:off x="5092061" y="2163502"/>
              <a:ext cx="452400" cy="0"/>
            </a:xfrm>
            <a:prstGeom prst="straightConnector1">
              <a:avLst/>
            </a:prstGeom>
            <a:solidFill>
              <a:schemeClr val="accent1"/>
            </a:solidFill>
            <a:ln w="25400" cap="flat" cmpd="sng">
              <a:solidFill>
                <a:srgbClr val="416C81"/>
              </a:solidFill>
              <a:prstDash val="solid"/>
              <a:round/>
              <a:headEnd type="none" w="sm" len="sm"/>
              <a:tailEnd type="none" w="sm" len="sm"/>
            </a:ln>
          </p:spPr>
        </p:cxnSp>
        <p:cxnSp>
          <p:nvCxnSpPr>
            <p:cNvPr id="41" name="Google Shape;915;p84">
              <a:extLst>
                <a:ext uri="{FF2B5EF4-FFF2-40B4-BE49-F238E27FC236}">
                  <a16:creationId xmlns:a16="http://schemas.microsoft.com/office/drawing/2014/main" xmlns="" id="{D94F61DF-DE1D-D840-BF1C-D484DC3EA462}"/>
                </a:ext>
              </a:extLst>
            </p:cNvPr>
            <p:cNvCxnSpPr/>
            <p:nvPr/>
          </p:nvCxnSpPr>
          <p:spPr>
            <a:xfrm rot="5400000">
              <a:off x="3689711" y="2362249"/>
              <a:ext cx="1601700" cy="1203000"/>
            </a:xfrm>
            <a:prstGeom prst="straightConnector1">
              <a:avLst/>
            </a:prstGeom>
            <a:solidFill>
              <a:schemeClr val="accent1"/>
            </a:solidFill>
            <a:ln w="25400" cap="flat" cmpd="sng">
              <a:solidFill>
                <a:srgbClr val="416C81"/>
              </a:solidFill>
              <a:prstDash val="solid"/>
              <a:round/>
              <a:headEnd type="none" w="sm" len="sm"/>
              <a:tailEnd type="none" w="sm" len="sm"/>
            </a:ln>
          </p:spPr>
        </p:cxnSp>
        <p:sp>
          <p:nvSpPr>
            <p:cNvPr id="42" name="Google Shape;916;p84">
              <a:extLst>
                <a:ext uri="{FF2B5EF4-FFF2-40B4-BE49-F238E27FC236}">
                  <a16:creationId xmlns:a16="http://schemas.microsoft.com/office/drawing/2014/main" xmlns="" id="{A476C94E-78E2-EB44-8C96-F5CAB8107B9D}"/>
                </a:ext>
              </a:extLst>
            </p:cNvPr>
            <p:cNvSpPr/>
            <p:nvPr/>
          </p:nvSpPr>
          <p:spPr>
            <a:xfrm>
              <a:off x="5544361" y="2596203"/>
              <a:ext cx="1809300" cy="865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917;p84">
              <a:extLst>
                <a:ext uri="{FF2B5EF4-FFF2-40B4-BE49-F238E27FC236}">
                  <a16:creationId xmlns:a16="http://schemas.microsoft.com/office/drawing/2014/main" xmlns="" id="{F0F19B05-E5C1-9A4E-A18D-92BCF7366B0C}"/>
                </a:ext>
              </a:extLst>
            </p:cNvPr>
            <p:cNvSpPr txBox="1"/>
            <p:nvPr/>
          </p:nvSpPr>
          <p:spPr>
            <a:xfrm>
              <a:off x="5544361" y="2596203"/>
              <a:ext cx="1809300" cy="865500"/>
            </a:xfrm>
            <a:prstGeom prst="rect">
              <a:avLst/>
            </a:prstGeom>
            <a:noFill/>
            <a:ln>
              <a:noFill/>
            </a:ln>
          </p:spPr>
          <p:txBody>
            <a:bodyPr spcFirstLastPara="1" wrap="square" lIns="120900" tIns="21575" rIns="21575" bIns="21575" anchor="ctr" anchorCtr="0">
              <a:noAutofit/>
            </a:bodyPr>
            <a:lstStyle/>
            <a:p>
              <a:pPr marL="0" marR="0" lvl="0" indent="0" algn="l" rtl="0">
                <a:lnSpc>
                  <a:spcPct val="90000"/>
                </a:lnSpc>
                <a:spcBef>
                  <a:spcPts val="0"/>
                </a:spcBef>
                <a:spcAft>
                  <a:spcPts val="0"/>
                </a:spcAft>
                <a:buNone/>
              </a:pPr>
              <a:r>
                <a:rPr lang="lv" sz="1400" dirty="0">
                  <a:solidFill>
                    <a:srgbClr val="345565"/>
                  </a:solidFill>
                  <a:latin typeface="DINPro-Regular" panose="02000503030000020004" pitchFamily="2" charset="0"/>
                  <a:cs typeface="Calibri"/>
                  <a:sym typeface="Calibri"/>
                </a:rPr>
                <a:t>Nepieciešams informēt</a:t>
              </a:r>
              <a:endParaRPr sz="1400" dirty="0">
                <a:solidFill>
                  <a:srgbClr val="345565"/>
                </a:solidFill>
                <a:latin typeface="DINPro-Regular" panose="02000503030000020004" pitchFamily="2" charset="0"/>
              </a:endParaRPr>
            </a:p>
          </p:txBody>
        </p:sp>
        <p:cxnSp>
          <p:nvCxnSpPr>
            <p:cNvPr id="44" name="Google Shape;918;p84">
              <a:extLst>
                <a:ext uri="{FF2B5EF4-FFF2-40B4-BE49-F238E27FC236}">
                  <a16:creationId xmlns:a16="http://schemas.microsoft.com/office/drawing/2014/main" xmlns="" id="{EEFEC022-A563-C14D-ABD8-4F53FE168581}"/>
                </a:ext>
              </a:extLst>
            </p:cNvPr>
            <p:cNvCxnSpPr/>
            <p:nvPr/>
          </p:nvCxnSpPr>
          <p:spPr>
            <a:xfrm>
              <a:off x="5092061" y="3028904"/>
              <a:ext cx="452400" cy="0"/>
            </a:xfrm>
            <a:prstGeom prst="straightConnector1">
              <a:avLst/>
            </a:prstGeom>
            <a:solidFill>
              <a:schemeClr val="accent1"/>
            </a:solidFill>
            <a:ln w="25400" cap="flat" cmpd="sng">
              <a:solidFill>
                <a:srgbClr val="416C81"/>
              </a:solidFill>
              <a:prstDash val="solid"/>
              <a:round/>
              <a:headEnd type="none" w="sm" len="sm"/>
              <a:tailEnd type="none" w="sm" len="sm"/>
            </a:ln>
          </p:spPr>
        </p:cxnSp>
        <p:cxnSp>
          <p:nvCxnSpPr>
            <p:cNvPr id="45" name="Google Shape;919;p84">
              <a:extLst>
                <a:ext uri="{FF2B5EF4-FFF2-40B4-BE49-F238E27FC236}">
                  <a16:creationId xmlns:a16="http://schemas.microsoft.com/office/drawing/2014/main" xmlns="" id="{38E5B561-DF24-B94A-BF77-084473EB8D6E}"/>
                </a:ext>
              </a:extLst>
            </p:cNvPr>
            <p:cNvCxnSpPr/>
            <p:nvPr/>
          </p:nvCxnSpPr>
          <p:spPr>
            <a:xfrm rot="5400000">
              <a:off x="4119150" y="3158742"/>
              <a:ext cx="1101000" cy="840600"/>
            </a:xfrm>
            <a:prstGeom prst="straightConnector1">
              <a:avLst/>
            </a:prstGeom>
            <a:solidFill>
              <a:schemeClr val="accent1"/>
            </a:solidFill>
            <a:ln w="25400" cap="flat" cmpd="sng">
              <a:solidFill>
                <a:srgbClr val="416C81"/>
              </a:solidFill>
              <a:prstDash val="solid"/>
              <a:round/>
              <a:headEnd type="none" w="sm" len="sm"/>
              <a:tailEnd type="none" w="sm" len="sm"/>
            </a:ln>
          </p:spPr>
        </p:cxnSp>
      </p:grpSp>
      <p:sp>
        <p:nvSpPr>
          <p:cNvPr id="46" name="Text Placeholder 2">
            <a:extLst>
              <a:ext uri="{FF2B5EF4-FFF2-40B4-BE49-F238E27FC236}">
                <a16:creationId xmlns:a16="http://schemas.microsoft.com/office/drawing/2014/main" xmlns="" id="{5971A4A0-731B-2C4D-B22A-7E2DC83EC689}"/>
              </a:ext>
            </a:extLst>
          </p:cNvPr>
          <p:cNvSpPr txBox="1">
            <a:spLocks/>
          </p:cNvSpPr>
          <p:nvPr/>
        </p:nvSpPr>
        <p:spPr>
          <a:xfrm>
            <a:off x="7018366" y="3377911"/>
            <a:ext cx="4011010" cy="445293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rgbClr val="345463"/>
                </a:solidFill>
                <a:latin typeface="DINPro-Regular" panose="02000503030000020004" pitchFamily="2" charset="0"/>
                <a:ea typeface="+mn-ea"/>
                <a:cs typeface="DIN Pro" panose="020B0504020101010102"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rgbClr val="345463"/>
                </a:solidFill>
                <a:latin typeface="DINPro-Regular" panose="02000503030000020004" pitchFamily="2" charset="0"/>
                <a:ea typeface="+mn-ea"/>
                <a:cs typeface="DIN Pro" panose="020B0504020101010102"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rgbClr val="345463"/>
                </a:solidFill>
                <a:latin typeface="DINPro-Regular" panose="02000503030000020004" pitchFamily="2" charset="0"/>
                <a:ea typeface="+mn-ea"/>
                <a:cs typeface="DIN Pro" panose="020B0504020101010102"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rgbClr val="345463"/>
                </a:solidFill>
                <a:latin typeface="DINPro-Regular" panose="02000503030000020004" pitchFamily="2" charset="0"/>
                <a:ea typeface="+mn-ea"/>
                <a:cs typeface="DIN Pro" panose="020B0504020101010102"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rgbClr val="345463"/>
                </a:solidFill>
                <a:latin typeface="DINPro-Regular" panose="02000503030000020004" pitchFamily="2" charset="0"/>
                <a:ea typeface="+mn-ea"/>
                <a:cs typeface="DIN Pro" panose="020B0504020101010102"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lv-LV" sz="1600" b="1" dirty="0"/>
              <a:t>Veiksmīgu sadarbību nodrošinās</a:t>
            </a:r>
          </a:p>
          <a:p>
            <a:r>
              <a:rPr lang="lv-LV" sz="1600" dirty="0"/>
              <a:t>Zināšanas un kompetence</a:t>
            </a:r>
          </a:p>
          <a:p>
            <a:r>
              <a:rPr lang="lv-LV" sz="1600" dirty="0"/>
              <a:t>Uz rezultātu vērsts iznākums</a:t>
            </a:r>
          </a:p>
          <a:p>
            <a:r>
              <a:rPr lang="lv-LV" sz="1600" dirty="0"/>
              <a:t>Skaidrība par mērķiem un procesiem</a:t>
            </a:r>
          </a:p>
          <a:p>
            <a:r>
              <a:rPr lang="lv-LV" sz="1600" dirty="0"/>
              <a:t>Laba attiecību pārvaldība</a:t>
            </a:r>
          </a:p>
          <a:p>
            <a:r>
              <a:rPr lang="lv-LV" sz="1600" dirty="0"/>
              <a:t>Vadības un augsta līmeņa atbalsts</a:t>
            </a:r>
          </a:p>
        </p:txBody>
      </p:sp>
    </p:spTree>
    <p:extLst>
      <p:ext uri="{BB962C8B-B14F-4D97-AF65-F5344CB8AC3E}">
        <p14:creationId xmlns:p14="http://schemas.microsoft.com/office/powerpoint/2010/main" val="349679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7B7254-682E-4067-BE62-A0E964D095FF}"/>
              </a:ext>
            </a:extLst>
          </p:cNvPr>
          <p:cNvSpPr>
            <a:spLocks noGrp="1"/>
          </p:cNvSpPr>
          <p:nvPr>
            <p:ph type="title"/>
          </p:nvPr>
        </p:nvSpPr>
        <p:spPr>
          <a:xfrm>
            <a:off x="948606" y="2664439"/>
            <a:ext cx="10294787" cy="1220428"/>
          </a:xfrm>
        </p:spPr>
        <p:txBody>
          <a:bodyPr/>
          <a:lstStyle/>
          <a:p>
            <a:pPr algn="ctr"/>
            <a:r>
              <a:rPr lang="lv-LV" sz="6000" dirty="0">
                <a:latin typeface="DINPro-Black" panose="02000503030000020004" pitchFamily="2" charset="0"/>
                <a:cs typeface="DIN PRO BLACK" panose="020B0A04020101010102" pitchFamily="34" charset="0"/>
              </a:rPr>
              <a:t>Paldies par uzmanību!</a:t>
            </a:r>
          </a:p>
        </p:txBody>
      </p:sp>
    </p:spTree>
    <p:extLst>
      <p:ext uri="{BB962C8B-B14F-4D97-AF65-F5344CB8AC3E}">
        <p14:creationId xmlns:p14="http://schemas.microsoft.com/office/powerpoint/2010/main" val="66553467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494</TotalTime>
  <Words>473</Words>
  <Application>Microsoft Office PowerPoint</Application>
  <PresentationFormat>Widescreen</PresentationFormat>
  <Paragraphs>68</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DIN Pro</vt:lpstr>
      <vt:lpstr>DIN PRO BLACK</vt:lpstr>
      <vt:lpstr>DINPro-Black</vt:lpstr>
      <vt:lpstr>DINPro-Regular</vt:lpstr>
      <vt:lpstr>1_Office Theme</vt:lpstr>
      <vt:lpstr>ĀTRGAITAS DZELZCEĻA STACIJU IETEKME UZ REĢIONĀLO TRANSPORTA SISTĒMU LATVIJĀ  Autotransporta direkcijas valdes priekšsēdētājs Kristiāns Godiņš  17.06.2021.  </vt:lpstr>
      <vt:lpstr>SATIKSMES MEZGLI – SVARĪGA TRANSPORTA SISTĒMAS SASTĀVDAĻA</vt:lpstr>
      <vt:lpstr>VIENOTI INFRASTRUKTŪRAS PLĀNOŠANAS UN VIZUĀLĀS IDENTITĀTES STANDARTI</vt:lpstr>
      <vt:lpstr>MULTIMODĀLAIS TRANSPORTA MEZGLS PADARA PIEVILCĪGĀKU VISU SABIEDRISKĀ TRANSPORTA SISTĒMU</vt:lpstr>
      <vt:lpstr>RAIL BALTICA CENTRĀLĀ STACIJA BŪTISKI UZLABOS MULTIMODALITĀTI VISĀ TRANSPORTA SISTĒMĀ</vt:lpstr>
      <vt:lpstr>MŪSDIENĪGU PASAŽIERU APMAIŅAS VIETU RAKSTURO</vt:lpstr>
      <vt:lpstr>RAIL BALTICA PROJEKTA REALIZĀCIJAI NEPIECIEŠAMA LABA SADARBĪBA STARP VISĀM IEINTERESĒTAJĀM PUSĒM</vt:lpstr>
      <vt:lpstr>Paldies par uzmanību!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Sabiedriskā transporta pakalpojumu nozares 2019.gada rezultāti un aktualitātes</dc:title>
  <dc:creator>Kristīne Grīviņa</dc:creator>
  <cp:lastModifiedBy>Lilita Pelčere</cp:lastModifiedBy>
  <cp:revision>361</cp:revision>
  <cp:lastPrinted>2020-02-28T06:58:30Z</cp:lastPrinted>
  <dcterms:created xsi:type="dcterms:W3CDTF">2020-02-17T12:05:40Z</dcterms:created>
  <dcterms:modified xsi:type="dcterms:W3CDTF">2021-06-17T07:33:40Z</dcterms:modified>
</cp:coreProperties>
</file>