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21"/>
  </p:notesMasterIdLst>
  <p:handoutMasterIdLst>
    <p:handoutMasterId r:id="rId22"/>
  </p:handoutMasterIdLst>
  <p:sldIdLst>
    <p:sldId id="277" r:id="rId2"/>
    <p:sldId id="267" r:id="rId3"/>
    <p:sldId id="292" r:id="rId4"/>
    <p:sldId id="293" r:id="rId5"/>
    <p:sldId id="294" r:id="rId6"/>
    <p:sldId id="299" r:id="rId7"/>
    <p:sldId id="289" r:id="rId8"/>
    <p:sldId id="295" r:id="rId9"/>
    <p:sldId id="300" r:id="rId10"/>
    <p:sldId id="290" r:id="rId11"/>
    <p:sldId id="296" r:id="rId12"/>
    <p:sldId id="302" r:id="rId13"/>
    <p:sldId id="303" r:id="rId14"/>
    <p:sldId id="304" r:id="rId15"/>
    <p:sldId id="305" r:id="rId16"/>
    <p:sldId id="306" r:id="rId17"/>
    <p:sldId id="301" r:id="rId18"/>
    <p:sldId id="298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3B97"/>
    <a:srgbClr val="1E2785"/>
    <a:srgbClr val="F4F4F4"/>
    <a:srgbClr val="005551"/>
    <a:srgbClr val="B72E91"/>
    <a:srgbClr val="313131"/>
    <a:srgbClr val="1E297F"/>
    <a:srgbClr val="424242"/>
    <a:srgbClr val="F4F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90538" autoAdjust="0"/>
  </p:normalViewPr>
  <p:slideViewPr>
    <p:cSldViewPr snapToGrid="0" snapToObjects="1">
      <p:cViewPr varScale="1">
        <p:scale>
          <a:sx n="72" d="100"/>
          <a:sy n="72" d="100"/>
        </p:scale>
        <p:origin x="744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BB95-2919-BA49-BF3E-F989F8D69C1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69F8-E71A-D14F-A8BC-587CDE7D4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4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34D1-F639-E448-89D5-A8813FF58557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79E2-A0C5-8541-B354-36B522AD5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9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5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7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1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185" y="3314700"/>
            <a:ext cx="10619316" cy="4953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6667" y="416242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667" y="4438650"/>
            <a:ext cx="10619316" cy="28575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185" y="1362075"/>
            <a:ext cx="10619316" cy="1809750"/>
          </a:xfrm>
        </p:spPr>
        <p:txBody>
          <a:bodyPr>
            <a:normAutofit/>
          </a:bodyPr>
          <a:lstStyle>
            <a:lvl1pPr marL="0" indent="0" algn="l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6667" y="505777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</p:spTree>
    <p:extLst>
      <p:ext uri="{BB962C8B-B14F-4D97-AF65-F5344CB8AC3E}">
        <p14:creationId xmlns:p14="http://schemas.microsoft.com/office/powerpoint/2010/main" val="29791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āku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605F3D-FC73-4CBC-A3F1-6C4B96F4D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7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0328"/>
            <a:ext cx="6815667" cy="4995835"/>
          </a:xfrm>
        </p:spPr>
        <p:txBody>
          <a:bodyPr/>
          <a:lstStyle>
            <a:lvl1pPr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>
              <a:defRPr sz="1400">
                <a:solidFill>
                  <a:srgbClr val="005551"/>
                </a:solidFill>
              </a:defRPr>
            </a:lvl3pPr>
            <a:lvl4pPr>
              <a:defRPr sz="1400">
                <a:solidFill>
                  <a:srgbClr val="005551"/>
                </a:solidFill>
              </a:defRPr>
            </a:lvl4pPr>
            <a:lvl5pPr>
              <a:defRPr sz="1400">
                <a:solidFill>
                  <a:srgbClr val="0055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657231"/>
            <a:ext cx="4011084" cy="3468931"/>
          </a:xfrm>
        </p:spPr>
        <p:txBody>
          <a:bodyPr/>
          <a:lstStyle>
            <a:lvl1pPr marL="0" indent="0">
              <a:buNone/>
              <a:defRPr sz="140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9601" y="1130328"/>
            <a:ext cx="4011084" cy="1431924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1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3468" y="1182076"/>
            <a:ext cx="10938933" cy="5015523"/>
          </a:xfrm>
        </p:spPr>
        <p:txBody>
          <a:bodyPr/>
          <a:lstStyle>
            <a:lvl1pPr>
              <a:defRPr>
                <a:solidFill>
                  <a:srgbClr val="005551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7004" y="1182078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2755" y="1182077"/>
            <a:ext cx="5339644" cy="482132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7004" y="3632731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0541" y="3669503"/>
            <a:ext cx="4145439" cy="200176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970314" y="1523278"/>
            <a:ext cx="1977913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811364" y="1523278"/>
            <a:ext cx="1977913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1" y="1182079"/>
            <a:ext cx="4712305" cy="4807487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>
              <a:buSzPct val="75000"/>
              <a:defRPr sz="1400">
                <a:solidFill>
                  <a:schemeClr val="tx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27" y="1271077"/>
            <a:ext cx="10363200" cy="1470025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3453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55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241526" y="2741102"/>
            <a:ext cx="5773460" cy="709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2547427"/>
            <a:ext cx="10236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Paldies.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5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2547427"/>
            <a:ext cx="10236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Paldies.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1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D1BE-62E4-48C9-A35B-CA73A4100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48E5F-09BF-4E2E-AEEC-1EC227BB7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B025D-2AFF-47FC-B981-61A52F49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F6F3-0C3B-47BC-9EDA-1C4E657C2261}" type="datetimeFigureOut">
              <a:rPr lang="lv-LV" smtClean="0"/>
              <a:t>23.04.2021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6CD97-23D3-4FAB-8828-6D9911C1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4ED83-311E-4774-B040-57D65A22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437A-EB1A-41E7-8DAE-49B015CF5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533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185" y="3314700"/>
            <a:ext cx="10619316" cy="4953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6667" y="416242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667" y="4438650"/>
            <a:ext cx="10619316" cy="28575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185" y="1362075"/>
            <a:ext cx="10619316" cy="1809750"/>
          </a:xfrm>
        </p:spPr>
        <p:txBody>
          <a:bodyPr>
            <a:normAutofit/>
          </a:bodyPr>
          <a:lstStyle>
            <a:lvl1pPr marL="0" indent="0" algn="l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6667" y="505777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</p:spTree>
    <p:extLst>
      <p:ext uri="{BB962C8B-B14F-4D97-AF65-F5344CB8AC3E}">
        <p14:creationId xmlns:p14="http://schemas.microsoft.com/office/powerpoint/2010/main" val="366536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1975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840727" y="4354824"/>
            <a:ext cx="8534400" cy="1341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221198" y="2741101"/>
            <a:ext cx="5773460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747523" y="4238143"/>
            <a:ext cx="4720808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Tehniskā universitāte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8315" y="1420280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7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Tehniskā universitāte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1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47427"/>
            <a:ext cx="10236200" cy="1470025"/>
          </a:xfrm>
        </p:spPr>
        <p:txBody>
          <a:bodyPr>
            <a:noAutofit/>
          </a:bodyPr>
          <a:lstStyle>
            <a:lvl1pPr algn="l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Nodaļas </a:t>
            </a:r>
            <a:br>
              <a:rPr lang="lv-LV" dirty="0"/>
            </a:br>
            <a:r>
              <a:rPr lang="lv-LV" dirty="0"/>
              <a:t>nosaukums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DA1A61-ECC0-4D1F-BC60-2D54D88B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2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419100"/>
            <a:ext cx="10972800" cy="990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5551"/>
                </a:solidFill>
              </a:defRPr>
            </a:lvl1pPr>
          </a:lstStyle>
          <a:p>
            <a:pPr lv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361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386917" cy="35861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styles</a:t>
            </a:r>
            <a:endParaRPr lang="lv-LV" dirty="0"/>
          </a:p>
          <a:p>
            <a:pPr lvl="1"/>
            <a:r>
              <a:rPr lang="lv-LV" dirty="0" err="1"/>
              <a:t>Second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2"/>
            <a:r>
              <a:rPr lang="lv-LV" dirty="0" err="1"/>
              <a:t>Third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3"/>
            <a:r>
              <a:rPr lang="lv-LV" dirty="0" err="1"/>
              <a:t>Fourth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4"/>
            <a:r>
              <a:rPr lang="lv-LV" dirty="0" err="1"/>
              <a:t>Fifth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39999"/>
            <a:ext cx="5389033" cy="3586164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styles</a:t>
            </a:r>
            <a:endParaRPr lang="lv-LV" dirty="0"/>
          </a:p>
          <a:p>
            <a:pPr lvl="1"/>
            <a:r>
              <a:rPr lang="lv-LV" dirty="0" err="1"/>
              <a:t>Second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2"/>
            <a:r>
              <a:rPr lang="lv-LV" dirty="0" err="1"/>
              <a:t>Third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3"/>
            <a:r>
              <a:rPr lang="lv-LV" dirty="0" err="1"/>
              <a:t>Fourth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4"/>
            <a:r>
              <a:rPr lang="lv-LV" dirty="0" err="1"/>
              <a:t>Fifth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0655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193367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66095" y="6567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1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17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lv-LV" dirty="0"/>
              <a:t>Click to edit Master text styles</a:t>
            </a:r>
          </a:p>
          <a:p>
            <a:pPr lvl="5"/>
            <a:r>
              <a:rPr lang="lv-LV" dirty="0"/>
              <a:t>Second level</a:t>
            </a:r>
          </a:p>
          <a:p>
            <a:pPr lvl="6"/>
            <a:r>
              <a:rPr lang="lv-LV" dirty="0"/>
              <a:t>Third level</a:t>
            </a:r>
          </a:p>
          <a:p>
            <a:pPr lvl="7"/>
            <a:r>
              <a:rPr lang="lv-LV" dirty="0"/>
              <a:t>Fourth level</a:t>
            </a:r>
          </a:p>
          <a:p>
            <a:pPr lvl="8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Tehniskā universitāte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553185" y="279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5164742" y="6886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83CD1-B84A-42BA-9D19-DF6CE44B19A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00708" y="5468165"/>
            <a:ext cx="15716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844" r:id="rId2"/>
    <p:sldLayoutId id="2147483803" r:id="rId3"/>
    <p:sldLayoutId id="2147483804" r:id="rId4"/>
    <p:sldLayoutId id="2147483838" r:id="rId5"/>
    <p:sldLayoutId id="2147483840" r:id="rId6"/>
    <p:sldLayoutId id="2147483842" r:id="rId7"/>
    <p:sldLayoutId id="2147483806" r:id="rId8"/>
    <p:sldLayoutId id="2147483807" r:id="rId9"/>
    <p:sldLayoutId id="2147483839" r:id="rId10"/>
    <p:sldLayoutId id="2147483810" r:id="rId11"/>
    <p:sldLayoutId id="2147483817" r:id="rId12"/>
    <p:sldLayoutId id="2147483818" r:id="rId13"/>
    <p:sldLayoutId id="2147483820" r:id="rId14"/>
    <p:sldLayoutId id="2147483821" r:id="rId15"/>
    <p:sldLayoutId id="2147483843" r:id="rId16"/>
    <p:sldLayoutId id="2147483845" r:id="rId17"/>
    <p:sldLayoutId id="2147483846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2323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2323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23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2323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937AAEE-F837-47ED-9877-7E4E16A6B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64796"/>
            <a:ext cx="8955961" cy="1470025"/>
          </a:xfrm>
        </p:spPr>
        <p:txBody>
          <a:bodyPr>
            <a:noAutofit/>
          </a:bodyPr>
          <a:lstStyle/>
          <a:p>
            <a:pPr algn="ctr"/>
            <a:r>
              <a:rPr lang="lv-LV" sz="2800" dirty="0"/>
              <a:t>RĪGAS TEHNISKĀS UNIVERSITĀTES</a:t>
            </a:r>
            <a:br>
              <a:rPr lang="lv-LV" sz="2800" dirty="0"/>
            </a:br>
            <a:r>
              <a:rPr lang="lv-LV" sz="2800" dirty="0"/>
              <a:t> </a:t>
            </a:r>
            <a:r>
              <a:rPr lang="lv-LV" sz="2400" dirty="0"/>
              <a:t>Mašīnzinību, transporta un aeronautikas fakultāte </a:t>
            </a:r>
            <a:br>
              <a:rPr lang="lv-LV" sz="2800" dirty="0"/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FE49AF-8EFB-46F5-9028-95442B60B2DD}"/>
              </a:ext>
            </a:extLst>
          </p:cNvPr>
          <p:cNvSpPr txBox="1">
            <a:spLocks/>
          </p:cNvSpPr>
          <p:nvPr/>
        </p:nvSpPr>
        <p:spPr>
          <a:xfrm>
            <a:off x="719667" y="5739618"/>
            <a:ext cx="10619316" cy="661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2323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2323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2323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2323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lv-LV" altLang="lv-LV" sz="2000" b="1" dirty="0">
              <a:solidFill>
                <a:srgbClr val="0055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lv-LV" altLang="lv-LV" sz="2000" dirty="0">
                <a:solidFill>
                  <a:srgbClr val="005551"/>
                </a:solidFill>
                <a:latin typeface="+mj-lt"/>
                <a:cs typeface="Times New Roman" pitchFamily="18" charset="0"/>
              </a:rPr>
              <a:t>23.04.2021.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25D03-4049-4C57-8220-6E067F39A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708" y="5468165"/>
            <a:ext cx="1571625" cy="12477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E27F5-FF28-4C65-A0DD-D58A017655F8}"/>
              </a:ext>
            </a:extLst>
          </p:cNvPr>
          <p:cNvSpPr txBox="1">
            <a:spLocks/>
          </p:cNvSpPr>
          <p:nvPr/>
        </p:nvSpPr>
        <p:spPr>
          <a:xfrm>
            <a:off x="977900" y="4114800"/>
            <a:ext cx="10236200" cy="1353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500" b="1" i="0" kern="1200">
                <a:solidFill>
                  <a:srgbClr val="00555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lv-LV" sz="2600" dirty="0"/>
              <a:t>Dr.sc.ing., </a:t>
            </a:r>
            <a:r>
              <a:rPr lang="lv-LV" sz="2600" dirty="0" err="1"/>
              <a:t>asoc.prof</a:t>
            </a:r>
            <a:r>
              <a:rPr lang="lv-LV" sz="2600" dirty="0"/>
              <a:t>. Edmund</a:t>
            </a:r>
            <a:r>
              <a:rPr lang="en-US" sz="2600" dirty="0"/>
              <a:t>s</a:t>
            </a:r>
            <a:r>
              <a:rPr lang="lv-LV" sz="2600" dirty="0"/>
              <a:t> Kamoliņš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881D48-0D87-4F22-B64F-3CFBC9DBDF05}"/>
              </a:ext>
            </a:extLst>
          </p:cNvPr>
          <p:cNvSpPr txBox="1">
            <a:spLocks/>
          </p:cNvSpPr>
          <p:nvPr/>
        </p:nvSpPr>
        <p:spPr>
          <a:xfrm>
            <a:off x="801859" y="2247357"/>
            <a:ext cx="9174691" cy="1353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500" b="1" i="0" kern="1200">
                <a:solidFill>
                  <a:srgbClr val="00555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lv-LV" sz="3600" b="0" cap="small" dirty="0">
                <a:latin typeface="+mj-lt"/>
              </a:rPr>
              <a:t>Iespējas mūsdienīgām </a:t>
            </a:r>
            <a:br>
              <a:rPr lang="lv-LV" sz="3600" b="0" cap="small" dirty="0">
                <a:latin typeface="+mj-lt"/>
              </a:rPr>
            </a:br>
            <a:r>
              <a:rPr lang="lv-LV" sz="3600" b="0" cap="small" dirty="0">
                <a:latin typeface="+mj-lt"/>
              </a:rPr>
              <a:t>augstākās izglītības studijām Latvijā </a:t>
            </a:r>
            <a:endParaRPr lang="lv-LV" sz="3600" b="0" cap="small" dirty="0">
              <a:latin typeface="+mj-lt"/>
              <a:cs typeface="Times New Roman" pitchFamily="18" charset="0"/>
            </a:endParaRPr>
          </a:p>
          <a:p>
            <a:pPr algn="ctr"/>
            <a:r>
              <a:rPr lang="lv-LV" sz="3600" cap="small" dirty="0">
                <a:latin typeface="+mj-lt"/>
                <a:cs typeface="Times New Roman" pitchFamily="18" charset="0"/>
              </a:rPr>
              <a:t>Dzelzceļa inženierijā</a:t>
            </a:r>
            <a:endParaRPr lang="lv-LV" sz="3600" cap="sm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680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3" y="53605"/>
            <a:ext cx="11685181" cy="772587"/>
          </a:xfrm>
        </p:spPr>
        <p:txBody>
          <a:bodyPr>
            <a:normAutofit/>
          </a:bodyPr>
          <a:lstStyle/>
          <a:p>
            <a:r>
              <a:rPr lang="lv-LV" dirty="0"/>
              <a:t>Pēc «Dzelzceļa inženierijas» apgūšanas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40A0B-64B9-45C2-A6C5-7410E56B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3" y="826192"/>
            <a:ext cx="11387470" cy="57096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2600" dirty="0">
                <a:solidFill>
                  <a:schemeClr val="tx1"/>
                </a:solidFill>
              </a:rPr>
              <a:t>Jaunie inženieri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  <a:endParaRPr lang="lv-LV" sz="2600" dirty="0">
              <a:solidFill>
                <a:schemeClr val="tx1"/>
              </a:solidFill>
            </a:endParaRPr>
          </a:p>
          <a:p>
            <a:pPr marL="361950" lvl="1"/>
            <a:r>
              <a:rPr lang="lv-LV" sz="2600" dirty="0">
                <a:solidFill>
                  <a:schemeClr val="tx1"/>
                </a:solidFill>
              </a:rPr>
              <a:t>labi pārzinās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marL="627063" lvl="2" indent="-285750" algn="just"/>
            <a:r>
              <a:rPr lang="lv-LV" sz="2600" dirty="0">
                <a:solidFill>
                  <a:schemeClr val="tx1"/>
                </a:solidFill>
              </a:rPr>
              <a:t>Mūsdienas dzelzceļa sistēmās esošus procesus,</a:t>
            </a:r>
          </a:p>
          <a:p>
            <a:pPr marL="627063" lvl="2" indent="-285750" algn="just"/>
            <a:r>
              <a:rPr lang="lv-LV" sz="2600" dirty="0">
                <a:solidFill>
                  <a:schemeClr val="tx1"/>
                </a:solidFill>
              </a:rPr>
              <a:t>Informācijas un komunikācijas tehnoloģijas (IKT) un programmēšanu </a:t>
            </a:r>
          </a:p>
          <a:p>
            <a:pPr marL="627063" lvl="2" indent="-285750" algn="just"/>
            <a:r>
              <a:rPr lang="lv-LV" sz="2600" dirty="0">
                <a:solidFill>
                  <a:schemeClr val="tx1"/>
                </a:solidFill>
              </a:rPr>
              <a:t>Mākslīgā intelekta un </a:t>
            </a:r>
            <a:r>
              <a:rPr lang="lv-LV" sz="2600" dirty="0" err="1">
                <a:solidFill>
                  <a:schemeClr val="tx1"/>
                </a:solidFill>
              </a:rPr>
              <a:t>bezvadītāju</a:t>
            </a:r>
            <a:r>
              <a:rPr lang="lv-LV" sz="2600" dirty="0">
                <a:solidFill>
                  <a:schemeClr val="tx1"/>
                </a:solidFill>
              </a:rPr>
              <a:t> transportlīdzekļu tehnoloģijas, kas tiks ieviestas dzelzceļā un cita transporta sistēmās tuvāko 30 gadu laikā </a:t>
            </a:r>
            <a:endParaRPr lang="en-US" sz="2600" dirty="0">
              <a:solidFill>
                <a:schemeClr val="tx1"/>
              </a:solidFill>
            </a:endParaRPr>
          </a:p>
          <a:p>
            <a:pPr marL="285750" lvl="1" algn="just"/>
            <a:r>
              <a:rPr lang="lv-LV" sz="2600" dirty="0">
                <a:solidFill>
                  <a:schemeClr val="tx1"/>
                </a:solidFill>
              </a:rPr>
              <a:t>būs spējīgi </a:t>
            </a:r>
          </a:p>
          <a:p>
            <a:pPr marL="627063" lvl="2" indent="-285750" algn="just"/>
            <a:r>
              <a:rPr lang="lv-LV" sz="2600" dirty="0">
                <a:solidFill>
                  <a:schemeClr val="tx1"/>
                </a:solidFill>
              </a:rPr>
              <a:t>novērtēt esošo transporta sistēmu, noteikt vājas vietas, diagnosticēt problēmas,</a:t>
            </a:r>
          </a:p>
          <a:p>
            <a:pPr marL="627063" lvl="2" indent="-285750" algn="just"/>
            <a:r>
              <a:rPr lang="lv-LV" sz="2600" dirty="0">
                <a:solidFill>
                  <a:schemeClr val="tx1"/>
                </a:solidFill>
              </a:rPr>
              <a:t>pilnveidot, modernizēt un piedāvāt jaunus risinājumus, izmantojot vismodernākās tehnoloģijas</a:t>
            </a:r>
          </a:p>
          <a:p>
            <a:pPr marL="627063" lvl="2" indent="-285750"/>
            <a:r>
              <a:rPr lang="lv-LV" sz="2600" dirty="0">
                <a:solidFill>
                  <a:schemeClr val="tx1"/>
                </a:solidFill>
              </a:rPr>
              <a:t>izstrādāt un ieprogrammēt datorizētas un robotizētas transporta vadības sistēmas</a:t>
            </a:r>
          </a:p>
          <a:p>
            <a:pPr marL="627063" lvl="2" indent="-285750"/>
            <a:r>
              <a:rPr lang="lv-LV" sz="2600" b="1" dirty="0">
                <a:solidFill>
                  <a:srgbClr val="1E2785"/>
                </a:solidFill>
              </a:rPr>
              <a:t>Kļūst par transporta nozarē vadošiem specialistiem ar IKT un programmēšanas prasmēm</a:t>
            </a:r>
          </a:p>
        </p:txBody>
      </p:sp>
    </p:spTree>
    <p:extLst>
      <p:ext uri="{BB962C8B-B14F-4D97-AF65-F5344CB8AC3E}">
        <p14:creationId xmlns:p14="http://schemas.microsoft.com/office/powerpoint/2010/main" val="152235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3" y="244991"/>
            <a:ext cx="11685181" cy="772587"/>
          </a:xfrm>
        </p:spPr>
        <p:txBody>
          <a:bodyPr>
            <a:normAutofit fontScale="90000"/>
          </a:bodyPr>
          <a:lstStyle/>
          <a:p>
            <a:r>
              <a:rPr lang="lv-LV" dirty="0"/>
              <a:t>Jaunas laboratorijas praktiskiem darbiem (1)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40A0B-64B9-45C2-A6C5-7410E56B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1" y="1281081"/>
            <a:ext cx="11865934" cy="5563557"/>
          </a:xfrm>
        </p:spPr>
        <p:txBody>
          <a:bodyPr>
            <a:normAutofit/>
          </a:bodyPr>
          <a:lstStyle/>
          <a:p>
            <a:endParaRPr lang="lv-LV" dirty="0">
              <a:solidFill>
                <a:schemeClr val="tx1"/>
              </a:solidFill>
            </a:endParaRPr>
          </a:p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floor, indoor, ceiling, kitchen&#10;&#10;Description automatically generated">
            <a:extLst>
              <a:ext uri="{FF2B5EF4-FFF2-40B4-BE49-F238E27FC236}">
                <a16:creationId xmlns:a16="http://schemas.microsoft.com/office/drawing/2014/main" id="{7B407C35-85DC-404B-8BA6-9D146A6C5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1" y="1012362"/>
            <a:ext cx="5121349" cy="3841012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AEF6676-C3F7-40F1-BBF6-53A5704F9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93054" y="1358189"/>
            <a:ext cx="2724888" cy="2043666"/>
          </a:xfrm>
          <a:prstGeom prst="rect">
            <a:avLst/>
          </a:prstGeom>
        </p:spPr>
      </p:pic>
      <p:pic>
        <p:nvPicPr>
          <p:cNvPr id="10" name="Picture 9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B53D15F2-330A-478E-810E-F410BA3E6C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13" y="4921022"/>
            <a:ext cx="2477387" cy="1858040"/>
          </a:xfrm>
          <a:prstGeom prst="rect">
            <a:avLst/>
          </a:prstGeom>
        </p:spPr>
      </p:pic>
      <p:pic>
        <p:nvPicPr>
          <p:cNvPr id="12" name="Picture 11" descr="A picture containing floor, indoor, items, electronic&#10;&#10;Description automatically generated">
            <a:extLst>
              <a:ext uri="{FF2B5EF4-FFF2-40B4-BE49-F238E27FC236}">
                <a16:creationId xmlns:a16="http://schemas.microsoft.com/office/drawing/2014/main" id="{E69E1468-5E38-4623-9F78-53F20CE717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090" y="3826526"/>
            <a:ext cx="3639880" cy="2729910"/>
          </a:xfrm>
          <a:prstGeom prst="rect">
            <a:avLst/>
          </a:prstGeom>
        </p:spPr>
      </p:pic>
      <p:pic>
        <p:nvPicPr>
          <p:cNvPr id="14" name="Picture 13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DC7026A7-269A-4633-9B32-E0D1C42FC0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094" y="1012362"/>
            <a:ext cx="3639879" cy="2729910"/>
          </a:xfrm>
          <a:prstGeom prst="rect">
            <a:avLst/>
          </a:prstGeom>
        </p:spPr>
      </p:pic>
      <p:pic>
        <p:nvPicPr>
          <p:cNvPr id="16" name="Picture 15" descr="A picture containing text, indoor, microwave, oven&#10;&#10;Description automatically generated">
            <a:extLst>
              <a:ext uri="{FF2B5EF4-FFF2-40B4-BE49-F238E27FC236}">
                <a16:creationId xmlns:a16="http://schemas.microsoft.com/office/drawing/2014/main" id="{1F853857-884C-400D-AAF7-A07A3D7656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779" y="4921020"/>
            <a:ext cx="2477387" cy="18580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84E06FB-DE0C-4621-AC16-15FFF70A09AE}"/>
              </a:ext>
            </a:extLst>
          </p:cNvPr>
          <p:cNvSpPr txBox="1"/>
          <p:nvPr/>
        </p:nvSpPr>
        <p:spPr>
          <a:xfrm>
            <a:off x="9388549" y="3826526"/>
            <a:ext cx="256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Studentu radošā darbnīca un aprīkojums</a:t>
            </a:r>
          </a:p>
        </p:txBody>
      </p:sp>
    </p:spTree>
    <p:extLst>
      <p:ext uri="{BB962C8B-B14F-4D97-AF65-F5344CB8AC3E}">
        <p14:creationId xmlns:p14="http://schemas.microsoft.com/office/powerpoint/2010/main" val="262169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3" y="244991"/>
            <a:ext cx="11685181" cy="772587"/>
          </a:xfrm>
        </p:spPr>
        <p:txBody>
          <a:bodyPr>
            <a:normAutofit fontScale="90000"/>
          </a:bodyPr>
          <a:lstStyle/>
          <a:p>
            <a:r>
              <a:rPr lang="lv-LV" dirty="0"/>
              <a:t>Jaunas laboratorijas praktiskiem darbiem (2)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4E06FB-DE0C-4621-AC16-15FFF70A09AE}"/>
              </a:ext>
            </a:extLst>
          </p:cNvPr>
          <p:cNvSpPr txBox="1"/>
          <p:nvPr/>
        </p:nvSpPr>
        <p:spPr>
          <a:xfrm>
            <a:off x="3671777" y="4118914"/>
            <a:ext cx="8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/>
              <a:t>SIEMENS laboratorijas stends un Magnet </a:t>
            </a:r>
            <a:r>
              <a:rPr lang="lv-LV" sz="1400" dirty="0" err="1"/>
              <a:t>MotorSolve</a:t>
            </a:r>
            <a:r>
              <a:rPr lang="lv-LV" sz="1400" dirty="0"/>
              <a:t> programmatūras komplekss </a:t>
            </a:r>
          </a:p>
        </p:txBody>
      </p:sp>
      <p:pic>
        <p:nvPicPr>
          <p:cNvPr id="4" name="Picture 3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65FEAFCB-32B1-413A-B208-32DF683866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357" y="958152"/>
            <a:ext cx="4139609" cy="3104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5E6534-E0AD-4B92-A789-49101D66DA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776" y="958152"/>
            <a:ext cx="4139609" cy="3104707"/>
          </a:xfrm>
          <a:prstGeom prst="rect">
            <a:avLst/>
          </a:prstGeom>
        </p:spPr>
      </p:pic>
      <p:pic>
        <p:nvPicPr>
          <p:cNvPr id="18" name="Picture 17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C062CD4-C97F-43C0-B3AD-AB9FBD33E5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5" y="958152"/>
            <a:ext cx="3488519" cy="26163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5B4244-8268-407E-A61A-DE0F5CE7D46C}"/>
              </a:ext>
            </a:extLst>
          </p:cNvPr>
          <p:cNvSpPr txBox="1"/>
          <p:nvPr/>
        </p:nvSpPr>
        <p:spPr>
          <a:xfrm>
            <a:off x="105285" y="3555384"/>
            <a:ext cx="340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err="1"/>
              <a:t>Phoenix</a:t>
            </a:r>
            <a:r>
              <a:rPr lang="lv-LV" sz="1400" dirty="0"/>
              <a:t> </a:t>
            </a:r>
            <a:r>
              <a:rPr lang="lv-LV" sz="1400" dirty="0" err="1"/>
              <a:t>Contact</a:t>
            </a:r>
            <a:r>
              <a:rPr lang="lv-LV" sz="1400" dirty="0"/>
              <a:t> PLC kontrolleris  </a:t>
            </a:r>
          </a:p>
        </p:txBody>
      </p:sp>
      <p:pic>
        <p:nvPicPr>
          <p:cNvPr id="21" name="Picture 20" descr="A picture containing text, indoor, kitchen appliance&#10;&#10;Description automatically generated">
            <a:extLst>
              <a:ext uri="{FF2B5EF4-FFF2-40B4-BE49-F238E27FC236}">
                <a16:creationId xmlns:a16="http://schemas.microsoft.com/office/drawing/2014/main" id="{6B662556-9C5B-4306-A485-EAA67912F8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5" y="3833487"/>
            <a:ext cx="3488518" cy="26200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E41137-34DF-4E09-9A50-693F8E0E332C}"/>
              </a:ext>
            </a:extLst>
          </p:cNvPr>
          <p:cNvSpPr txBox="1"/>
          <p:nvPr/>
        </p:nvSpPr>
        <p:spPr>
          <a:xfrm>
            <a:off x="105285" y="6459120"/>
            <a:ext cx="340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WAGO kontrolleris  </a:t>
            </a:r>
          </a:p>
        </p:txBody>
      </p:sp>
    </p:spTree>
    <p:extLst>
      <p:ext uri="{BB962C8B-B14F-4D97-AF65-F5344CB8AC3E}">
        <p14:creationId xmlns:p14="http://schemas.microsoft.com/office/powerpoint/2010/main" val="413286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0" y="128028"/>
            <a:ext cx="11685181" cy="772587"/>
          </a:xfrm>
        </p:spPr>
        <p:txBody>
          <a:bodyPr>
            <a:normAutofit fontScale="90000"/>
          </a:bodyPr>
          <a:lstStyle/>
          <a:p>
            <a:r>
              <a:rPr lang="lv-LV" dirty="0"/>
              <a:t>Jaunas laboratorijas praktiskiem darbiem (3)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E41137-34DF-4E09-9A50-693F8E0E332C}"/>
              </a:ext>
            </a:extLst>
          </p:cNvPr>
          <p:cNvSpPr txBox="1"/>
          <p:nvPr/>
        </p:nvSpPr>
        <p:spPr>
          <a:xfrm>
            <a:off x="105285" y="6459120"/>
            <a:ext cx="74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Dzelzceļa fizikālās imitācijas laboratorija (vilcienu kustības matemātiskā modelēšana)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564D5-7AD5-43E5-BCC9-A6666D256B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5" y="906266"/>
            <a:ext cx="7403805" cy="5552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6820E-9E97-4AE5-A37C-FDDBBEA04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255" y="900615"/>
            <a:ext cx="4534455" cy="34055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D48FB4-5B81-4E30-B626-AF5332B2ABF9}"/>
              </a:ext>
            </a:extLst>
          </p:cNvPr>
          <p:cNvSpPr txBox="1"/>
          <p:nvPr/>
        </p:nvSpPr>
        <p:spPr>
          <a:xfrm>
            <a:off x="7562256" y="4321409"/>
            <a:ext cx="452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err="1"/>
              <a:t>Weidmuller</a:t>
            </a:r>
            <a:r>
              <a:rPr lang="lv-LV" sz="1400" dirty="0"/>
              <a:t> PLC kontrolleris (vilcienu kustības matemātiskā modelēšana) </a:t>
            </a:r>
          </a:p>
        </p:txBody>
      </p:sp>
    </p:spTree>
    <p:extLst>
      <p:ext uri="{BB962C8B-B14F-4D97-AF65-F5344CB8AC3E}">
        <p14:creationId xmlns:p14="http://schemas.microsoft.com/office/powerpoint/2010/main" val="177080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0" y="74863"/>
            <a:ext cx="11685181" cy="772587"/>
          </a:xfrm>
        </p:spPr>
        <p:txBody>
          <a:bodyPr>
            <a:normAutofit fontScale="90000"/>
          </a:bodyPr>
          <a:lstStyle/>
          <a:p>
            <a:r>
              <a:rPr lang="lv-LV" dirty="0"/>
              <a:t>Jaunas laboratorijas praktiskiem darbiem (4)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E41137-34DF-4E09-9A50-693F8E0E332C}"/>
              </a:ext>
            </a:extLst>
          </p:cNvPr>
          <p:cNvSpPr txBox="1"/>
          <p:nvPr/>
        </p:nvSpPr>
        <p:spPr>
          <a:xfrm>
            <a:off x="105285" y="6459120"/>
            <a:ext cx="74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Šķirotavas parka BOMBARDIER EBILCOK mikroprocesoru sistēmas </a:t>
            </a:r>
            <a:r>
              <a:rPr lang="lv-LV" sz="1400" dirty="0" err="1"/>
              <a:t>simulators</a:t>
            </a:r>
            <a:endParaRPr lang="lv-LV" sz="1400" dirty="0"/>
          </a:p>
        </p:txBody>
      </p:sp>
      <p:pic>
        <p:nvPicPr>
          <p:cNvPr id="8" name="Picture 7" descr="A picture containing text, indoor, electronics, keyboard&#10;&#10;Description automatically generated">
            <a:extLst>
              <a:ext uri="{FF2B5EF4-FFF2-40B4-BE49-F238E27FC236}">
                <a16:creationId xmlns:a16="http://schemas.microsoft.com/office/drawing/2014/main" id="{CD96C645-DC13-402B-81E0-538CBB15BD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6" y="797991"/>
            <a:ext cx="7571422" cy="5678566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503FE85-1086-4A83-9364-C912A763F8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68400" y="1358789"/>
            <a:ext cx="4486388" cy="33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B182BE95-1A24-4E51-AF64-D5989B5F7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7" y="757271"/>
            <a:ext cx="3706008" cy="278337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0" y="74863"/>
            <a:ext cx="11685181" cy="772587"/>
          </a:xfrm>
        </p:spPr>
        <p:txBody>
          <a:bodyPr>
            <a:normAutofit fontScale="90000"/>
          </a:bodyPr>
          <a:lstStyle/>
          <a:p>
            <a:r>
              <a:rPr lang="lv-LV" dirty="0"/>
              <a:t>Jaunas laboratorijas praktiskiem darbiem (5)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E41137-34DF-4E09-9A50-693F8E0E332C}"/>
              </a:ext>
            </a:extLst>
          </p:cNvPr>
          <p:cNvSpPr txBox="1"/>
          <p:nvPr/>
        </p:nvSpPr>
        <p:spPr>
          <a:xfrm>
            <a:off x="6018028" y="5491558"/>
            <a:ext cx="6354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err="1"/>
              <a:t>Krautkramer</a:t>
            </a:r>
            <a:r>
              <a:rPr lang="lv-LV" sz="1400" dirty="0"/>
              <a:t> ultraskaņas testēšanas (UT)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C8F48FE-642B-4927-B72E-A91FBD630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030" y="798186"/>
            <a:ext cx="6249138" cy="4693372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8111E064-38AC-47D2-8092-198FABF2AE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96" y="3832325"/>
            <a:ext cx="3928951" cy="2950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DA16A9-FA87-4887-A712-B0544E881D93}"/>
              </a:ext>
            </a:extLst>
          </p:cNvPr>
          <p:cNvSpPr txBox="1"/>
          <p:nvPr/>
        </p:nvSpPr>
        <p:spPr>
          <a:xfrm>
            <a:off x="404817" y="3555865"/>
            <a:ext cx="6354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Optiskās emisijas analizators PMI – </a:t>
            </a:r>
            <a:r>
              <a:rPr lang="lv-LV" sz="1400" dirty="0" err="1"/>
              <a:t>Master</a:t>
            </a:r>
            <a:r>
              <a:rPr lang="lv-LV" sz="1400" dirty="0"/>
              <a:t> PRO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CEA8F-C284-4B32-BD8A-B620CC95B92C}"/>
              </a:ext>
            </a:extLst>
          </p:cNvPr>
          <p:cNvSpPr txBox="1"/>
          <p:nvPr/>
        </p:nvSpPr>
        <p:spPr>
          <a:xfrm>
            <a:off x="4826748" y="6418168"/>
            <a:ext cx="4498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err="1"/>
              <a:t>Riteņpāru</a:t>
            </a:r>
            <a:r>
              <a:rPr lang="lv-LV" sz="1400" dirty="0"/>
              <a:t> testēšanas laboratorija</a:t>
            </a:r>
          </a:p>
        </p:txBody>
      </p:sp>
    </p:spTree>
    <p:extLst>
      <p:ext uri="{BB962C8B-B14F-4D97-AF65-F5344CB8AC3E}">
        <p14:creationId xmlns:p14="http://schemas.microsoft.com/office/powerpoint/2010/main" val="184373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0" y="74863"/>
            <a:ext cx="11685181" cy="772587"/>
          </a:xfrm>
        </p:spPr>
        <p:txBody>
          <a:bodyPr>
            <a:normAutofit fontScale="90000"/>
          </a:bodyPr>
          <a:lstStyle/>
          <a:p>
            <a:r>
              <a:rPr lang="lv-LV" dirty="0"/>
              <a:t>Jaunas laboratorijas praktiskiem darbiem (6)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A16A9-FA87-4887-A712-B0544E881D93}"/>
              </a:ext>
            </a:extLst>
          </p:cNvPr>
          <p:cNvSpPr txBox="1"/>
          <p:nvPr/>
        </p:nvSpPr>
        <p:spPr>
          <a:xfrm>
            <a:off x="5316279" y="5329918"/>
            <a:ext cx="5114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Dzelzceļa SCB, automatizācijas un telemehānikas laboratorija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CEA8F-C284-4B32-BD8A-B620CC95B92C}"/>
              </a:ext>
            </a:extLst>
          </p:cNvPr>
          <p:cNvSpPr txBox="1"/>
          <p:nvPr/>
        </p:nvSpPr>
        <p:spPr>
          <a:xfrm>
            <a:off x="89932" y="6478069"/>
            <a:ext cx="4498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BOMBARDIER tonālo sliežu ķēžu laboratorijas stends</a:t>
            </a:r>
          </a:p>
        </p:txBody>
      </p:sp>
      <p:pic>
        <p:nvPicPr>
          <p:cNvPr id="4" name="Picture 3" descr="A picture containing text, electronics, computer, desk&#10;&#10;Description automatically generated">
            <a:extLst>
              <a:ext uri="{FF2B5EF4-FFF2-40B4-BE49-F238E27FC236}">
                <a16:creationId xmlns:a16="http://schemas.microsoft.com/office/drawing/2014/main" id="{FF5E5459-E833-44C8-A9C1-6C323208EE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561" y="783555"/>
            <a:ext cx="6090173" cy="4567629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E1B30DF0-B393-4CA9-BB04-4124481BBA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85614" y="1487317"/>
            <a:ext cx="5744626" cy="43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3068166-B2DF-419B-8160-E3685B72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177" y="902266"/>
            <a:ext cx="3971925" cy="22193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91119"/>
            <a:ext cx="12106938" cy="1201037"/>
          </a:xfrm>
        </p:spPr>
        <p:txBody>
          <a:bodyPr>
            <a:normAutofit fontScale="90000"/>
          </a:bodyPr>
          <a:lstStyle/>
          <a:p>
            <a:r>
              <a:rPr lang="lv-LV" dirty="0"/>
              <a:t>Prakses iespējas vadošajās kompānijas un pie pasaules līderiem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FA80A-23FA-4474-9B19-C3A3E4604F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97" y="1321367"/>
            <a:ext cx="2776688" cy="7848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2B9D5-4527-48CC-A8AB-8BB2414E94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43" y="1447208"/>
            <a:ext cx="2665420" cy="863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AA378D-3D03-438A-839C-C61D2192A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28" y="2907987"/>
            <a:ext cx="3534268" cy="19052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09EF10-AD9F-4BF5-AEFC-3097DF69D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06" y="2164635"/>
            <a:ext cx="2171059" cy="743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31B21-6D22-4B2A-8755-302E3E68F0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666" y="1341372"/>
            <a:ext cx="838263" cy="6170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D7F3E2-7735-48B4-8C17-7511A05DF1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34" y="3323672"/>
            <a:ext cx="2220720" cy="12181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83F1D8-6B87-4BBB-B646-07133152FB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862" y="4598544"/>
            <a:ext cx="1596505" cy="8367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795E80-81D5-43C2-8E8A-A678A13351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238" y="4909998"/>
            <a:ext cx="3368075" cy="986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422DE7-1546-4C4A-B267-A6CDA37175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6348" y="2470341"/>
            <a:ext cx="4652511" cy="3084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6BECA-1EFD-4E74-BACC-69101A71C31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804" y="6018402"/>
            <a:ext cx="3717962" cy="725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248CE0-ACAF-4896-ABE8-BFEB7D2183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3470" y="5924317"/>
            <a:ext cx="3562847" cy="743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7131D-EFD1-4E7D-B7F9-1E7800F20E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9892" y="5061886"/>
            <a:ext cx="1952850" cy="8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0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7" y="13362"/>
            <a:ext cx="11018874" cy="1201037"/>
          </a:xfrm>
        </p:spPr>
        <p:txBody>
          <a:bodyPr>
            <a:normAutofit/>
          </a:bodyPr>
          <a:lstStyle/>
          <a:p>
            <a:r>
              <a:rPr lang="lv-LV" dirty="0"/>
              <a:t>Nāc studēt «Dzelzceļa inženieriju» RTU!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40A0B-64B9-45C2-A6C5-7410E56B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1" y="1281081"/>
            <a:ext cx="11865934" cy="5563557"/>
          </a:xfrm>
        </p:spPr>
        <p:txBody>
          <a:bodyPr>
            <a:normAutofit/>
          </a:bodyPr>
          <a:lstStyle/>
          <a:p>
            <a:endParaRPr lang="lv-LV" dirty="0">
              <a:solidFill>
                <a:schemeClr val="tx1"/>
              </a:solidFill>
            </a:endParaRPr>
          </a:p>
          <a:p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E0E4C-377A-4BA1-9161-3D2AF15D1FCF}"/>
              </a:ext>
            </a:extLst>
          </p:cNvPr>
          <p:cNvSpPr txBox="1"/>
          <p:nvPr/>
        </p:nvSpPr>
        <p:spPr>
          <a:xfrm>
            <a:off x="586563" y="1064851"/>
            <a:ext cx="11227982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lv-LV" sz="2500" dirty="0"/>
              <a:t>«Dzelzceļa inženierijas» programma piedāvā: 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500" dirty="0"/>
              <a:t>iespēju kļūt par </a:t>
            </a:r>
            <a:r>
              <a:rPr lang="lv-LV" sz="25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pieprasītāko kvalificētu specialistu ar padziļinātam transporta jomas zināšanām un IKT prasmēm</a:t>
            </a:r>
            <a:endParaRPr lang="lv-LV" sz="2500" dirty="0"/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500" dirty="0"/>
              <a:t>budžeta vietas klātienes dienas nodaļā </a:t>
            </a:r>
            <a:r>
              <a:rPr lang="lv-LV" sz="2500" b="1" dirty="0">
                <a:solidFill>
                  <a:srgbClr val="1E2785"/>
                </a:solidFill>
              </a:rPr>
              <a:t>(vietu skaits ierobežots!)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500" dirty="0"/>
              <a:t>iespēju iesaistīties un iegūt pieredzi pētījumos zinātnisko projektu ietvaros ar Eiropas līdzfinansējumu 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500" dirty="0"/>
              <a:t>stipendiju centīgiem un ziņkārīgiem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500" dirty="0"/>
              <a:t>iespēju uzsākt mācības Daugavpils filiālē, 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500" dirty="0"/>
              <a:t>iespēju mācīties neklātienē (par maksu)</a:t>
            </a:r>
          </a:p>
        </p:txBody>
      </p:sp>
    </p:spTree>
    <p:extLst>
      <p:ext uri="{BB962C8B-B14F-4D97-AF65-F5344CB8AC3E}">
        <p14:creationId xmlns:p14="http://schemas.microsoft.com/office/powerpoint/2010/main" val="446181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47D165-0896-451E-AC12-4B68377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D1F701-F317-46D4-83CF-9F52FCDA2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643" y="1797553"/>
            <a:ext cx="10504714" cy="1046163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768E2-78FF-44B8-94F2-5CCA9A44E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534" y="268844"/>
            <a:ext cx="15716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9CE145-0884-432C-A804-22D34AD9A9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72213"/>
            <a:ext cx="32956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v-LV" dirty="0"/>
              <a:t>Rīgas Tehniskā universitāte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8A83A6-8647-4940-B266-15EAAFAE27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818" y="884903"/>
            <a:ext cx="5673725" cy="42449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v-LV" sz="2200" dirty="0">
                <a:solidFill>
                  <a:schemeClr val="tx1"/>
                </a:solidFill>
              </a:rPr>
              <a:t>2020. gada decembrī Eiropas Dzelzceļa pētījumu konsultatīvā padome (ERRAC) publicēja </a:t>
            </a:r>
            <a:r>
              <a:rPr lang="lv-LV" sz="2200" b="1" dirty="0">
                <a:solidFill>
                  <a:schemeClr val="tx1"/>
                </a:solidFill>
              </a:rPr>
              <a:t>Dzelzceļa stratēģiskās pētniecības un inovāciju programmu: Rail 2050 Vision</a:t>
            </a:r>
            <a:endParaRPr lang="lv-LV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lv-LV" sz="2200" dirty="0">
                <a:solidFill>
                  <a:schemeClr val="tx1"/>
                </a:solidFill>
              </a:rPr>
              <a:t>Tā nosaka </a:t>
            </a:r>
            <a:r>
              <a:rPr lang="lv-LV" sz="2200" b="1" dirty="0">
                <a:solidFill>
                  <a:schemeClr val="tx1"/>
                </a:solidFill>
              </a:rPr>
              <a:t>moderno datortehnoloģiju </a:t>
            </a:r>
            <a:r>
              <a:rPr lang="lv-LV" sz="2200" dirty="0">
                <a:solidFill>
                  <a:schemeClr val="tx1"/>
                </a:solidFill>
              </a:rPr>
              <a:t>izmantošanu: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tx1"/>
                </a:solidFill>
              </a:rPr>
              <a:t>dzelzceļu sistēmu vadībai,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tx1"/>
                </a:solidFill>
              </a:rPr>
              <a:t> maksimālai dzelzceļa konkurētspējai,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tx1"/>
                </a:solidFill>
              </a:rPr>
              <a:t> kapacitātes palielināšanai,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tx1"/>
                </a:solidFill>
              </a:rPr>
              <a:t> drošības paaugstināšanai,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tx1"/>
                </a:solidFill>
              </a:rPr>
              <a:t> darbības efektivitātes uzlabošanai,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tx1"/>
                </a:solidFill>
              </a:rPr>
              <a:t> dažādu sistēmu savietojamībai un </a:t>
            </a:r>
            <a:r>
              <a:rPr lang="lv-LV" sz="2200" dirty="0" err="1">
                <a:solidFill>
                  <a:schemeClr val="tx1"/>
                </a:solidFill>
              </a:rPr>
              <a:t>sadarbspējai</a:t>
            </a:r>
            <a:r>
              <a:rPr lang="lv-LV" sz="2200" dirty="0">
                <a:solidFill>
                  <a:schemeClr val="tx1"/>
                </a:solidFill>
              </a:rPr>
              <a:t> dzelzceļā. </a:t>
            </a:r>
          </a:p>
        </p:txBody>
      </p:sp>
      <p:pic>
        <p:nvPicPr>
          <p:cNvPr id="20" name="Picture 19" descr="A picture containing outdoor, road, train, track&#10;&#10;Description automatically generated">
            <a:extLst>
              <a:ext uri="{FF2B5EF4-FFF2-40B4-BE49-F238E27FC236}">
                <a16:creationId xmlns:a16="http://schemas.microsoft.com/office/drawing/2014/main" id="{C937B2F8-60B2-4B3D-BE96-382DD7E9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374" y="1469695"/>
            <a:ext cx="5405627" cy="3208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9F99E7-1D49-45E5-875A-0841A4FB3662}"/>
              </a:ext>
            </a:extLst>
          </p:cNvPr>
          <p:cNvSpPr txBox="1"/>
          <p:nvPr/>
        </p:nvSpPr>
        <p:spPr>
          <a:xfrm>
            <a:off x="10583055" y="4725999"/>
            <a:ext cx="1380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rgbClr val="005551"/>
                </a:solidFill>
              </a:rPr>
              <a:t>Foto: Rail </a:t>
            </a:r>
            <a:r>
              <a:rPr lang="lv-LV" sz="1200" dirty="0" err="1">
                <a:solidFill>
                  <a:srgbClr val="005551"/>
                </a:solidFill>
              </a:rPr>
              <a:t>Baltica</a:t>
            </a:r>
            <a:endParaRPr lang="lv-LV" sz="1200" dirty="0">
              <a:solidFill>
                <a:srgbClr val="00555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CC6A89-E3C8-45B4-B7E8-DD59213115AA}"/>
              </a:ext>
            </a:extLst>
          </p:cNvPr>
          <p:cNvSpPr txBox="1">
            <a:spLocks/>
          </p:cNvSpPr>
          <p:nvPr/>
        </p:nvSpPr>
        <p:spPr>
          <a:xfrm>
            <a:off x="87086" y="1"/>
            <a:ext cx="12104914" cy="8849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lv-LV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Pasaule</a:t>
            </a:r>
            <a:r>
              <a:rPr lang="en-US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s</a:t>
            </a:r>
            <a:r>
              <a:rPr lang="lv-LV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 tendences</a:t>
            </a:r>
            <a:r>
              <a:rPr lang="en-US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 </a:t>
            </a:r>
            <a:r>
              <a:rPr lang="lv-LV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dzelzceļa jomā</a:t>
            </a:r>
            <a:endParaRPr lang="lv-LV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9CE145-0884-432C-A804-22D34AD9A9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72213"/>
            <a:ext cx="32956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v-LV" dirty="0"/>
              <a:t>Rīgas Tehniskā universitāte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E0E1DC-453D-48C6-9583-E3E70495AF10}"/>
              </a:ext>
            </a:extLst>
          </p:cNvPr>
          <p:cNvSpPr txBox="1">
            <a:spLocks/>
          </p:cNvSpPr>
          <p:nvPr/>
        </p:nvSpPr>
        <p:spPr>
          <a:xfrm>
            <a:off x="367223" y="220662"/>
            <a:ext cx="11147322" cy="9438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lv-LV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Pasaule</a:t>
            </a:r>
            <a:r>
              <a:rPr lang="en-US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s</a:t>
            </a:r>
            <a:r>
              <a:rPr lang="lv-LV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 tendences</a:t>
            </a:r>
            <a:r>
              <a:rPr lang="en-US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 </a:t>
            </a:r>
            <a:r>
              <a:rPr lang="lv-LV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dzelzceļa zinātnes jomā</a:t>
            </a:r>
            <a:endParaRPr lang="lv-LV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C32AD-190F-4935-A450-1FFE53CCF208}"/>
              </a:ext>
            </a:extLst>
          </p:cNvPr>
          <p:cNvSpPr txBox="1"/>
          <p:nvPr/>
        </p:nvSpPr>
        <p:spPr>
          <a:xfrm>
            <a:off x="367223" y="965857"/>
            <a:ext cx="11592233" cy="492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200" dirty="0"/>
              <a:t>Lai sasniegtu 2050. gada redzējumu, dzelzceļa nozare ir balstīta uz tehniskiem un zinātniskiem pētījumiem Eiropā un visā pasaulē šādās jomās [ERRAC Rail 2050 Vision]: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200" b="1" dirty="0"/>
              <a:t>Digitalizācija</a:t>
            </a:r>
            <a:r>
              <a:rPr lang="lv-LV" sz="2200" dirty="0"/>
              <a:t>: informācijas un komunikācijas tehnoloģijas (IKT), kas spēj uztvert, atklāt, apstrādāt, saņemt, pārsūtīt un analizēt digitālo informāciju drošos, uzticamos ‘’lietu interneta‘’ tīklos;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200" b="1" dirty="0"/>
              <a:t>Sadalīta kognitīvā datorizēšana</a:t>
            </a:r>
            <a:r>
              <a:rPr lang="lv-LV" sz="2200" dirty="0"/>
              <a:t>: mašīnu spējas apzināties un izprast apkārtni, atpazīt modeļus, radīt nozīmīgu ieskatu no liela apjoma izplatītiem datiem un mācīties;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200" b="1" dirty="0"/>
              <a:t>Robotika</a:t>
            </a:r>
            <a:r>
              <a:rPr lang="lv-LV" sz="2200" dirty="0"/>
              <a:t>: mašīnu spēja autonomi izpildīt mērķtiecīgus uzdevumus;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200" b="1" dirty="0"/>
              <a:t>Sadalītas koplietojamās uzskaites sistēmas</a:t>
            </a:r>
            <a:r>
              <a:rPr lang="lv-LV" sz="2200" dirty="0"/>
              <a:t>:  “</a:t>
            </a:r>
            <a:r>
              <a:rPr lang="lv-LV" sz="2200" dirty="0" err="1"/>
              <a:t>blokķēžu</a:t>
            </a:r>
            <a:r>
              <a:rPr lang="lv-LV" sz="2200" dirty="0"/>
              <a:t>” tehnoloģija, kas ļauj droši reģistrēt darījumus bez centralizētas vadības vai koordinācijas;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200" b="1" dirty="0"/>
              <a:t>Jauni “inteliģenti” materiāli </a:t>
            </a:r>
            <a:r>
              <a:rPr lang="lv-LV" sz="2200" dirty="0"/>
              <a:t>ar spēju sevi mainīt un labot, reaģējot uz ārējām iedarbībām.</a:t>
            </a:r>
          </a:p>
        </p:txBody>
      </p:sp>
    </p:spTree>
    <p:extLst>
      <p:ext uri="{BB962C8B-B14F-4D97-AF65-F5344CB8AC3E}">
        <p14:creationId xmlns:p14="http://schemas.microsoft.com/office/powerpoint/2010/main" val="93288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9CE145-0884-432C-A804-22D34AD9A9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72213"/>
            <a:ext cx="32956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v-LV" dirty="0"/>
              <a:t>Rīgas Tehniskā universitāte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DDC664-5E33-4570-80EB-7C2BB6EB2B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63836"/>
            <a:ext cx="11398250" cy="435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1800" dirty="0">
                <a:solidFill>
                  <a:schemeClr val="tx1"/>
                </a:solidFill>
              </a:rPr>
              <a:t>Jau tagad Eiropas dzelzceļu uzņēmumos DB (Vācija), SNCF (Francija) un </a:t>
            </a:r>
            <a:r>
              <a:rPr lang="lv-LV" sz="1800" dirty="0" err="1">
                <a:solidFill>
                  <a:schemeClr val="tx1"/>
                </a:solidFill>
              </a:rPr>
              <a:t>Trenitalia</a:t>
            </a:r>
            <a:r>
              <a:rPr lang="lv-LV" sz="1800" dirty="0">
                <a:solidFill>
                  <a:schemeClr val="tx1"/>
                </a:solidFill>
              </a:rPr>
              <a:t> (Itālija) tiek izmantoti: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tx1"/>
                </a:solidFill>
              </a:rPr>
              <a:t> industriālais lietiskais internets (</a:t>
            </a:r>
            <a:r>
              <a:rPr lang="lv-LV" sz="1800" dirty="0" err="1">
                <a:solidFill>
                  <a:schemeClr val="tx1"/>
                </a:solidFill>
              </a:rPr>
              <a:t>IIoT</a:t>
            </a:r>
            <a:r>
              <a:rPr lang="lv-LV" sz="1800" dirty="0">
                <a:solidFill>
                  <a:schemeClr val="tx1"/>
                </a:solidFill>
              </a:rPr>
              <a:t> 4.0) procesu automatizācijai,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tx1"/>
                </a:solidFill>
              </a:rPr>
              <a:t> </a:t>
            </a:r>
            <a:r>
              <a:rPr lang="lv-LV" sz="1800" dirty="0" err="1">
                <a:solidFill>
                  <a:schemeClr val="tx1"/>
                </a:solidFill>
              </a:rPr>
              <a:t>mākoņtehnoloģijas</a:t>
            </a:r>
            <a:r>
              <a:rPr lang="lv-LV" sz="1800" dirty="0">
                <a:solidFill>
                  <a:schemeClr val="tx1"/>
                </a:solidFill>
              </a:rPr>
              <a:t> izmaksu samazināšanai IT infrastruktūrai,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tx1"/>
                </a:solidFill>
              </a:rPr>
              <a:t> lielu datu apstrādes un analīzes algoritmi,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tx1"/>
                </a:solidFill>
              </a:rPr>
              <a:t> kā arī plāno ieviest </a:t>
            </a:r>
            <a:r>
              <a:rPr lang="lv-LV" sz="1800" b="1" dirty="0">
                <a:solidFill>
                  <a:schemeClr val="tx1"/>
                </a:solidFill>
              </a:rPr>
              <a:t>“digitālo vilcienu”</a:t>
            </a:r>
            <a:r>
              <a:rPr lang="lv-LV" sz="1800" dirty="0">
                <a:solidFill>
                  <a:schemeClr val="tx1"/>
                </a:solidFill>
              </a:rPr>
              <a:t> un </a:t>
            </a:r>
            <a:r>
              <a:rPr lang="lv-LV" sz="1800" b="1" dirty="0">
                <a:solidFill>
                  <a:schemeClr val="tx1"/>
                </a:solidFill>
              </a:rPr>
              <a:t>vilcienu internetu (Internet </a:t>
            </a:r>
            <a:r>
              <a:rPr lang="lv-LV" sz="1800" b="1" dirty="0" err="1">
                <a:solidFill>
                  <a:schemeClr val="tx1"/>
                </a:solidFill>
              </a:rPr>
              <a:t>of</a:t>
            </a:r>
            <a:r>
              <a:rPr lang="lv-LV" sz="1800" b="1" dirty="0">
                <a:solidFill>
                  <a:schemeClr val="tx1"/>
                </a:solidFill>
              </a:rPr>
              <a:t> </a:t>
            </a:r>
            <a:r>
              <a:rPr lang="lv-LV" sz="1800" b="1" dirty="0" err="1">
                <a:solidFill>
                  <a:schemeClr val="tx1"/>
                </a:solidFill>
              </a:rPr>
              <a:t>Trains</a:t>
            </a:r>
            <a:r>
              <a:rPr lang="lv-LV" sz="1800" b="1" dirty="0">
                <a:solidFill>
                  <a:schemeClr val="tx1"/>
                </a:solidFill>
              </a:rPr>
              <a:t>) </a:t>
            </a:r>
            <a:r>
              <a:rPr lang="lv-LV" sz="1800" dirty="0">
                <a:solidFill>
                  <a:schemeClr val="tx1"/>
                </a:solidFill>
              </a:rPr>
              <a:t>un citas tehnoloģijas. </a:t>
            </a:r>
          </a:p>
          <a:p>
            <a:pPr marL="0" indent="0">
              <a:buNone/>
            </a:pPr>
            <a:endParaRPr lang="lv-LV" sz="1800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255C2A-896A-49A6-8220-C908C4E94103}"/>
              </a:ext>
            </a:extLst>
          </p:cNvPr>
          <p:cNvSpPr txBox="1">
            <a:spLocks/>
          </p:cNvSpPr>
          <p:nvPr/>
        </p:nvSpPr>
        <p:spPr>
          <a:xfrm>
            <a:off x="397328" y="338932"/>
            <a:ext cx="11147322" cy="9438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lv-LV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Pasaule</a:t>
            </a:r>
            <a:r>
              <a:rPr lang="en-US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s</a:t>
            </a:r>
            <a:r>
              <a:rPr lang="lv-LV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 tendences</a:t>
            </a:r>
            <a:r>
              <a:rPr lang="en-US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 </a:t>
            </a:r>
            <a:r>
              <a:rPr lang="lv-LV" sz="4000" b="1" dirty="0">
                <a:solidFill>
                  <a:srgbClr val="005551"/>
                </a:solidFill>
                <a:latin typeface="Arial"/>
                <a:ea typeface="+mn-ea"/>
                <a:cs typeface="+mn-cs"/>
              </a:rPr>
              <a:t>dzelzceļa jomā</a:t>
            </a:r>
            <a:endParaRPr lang="lv-LV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B853DC-1277-4F29-A3F2-68DAC615D6E7}"/>
              </a:ext>
            </a:extLst>
          </p:cNvPr>
          <p:cNvSpPr txBox="1">
            <a:spLocks/>
          </p:cNvSpPr>
          <p:nvPr/>
        </p:nvSpPr>
        <p:spPr>
          <a:xfrm>
            <a:off x="87086" y="1"/>
            <a:ext cx="12104914" cy="12083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lv-LV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renitalia Trains (Italy), Trenitalia Train Tickets and Info | ItaliaRail">
            <a:extLst>
              <a:ext uri="{FF2B5EF4-FFF2-40B4-BE49-F238E27FC236}">
                <a16:creationId xmlns:a16="http://schemas.microsoft.com/office/drawing/2014/main" id="{2F9C1BB1-94F4-4F35-A73F-8F2E9424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3143" y="3080886"/>
            <a:ext cx="3809999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utsche Bahn doubles mask checks on long distance train journeys |  RailTech.com">
            <a:extLst>
              <a:ext uri="{FF2B5EF4-FFF2-40B4-BE49-F238E27FC236}">
                <a16:creationId xmlns:a16="http://schemas.microsoft.com/office/drawing/2014/main" id="{B0F3585D-A611-4258-B3FA-A02D17400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59" y="3080886"/>
            <a:ext cx="3855614" cy="24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NCF on track for driverless high-speed trains by 2023">
            <a:extLst>
              <a:ext uri="{FF2B5EF4-FFF2-40B4-BE49-F238E27FC236}">
                <a16:creationId xmlns:a16="http://schemas.microsoft.com/office/drawing/2014/main" id="{BD890E49-B417-4E17-A4A8-14B19B7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708219"/>
            <a:ext cx="3810000" cy="25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86584E-078A-4D31-9A6E-596BC5604EF7}"/>
              </a:ext>
            </a:extLst>
          </p:cNvPr>
          <p:cNvSpPr txBox="1"/>
          <p:nvPr/>
        </p:nvSpPr>
        <p:spPr>
          <a:xfrm>
            <a:off x="-1" y="5597783"/>
            <a:ext cx="35619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</a:rPr>
              <a:t>Foto avots: interneta resurss, autors nezināms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11B28-755C-4AD8-B94C-49DAC649F735}"/>
              </a:ext>
            </a:extLst>
          </p:cNvPr>
          <p:cNvSpPr txBox="1"/>
          <p:nvPr/>
        </p:nvSpPr>
        <p:spPr>
          <a:xfrm>
            <a:off x="4190035" y="6280055"/>
            <a:ext cx="35619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</a:rPr>
              <a:t>Foto avots: interneta resurss, autors nezināms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1EA91-83CE-4294-8FD7-41B3CD723349}"/>
              </a:ext>
            </a:extLst>
          </p:cNvPr>
          <p:cNvSpPr txBox="1"/>
          <p:nvPr/>
        </p:nvSpPr>
        <p:spPr>
          <a:xfrm>
            <a:off x="8233143" y="5655664"/>
            <a:ext cx="2548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</a:rPr>
              <a:t>Foto avots: interneta resurss, autors nezināms</a:t>
            </a:r>
          </a:p>
        </p:txBody>
      </p:sp>
    </p:spTree>
    <p:extLst>
      <p:ext uri="{BB962C8B-B14F-4D97-AF65-F5344CB8AC3E}">
        <p14:creationId xmlns:p14="http://schemas.microsoft.com/office/powerpoint/2010/main" val="10762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9CE145-0884-432C-A804-22D34AD9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v-LV"/>
              <a:t>Rīgas Tehniskā universitāte</a:t>
            </a:r>
            <a:endParaRPr lang="lv-LV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B853DC-1277-4F29-A3F2-68DAC615D6E7}"/>
              </a:ext>
            </a:extLst>
          </p:cNvPr>
          <p:cNvSpPr txBox="1">
            <a:spLocks/>
          </p:cNvSpPr>
          <p:nvPr/>
        </p:nvSpPr>
        <p:spPr>
          <a:xfrm>
            <a:off x="87086" y="1"/>
            <a:ext cx="12104914" cy="12083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lv-LV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1B39EE-AB1C-4B69-AE27-9B9873CD52CC}"/>
              </a:ext>
            </a:extLst>
          </p:cNvPr>
          <p:cNvSpPr txBox="1">
            <a:spLocks/>
          </p:cNvSpPr>
          <p:nvPr/>
        </p:nvSpPr>
        <p:spPr>
          <a:xfrm>
            <a:off x="299883" y="68827"/>
            <a:ext cx="11147322" cy="9438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lv-LV" sz="4000" dirty="0"/>
              <a:t>Mēs skatāmies nākotnē… 2030… 2050</a:t>
            </a:r>
            <a:endParaRPr lang="lv-LV" dirty="0">
              <a:solidFill>
                <a:srgbClr val="0055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9E5968-3CD1-4347-81C2-94B326D5B60F}"/>
              </a:ext>
            </a:extLst>
          </p:cNvPr>
          <p:cNvSpPr txBox="1"/>
          <p:nvPr/>
        </p:nvSpPr>
        <p:spPr>
          <a:xfrm>
            <a:off x="299883" y="1081549"/>
            <a:ext cx="11592233" cy="569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600" dirty="0"/>
              <a:t>Atbilstoši Eiropas stratēģijai, RTU studiju programmas «Dzelzceļa inženierija» prioritātes skatoties uz nākotnes (līdz 2050. gadam) tendencēm ir: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600" dirty="0"/>
              <a:t> zaļās tehnoloģijas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600" dirty="0"/>
              <a:t> elektriskā vilce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600" dirty="0"/>
              <a:t> </a:t>
            </a:r>
            <a:r>
              <a:rPr lang="lv-LV" sz="2600" dirty="0" err="1"/>
              <a:t>digitālizācija</a:t>
            </a:r>
            <a:endParaRPr lang="lv-LV" sz="26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600" dirty="0"/>
              <a:t> datorizācijas tehnoloģijas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600" dirty="0"/>
              <a:t> bezvadu komunikācijas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600" dirty="0"/>
              <a:t> satelītu sistēmas (</a:t>
            </a:r>
            <a:r>
              <a:rPr lang="lv-LV" sz="2600" dirty="0" err="1"/>
              <a:t>Global</a:t>
            </a:r>
            <a:r>
              <a:rPr lang="lv-LV" sz="2600" dirty="0"/>
              <a:t> </a:t>
            </a:r>
            <a:r>
              <a:rPr lang="lv-LV" sz="2600" dirty="0" err="1"/>
              <a:t>Navigation</a:t>
            </a:r>
            <a:r>
              <a:rPr lang="lv-LV" sz="2600" dirty="0"/>
              <a:t> </a:t>
            </a:r>
            <a:r>
              <a:rPr lang="lv-LV" sz="2600" dirty="0" err="1"/>
              <a:t>Satellite</a:t>
            </a:r>
            <a:r>
              <a:rPr lang="lv-LV" sz="2600" dirty="0"/>
              <a:t> </a:t>
            </a:r>
            <a:r>
              <a:rPr lang="lv-LV" sz="2600" dirty="0" err="1"/>
              <a:t>System</a:t>
            </a:r>
            <a:r>
              <a:rPr lang="lv-LV" sz="2600" dirty="0"/>
              <a:t>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600" dirty="0"/>
              <a:t> intelektuālās transporta un transportlīdzekļu vadības sistēmas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600" dirty="0"/>
              <a:t> autonomie </a:t>
            </a:r>
            <a:r>
              <a:rPr lang="lv-LV" sz="2600" dirty="0" err="1"/>
              <a:t>bezvadītāja</a:t>
            </a:r>
            <a:r>
              <a:rPr lang="lv-LV" sz="2600" dirty="0"/>
              <a:t> transportlīdzekļi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lv-LV" sz="2600" dirty="0"/>
          </a:p>
        </p:txBody>
      </p:sp>
      <p:pic>
        <p:nvPicPr>
          <p:cNvPr id="2050" name="Picture 2" descr="What is the Difference Between GNSS and GPS? - everything RF">
            <a:extLst>
              <a:ext uri="{FF2B5EF4-FFF2-40B4-BE49-F238E27FC236}">
                <a16:creationId xmlns:a16="http://schemas.microsoft.com/office/drawing/2014/main" id="{EA6CB9D6-C684-405C-ACFE-B16FA57A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537" y="2094271"/>
            <a:ext cx="5576376" cy="245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6F1A8-579B-4B01-99F0-92758A980861}"/>
              </a:ext>
            </a:extLst>
          </p:cNvPr>
          <p:cNvSpPr txBox="1"/>
          <p:nvPr/>
        </p:nvSpPr>
        <p:spPr>
          <a:xfrm>
            <a:off x="9757148" y="4462813"/>
            <a:ext cx="2434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</a:rPr>
              <a:t>Avots: www.everythingrf.com</a:t>
            </a:r>
          </a:p>
        </p:txBody>
      </p:sp>
    </p:spTree>
    <p:extLst>
      <p:ext uri="{BB962C8B-B14F-4D97-AF65-F5344CB8AC3E}">
        <p14:creationId xmlns:p14="http://schemas.microsoft.com/office/powerpoint/2010/main" val="69598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9CE145-0884-432C-A804-22D34AD9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v-LV"/>
              <a:t>Rīgas Tehniskā universitāte</a:t>
            </a:r>
            <a:endParaRPr lang="lv-LV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B853DC-1277-4F29-A3F2-68DAC615D6E7}"/>
              </a:ext>
            </a:extLst>
          </p:cNvPr>
          <p:cNvSpPr txBox="1">
            <a:spLocks/>
          </p:cNvSpPr>
          <p:nvPr/>
        </p:nvSpPr>
        <p:spPr>
          <a:xfrm>
            <a:off x="87086" y="1"/>
            <a:ext cx="12104914" cy="12083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lv-LV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1B39EE-AB1C-4B69-AE27-9B9873CD52CC}"/>
              </a:ext>
            </a:extLst>
          </p:cNvPr>
          <p:cNvSpPr txBox="1">
            <a:spLocks/>
          </p:cNvSpPr>
          <p:nvPr/>
        </p:nvSpPr>
        <p:spPr>
          <a:xfrm>
            <a:off x="299883" y="68827"/>
            <a:ext cx="11147322" cy="9438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lv-LV" sz="4000" dirty="0"/>
              <a:t>Iemesli sākt studēt «Dzelzceļa inženieriju» šogad</a:t>
            </a:r>
            <a:endParaRPr lang="lv-LV" dirty="0">
              <a:solidFill>
                <a:srgbClr val="0055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CB704-C59A-4229-951C-D3E855F2516F}"/>
              </a:ext>
            </a:extLst>
          </p:cNvPr>
          <p:cNvSpPr txBox="1"/>
          <p:nvPr/>
        </p:nvSpPr>
        <p:spPr>
          <a:xfrm>
            <a:off x="565882" y="769897"/>
            <a:ext cx="11147321" cy="5606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Dzelzceļš Latvijā pašlaik atrodas 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milzīgu pārmaiņu un jaunu izaicinājumu posmā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Notiek 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 </a:t>
            </a:r>
            <a:r>
              <a:rPr lang="lv-LV" sz="2200" b="1" dirty="0" err="1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Baltica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būvniecība, pēdējo 100 gadu lielākais projekts ar 5 miljardu eiro ieguldījumu Baltijas reģionā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Eiropas dzelzceļu tīklā integrēts elektrificēts dzelzceļš ir 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visperspektīvākais transporta veids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2021. gads ir 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Eiropas dzelzceļa gads</a:t>
            </a: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pilns ar pasākumiem gan Latvijā, gan Eiropā, lai vēl paātrinātu dzelzceļa attīstību 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Tieši šogad ir unikālā iespēja </a:t>
            </a: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kļūt par dalībnieku vienā no augstākās prioritātes transporta infrastruktūras projektiem Eiropas Savienībā!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Uzsākot studijas šogad, </a:t>
            </a:r>
            <a:r>
              <a:rPr lang="lv-LV" sz="2200" b="1" dirty="0">
                <a:solidFill>
                  <a:srgbClr val="1E278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ēc 4-5 gadiem </a:t>
            </a:r>
            <a:r>
              <a:rPr lang="lv-L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tiks iegūts</a:t>
            </a: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bakalaura vai maģistra grāds </a:t>
            </a: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lv-LV" sz="2200" b="1" dirty="0">
                <a:solidFill>
                  <a:srgbClr val="1E27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dzelzceļa inženiera kvalifikācija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arī 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pēc 5 gadiem </a:t>
            </a: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plānots pabeigt 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 </a:t>
            </a:r>
            <a:r>
              <a:rPr lang="lv-LV" sz="2200" b="1" dirty="0" err="1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Baltica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būvniecību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lv-LV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aunizveidotajā</a:t>
            </a: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dzelzceļā būs pieprasījums pēc 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zinošiem </a:t>
            </a: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kvalificētiem </a:t>
            </a:r>
            <a:r>
              <a:rPr lang="lv-LV" sz="2200" b="1" dirty="0">
                <a:solidFill>
                  <a:srgbClr val="1E2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specialistiem</a:t>
            </a:r>
          </a:p>
        </p:txBody>
      </p:sp>
    </p:spTree>
    <p:extLst>
      <p:ext uri="{BB962C8B-B14F-4D97-AF65-F5344CB8AC3E}">
        <p14:creationId xmlns:p14="http://schemas.microsoft.com/office/powerpoint/2010/main" val="421879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Jauna programma «Dzelzceļa inženierija»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40A0B-64B9-45C2-A6C5-7410E56B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16" y="1453932"/>
            <a:ext cx="10862930" cy="4617259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400" dirty="0"/>
              <a:t>Rīgas Tehniskā universitāte ir </a:t>
            </a:r>
            <a:r>
              <a:rPr lang="lv-LV" sz="2400" b="1" dirty="0">
                <a:solidFill>
                  <a:srgbClr val="293B97"/>
                </a:solidFill>
              </a:rPr>
              <a:t>vienīgā augstskola </a:t>
            </a:r>
            <a:r>
              <a:rPr lang="lv-LV" sz="2400" dirty="0"/>
              <a:t>Latvijā, kas sagatavo inženierus </a:t>
            </a:r>
            <a:r>
              <a:rPr lang="lv-LV" sz="2400" b="1" dirty="0">
                <a:solidFill>
                  <a:srgbClr val="293B97"/>
                </a:solidFill>
              </a:rPr>
              <a:t>dzelzceļa</a:t>
            </a:r>
            <a:r>
              <a:rPr lang="lv-LV" sz="2400" dirty="0"/>
              <a:t> nozarē. 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400" dirty="0"/>
              <a:t>Sakarā ar akreditācijas procesu studiju programmā «Dzelzceļa inženierija» šobrīd notiek </a:t>
            </a:r>
            <a:r>
              <a:rPr lang="lv-LV" sz="2400" b="1" dirty="0">
                <a:solidFill>
                  <a:srgbClr val="293B97"/>
                </a:solidFill>
              </a:rPr>
              <a:t>būtiskās pozitīvas pārmaiņas </a:t>
            </a:r>
            <a:r>
              <a:rPr lang="lv-LV" sz="2400" dirty="0"/>
              <a:t>un to </a:t>
            </a:r>
            <a:r>
              <a:rPr lang="lv-LV" sz="2400" b="1" dirty="0">
                <a:solidFill>
                  <a:srgbClr val="293B97"/>
                </a:solidFill>
              </a:rPr>
              <a:t>pilnveidošana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400" dirty="0"/>
              <a:t>Tagad tā nodrošina </a:t>
            </a:r>
            <a:r>
              <a:rPr lang="lv-LV" sz="2400" b="1" dirty="0">
                <a:solidFill>
                  <a:srgbClr val="293B97"/>
                </a:solidFill>
              </a:rPr>
              <a:t>topošā transporta inženiera</a:t>
            </a:r>
            <a:r>
              <a:rPr lang="lv-LV" sz="2400" dirty="0">
                <a:solidFill>
                  <a:srgbClr val="293B97"/>
                </a:solidFill>
              </a:rPr>
              <a:t> </a:t>
            </a:r>
            <a:r>
              <a:rPr lang="lv-LV" sz="2400" dirty="0"/>
              <a:t>atbilstību transporta jomas mūsdienīgām un nākotnes prasībām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400" dirty="0"/>
              <a:t>Jau </a:t>
            </a:r>
            <a:r>
              <a:rPr lang="lv-LV" sz="2400" b="1" dirty="0">
                <a:solidFill>
                  <a:srgbClr val="293B97"/>
                </a:solidFill>
              </a:rPr>
              <a:t>no pirmā gada </a:t>
            </a:r>
            <a:r>
              <a:rPr lang="lv-LV" sz="2400" dirty="0"/>
              <a:t>sāksies jaunie ar </a:t>
            </a:r>
            <a:r>
              <a:rPr lang="lv-LV" sz="2400" b="1" dirty="0">
                <a:solidFill>
                  <a:srgbClr val="293B97"/>
                </a:solidFill>
              </a:rPr>
              <a:t>transporta</a:t>
            </a:r>
            <a:r>
              <a:rPr lang="lv-LV" sz="2400" dirty="0"/>
              <a:t> nozari saistītie </a:t>
            </a:r>
            <a:r>
              <a:rPr lang="lv-LV" sz="2400" b="1" dirty="0">
                <a:solidFill>
                  <a:srgbClr val="293B97"/>
                </a:solidFill>
              </a:rPr>
              <a:t>priekšmeti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lv-LV" sz="2400" dirty="0"/>
              <a:t>Īpašā uzmanība tiek pievērsta </a:t>
            </a:r>
            <a:r>
              <a:rPr lang="lv-LV" sz="2400" b="1" dirty="0">
                <a:solidFill>
                  <a:srgbClr val="293B97"/>
                </a:solidFill>
              </a:rPr>
              <a:t>praktiskai daļai</a:t>
            </a:r>
            <a:r>
              <a:rPr lang="lv-LV" sz="2400" dirty="0"/>
              <a:t>, lai dotu ne tikai zināšanas, bet arī prasmes</a:t>
            </a:r>
          </a:p>
          <a:p>
            <a:pPr>
              <a:buFont typeface="Wingdings" panose="05000000000000000000" pitchFamily="2" charset="2"/>
              <a:buChar char="ü"/>
            </a:pPr>
            <a:endParaRPr lang="lv-LV" dirty="0"/>
          </a:p>
          <a:p>
            <a:pPr>
              <a:buFont typeface="Wingdings" panose="05000000000000000000" pitchFamily="2" charset="2"/>
              <a:buChar char="ü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6978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Jauna programma «Dzelzceļa inženierija»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40A0B-64B9-45C2-A6C5-7410E56B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453932"/>
            <a:ext cx="11695813" cy="4734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600" dirty="0">
                <a:solidFill>
                  <a:schemeClr val="accent1">
                    <a:lumMod val="50000"/>
                  </a:schemeClr>
                </a:solidFill>
              </a:rPr>
              <a:t>Programmā būtiski palielināts </a:t>
            </a:r>
            <a:r>
              <a:rPr lang="lv-LV" sz="2600" b="1" dirty="0">
                <a:solidFill>
                  <a:srgbClr val="1E2785"/>
                </a:solidFill>
              </a:rPr>
              <a:t>ar informācijas tehnoloģijām un programmēšanu</a:t>
            </a:r>
            <a:r>
              <a:rPr lang="lv-LV" sz="2600" dirty="0">
                <a:solidFill>
                  <a:srgbClr val="1E2785"/>
                </a:solidFill>
              </a:rPr>
              <a:t> </a:t>
            </a:r>
            <a:r>
              <a:rPr lang="lv-LV" sz="2600" b="1" dirty="0">
                <a:solidFill>
                  <a:srgbClr val="1E2785"/>
                </a:solidFill>
              </a:rPr>
              <a:t>saistīto</a:t>
            </a:r>
            <a:r>
              <a:rPr lang="lv-LV" sz="2600" dirty="0">
                <a:solidFill>
                  <a:schemeClr val="accent1">
                    <a:lumMod val="50000"/>
                  </a:schemeClr>
                </a:solidFill>
              </a:rPr>
              <a:t> priekšmetu skaits. </a:t>
            </a:r>
          </a:p>
          <a:p>
            <a:pPr marL="0" indent="0" algn="just">
              <a:buNone/>
            </a:pPr>
            <a:endParaRPr lang="lv-LV" sz="2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lv-LV" sz="2600" dirty="0">
                <a:solidFill>
                  <a:schemeClr val="accent1">
                    <a:lumMod val="50000"/>
                  </a:schemeClr>
                </a:solidFill>
              </a:rPr>
              <a:t>Tas ļauj: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600" dirty="0">
                <a:solidFill>
                  <a:schemeClr val="accent1">
                    <a:lumMod val="50000"/>
                  </a:schemeClr>
                </a:solidFill>
              </a:rPr>
              <a:t> paplašināt topošā speciālista zināšanu spektru, neierobežojoties tikai ar dzelzceļa jomu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600" dirty="0">
                <a:solidFill>
                  <a:schemeClr val="accent1">
                    <a:lumMod val="50000"/>
                  </a:schemeClr>
                </a:solidFill>
              </a:rPr>
              <a:t> palielināt viņa </a:t>
            </a:r>
            <a:r>
              <a:rPr lang="lv-LV" sz="2600" b="1" dirty="0">
                <a:solidFill>
                  <a:srgbClr val="1E2785"/>
                </a:solidFill>
              </a:rPr>
              <a:t>konkurētspēju</a:t>
            </a:r>
            <a:r>
              <a:rPr lang="lv-LV" sz="2600" dirty="0">
                <a:solidFill>
                  <a:schemeClr val="accent1">
                    <a:lumMod val="50000"/>
                  </a:schemeClr>
                </a:solidFill>
              </a:rPr>
              <a:t> darba tirgū,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600" dirty="0">
                <a:solidFill>
                  <a:schemeClr val="accent1">
                    <a:lumMod val="50000"/>
                  </a:schemeClr>
                </a:solidFill>
              </a:rPr>
              <a:t> dot iespēju turpmāk strādāt </a:t>
            </a:r>
            <a:r>
              <a:rPr lang="lv-LV" sz="2600" i="1" dirty="0">
                <a:solidFill>
                  <a:schemeClr val="accent1">
                    <a:lumMod val="50000"/>
                  </a:schemeClr>
                </a:solidFill>
              </a:rPr>
              <a:t>ne tikai dzelzceļā</a:t>
            </a:r>
            <a:r>
              <a:rPr lang="lv-LV" sz="2600" dirty="0">
                <a:solidFill>
                  <a:schemeClr val="accent1">
                    <a:lumMod val="50000"/>
                  </a:schemeClr>
                </a:solidFill>
              </a:rPr>
              <a:t>, bet arī kā </a:t>
            </a:r>
            <a:br>
              <a:rPr lang="lv-LV" sz="2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sz="2600" b="1" dirty="0">
                <a:solidFill>
                  <a:srgbClr val="1E2785"/>
                </a:solidFill>
              </a:rPr>
              <a:t>specialistam ar informācijas tehnoloģijas un programmēšanas prasmēm </a:t>
            </a:r>
            <a:r>
              <a:rPr lang="lv-LV" sz="2600" dirty="0">
                <a:solidFill>
                  <a:schemeClr val="accent1">
                    <a:lumMod val="50000"/>
                  </a:schemeClr>
                </a:solidFill>
              </a:rPr>
              <a:t>ar transportu saistītos uzņēmumos. </a:t>
            </a:r>
          </a:p>
          <a:p>
            <a:pPr marL="0" indent="0">
              <a:buNone/>
            </a:pPr>
            <a:endParaRPr lang="lv-LV" sz="2600" dirty="0"/>
          </a:p>
          <a:p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194609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8655F5-F506-4922-A015-C47930F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2932"/>
            <a:ext cx="10972800" cy="772587"/>
          </a:xfrm>
        </p:spPr>
        <p:txBody>
          <a:bodyPr>
            <a:normAutofit/>
          </a:bodyPr>
          <a:lstStyle/>
          <a:p>
            <a:r>
              <a:rPr lang="lv-LV" dirty="0"/>
              <a:t>Jauna «Dzelzceļa inženierijas» metodika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40A0B-64B9-45C2-A6C5-7410E56B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872753"/>
            <a:ext cx="11504428" cy="58748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Lai nodrošinātu viskvalitatīvāko un visefektīvāko inženieru sagatavošanu, sākot ar 2021. gadu tiek plānots izmantot vienu pasaules progresīvāko metodiku – uz projektu balstīto apmācību (Project-</a:t>
            </a:r>
            <a:r>
              <a:rPr lang="lv-LV" sz="2400" dirty="0" err="1">
                <a:solidFill>
                  <a:schemeClr val="accent1">
                    <a:lumMod val="50000"/>
                  </a:schemeClr>
                </a:solidFill>
              </a:rPr>
              <a:t>based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v-LV" sz="2400" dirty="0" err="1">
                <a:solidFill>
                  <a:schemeClr val="accent1">
                    <a:lumMod val="50000"/>
                  </a:schemeClr>
                </a:solidFill>
              </a:rPr>
              <a:t>learning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lv-LV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Šim nolūkam studiju programmā ir plānots: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Ierobežots studentu skaits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Individuālā </a:t>
            </a:r>
            <a:r>
              <a:rPr lang="lv-LV" sz="2400" dirty="0" err="1">
                <a:solidFill>
                  <a:schemeClr val="accent1">
                    <a:lumMod val="50000"/>
                  </a:schemeClr>
                </a:solidFill>
              </a:rPr>
              <a:t>inženierprojekta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 izstrāde, sākot jau no pirmā mācību gada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Izstrādājot </a:t>
            </a:r>
            <a:r>
              <a:rPr lang="lv-LV" sz="2400" dirty="0" err="1">
                <a:solidFill>
                  <a:schemeClr val="accent1">
                    <a:lumMod val="50000"/>
                  </a:schemeClr>
                </a:solidFill>
              </a:rPr>
              <a:t>inženierprojektu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, ir jāapgūst priekšmeti, lai iegūtu zināšanas un prasmes, kuras studenti varēs uzreiz pielietot, kas ļaus uzskatami apvienot teoriju ar to praktisko pielietojumu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Katram studentam tiks piesaistīts vadītājs-</a:t>
            </a:r>
            <a:r>
              <a:rPr lang="lv-LV" sz="2400" dirty="0" err="1">
                <a:solidFill>
                  <a:schemeClr val="accent1">
                    <a:lumMod val="50000"/>
                  </a:schemeClr>
                </a:solidFill>
              </a:rPr>
              <a:t>mentors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, kurš vadīs un konsultēs visā studiju procesa laikā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Studentiem būs iespēja piedalīties zinātnisko projektu īstenošanā,</a:t>
            </a:r>
          </a:p>
          <a:p>
            <a:pPr marL="0" indent="0">
              <a:buNone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    praktisko zināšanu nostiprināšanai  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692899167"/>
      </p:ext>
    </p:extLst>
  </p:cSld>
  <p:clrMapOvr>
    <a:masterClrMapping/>
  </p:clrMapOvr>
</p:sld>
</file>

<file path=ppt/theme/theme1.xml><?xml version="1.0" encoding="utf-8"?>
<a:theme xmlns:a="http://schemas.openxmlformats.org/drawingml/2006/main" name="L_Ekspresis_PPT_pamatne">
  <a:themeElements>
    <a:clrScheme name="Custom 6">
      <a:dk1>
        <a:srgbClr val="005551"/>
      </a:dk1>
      <a:lt1>
        <a:srgbClr val="FFFFFF"/>
      </a:lt1>
      <a:dk2>
        <a:srgbClr val="005551"/>
      </a:dk2>
      <a:lt2>
        <a:srgbClr val="FFFFFF"/>
      </a:lt2>
      <a:accent1>
        <a:srgbClr val="005551"/>
      </a:accent1>
      <a:accent2>
        <a:srgbClr val="BDCF3C"/>
      </a:accent2>
      <a:accent3>
        <a:srgbClr val="B72E91"/>
      </a:accent3>
      <a:accent4>
        <a:srgbClr val="27C4A6"/>
      </a:accent4>
      <a:accent5>
        <a:srgbClr val="FFC832"/>
      </a:accent5>
      <a:accent6>
        <a:srgbClr val="00B9F1"/>
      </a:accent6>
      <a:hlink>
        <a:srgbClr val="8B5BA4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72F10E7C4C39940B5A4614184529A47" ma:contentTypeVersion="10" ma:contentTypeDescription="Izveidot jaunu dokumentu." ma:contentTypeScope="" ma:versionID="09ad99a51c23104e8a56ba0b2fe5911c">
  <xsd:schema xmlns:xsd="http://www.w3.org/2001/XMLSchema" xmlns:xs="http://www.w3.org/2001/XMLSchema" xmlns:p="http://schemas.microsoft.com/office/2006/metadata/properties" xmlns:ns2="929ef86d-0678-474b-a2d1-4b70d1db9477" targetNamespace="http://schemas.microsoft.com/office/2006/metadata/properties" ma:root="true" ma:fieldsID="fe419d096907b6e7426737fd64f258f7" ns2:_="">
    <xsd:import namespace="929ef86d-0678-474b-a2d1-4b70d1db9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BA9612-E7EB-4461-9B0A-593F53CC8BE3}"/>
</file>

<file path=customXml/itemProps2.xml><?xml version="1.0" encoding="utf-8"?>
<ds:datastoreItem xmlns:ds="http://schemas.openxmlformats.org/officeDocument/2006/customXml" ds:itemID="{7E027085-54C8-4BF0-A689-81ABEBE75722}"/>
</file>

<file path=customXml/itemProps3.xml><?xml version="1.0" encoding="utf-8"?>
<ds:datastoreItem xmlns:ds="http://schemas.openxmlformats.org/officeDocument/2006/customXml" ds:itemID="{D8DA59D8-CB1C-46D6-80E9-6DDFB18D0E3F}"/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1095</Words>
  <Application>Microsoft Office PowerPoint</Application>
  <PresentationFormat>Widescreen</PresentationFormat>
  <Paragraphs>127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L_Ekspresis_PPT_pamatne</vt:lpstr>
      <vt:lpstr>RĪGAS TEHNISKĀS UNIVERSITĀTES  Mašīnzinību, transporta un aeronautikas fakultāte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Jauna programma «Dzelzceļa inženierija» </vt:lpstr>
      <vt:lpstr>Jauna programma «Dzelzceļa inženierija» </vt:lpstr>
      <vt:lpstr>Jauna «Dzelzceļa inženierijas» metodika</vt:lpstr>
      <vt:lpstr>Pēc «Dzelzceļa inženierijas» apgūšanas</vt:lpstr>
      <vt:lpstr>Jaunas laboratorijas praktiskiem darbiem (1) </vt:lpstr>
      <vt:lpstr>Jaunas laboratorijas praktiskiem darbiem (2)</vt:lpstr>
      <vt:lpstr>Jaunas laboratorijas praktiskiem darbiem (3)</vt:lpstr>
      <vt:lpstr>Jaunas laboratorijas praktiskiem darbiem (4)</vt:lpstr>
      <vt:lpstr>Jaunas laboratorijas praktiskiem darbiem (5)</vt:lpstr>
      <vt:lpstr>Jaunas laboratorijas praktiskiem darbiem (6)</vt:lpstr>
      <vt:lpstr>Prakses iespējas vadošajās kompānijas un pie pasaules līderiem </vt:lpstr>
      <vt:lpstr>Nāc studēt «Dzelzceļa inženieriju» RTU!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RĪGAS TEHNISKĀS UNIVERSITĀTES  Mašīnzinību, transporta un aeronautikas fakultātes  Transporta institūta  attīstības stratēģija un organizatoriskās darbības programma</dc:title>
  <dc:creator>Edmunds Kamoliņš</dc:creator>
  <cp:lastModifiedBy>Edmunds Kamoliņš</cp:lastModifiedBy>
  <cp:revision>101</cp:revision>
  <dcterms:created xsi:type="dcterms:W3CDTF">2020-11-19T12:27:00Z</dcterms:created>
  <dcterms:modified xsi:type="dcterms:W3CDTF">2021-04-23T07:51:58Z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0x010100572F10E7C4C39940B5A4614184529A47</vt:lpwstr>
  </property>
</Properties>
</file>