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269" r:id="rId3"/>
    <p:sldId id="332" r:id="rId4"/>
    <p:sldId id="437" r:id="rId5"/>
    <p:sldId id="441" r:id="rId6"/>
    <p:sldId id="354" r:id="rId7"/>
    <p:sldId id="355" r:id="rId8"/>
    <p:sldId id="362" r:id="rId9"/>
    <p:sldId id="448" r:id="rId10"/>
    <p:sldId id="424" r:id="rId11"/>
    <p:sldId id="386" r:id="rId12"/>
    <p:sldId id="388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76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e Malnača" initials="IM" lastIdx="19" clrIdx="0">
    <p:extLst>
      <p:ext uri="{19B8F6BF-5375-455C-9EA6-DF929625EA0E}">
        <p15:presenceInfo xmlns:p15="http://schemas.microsoft.com/office/powerpoint/2012/main" userId="S::MalnacaI@ldz.lv::8dad5ee2-8e90-4b20-a7df-d8d5c02c4ff6" providerId="AD"/>
      </p:ext>
    </p:extLst>
  </p:cmAuthor>
  <p:cmAuthor id="2" name="Teika Lapsa" initials="TL" lastIdx="44" clrIdx="1">
    <p:extLst>
      <p:ext uri="{19B8F6BF-5375-455C-9EA6-DF929625EA0E}">
        <p15:presenceInfo xmlns:p15="http://schemas.microsoft.com/office/powerpoint/2012/main" userId="S::LapsaT@ldz.lv::84d97674-0585-45a8-9430-16aa0b0eb9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1"/>
    <a:srgbClr val="525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27"/>
  </p:normalViewPr>
  <p:slideViewPr>
    <p:cSldViewPr snapToGrid="0" snapToObjects="1" showGuides="1">
      <p:cViewPr varScale="1">
        <p:scale>
          <a:sx n="95" d="100"/>
          <a:sy n="95" d="100"/>
        </p:scale>
        <p:origin x="66" y="168"/>
      </p:cViewPr>
      <p:guideLst>
        <p:guide orient="horz" pos="2160"/>
        <p:guide pos="1776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-4884" y="-6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C707E-C2A7-4A77-B4A8-50210CB3E242}" type="datetimeFigureOut">
              <a:rPr lang="lv-LV" smtClean="0"/>
              <a:t>22.04.2021.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BCBF5-1F5C-437B-8172-921A655EFB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793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067A-D71B-9C45-AEF7-A8C31E8C40F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FF5AF-C938-304D-A6ED-02F0BEAF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636" y="757238"/>
            <a:ext cx="5338062" cy="533806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42963" y="1752600"/>
            <a:ext cx="10453687" cy="4775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4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4515420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4515420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822024" y="6274956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842964" y="6322296"/>
            <a:ext cx="3810780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610076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4515420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4515420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610076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3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636" y="757238"/>
            <a:ext cx="5338062" cy="53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3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nacai\Documents\Visual identity\LOGO\LDZ_starptautiskais logo_balts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2714438"/>
            <a:ext cx="3241675" cy="1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75819" y="3396923"/>
            <a:ext cx="6598798" cy="1022489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HERE IS THE TITLE </a:t>
            </a:r>
            <a:br>
              <a:rPr lang="en-US" dirty="0"/>
            </a:br>
            <a:r>
              <a:rPr lang="en-US" dirty="0"/>
              <a:t>IN TWO ROWS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675816" y="4816846"/>
            <a:ext cx="6600194" cy="418869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674424" y="5235716"/>
            <a:ext cx="6600194" cy="757125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VAS “</a:t>
            </a:r>
            <a:r>
              <a:rPr lang="en-US" dirty="0" err="1"/>
              <a:t>Latvijas</a:t>
            </a:r>
            <a:r>
              <a:rPr lang="en-US" dirty="0"/>
              <a:t> </a:t>
            </a:r>
            <a:r>
              <a:rPr lang="en-US" dirty="0" err="1"/>
              <a:t>Dzelzceļš</a:t>
            </a:r>
            <a:r>
              <a:rPr lang="en-US" dirty="0"/>
              <a:t>” </a:t>
            </a:r>
            <a:r>
              <a:rPr lang="en-US" dirty="0" err="1"/>
              <a:t>ieņemamais</a:t>
            </a:r>
            <a:r>
              <a:rPr lang="en-US" dirty="0"/>
              <a:t> </a:t>
            </a:r>
            <a:r>
              <a:rPr lang="en-US" dirty="0" err="1"/>
              <a:t>amats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059596" y="5235714"/>
            <a:ext cx="2180489" cy="489841"/>
          </a:xfrm>
        </p:spPr>
        <p:txBody>
          <a:bodyPr lIns="0">
            <a:noAutofit/>
          </a:bodyPr>
          <a:lstStyle>
            <a:lvl1pPr marL="0" indent="0" algn="r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dd.mm.gggg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73" y="-304799"/>
            <a:ext cx="3483015" cy="34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7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75819" y="3396923"/>
            <a:ext cx="6598798" cy="1022489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HERE IS THE TITLE </a:t>
            </a:r>
            <a:br>
              <a:rPr lang="en-US" dirty="0"/>
            </a:br>
            <a:r>
              <a:rPr lang="en-US" dirty="0"/>
              <a:t>IN TWO ROWS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675816" y="4816846"/>
            <a:ext cx="6600194" cy="418869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674424" y="5235716"/>
            <a:ext cx="6600194" cy="757125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JSC “</a:t>
            </a:r>
            <a:r>
              <a:rPr lang="en-US" dirty="0" err="1"/>
              <a:t>Latvijas</a:t>
            </a:r>
            <a:r>
              <a:rPr lang="en-US" dirty="0"/>
              <a:t> </a:t>
            </a:r>
            <a:r>
              <a:rPr lang="en-US" dirty="0" err="1"/>
              <a:t>Dzelzceļš</a:t>
            </a:r>
            <a:r>
              <a:rPr lang="en-US" dirty="0"/>
              <a:t>” job title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059596" y="5235714"/>
            <a:ext cx="2180489" cy="489841"/>
          </a:xfrm>
        </p:spPr>
        <p:txBody>
          <a:bodyPr lIns="0">
            <a:noAutofit/>
          </a:bodyPr>
          <a:lstStyle>
            <a:lvl1pPr marL="0" indent="0" algn="r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22662"/>
            <a:ext cx="2620875" cy="26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7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5" y="2346251"/>
            <a:ext cx="8309321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7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968499" y="4548959"/>
            <a:ext cx="831851" cy="172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 flipV="1">
            <a:off x="2933204" y="4606559"/>
            <a:ext cx="7323669" cy="57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nacai\Documents\Visual identity\LOGO\LDZ_starptautiskais logo_balts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2714438"/>
            <a:ext cx="3241675" cy="1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8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5" y="2346251"/>
            <a:ext cx="8309321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7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1968499" y="4548959"/>
            <a:ext cx="831851" cy="172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 flipV="1">
            <a:off x="2933204" y="4606559"/>
            <a:ext cx="7323669" cy="57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10454345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185505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233971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2148" y="6032241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10454345" cy="3837356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Char char="•"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185505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233971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2148" y="6032241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185505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233971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2148" y="6032241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5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42963" y="1752600"/>
            <a:ext cx="10453687" cy="4775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16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7228798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4515420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7535401" y="6185505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842964" y="6232845"/>
            <a:ext cx="6444000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97348" y="0"/>
            <a:ext cx="359465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316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52258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0400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4515420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4515420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610076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66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75819" y="3396923"/>
            <a:ext cx="6598798" cy="1022489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HERE IS THE TITLE </a:t>
            </a:r>
            <a:br>
              <a:rPr lang="en-US" dirty="0"/>
            </a:br>
            <a:r>
              <a:rPr lang="en-US" dirty="0"/>
              <a:t>IN TWO ROWS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675816" y="4816846"/>
            <a:ext cx="6600194" cy="418869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674424" y="5235716"/>
            <a:ext cx="6600194" cy="757125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VAS “</a:t>
            </a:r>
            <a:r>
              <a:rPr lang="en-US" dirty="0" err="1"/>
              <a:t>Latvijas</a:t>
            </a:r>
            <a:r>
              <a:rPr lang="en-US" dirty="0"/>
              <a:t> </a:t>
            </a:r>
            <a:r>
              <a:rPr lang="en-US" dirty="0" err="1"/>
              <a:t>Dzelzceļš</a:t>
            </a:r>
            <a:r>
              <a:rPr lang="en-US" dirty="0"/>
              <a:t>” </a:t>
            </a:r>
            <a:r>
              <a:rPr lang="en-US" dirty="0" err="1"/>
              <a:t>ieņemamais</a:t>
            </a:r>
            <a:r>
              <a:rPr lang="en-US" dirty="0"/>
              <a:t> </a:t>
            </a:r>
            <a:r>
              <a:rPr lang="en-US" dirty="0" err="1"/>
              <a:t>amats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059596" y="5235714"/>
            <a:ext cx="2180489" cy="489841"/>
          </a:xfrm>
        </p:spPr>
        <p:txBody>
          <a:bodyPr lIns="0">
            <a:noAutofit/>
          </a:bodyPr>
          <a:lstStyle>
            <a:lvl1pPr marL="0" indent="0" algn="r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dd.mm.gggg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73" y="-304799"/>
            <a:ext cx="3483015" cy="348301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7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75819" y="3396923"/>
            <a:ext cx="6598798" cy="1022489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HERE IS THE TITLE </a:t>
            </a:r>
            <a:br>
              <a:rPr lang="en-US" dirty="0"/>
            </a:br>
            <a:r>
              <a:rPr lang="en-US" dirty="0"/>
              <a:t>IN TWO ROWS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675816" y="4816846"/>
            <a:ext cx="6600194" cy="418869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674424" y="5235716"/>
            <a:ext cx="6600194" cy="757125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JSC “</a:t>
            </a:r>
            <a:r>
              <a:rPr lang="en-US" dirty="0" err="1"/>
              <a:t>Latvijas</a:t>
            </a:r>
            <a:r>
              <a:rPr lang="en-US" dirty="0"/>
              <a:t> </a:t>
            </a:r>
            <a:r>
              <a:rPr lang="en-US" dirty="0" err="1"/>
              <a:t>Dzelzceļš</a:t>
            </a:r>
            <a:r>
              <a:rPr lang="en-US" dirty="0"/>
              <a:t>” job title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059596" y="5235714"/>
            <a:ext cx="2180489" cy="489841"/>
          </a:xfrm>
        </p:spPr>
        <p:txBody>
          <a:bodyPr lIns="0">
            <a:noAutofit/>
          </a:bodyPr>
          <a:lstStyle>
            <a:lvl1pPr marL="0" indent="0" algn="r">
              <a:spcBef>
                <a:spcPts val="0"/>
              </a:spcBef>
              <a:buNone/>
              <a:defRPr lang="en-US" sz="2000" b="0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22662"/>
            <a:ext cx="2620875" cy="262087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7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5" y="2346251"/>
            <a:ext cx="8309321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7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968499" y="4548959"/>
            <a:ext cx="831851" cy="172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 flipV="1">
            <a:off x="2933204" y="4606559"/>
            <a:ext cx="7323669" cy="57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5" y="2346251"/>
            <a:ext cx="8309321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7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1968499" y="4548959"/>
            <a:ext cx="831851" cy="172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 flipV="1">
            <a:off x="2933204" y="4606559"/>
            <a:ext cx="7323669" cy="57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10454345" cy="383735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or content here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274956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323422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2148" y="6032241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2964" y="1977656"/>
            <a:ext cx="10454345" cy="3837356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charset="0"/>
              <a:buChar char="•"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274956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323422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2148" y="6145677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4" y="728421"/>
            <a:ext cx="10454345" cy="866464"/>
          </a:xfr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 IN CAPITAL LETTERS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47508" y="6274956"/>
            <a:ext cx="536361" cy="140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flipV="1">
            <a:off x="842964" y="6323422"/>
            <a:ext cx="973626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FA722C-D202-4A73-A89F-669D4BB9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148" y="6145677"/>
            <a:ext cx="527132" cy="44692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4D5E18BD-30C7-894D-A51A-2F2A7C64E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1" r:id="rId3"/>
    <p:sldLayoutId id="2147483674" r:id="rId4"/>
    <p:sldLayoutId id="2147483664" r:id="rId5"/>
    <p:sldLayoutId id="2147483649" r:id="rId6"/>
    <p:sldLayoutId id="2147483676" r:id="rId7"/>
    <p:sldLayoutId id="2147483658" r:id="rId8"/>
    <p:sldLayoutId id="2147483678" r:id="rId9"/>
    <p:sldLayoutId id="2147483683" r:id="rId10"/>
    <p:sldLayoutId id="2147483677" r:id="rId11"/>
    <p:sldLayoutId id="2147483698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LDZ ilustracijas 170">
            <a:extLst>
              <a:ext uri="{FF2B5EF4-FFF2-40B4-BE49-F238E27FC236}">
                <a16:creationId xmlns:a16="http://schemas.microsoft.com/office/drawing/2014/main" id="{9C727987-F888-48FB-92D7-FA51A45A5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509" r="-1105"/>
          <a:stretch/>
        </p:blipFill>
        <p:spPr bwMode="auto">
          <a:xfrm>
            <a:off x="-1" y="-250683"/>
            <a:ext cx="12326681" cy="71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7F611-E26B-4E4D-9537-34F7882C0704}"/>
              </a:ext>
            </a:extLst>
          </p:cNvPr>
          <p:cNvSpPr/>
          <p:nvPr/>
        </p:nvSpPr>
        <p:spPr>
          <a:xfrm>
            <a:off x="0" y="-2540"/>
            <a:ext cx="12192000" cy="6858000"/>
          </a:xfrm>
          <a:prstGeom prst="rect">
            <a:avLst/>
          </a:prstGeom>
          <a:solidFill>
            <a:srgbClr val="00284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8D51B-B14E-48CF-B918-7E88B9041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0605" y="3092917"/>
            <a:ext cx="9277931" cy="1022489"/>
          </a:xfrm>
        </p:spPr>
        <p:txBody>
          <a:bodyPr/>
          <a:lstStyle/>
          <a:p>
            <a:r>
              <a:rPr lang="lv-LV" dirty="0"/>
              <a:t>Latvijas dzelzceļa tīkls – mūsdienīgs, klientiem un videi draudzīgs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573E3A-67B6-4926-AF5C-0D12C2054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673" y="834642"/>
            <a:ext cx="3483015" cy="155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91BD2DE-3338-4247-BC6C-D48CB19E2B01}"/>
              </a:ext>
            </a:extLst>
          </p:cNvPr>
          <p:cNvGrpSpPr/>
          <p:nvPr/>
        </p:nvGrpSpPr>
        <p:grpSpPr>
          <a:xfrm>
            <a:off x="1673032" y="4548959"/>
            <a:ext cx="8288374" cy="172800"/>
            <a:chOff x="1673032" y="4548959"/>
            <a:chExt cx="8288374" cy="172800"/>
          </a:xfrm>
        </p:grpSpPr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AAF3331A-3376-4605-8613-0484F6269A33}"/>
                </a:ext>
              </a:extLst>
            </p:cNvPr>
            <p:cNvSpPr/>
            <p:nvPr/>
          </p:nvSpPr>
          <p:spPr>
            <a:xfrm>
              <a:off x="1673032" y="4548959"/>
              <a:ext cx="831851" cy="172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8DEC768-F080-4752-B25D-11576D0AB405}"/>
                </a:ext>
              </a:extLst>
            </p:cNvPr>
            <p:cNvSpPr/>
            <p:nvPr/>
          </p:nvSpPr>
          <p:spPr>
            <a:xfrm flipV="1">
              <a:off x="2637737" y="4606559"/>
              <a:ext cx="7323669" cy="576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9A00DAC-1136-4AB0-B1CE-56345D160560}"/>
              </a:ext>
            </a:extLst>
          </p:cNvPr>
          <p:cNvSpPr txBox="1">
            <a:spLocks/>
          </p:cNvSpPr>
          <p:nvPr/>
        </p:nvSpPr>
        <p:spPr>
          <a:xfrm>
            <a:off x="1813005" y="5155312"/>
            <a:ext cx="9277931" cy="10224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/>
              <a:t>Egils Feldmanis</a:t>
            </a:r>
          </a:p>
          <a:p>
            <a:endParaRPr lang="lv-LV" sz="1000" dirty="0"/>
          </a:p>
          <a:p>
            <a:r>
              <a:rPr lang="lv-LV" sz="2400" dirty="0"/>
              <a:t>VAS </a:t>
            </a:r>
            <a:r>
              <a:rPr lang="en-US" sz="2400" dirty="0"/>
              <a:t>“</a:t>
            </a:r>
            <a:r>
              <a:rPr lang="lv-LV" sz="2400" dirty="0"/>
              <a:t>Latvijas dzelzceļš</a:t>
            </a:r>
            <a:r>
              <a:rPr lang="en-US" sz="2400" dirty="0"/>
              <a:t>”</a:t>
            </a:r>
            <a:r>
              <a:rPr lang="lv-LV" sz="2400" dirty="0"/>
              <a:t> tehniskās vadības direktors</a:t>
            </a:r>
          </a:p>
        </p:txBody>
      </p:sp>
    </p:spTree>
    <p:extLst>
      <p:ext uri="{BB962C8B-B14F-4D97-AF65-F5344CB8AC3E}">
        <p14:creationId xmlns:p14="http://schemas.microsoft.com/office/powerpoint/2010/main" val="392855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8C67B22-D272-4C92-B436-2B84887BE782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6911780" cy="1209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lv-LV" sz="2400" b="1" dirty="0"/>
              <a:t>Latvijas dzelzceļš- aizraujoša un konkurētspējīga darba vieta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30B3CF-70D9-479D-91C6-2E6C56ABD1BA}"/>
              </a:ext>
            </a:extLst>
          </p:cNvPr>
          <p:cNvSpPr txBox="1">
            <a:spLocks/>
          </p:cNvSpPr>
          <p:nvPr/>
        </p:nvSpPr>
        <p:spPr>
          <a:xfrm>
            <a:off x="831265" y="2023350"/>
            <a:ext cx="5048539" cy="4500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dirty="0"/>
              <a:t>Dzelzceļš </a:t>
            </a:r>
            <a:r>
              <a:rPr lang="lv-LV" sz="1600" b="1" dirty="0"/>
              <a:t>bija, ir un būs</a:t>
            </a:r>
            <a:r>
              <a:rPr lang="lv-LV" sz="1600" dirty="0"/>
              <a:t>!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dirty="0"/>
              <a:t>Pakāpeniska iekļaušanās </a:t>
            </a:r>
            <a:r>
              <a:rPr lang="lv-LV" sz="1600" b="1" dirty="0"/>
              <a:t>Eiropas dzelzceļu </a:t>
            </a:r>
            <a:r>
              <a:rPr lang="lv-LV" sz="1600" dirty="0"/>
              <a:t>infrastruktūrā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b="1" dirty="0"/>
              <a:t>Jaunas tehnoloģijas 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b="1" dirty="0"/>
              <a:t>Dzelzceļš</a:t>
            </a:r>
            <a:r>
              <a:rPr lang="lv-LV" sz="1600" dirty="0"/>
              <a:t> - </a:t>
            </a:r>
            <a:r>
              <a:rPr lang="lv-LV" sz="1600" b="1" dirty="0"/>
              <a:t>transporta sistēmas mugurkauls</a:t>
            </a:r>
            <a:r>
              <a:rPr lang="lv-LV" sz="1600" dirty="0"/>
              <a:t>, nodrošinot ātru, ērtu, drošu un videi draudzīgu pasažieru un </a:t>
            </a:r>
            <a:r>
              <a:rPr lang="lv-LV" sz="1600"/>
              <a:t>kravu mobilitāti</a:t>
            </a:r>
          </a:p>
          <a:p>
            <a:pPr marL="0" indent="0">
              <a:lnSpc>
                <a:spcPct val="114000"/>
              </a:lnSpc>
              <a:buNone/>
            </a:pPr>
            <a:endParaRPr lang="lv-LV" sz="1600" dirty="0"/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b="1" dirty="0"/>
              <a:t>Jaunie speciālisti ir un būs nepieciešami!</a:t>
            </a:r>
            <a:endParaRPr lang="en-US" sz="1600" b="1" dirty="0"/>
          </a:p>
        </p:txBody>
      </p:sp>
      <p:pic>
        <p:nvPicPr>
          <p:cNvPr id="11" name="Picture 10" descr="A picture containing train, track, sky, outdoor&#10;&#10;Description automatically generated">
            <a:extLst>
              <a:ext uri="{FF2B5EF4-FFF2-40B4-BE49-F238E27FC236}">
                <a16:creationId xmlns:a16="http://schemas.microsoft.com/office/drawing/2014/main" id="{B06E5046-06D9-4B04-9A13-4FF66D956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000" y="0"/>
            <a:ext cx="500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6AC99E-9F4D-47BE-B2AB-0F8C51938418}"/>
              </a:ext>
            </a:extLst>
          </p:cNvPr>
          <p:cNvSpPr/>
          <p:nvPr/>
        </p:nvSpPr>
        <p:spPr>
          <a:xfrm>
            <a:off x="7202963" y="0"/>
            <a:ext cx="5004000" cy="6858000"/>
          </a:xfrm>
          <a:prstGeom prst="rect">
            <a:avLst/>
          </a:prstGeom>
          <a:solidFill>
            <a:srgbClr val="00284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51C3EA-5FA8-4B20-8D38-E835AEDCE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0" t="67561" b="1"/>
          <a:stretch/>
        </p:blipFill>
        <p:spPr>
          <a:xfrm>
            <a:off x="614362" y="1544320"/>
            <a:ext cx="6202198" cy="3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LDZ ilustracijas 170">
            <a:extLst>
              <a:ext uri="{FF2B5EF4-FFF2-40B4-BE49-F238E27FC236}">
                <a16:creationId xmlns:a16="http://schemas.microsoft.com/office/drawing/2014/main" id="{9C727987-F888-48FB-92D7-FA51A45A5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509" r="-1105"/>
          <a:stretch/>
        </p:blipFill>
        <p:spPr bwMode="auto">
          <a:xfrm>
            <a:off x="-1" y="-250683"/>
            <a:ext cx="12326681" cy="71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7F611-E26B-4E4D-9537-34F7882C07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4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8D51B-B14E-48CF-B918-7E88B9041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8459" y="3428999"/>
            <a:ext cx="8262948" cy="982565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D0E151-A8E5-49F4-B3E6-598A5EDBF327}"/>
              </a:ext>
            </a:extLst>
          </p:cNvPr>
          <p:cNvGrpSpPr/>
          <p:nvPr/>
        </p:nvGrpSpPr>
        <p:grpSpPr>
          <a:xfrm>
            <a:off x="1673032" y="4548959"/>
            <a:ext cx="8288374" cy="172800"/>
            <a:chOff x="1673032" y="4548959"/>
            <a:chExt cx="8288374" cy="172800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9D3F2C13-C4AE-4938-82A3-7FE2FAE6B8A8}"/>
                </a:ext>
              </a:extLst>
            </p:cNvPr>
            <p:cNvSpPr/>
            <p:nvPr/>
          </p:nvSpPr>
          <p:spPr>
            <a:xfrm>
              <a:off x="1673032" y="4548959"/>
              <a:ext cx="831851" cy="172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E4E216DF-F3B2-48E7-B541-7DFFEB42E9C0}"/>
                </a:ext>
              </a:extLst>
            </p:cNvPr>
            <p:cNvSpPr/>
            <p:nvPr/>
          </p:nvSpPr>
          <p:spPr>
            <a:xfrm flipV="1">
              <a:off x="2637737" y="4606559"/>
              <a:ext cx="7323669" cy="576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48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93F6FC-61AA-4F6F-8EA8-80B8AC999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20000"/>
            <a:ext cx="10454345" cy="515643"/>
          </a:xfrm>
        </p:spPr>
        <p:txBody>
          <a:bodyPr anchor="t">
            <a:normAutofit lnSpcReduction="10000"/>
          </a:bodyPr>
          <a:lstStyle/>
          <a:p>
            <a:r>
              <a:rPr lang="lv-LV" dirty="0"/>
              <a:t>Dzelzceļa infrastruktūra – plaša un vērienīga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B234C6-D25C-456B-883E-4A2B112D69C9}"/>
              </a:ext>
            </a:extLst>
          </p:cNvPr>
          <p:cNvGrpSpPr/>
          <p:nvPr/>
        </p:nvGrpSpPr>
        <p:grpSpPr>
          <a:xfrm>
            <a:off x="1654033" y="1919771"/>
            <a:ext cx="1541159" cy="1646922"/>
            <a:chOff x="1702892" y="1784053"/>
            <a:chExt cx="1541159" cy="164692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9B70479-DFA5-4E66-B1B9-50DC67FFCA78}"/>
                </a:ext>
              </a:extLst>
            </p:cNvPr>
            <p:cNvGrpSpPr/>
            <p:nvPr/>
          </p:nvGrpSpPr>
          <p:grpSpPr>
            <a:xfrm>
              <a:off x="1702892" y="2613863"/>
              <a:ext cx="1541159" cy="817112"/>
              <a:chOff x="1117176" y="4571444"/>
              <a:chExt cx="1541159" cy="81711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25A3D7-9867-4185-A60E-DBE7A6888992}"/>
                  </a:ext>
                </a:extLst>
              </p:cNvPr>
              <p:cNvSpPr/>
              <p:nvPr/>
            </p:nvSpPr>
            <p:spPr>
              <a:xfrm>
                <a:off x="1372161" y="4571444"/>
                <a:ext cx="9244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128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1330E2-8022-445C-9191-1821D8D229BC}"/>
                  </a:ext>
                </a:extLst>
              </p:cNvPr>
              <p:cNvSpPr/>
              <p:nvPr/>
            </p:nvSpPr>
            <p:spPr>
              <a:xfrm>
                <a:off x="1117176" y="4896113"/>
                <a:ext cx="154115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Pieturas </a:t>
                </a:r>
                <a:b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</a:br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punkti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0D3751-4F9C-407F-8924-FBF01ADC152C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49" y="1784053"/>
              <a:ext cx="791845" cy="7918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41BD34-7268-48E8-8731-308F954FDF99}"/>
              </a:ext>
            </a:extLst>
          </p:cNvPr>
          <p:cNvGrpSpPr/>
          <p:nvPr/>
        </p:nvGrpSpPr>
        <p:grpSpPr>
          <a:xfrm>
            <a:off x="768937" y="1919771"/>
            <a:ext cx="1048181" cy="1690996"/>
            <a:chOff x="532456" y="1784053"/>
            <a:chExt cx="1048181" cy="169099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1063122-E21B-4898-AC42-B8315F0BC3B7}"/>
                </a:ext>
              </a:extLst>
            </p:cNvPr>
            <p:cNvGrpSpPr/>
            <p:nvPr/>
          </p:nvGrpSpPr>
          <p:grpSpPr>
            <a:xfrm>
              <a:off x="532456" y="2613862"/>
              <a:ext cx="1048181" cy="861187"/>
              <a:chOff x="1129912" y="4571444"/>
              <a:chExt cx="1541159" cy="116382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4E9235-7BBA-406E-912E-782C418EA2A2}"/>
                  </a:ext>
                </a:extLst>
              </p:cNvPr>
              <p:cNvSpPr/>
              <p:nvPr/>
            </p:nvSpPr>
            <p:spPr>
              <a:xfrm>
                <a:off x="1372161" y="4571444"/>
                <a:ext cx="924472" cy="540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140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10E4F6C-D1E6-40A3-83F8-C8AE332B11D0}"/>
                  </a:ext>
                </a:extLst>
              </p:cNvPr>
              <p:cNvSpPr/>
              <p:nvPr/>
            </p:nvSpPr>
            <p:spPr>
              <a:xfrm>
                <a:off x="1129912" y="5069773"/>
                <a:ext cx="1541159" cy="665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Dzelzceļa stacijas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F4781CF-10D8-4178-8045-9511220CDBDD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4" y="1784053"/>
              <a:ext cx="791845" cy="7918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9E4F7B-D143-4C62-B207-5C20DCF072D5}"/>
              </a:ext>
            </a:extLst>
          </p:cNvPr>
          <p:cNvGrpSpPr/>
          <p:nvPr/>
        </p:nvGrpSpPr>
        <p:grpSpPr>
          <a:xfrm>
            <a:off x="565610" y="4294894"/>
            <a:ext cx="1541159" cy="1446867"/>
            <a:chOff x="327866" y="4294894"/>
            <a:chExt cx="1541159" cy="144686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15050D0-AE2C-4111-B9BC-7BD88642DE47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23" y="4294894"/>
              <a:ext cx="791845" cy="79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1C1E87-168F-40D6-B7C1-786635A38893}"/>
                </a:ext>
              </a:extLst>
            </p:cNvPr>
            <p:cNvSpPr/>
            <p:nvPr/>
          </p:nvSpPr>
          <p:spPr>
            <a:xfrm>
              <a:off x="582851" y="5124704"/>
              <a:ext cx="9244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2000" b="1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532</a:t>
              </a:r>
              <a:endParaRPr lang="lv-LV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B39D5D-C343-4D13-9B08-163293DE32C7}"/>
                </a:ext>
              </a:extLst>
            </p:cNvPr>
            <p:cNvSpPr/>
            <p:nvPr/>
          </p:nvSpPr>
          <p:spPr>
            <a:xfrm>
              <a:off x="327866" y="5449373"/>
              <a:ext cx="154115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3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Pārbrauktuves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BBC59A-9C5B-4694-A4B6-45C5B47222F7}"/>
              </a:ext>
            </a:extLst>
          </p:cNvPr>
          <p:cNvGrpSpPr/>
          <p:nvPr/>
        </p:nvGrpSpPr>
        <p:grpSpPr>
          <a:xfrm>
            <a:off x="3980874" y="4294894"/>
            <a:ext cx="1541159" cy="1646922"/>
            <a:chOff x="3743130" y="4294894"/>
            <a:chExt cx="1541159" cy="164692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059095-6B05-409F-A670-7765EB98B980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787" y="4294894"/>
              <a:ext cx="791845" cy="79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C46C52-8882-4005-BC7C-38D3B87AB586}"/>
                </a:ext>
              </a:extLst>
            </p:cNvPr>
            <p:cNvSpPr/>
            <p:nvPr/>
          </p:nvSpPr>
          <p:spPr>
            <a:xfrm>
              <a:off x="3743130" y="5124704"/>
              <a:ext cx="1410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b="1" dirty="0">
                  <a:solidFill>
                    <a:schemeClr val="tx2"/>
                  </a:solidFill>
                </a:rPr>
                <a:t>15 </a:t>
              </a:r>
              <a:r>
                <a:rPr lang="lv-LV" b="1" dirty="0" err="1">
                  <a:solidFill>
                    <a:schemeClr val="tx2"/>
                  </a:solidFill>
                </a:rPr>
                <a:t>tk</a:t>
              </a:r>
              <a:r>
                <a:rPr lang="lv-LV" b="1" dirty="0">
                  <a:solidFill>
                    <a:schemeClr val="tx2"/>
                  </a:solidFill>
                </a:rPr>
                <a:t> ha</a:t>
              </a:r>
              <a:endParaRPr lang="lv-LV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8FC05-8AB9-4985-9481-6D10EE59CC32}"/>
                </a:ext>
              </a:extLst>
            </p:cNvPr>
            <p:cNvSpPr/>
            <p:nvPr/>
          </p:nvSpPr>
          <p:spPr>
            <a:xfrm>
              <a:off x="3743130" y="5449373"/>
              <a:ext cx="154115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3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Zemes nodalījuma joslu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FEB201-AB64-4A9D-BDC4-80CCEF1D42CA}"/>
              </a:ext>
            </a:extLst>
          </p:cNvPr>
          <p:cNvGrpSpPr/>
          <p:nvPr/>
        </p:nvGrpSpPr>
        <p:grpSpPr>
          <a:xfrm>
            <a:off x="1654033" y="4294894"/>
            <a:ext cx="2611629" cy="1646922"/>
            <a:chOff x="1416289" y="4294894"/>
            <a:chExt cx="2611629" cy="164692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C01D8A-3989-4D78-96EA-D044AD3C6372}"/>
                </a:ext>
              </a:extLst>
            </p:cNvPr>
            <p:cNvSpPr/>
            <p:nvPr/>
          </p:nvSpPr>
          <p:spPr>
            <a:xfrm>
              <a:off x="2015057" y="5124704"/>
              <a:ext cx="14140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2000" b="1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250 km</a:t>
              </a:r>
              <a:endParaRPr lang="lv-LV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5D0084-9A48-4350-A42B-D35B8CD1B431}"/>
                </a:ext>
              </a:extLst>
            </p:cNvPr>
            <p:cNvSpPr/>
            <p:nvPr/>
          </p:nvSpPr>
          <p:spPr>
            <a:xfrm>
              <a:off x="1416289" y="5449373"/>
              <a:ext cx="261162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3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Elektrificēto posmu </a:t>
              </a:r>
            </a:p>
            <a:p>
              <a:pPr algn="ctr"/>
              <a:r>
                <a:rPr lang="lv-LV" sz="13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ekspluatācijas garums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C0076F6-3398-418D-B023-94BA383EFE67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181" y="4294894"/>
              <a:ext cx="791845" cy="791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DC627B-C185-4660-B8ED-A3FC68DF16E4}"/>
              </a:ext>
            </a:extLst>
          </p:cNvPr>
          <p:cNvSpPr txBox="1"/>
          <p:nvPr/>
        </p:nvSpPr>
        <p:spPr>
          <a:xfrm>
            <a:off x="4617086" y="3700977"/>
            <a:ext cx="3608850" cy="2014023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endParaRPr lang="lv-LV" sz="3800" b="1" kern="1200" spc="0" baseline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2B9270FC-A4B4-4EDF-97B8-20DB3C7503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09" b="9245"/>
          <a:stretch/>
        </p:blipFill>
        <p:spPr>
          <a:xfrm>
            <a:off x="5815255" y="1609838"/>
            <a:ext cx="6273771" cy="41420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08E0B2-F9D8-4DC0-BD8E-B3CF62EAB4C3}"/>
              </a:ext>
            </a:extLst>
          </p:cNvPr>
          <p:cNvGrpSpPr/>
          <p:nvPr/>
        </p:nvGrpSpPr>
        <p:grpSpPr>
          <a:xfrm rot="16200000">
            <a:off x="1835253" y="2585714"/>
            <a:ext cx="2246954" cy="265296"/>
            <a:chOff x="957193" y="3898712"/>
            <a:chExt cx="2246954" cy="26529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C57C26-9FC6-4E20-8F97-9F51F977A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193" y="4164007"/>
              <a:ext cx="2232000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901B10-7AFC-4660-8256-80BB0937DCB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1193" y="4038008"/>
              <a:ext cx="252000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6FF5D41-CAC7-4E89-9D22-7D1A719313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78147" y="4024712"/>
              <a:ext cx="252000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16C47-9C5D-4B08-90DF-0A518435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18BD-30C7-894D-A51A-2F2A7C64E58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B22316-4CC6-4417-B79C-0D4A2101AED8}"/>
              </a:ext>
            </a:extLst>
          </p:cNvPr>
          <p:cNvGrpSpPr/>
          <p:nvPr/>
        </p:nvGrpSpPr>
        <p:grpSpPr>
          <a:xfrm>
            <a:off x="3221294" y="1599777"/>
            <a:ext cx="4820275" cy="2338308"/>
            <a:chOff x="3003143" y="1599777"/>
            <a:chExt cx="4820275" cy="233830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08EE056-D348-48A3-B34F-FE64E6721DB7}"/>
                </a:ext>
              </a:extLst>
            </p:cNvPr>
            <p:cNvSpPr/>
            <p:nvPr/>
          </p:nvSpPr>
          <p:spPr>
            <a:xfrm>
              <a:off x="3024663" y="1599777"/>
              <a:ext cx="394488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3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No visām dzelzceļa stacijām un pieturas punktiem: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D030AB-952C-4810-B497-D15BE930C1D1}"/>
                </a:ext>
              </a:extLst>
            </p:cNvPr>
            <p:cNvGrpSpPr/>
            <p:nvPr/>
          </p:nvGrpSpPr>
          <p:grpSpPr>
            <a:xfrm>
              <a:off x="3003143" y="2014418"/>
              <a:ext cx="4820275" cy="1923667"/>
              <a:chOff x="2992855" y="1841618"/>
              <a:chExt cx="4820275" cy="192366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08C88D-54BB-4DC3-A55C-5243B7B86675}"/>
                  </a:ext>
                </a:extLst>
              </p:cNvPr>
              <p:cNvSpPr/>
              <p:nvPr/>
            </p:nvSpPr>
            <p:spPr>
              <a:xfrm>
                <a:off x="2992855" y="1841618"/>
                <a:ext cx="628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152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E9149B2-1F99-4F99-9C44-D9ECFB525B77}"/>
                  </a:ext>
                </a:extLst>
              </p:cNvPr>
              <p:cNvSpPr/>
              <p:nvPr/>
            </p:nvSpPr>
            <p:spPr>
              <a:xfrm>
                <a:off x="3621612" y="1893428"/>
                <a:ext cx="4191518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Aktīvas pasažieru apkalpes vietas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1F56B9D-D50D-4822-810E-EE82632841A6}"/>
                  </a:ext>
                </a:extLst>
              </p:cNvPr>
              <p:cNvSpPr/>
              <p:nvPr/>
            </p:nvSpPr>
            <p:spPr>
              <a:xfrm>
                <a:off x="2992855" y="2349470"/>
                <a:ext cx="628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127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C4609CF-B9D0-4CA4-8D04-142ADDA9D4A7}"/>
                  </a:ext>
                </a:extLst>
              </p:cNvPr>
              <p:cNvSpPr/>
              <p:nvPr/>
            </p:nvSpPr>
            <p:spPr>
              <a:xfrm>
                <a:off x="3626244" y="2344578"/>
                <a:ext cx="373803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Regulāra pasažieru vilcienu kustība </a:t>
                </a:r>
              </a:p>
              <a:p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(vismaz 1x nedēļā)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15DD53-2767-4840-A263-6993FAC8EF1F}"/>
                  </a:ext>
                </a:extLst>
              </p:cNvPr>
              <p:cNvSpPr/>
              <p:nvPr/>
            </p:nvSpPr>
            <p:spPr>
              <a:xfrm>
                <a:off x="2992855" y="2857322"/>
                <a:ext cx="628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61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BE8C99A-B3B9-4DBC-B54C-E846C80C87BF}"/>
                  </a:ext>
                </a:extLst>
              </p:cNvPr>
              <p:cNvSpPr/>
              <p:nvPr/>
            </p:nvSpPr>
            <p:spPr>
              <a:xfrm>
                <a:off x="3645107" y="2931503"/>
                <a:ext cx="2982617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Iekonservēts pieturas punkts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B5F281-81EA-4FA7-B459-C8D85EA3439E}"/>
                  </a:ext>
                </a:extLst>
              </p:cNvPr>
              <p:cNvSpPr/>
              <p:nvPr/>
            </p:nvSpPr>
            <p:spPr>
              <a:xfrm>
                <a:off x="2992855" y="3365175"/>
                <a:ext cx="628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10</a:t>
                </a:r>
                <a:endParaRPr lang="lv-LV" sz="20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4642AFB-E0A9-4237-8EE8-9F9D25A1DF3F}"/>
                  </a:ext>
                </a:extLst>
              </p:cNvPr>
              <p:cNvSpPr/>
              <p:nvPr/>
            </p:nvSpPr>
            <p:spPr>
              <a:xfrm>
                <a:off x="3635289" y="3389607"/>
                <a:ext cx="233511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300" dirty="0">
                    <a:solidFill>
                      <a:schemeClr val="tx2"/>
                    </a:solidFill>
                    <a:latin typeface="+mj-lt"/>
                    <a:ea typeface="Calibri" panose="020F0502020204030204" pitchFamily="34" charset="0"/>
                  </a:rPr>
                  <a:t>Gulbene–Alūksne līnija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08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457C6E3-3BD1-4072-808C-E831FF916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0" t="67561" b="1"/>
          <a:stretch/>
        </p:blipFill>
        <p:spPr>
          <a:xfrm>
            <a:off x="614362" y="1544320"/>
            <a:ext cx="6202198" cy="38956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71E33B-EE60-43BD-A1CF-FFD0F7DF9C71}"/>
              </a:ext>
            </a:extLst>
          </p:cNvPr>
          <p:cNvSpPr txBox="1">
            <a:spLocks/>
          </p:cNvSpPr>
          <p:nvPr/>
        </p:nvSpPr>
        <p:spPr>
          <a:xfrm>
            <a:off x="614362" y="2116800"/>
            <a:ext cx="6032417" cy="42129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buFont typeface="Arial" panose="020B0604020202020204" pitchFamily="34" charset="0"/>
              <a:buChar char="–"/>
            </a:pPr>
            <a:r>
              <a:rPr lang="en-US" sz="1600" dirty="0"/>
              <a:t>“</a:t>
            </a:r>
            <a:r>
              <a:rPr lang="lv-LV" sz="1600" dirty="0"/>
              <a:t>Latvijas dzelzceļš</a:t>
            </a:r>
            <a:r>
              <a:rPr lang="en-US" sz="1600" dirty="0"/>
              <a:t>”</a:t>
            </a:r>
            <a:r>
              <a:rPr lang="lv-LV" sz="1600" dirty="0"/>
              <a:t> koncernā – vairāk nekā 7500 darbinieki</a:t>
            </a:r>
          </a:p>
          <a:p>
            <a:pPr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buFont typeface="Arial" panose="020B0604020202020204" pitchFamily="34" charset="0"/>
              <a:buChar char="–"/>
            </a:pPr>
            <a:r>
              <a:rPr lang="lv-LV" sz="1600" dirty="0"/>
              <a:t>VAS </a:t>
            </a:r>
            <a:r>
              <a:rPr lang="en-US" sz="1600" dirty="0"/>
              <a:t>“</a:t>
            </a:r>
            <a:r>
              <a:rPr lang="lv-LV" sz="1600" dirty="0"/>
              <a:t>Latvijas dzelzceļš</a:t>
            </a:r>
            <a:r>
              <a:rPr lang="en-US" sz="1600" dirty="0"/>
              <a:t>”</a:t>
            </a:r>
            <a:r>
              <a:rPr lang="lv-LV" sz="1600" dirty="0"/>
              <a:t> – 4800 darbinieki</a:t>
            </a:r>
          </a:p>
          <a:p>
            <a:pPr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buFont typeface="Arial" panose="020B0604020202020204" pitchFamily="34" charset="0"/>
              <a:buChar char="–"/>
            </a:pPr>
            <a:r>
              <a:rPr lang="lv-LV" sz="1600" dirty="0"/>
              <a:t>524</a:t>
            </a:r>
            <a:r>
              <a:rPr lang="lv-LV" sz="1600" b="1" dirty="0"/>
              <a:t> </a:t>
            </a:r>
            <a:r>
              <a:rPr lang="lv-LV" sz="1600" dirty="0"/>
              <a:t>dažādi amati jeb 348 dažādas profesijas</a:t>
            </a:r>
          </a:p>
          <a:p>
            <a:pPr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buFont typeface="Arial" panose="020B0604020202020204" pitchFamily="34" charset="0"/>
              <a:buChar char="–"/>
            </a:pPr>
            <a:r>
              <a:rPr lang="lv-LV" sz="1600" b="1" dirty="0"/>
              <a:t>Esam unikāli </a:t>
            </a:r>
            <a:r>
              <a:rPr lang="lv-LV" sz="1600" dirty="0"/>
              <a:t>– 35% no visiem darbiniekiem ir sievietes</a:t>
            </a:r>
          </a:p>
          <a:p>
            <a:pPr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buFont typeface="Arial" panose="020B0604020202020204" pitchFamily="34" charset="0"/>
              <a:buChar char="–"/>
            </a:pPr>
            <a:r>
              <a:rPr lang="lv-LV" sz="1600" dirty="0"/>
              <a:t>Vidējais vecums – 46,9 gadi – </a:t>
            </a:r>
            <a:r>
              <a:rPr lang="lv-LV" sz="1600" b="1" dirty="0"/>
              <a:t>jaunie speciālisti ir un būs nepieciešami!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–"/>
            </a:pPr>
            <a:endParaRPr lang="lv-LV" sz="1600" dirty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–"/>
            </a:pPr>
            <a:endParaRPr lang="en-US" sz="1600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3686410-ECF5-4481-8AED-06447BBE7CCC}"/>
              </a:ext>
            </a:extLst>
          </p:cNvPr>
          <p:cNvSpPr txBox="1">
            <a:spLocks/>
          </p:cNvSpPr>
          <p:nvPr/>
        </p:nvSpPr>
        <p:spPr>
          <a:xfrm>
            <a:off x="539999" y="720000"/>
            <a:ext cx="6202198" cy="866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“</a:t>
            </a:r>
            <a:r>
              <a:rPr lang="lv-LV" sz="2400" b="1" dirty="0"/>
              <a:t>Latvijas dzelzceļš</a:t>
            </a:r>
            <a:r>
              <a:rPr lang="en-US" sz="2400" b="1" dirty="0"/>
              <a:t>”</a:t>
            </a:r>
            <a:r>
              <a:rPr lang="lv-LV" sz="2400" b="1" dirty="0"/>
              <a:t> – viens no lielākajiem darba devējiem Latvijā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65B93-375A-481B-8C11-AE08012A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000" y="0"/>
            <a:ext cx="500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C1E1AE-96A4-4142-9DAE-7638BC38157D}"/>
              </a:ext>
            </a:extLst>
          </p:cNvPr>
          <p:cNvSpPr/>
          <p:nvPr/>
        </p:nvSpPr>
        <p:spPr>
          <a:xfrm>
            <a:off x="7188000" y="-21920"/>
            <a:ext cx="5004000" cy="6858000"/>
          </a:xfrm>
          <a:prstGeom prst="rect">
            <a:avLst/>
          </a:prstGeom>
          <a:solidFill>
            <a:srgbClr val="00284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957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BA5B92-6657-4BB2-A6B1-72E7D9977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" b="-1"/>
          <a:stretch/>
        </p:blipFill>
        <p:spPr>
          <a:xfrm>
            <a:off x="0" y="-114300"/>
            <a:ext cx="5372379" cy="69723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03419E-2975-454A-BA5A-3E0711471A50}"/>
              </a:ext>
            </a:extLst>
          </p:cNvPr>
          <p:cNvSpPr/>
          <p:nvPr/>
        </p:nvSpPr>
        <p:spPr>
          <a:xfrm>
            <a:off x="-12700" y="-20775"/>
            <a:ext cx="5390707" cy="6863770"/>
          </a:xfrm>
          <a:prstGeom prst="rect">
            <a:avLst/>
          </a:prstGeom>
          <a:solidFill>
            <a:srgbClr val="00284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A2ED8-DEA5-4300-A822-36457D1E4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522" y="1171914"/>
            <a:ext cx="4832573" cy="143153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lv-LV" dirty="0">
                <a:solidFill>
                  <a:schemeClr val="bg1"/>
                </a:solidFill>
              </a:rPr>
              <a:t>DZELZCEĻŠ – PASTĀVĪGĀ ATTĪSTĪBĀ UN MAINĪBĀ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43B7AED-BDF3-4038-8422-28EDD712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23" y="2731585"/>
            <a:ext cx="4365622" cy="205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v-LV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Dzelzceļš ir transporta sistēmas mugurkauls, nodrošinot </a:t>
            </a:r>
            <a:r>
              <a:rPr lang="lv-LV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videi un klientiem draudzīgu sabiedrisko transportu, </a:t>
            </a:r>
            <a:r>
              <a:rPr lang="lv-LV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ātru, ērtu un drošu savienojamību</a:t>
            </a:r>
            <a:r>
              <a:rPr lang="lv-LV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lv-LV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FFA0AF2-819C-4367-9951-DE060F828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5" r="22044"/>
          <a:stretch/>
        </p:blipFill>
        <p:spPr>
          <a:xfrm>
            <a:off x="6387152" y="689384"/>
            <a:ext cx="5263597" cy="54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7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4C727EB-B446-4F34-9109-88D0D07B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7"/>
          <a:stretch/>
        </p:blipFill>
        <p:spPr>
          <a:xfrm>
            <a:off x="842964" y="329119"/>
            <a:ext cx="11003596" cy="1139201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627C45C-5FCE-4923-9E22-7D0B3262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142" y="1498695"/>
            <a:ext cx="8100000" cy="4795278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5C51D3-995E-42FA-8507-BF46E0A154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000" y="720000"/>
            <a:ext cx="9610725" cy="86677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lv-LV" sz="2400" b="1" dirty="0"/>
              <a:t>Paaugstinātas un modernizētas pasažieru platformas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9C86EC-E57F-4E8D-9099-E11427F20F7F}"/>
              </a:ext>
            </a:extLst>
          </p:cNvPr>
          <p:cNvSpPr txBox="1">
            <a:spLocks/>
          </p:cNvSpPr>
          <p:nvPr/>
        </p:nvSpPr>
        <p:spPr>
          <a:xfrm>
            <a:off x="842964" y="1977656"/>
            <a:ext cx="3356896" cy="383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14000"/>
              </a:lnSpc>
              <a:buFont typeface="Arial" panose="020B0604020202020204" pitchFamily="34" charset="0"/>
              <a:buChar char="ꟷ"/>
            </a:pPr>
            <a:r>
              <a:rPr lang="lv-LV" sz="1400" dirty="0"/>
              <a:t>Līdz 2023.gada beigām -</a:t>
            </a:r>
            <a:r>
              <a:rPr lang="en-US" sz="1400" dirty="0"/>
              <a:t> </a:t>
            </a:r>
            <a:r>
              <a:rPr lang="lv-LV" sz="1400" dirty="0"/>
              <a:t>48 paaugstinātās platformas posmos</a:t>
            </a:r>
            <a:r>
              <a:rPr lang="en-US" sz="1400" dirty="0"/>
              <a:t>:</a:t>
            </a:r>
          </a:p>
          <a:p>
            <a:pPr marL="627063" indent="-3127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—"/>
            </a:pPr>
            <a:r>
              <a:rPr lang="lv-LV" sz="1400" dirty="0"/>
              <a:t>Rīga – Skrīveri</a:t>
            </a:r>
            <a:endParaRPr lang="en-US" sz="1400" dirty="0"/>
          </a:p>
          <a:p>
            <a:pPr marL="627063" indent="-3127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—"/>
            </a:pPr>
            <a:r>
              <a:rPr lang="lv-LV" sz="1400" dirty="0"/>
              <a:t>Rīga – Skulte</a:t>
            </a:r>
            <a:endParaRPr lang="en-US" sz="1400" dirty="0"/>
          </a:p>
          <a:p>
            <a:pPr marL="627063" indent="-3127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—"/>
            </a:pPr>
            <a:r>
              <a:rPr lang="lv-LV" sz="1400" dirty="0"/>
              <a:t>Rīga – Tukums</a:t>
            </a:r>
            <a:endParaRPr lang="en-US" sz="1400" dirty="0"/>
          </a:p>
          <a:p>
            <a:pPr marL="627063" indent="-3127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—"/>
            </a:pPr>
            <a:r>
              <a:rPr lang="lv-LV" sz="1400" dirty="0"/>
              <a:t>Rīga – Jelgava</a:t>
            </a:r>
          </a:p>
          <a:p>
            <a:pPr>
              <a:buFont typeface="Arial" panose="020B0604020202020204" pitchFamily="34" charset="0"/>
              <a:buChar char="—"/>
            </a:pPr>
            <a:endParaRPr lang="lv-LV" sz="1400" dirty="0"/>
          </a:p>
          <a:p>
            <a:pPr marL="357188" indent="-357188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400" dirty="0"/>
              <a:t>Plānošana notiek ciešā sadarbībā ar VSIA “Autotransporta direkcija” un AS “Pasažieru vilciens</a:t>
            </a:r>
            <a:r>
              <a:rPr lang="en-US" sz="14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3138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4115F4A-B9F5-4EDE-889F-922FC1A49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7"/>
          <a:stretch/>
        </p:blipFill>
        <p:spPr>
          <a:xfrm>
            <a:off x="842964" y="329119"/>
            <a:ext cx="11003596" cy="113920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5C51D3-995E-42FA-8507-BF46E0A154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000" y="720000"/>
            <a:ext cx="9610725" cy="86677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lv-LV" sz="2400" b="1" dirty="0"/>
              <a:t>Pasažieru platformu pakāpeniska modernizācija visā Latvijā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9D58B-E0FD-4352-B237-45112FB0E4A1}"/>
              </a:ext>
            </a:extLst>
          </p:cNvPr>
          <p:cNvSpPr txBox="1"/>
          <p:nvPr/>
        </p:nvSpPr>
        <p:spPr>
          <a:xfrm>
            <a:off x="6682154" y="4833257"/>
            <a:ext cx="2170444" cy="84406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endParaRPr lang="lv-LV" sz="3800" b="1" kern="1200" spc="0" baseline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984A3-122B-4EA4-861C-0E30BCD006F9}"/>
              </a:ext>
            </a:extLst>
          </p:cNvPr>
          <p:cNvSpPr/>
          <p:nvPr/>
        </p:nvSpPr>
        <p:spPr>
          <a:xfrm>
            <a:off x="2855348" y="5648028"/>
            <a:ext cx="2764884" cy="1209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6BF07F-2361-4B24-A5CD-8F3B10E6F8D9}"/>
              </a:ext>
            </a:extLst>
          </p:cNvPr>
          <p:cNvGrpSpPr/>
          <p:nvPr/>
        </p:nvGrpSpPr>
        <p:grpSpPr>
          <a:xfrm>
            <a:off x="1838960" y="1666511"/>
            <a:ext cx="8348556" cy="5104155"/>
            <a:chOff x="1838960" y="1666511"/>
            <a:chExt cx="8348556" cy="5104155"/>
          </a:xfrm>
        </p:grpSpPr>
        <p:pic>
          <p:nvPicPr>
            <p:cNvPr id="9" name="Picture 8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8C067A64-BE7C-4176-9B88-64186CBA9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653" b="4510"/>
            <a:stretch/>
          </p:blipFill>
          <p:spPr>
            <a:xfrm>
              <a:off x="1838960" y="1666511"/>
              <a:ext cx="8348556" cy="510415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DC6A0E-8463-49E5-A2FD-5312D3F1BF0A}"/>
                </a:ext>
              </a:extLst>
            </p:cNvPr>
            <p:cNvSpPr/>
            <p:nvPr/>
          </p:nvSpPr>
          <p:spPr>
            <a:xfrm>
              <a:off x="2763297" y="5648028"/>
              <a:ext cx="3175279" cy="1122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9828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EAC7496-BA38-4B42-B43E-CD0CCEF5D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7"/>
          <a:stretch/>
        </p:blipFill>
        <p:spPr>
          <a:xfrm>
            <a:off x="842964" y="329119"/>
            <a:ext cx="11003596" cy="113920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9C86EC-E57F-4E8D-9099-E11427F20F7F}"/>
              </a:ext>
            </a:extLst>
          </p:cNvPr>
          <p:cNvSpPr txBox="1">
            <a:spLocks/>
          </p:cNvSpPr>
          <p:nvPr/>
        </p:nvSpPr>
        <p:spPr>
          <a:xfrm>
            <a:off x="944563" y="1815658"/>
            <a:ext cx="3609936" cy="1419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400" dirty="0"/>
              <a:t>Funkcionāli ērta un vizuāli </a:t>
            </a:r>
            <a:br>
              <a:rPr lang="lv-LV" sz="1400" dirty="0"/>
            </a:br>
            <a:r>
              <a:rPr lang="lv-LV" sz="1400" dirty="0"/>
              <a:t>pievilcīga vide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400" dirty="0"/>
              <a:t>Vides pieejamība visām sabiedrības grupām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400" dirty="0"/>
              <a:t>Vienots Latvijas dzelzceļa infrastruktūras vizuālais tēls</a:t>
            </a:r>
          </a:p>
          <a:p>
            <a:pPr marL="0" indent="0">
              <a:lnSpc>
                <a:spcPct val="114000"/>
              </a:lnSpc>
              <a:buNone/>
            </a:pPr>
            <a:endParaRPr lang="lv-LV" sz="1400" dirty="0"/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endParaRPr lang="lv-LV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6AE386-2A8C-4BE6-AD66-37D01C595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2136" y="3642659"/>
            <a:ext cx="4968000" cy="3001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113AAF-3F66-4E41-A2D2-E0A1AFABF525}"/>
              </a:ext>
            </a:extLst>
          </p:cNvPr>
          <p:cNvSpPr txBox="1">
            <a:spLocks/>
          </p:cNvSpPr>
          <p:nvPr/>
        </p:nvSpPr>
        <p:spPr>
          <a:xfrm>
            <a:off x="828000" y="720000"/>
            <a:ext cx="10521036" cy="715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lv-LV" sz="2400" b="1" dirty="0"/>
              <a:t>Pasažieriem draudzīga, pieejama un vizuāli</a:t>
            </a:r>
            <a:r>
              <a:rPr lang="en-US" sz="2400" b="1" dirty="0"/>
              <a:t> </a:t>
            </a:r>
            <a:r>
              <a:rPr lang="lv-LV" sz="2400" b="1" dirty="0"/>
              <a:t>pievilcīga vide</a:t>
            </a:r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25631AF1-1812-4453-AE28-7FE7285B70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864" y="3615129"/>
            <a:ext cx="4968000" cy="3001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F468A-A0DB-4D1B-8D26-B5AD89DAA5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889" y="1740914"/>
            <a:ext cx="6578578" cy="17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FE1562-F286-4C25-BFBF-2D2755677058}"/>
              </a:ext>
            </a:extLst>
          </p:cNvPr>
          <p:cNvGrpSpPr/>
          <p:nvPr/>
        </p:nvGrpSpPr>
        <p:grpSpPr>
          <a:xfrm>
            <a:off x="842964" y="329119"/>
            <a:ext cx="11136476" cy="1172679"/>
            <a:chOff x="842964" y="329119"/>
            <a:chExt cx="11136476" cy="1172679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A5B7FB4F-8F94-453B-8080-9C0F461A5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320"/>
            <a:stretch/>
          </p:blipFill>
          <p:spPr>
            <a:xfrm>
              <a:off x="10251440" y="331318"/>
              <a:ext cx="1728000" cy="1170480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2D98347-F6A3-4411-9663-D689B3755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47" r="13084"/>
            <a:stretch/>
          </p:blipFill>
          <p:spPr>
            <a:xfrm>
              <a:off x="842964" y="329119"/>
              <a:ext cx="9408476" cy="1139201"/>
            </a:xfrm>
            <a:prstGeom prst="rect">
              <a:avLst/>
            </a:prstGeom>
          </p:spPr>
        </p:pic>
      </p:grp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5C51D3-995E-42FA-8507-BF46E0A154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000" y="720000"/>
            <a:ext cx="9610725" cy="866775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2400" b="1" dirty="0"/>
              <a:t>Ātra un ērta pasažieru vilcienu satiksme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9C86EC-E57F-4E8D-9099-E11427F20F7F}"/>
              </a:ext>
            </a:extLst>
          </p:cNvPr>
          <p:cNvSpPr txBox="1">
            <a:spLocks/>
          </p:cNvSpPr>
          <p:nvPr/>
        </p:nvSpPr>
        <p:spPr>
          <a:xfrm>
            <a:off x="828000" y="1962387"/>
            <a:ext cx="2618585" cy="3905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b="1" dirty="0"/>
              <a:t>Ātrums</a:t>
            </a:r>
            <a:r>
              <a:rPr lang="lv-LV" sz="1600" dirty="0"/>
              <a:t> – būtisks faktors lēmuma pieņemšanā par transporta izvēli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dirty="0"/>
              <a:t>Sliežu ceļu un dzelzceļa pārbrauktuvju modernizācija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dirty="0"/>
              <a:t>Mūsdienīgas vilcienu kustības vadības tehnoloģijas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Char char="—"/>
            </a:pPr>
            <a:r>
              <a:rPr lang="lv-LV" sz="1600" b="1" dirty="0"/>
              <a:t>Elektrificēto </a:t>
            </a:r>
            <a:r>
              <a:rPr lang="lv-LV" sz="1600" dirty="0"/>
              <a:t>zonu paplašināšana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lv-LV" sz="1600" dirty="0"/>
          </a:p>
          <a:p>
            <a:pPr>
              <a:lnSpc>
                <a:spcPct val="114000"/>
              </a:lnSpc>
              <a:buFontTx/>
              <a:buChar char="-"/>
            </a:pP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626F0-3DB5-44E7-AC4E-B58F71A387DB}"/>
              </a:ext>
            </a:extLst>
          </p:cNvPr>
          <p:cNvGrpSpPr/>
          <p:nvPr/>
        </p:nvGrpSpPr>
        <p:grpSpPr>
          <a:xfrm>
            <a:off x="3685408" y="1672843"/>
            <a:ext cx="7571091" cy="4484937"/>
            <a:chOff x="3685408" y="1672843"/>
            <a:chExt cx="7571091" cy="4484937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E8E2CE4F-32B3-4BD2-A527-1753EF305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865" r="2262" b="8247"/>
            <a:stretch/>
          </p:blipFill>
          <p:spPr>
            <a:xfrm>
              <a:off x="3685408" y="1672843"/>
              <a:ext cx="7571091" cy="448493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96BC73-7B97-4526-B9EC-AABAF24CCB20}"/>
                </a:ext>
              </a:extLst>
            </p:cNvPr>
            <p:cNvSpPr/>
            <p:nvPr/>
          </p:nvSpPr>
          <p:spPr>
            <a:xfrm>
              <a:off x="4833257" y="4903596"/>
              <a:ext cx="2210638" cy="1095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02215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8C67B22-D272-4C92-B436-2B84887BE782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4839954" cy="866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lv-LV" sz="2400" b="1" dirty="0"/>
              <a:t>Videi draudzīga un droša dzelzceļa infrastruktūra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FD93E8A-E22E-4B16-BBDE-79F4080F8374}"/>
              </a:ext>
            </a:extLst>
          </p:cNvPr>
          <p:cNvSpPr txBox="1">
            <a:spLocks/>
          </p:cNvSpPr>
          <p:nvPr/>
        </p:nvSpPr>
        <p:spPr>
          <a:xfrm>
            <a:off x="614362" y="2230550"/>
            <a:ext cx="6091238" cy="4500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Pakāpeniska dzelzceļa infrastruktūras </a:t>
            </a:r>
            <a:r>
              <a:rPr lang="lv-LV" sz="1400" b="1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elektrifikācija</a:t>
            </a: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Samazināta dzelzceļa </a:t>
            </a:r>
            <a:r>
              <a:rPr lang="lv-LV" sz="1400" b="1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ietekme uz apkārtējo vidi </a:t>
            </a: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sabiedrību</a:t>
            </a: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Samazināti dzelzceļa radītie trokšņi un vibrācijas</a:t>
            </a: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Maksimāla </a:t>
            </a:r>
            <a:r>
              <a:rPr lang="lv-LV" sz="1400" b="1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atjaunojamo energoresursu </a:t>
            </a: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izmantošana</a:t>
            </a: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b="1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Drošības līmeņa </a:t>
            </a:r>
            <a:r>
              <a:rPr lang="lv-LV" sz="1400" dirty="0">
                <a:solidFill>
                  <a:srgbClr val="0028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pastāvīga paaugstināšana</a:t>
            </a: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–"/>
            </a:pPr>
            <a:r>
              <a:rPr lang="lv-LV" sz="1400" b="1" dirty="0">
                <a:solidFill>
                  <a:srgbClr val="002841"/>
                </a:solidFill>
              </a:rPr>
              <a:t>Viedās tehnoloģijas </a:t>
            </a:r>
            <a:endParaRPr lang="lv-LV" sz="1400" b="1" dirty="0">
              <a:solidFill>
                <a:srgbClr val="00284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lv-LV" sz="1400" dirty="0">
              <a:solidFill>
                <a:srgbClr val="002841"/>
              </a:solidFill>
            </a:endParaRPr>
          </a:p>
        </p:txBody>
      </p:sp>
      <p:pic>
        <p:nvPicPr>
          <p:cNvPr id="11" name="Picture 10" descr="A picture containing tree, track, train, outdoor&#10;&#10;Description automatically generated">
            <a:extLst>
              <a:ext uri="{FF2B5EF4-FFF2-40B4-BE49-F238E27FC236}">
                <a16:creationId xmlns:a16="http://schemas.microsoft.com/office/drawing/2014/main" id="{96A4BDFE-0005-47EB-BDC5-BE625EF8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3920" r="10789"/>
          <a:stretch/>
        </p:blipFill>
        <p:spPr>
          <a:xfrm>
            <a:off x="7196138" y="0"/>
            <a:ext cx="5004000" cy="6863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DD3062-9D8B-4A73-9D6C-97106A6C822E}"/>
              </a:ext>
            </a:extLst>
          </p:cNvPr>
          <p:cNvSpPr/>
          <p:nvPr/>
        </p:nvSpPr>
        <p:spPr>
          <a:xfrm>
            <a:off x="7196138" y="0"/>
            <a:ext cx="5021262" cy="6863770"/>
          </a:xfrm>
          <a:prstGeom prst="rect">
            <a:avLst/>
          </a:prstGeom>
          <a:solidFill>
            <a:srgbClr val="00284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9DCFAEC-60DA-4928-9580-CE5011481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0" t="67561" b="1"/>
          <a:stretch/>
        </p:blipFill>
        <p:spPr>
          <a:xfrm>
            <a:off x="614362" y="1544320"/>
            <a:ext cx="6202198" cy="3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8292"/>
      </p:ext>
    </p:extLst>
  </p:cSld>
  <p:clrMapOvr>
    <a:masterClrMapping/>
  </p:clrMapOvr>
</p:sld>
</file>

<file path=ppt/theme/theme1.xml><?xml version="1.0" encoding="utf-8"?>
<a:theme xmlns:a="http://schemas.openxmlformats.org/drawingml/2006/main" name="LDz_PowerPoint_template">
  <a:themeElements>
    <a:clrScheme name="LDZ">
      <a:dk1>
        <a:srgbClr val="000000"/>
      </a:dk1>
      <a:lt1>
        <a:srgbClr val="FFFFFF"/>
      </a:lt1>
      <a:dk2>
        <a:srgbClr val="002841"/>
      </a:dk2>
      <a:lt2>
        <a:srgbClr val="D2002D"/>
      </a:lt2>
      <a:accent1>
        <a:srgbClr val="1D3D61"/>
      </a:accent1>
      <a:accent2>
        <a:srgbClr val="7F93A7"/>
      </a:accent2>
      <a:accent3>
        <a:srgbClr val="E4304C"/>
      </a:accent3>
      <a:accent4>
        <a:srgbClr val="F08B9B"/>
      </a:accent4>
      <a:accent5>
        <a:srgbClr val="66465A"/>
      </a:accent5>
      <a:accent6>
        <a:srgbClr val="A998A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/>
      </a:bodyPr>
      <a:lstStyle>
        <a:defPPr>
          <a:defRPr sz="3800" b="1" kern="1200" spc="0" baseline="0" dirty="0" smtClean="0">
            <a:solidFill>
              <a:schemeClr val="accent1"/>
            </a:solidFill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Dz_PowerPoint_template_v07" id="{C2FF43B5-35F6-E74D-AE44-0D33992D2637}" vid="{B3AD1917-BFB6-2A49-92C9-538733103356}"/>
    </a:ext>
  </a:extLst>
</a:theme>
</file>

<file path=ppt/theme/theme2.xml><?xml version="1.0" encoding="utf-8"?>
<a:theme xmlns:a="http://schemas.openxmlformats.org/drawingml/2006/main" name="1_LDz_PowerPoint_template">
  <a:themeElements>
    <a:clrScheme name="LDZ">
      <a:dk1>
        <a:srgbClr val="000000"/>
      </a:dk1>
      <a:lt1>
        <a:srgbClr val="FFFFFF"/>
      </a:lt1>
      <a:dk2>
        <a:srgbClr val="002841"/>
      </a:dk2>
      <a:lt2>
        <a:srgbClr val="D2002D"/>
      </a:lt2>
      <a:accent1>
        <a:srgbClr val="1D3D61"/>
      </a:accent1>
      <a:accent2>
        <a:srgbClr val="7F93A7"/>
      </a:accent2>
      <a:accent3>
        <a:srgbClr val="E4304C"/>
      </a:accent3>
      <a:accent4>
        <a:srgbClr val="F08B9B"/>
      </a:accent4>
      <a:accent5>
        <a:srgbClr val="66465A"/>
      </a:accent5>
      <a:accent6>
        <a:srgbClr val="A998A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/>
      </a:bodyPr>
      <a:lstStyle>
        <a:defPPr>
          <a:defRPr sz="3800" b="1" kern="1200" spc="0" baseline="0" dirty="0" smtClean="0">
            <a:solidFill>
              <a:schemeClr val="accent1"/>
            </a:solidFill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Dz_PowerPoint_template_v07" id="{C2FF43B5-35F6-E74D-AE44-0D33992D2637}" vid="{B3AD1917-BFB6-2A49-92C9-5387331033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75030C-3E5B-4006-A4A9-917B6A9E60E4}"/>
</file>

<file path=customXml/itemProps2.xml><?xml version="1.0" encoding="utf-8"?>
<ds:datastoreItem xmlns:ds="http://schemas.openxmlformats.org/officeDocument/2006/customXml" ds:itemID="{5D5B51B3-0793-4CA7-A650-1232689C43FE}"/>
</file>

<file path=customXml/itemProps3.xml><?xml version="1.0" encoding="utf-8"?>
<ds:datastoreItem xmlns:ds="http://schemas.openxmlformats.org/officeDocument/2006/customXml" ds:itemID="{C315F596-946B-4A03-A1EC-963E0139BF7C}"/>
</file>

<file path=docProps/app.xml><?xml version="1.0" encoding="utf-8"?>
<Properties xmlns="http://schemas.openxmlformats.org/officeDocument/2006/extended-properties" xmlns:vt="http://schemas.openxmlformats.org/officeDocument/2006/docPropsVTypes">
  <TotalTime>10591</TotalTime>
  <Words>356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LDz_PowerPoint_template</vt:lpstr>
      <vt:lpstr>1_LDz_PowerPoint_template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Latvijas dzelzceļš</dc:creator>
  <cp:lastModifiedBy>Teika Lapsa</cp:lastModifiedBy>
  <cp:revision>259</cp:revision>
  <cp:lastPrinted>2021-02-02T06:13:37Z</cp:lastPrinted>
  <dcterms:created xsi:type="dcterms:W3CDTF">2021-01-21T13:46:01Z</dcterms:created>
  <dcterms:modified xsi:type="dcterms:W3CDTF">2021-04-22T08:52:37Z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