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9" r:id="rId2"/>
    <p:sldId id="267" r:id="rId3"/>
    <p:sldId id="302" r:id="rId4"/>
    <p:sldId id="271" r:id="rId5"/>
    <p:sldId id="272" r:id="rId6"/>
    <p:sldId id="296" r:id="rId7"/>
    <p:sldId id="297" r:id="rId8"/>
    <p:sldId id="294" r:id="rId9"/>
    <p:sldId id="295" r:id="rId10"/>
    <p:sldId id="301" r:id="rId11"/>
    <p:sldId id="280" r:id="rId12"/>
    <p:sldId id="281" r:id="rId13"/>
    <p:sldId id="282" r:id="rId14"/>
    <p:sldId id="299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C919E1-A2FC-4467-9E01-4B21DAE5F99B}">
          <p14:sldIdLst>
            <p14:sldId id="259"/>
            <p14:sldId id="267"/>
            <p14:sldId id="302"/>
            <p14:sldId id="271"/>
            <p14:sldId id="272"/>
            <p14:sldId id="296"/>
            <p14:sldId id="297"/>
            <p14:sldId id="294"/>
          </p14:sldIdLst>
        </p14:section>
        <p14:section name="Untitled Section" id="{C063A3C7-61D5-4639-A34D-994CADA84C8E}">
          <p14:sldIdLst>
            <p14:sldId id="295"/>
            <p14:sldId id="301"/>
            <p14:sldId id="280"/>
            <p14:sldId id="281"/>
            <p14:sldId id="282"/>
            <p14:sldId id="29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673"/>
  </p:normalViewPr>
  <p:slideViewPr>
    <p:cSldViewPr snapToGrid="0" snapToObjects="1">
      <p:cViewPr varScale="1">
        <p:scale>
          <a:sx n="64" d="100"/>
          <a:sy n="64" d="100"/>
        </p:scale>
        <p:origin x="792" y="40"/>
      </p:cViewPr>
      <p:guideLst/>
    </p:cSldViewPr>
  </p:slideViewPr>
  <p:outlineViewPr>
    <p:cViewPr>
      <p:scale>
        <a:sx n="33" d="100"/>
        <a:sy n="33" d="100"/>
      </p:scale>
      <p:origin x="0" y="-81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31395494467015E-2"/>
          <c:y val="3.220171062186223E-2"/>
          <c:w val="0.92817142496929361"/>
          <c:h val="0.810672717666617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Elektrovilcieni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2023</c:v>
                </c:pt>
                <c:pt idx="2">
                  <c:v>2026</c:v>
                </c:pt>
                <c:pt idx="3">
                  <c:v>2028</c:v>
                </c:pt>
                <c:pt idx="4">
                  <c:v>2030</c:v>
                </c:pt>
                <c:pt idx="5">
                  <c:v>2033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0-4BC0-A012-2FB27BB17D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Dīzeļvilcieni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8A-4D5E-9335-43B46CC77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2023</c:v>
                </c:pt>
                <c:pt idx="2">
                  <c:v>2026</c:v>
                </c:pt>
                <c:pt idx="3">
                  <c:v>2028</c:v>
                </c:pt>
                <c:pt idx="4">
                  <c:v>2030</c:v>
                </c:pt>
                <c:pt idx="5">
                  <c:v>2033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22</c:v>
                </c:pt>
                <c:pt idx="1">
                  <c:v>22</c:v>
                </c:pt>
                <c:pt idx="2">
                  <c:v>15</c:v>
                </c:pt>
                <c:pt idx="3">
                  <c:v>9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50-4BC0-A012-2FB27BB17D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Jauni videi draudzīgi vilcieni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8A-4D5E-9335-43B46CC77B9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8A-4D5E-9335-43B46CC77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2023</c:v>
                </c:pt>
                <c:pt idx="2">
                  <c:v>2026</c:v>
                </c:pt>
                <c:pt idx="3">
                  <c:v>2028</c:v>
                </c:pt>
                <c:pt idx="4">
                  <c:v>2030</c:v>
                </c:pt>
                <c:pt idx="5">
                  <c:v>2033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24</c:v>
                </c:pt>
                <c:pt idx="4">
                  <c:v>31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50-4BC0-A012-2FB27BB17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8090232"/>
        <c:axId val="648092200"/>
      </c:barChart>
      <c:catAx>
        <c:axId val="64809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092200"/>
        <c:crosses val="autoZero"/>
        <c:auto val="1"/>
        <c:lblAlgn val="ctr"/>
        <c:lblOffset val="100"/>
        <c:noMultiLvlLbl val="0"/>
      </c:catAx>
      <c:valAx>
        <c:axId val="64809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09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F4554-40F1-4E1C-A95F-2903F231CE54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740C6045-3C7E-4AAC-B0BD-060AAD8C6D5C}">
      <dgm:prSet phldrT="[Text]"/>
      <dgm:spPr/>
      <dgm:t>
        <a:bodyPr/>
        <a:lstStyle/>
        <a:p>
          <a:r>
            <a:rPr lang="lv-LV" dirty="0"/>
            <a:t>ATALGOJUMS</a:t>
          </a:r>
        </a:p>
      </dgm:t>
    </dgm:pt>
    <dgm:pt modelId="{3A851021-B996-4437-AB6B-973C318347A5}" type="parTrans" cxnId="{A9039D62-0FA5-4E51-9747-800643805509}">
      <dgm:prSet/>
      <dgm:spPr/>
      <dgm:t>
        <a:bodyPr/>
        <a:lstStyle/>
        <a:p>
          <a:endParaRPr lang="lv-LV"/>
        </a:p>
      </dgm:t>
    </dgm:pt>
    <dgm:pt modelId="{392C0132-E712-49A6-9205-8ABF40E416D7}" type="sibTrans" cxnId="{A9039D62-0FA5-4E51-9747-800643805509}">
      <dgm:prSet/>
      <dgm:spPr/>
      <dgm:t>
        <a:bodyPr/>
        <a:lstStyle/>
        <a:p>
          <a:endParaRPr lang="lv-LV"/>
        </a:p>
      </dgm:t>
    </dgm:pt>
    <dgm:pt modelId="{06F50D77-B242-429B-8560-866AEEF80B5D}">
      <dgm:prSet phldrT="[Text]"/>
      <dgm:spPr/>
      <dgm:t>
        <a:bodyPr/>
        <a:lstStyle/>
        <a:p>
          <a:r>
            <a:rPr lang="lv-LV" dirty="0"/>
            <a:t>STABILITĀTE</a:t>
          </a:r>
        </a:p>
      </dgm:t>
    </dgm:pt>
    <dgm:pt modelId="{18CB0EB6-7654-4572-BAC6-208326718CB7}" type="parTrans" cxnId="{C64D36DA-5476-48D9-BC86-212D52430CA3}">
      <dgm:prSet/>
      <dgm:spPr/>
      <dgm:t>
        <a:bodyPr/>
        <a:lstStyle/>
        <a:p>
          <a:endParaRPr lang="lv-LV"/>
        </a:p>
      </dgm:t>
    </dgm:pt>
    <dgm:pt modelId="{ACBDFD7D-EF50-4A2C-9B6B-1D0C0F69BD60}" type="sibTrans" cxnId="{C64D36DA-5476-48D9-BC86-212D52430CA3}">
      <dgm:prSet/>
      <dgm:spPr/>
      <dgm:t>
        <a:bodyPr/>
        <a:lstStyle/>
        <a:p>
          <a:endParaRPr lang="lv-LV"/>
        </a:p>
      </dgm:t>
    </dgm:pt>
    <dgm:pt modelId="{64371DCE-CE61-4D9C-AF83-C8AAF16B03F3}">
      <dgm:prSet phldrT="[Text]"/>
      <dgm:spPr/>
      <dgm:t>
        <a:bodyPr/>
        <a:lstStyle/>
        <a:p>
          <a:r>
            <a:rPr lang="lv-LV" dirty="0"/>
            <a:t>PRESTIŽS</a:t>
          </a:r>
        </a:p>
      </dgm:t>
    </dgm:pt>
    <dgm:pt modelId="{E5D56BBF-7433-4154-8C00-6B15E6167E1D}" type="parTrans" cxnId="{1C10425A-6CB1-4864-9E16-2B56C76F8ED3}">
      <dgm:prSet/>
      <dgm:spPr/>
      <dgm:t>
        <a:bodyPr/>
        <a:lstStyle/>
        <a:p>
          <a:endParaRPr lang="lv-LV"/>
        </a:p>
      </dgm:t>
    </dgm:pt>
    <dgm:pt modelId="{5A1185F5-8434-4C7F-9333-ADFDEF34CA97}" type="sibTrans" cxnId="{1C10425A-6CB1-4864-9E16-2B56C76F8ED3}">
      <dgm:prSet/>
      <dgm:spPr/>
      <dgm:t>
        <a:bodyPr/>
        <a:lstStyle/>
        <a:p>
          <a:endParaRPr lang="lv-LV"/>
        </a:p>
      </dgm:t>
    </dgm:pt>
    <dgm:pt modelId="{95BDFED5-284A-41D2-8605-097F8EB5CBC8}" type="pres">
      <dgm:prSet presAssocID="{438F4554-40F1-4E1C-A95F-2903F231CE54}" presName="Name0" presStyleCnt="0">
        <dgm:presLayoutVars>
          <dgm:chMax val="7"/>
          <dgm:dir/>
          <dgm:resizeHandles val="exact"/>
        </dgm:presLayoutVars>
      </dgm:prSet>
      <dgm:spPr/>
    </dgm:pt>
    <dgm:pt modelId="{80A5C665-A7D2-40D2-AB7B-C15DAE66A67D}" type="pres">
      <dgm:prSet presAssocID="{438F4554-40F1-4E1C-A95F-2903F231CE54}" presName="ellipse1" presStyleLbl="vennNode1" presStyleIdx="0" presStyleCnt="3" custLinFactNeighborX="5800">
        <dgm:presLayoutVars>
          <dgm:bulletEnabled val="1"/>
        </dgm:presLayoutVars>
      </dgm:prSet>
      <dgm:spPr/>
    </dgm:pt>
    <dgm:pt modelId="{D4B262A1-FFA3-4E9D-B5E4-36B8B1FFE7B4}" type="pres">
      <dgm:prSet presAssocID="{438F4554-40F1-4E1C-A95F-2903F231CE54}" presName="ellipse2" presStyleLbl="vennNode1" presStyleIdx="1" presStyleCnt="3">
        <dgm:presLayoutVars>
          <dgm:bulletEnabled val="1"/>
        </dgm:presLayoutVars>
      </dgm:prSet>
      <dgm:spPr/>
    </dgm:pt>
    <dgm:pt modelId="{9481C0A2-5587-4CA9-BF7C-1C140883B181}" type="pres">
      <dgm:prSet presAssocID="{438F4554-40F1-4E1C-A95F-2903F231CE54}" presName="ellipse3" presStyleLbl="vennNode1" presStyleIdx="2" presStyleCnt="3" custLinFactNeighborX="-12373">
        <dgm:presLayoutVars>
          <dgm:bulletEnabled val="1"/>
        </dgm:presLayoutVars>
      </dgm:prSet>
      <dgm:spPr/>
    </dgm:pt>
  </dgm:ptLst>
  <dgm:cxnLst>
    <dgm:cxn modelId="{3338FB3C-8246-4D29-8FAB-A76F8DEF673D}" type="presOf" srcId="{06F50D77-B242-429B-8560-866AEEF80B5D}" destId="{D4B262A1-FFA3-4E9D-B5E4-36B8B1FFE7B4}" srcOrd="0" destOrd="0" presId="urn:microsoft.com/office/officeart/2005/8/layout/rings+Icon"/>
    <dgm:cxn modelId="{A9039D62-0FA5-4E51-9747-800643805509}" srcId="{438F4554-40F1-4E1C-A95F-2903F231CE54}" destId="{740C6045-3C7E-4AAC-B0BD-060AAD8C6D5C}" srcOrd="0" destOrd="0" parTransId="{3A851021-B996-4437-AB6B-973C318347A5}" sibTransId="{392C0132-E712-49A6-9205-8ABF40E416D7}"/>
    <dgm:cxn modelId="{1C10425A-6CB1-4864-9E16-2B56C76F8ED3}" srcId="{438F4554-40F1-4E1C-A95F-2903F231CE54}" destId="{64371DCE-CE61-4D9C-AF83-C8AAF16B03F3}" srcOrd="2" destOrd="0" parTransId="{E5D56BBF-7433-4154-8C00-6B15E6167E1D}" sibTransId="{5A1185F5-8434-4C7F-9333-ADFDEF34CA97}"/>
    <dgm:cxn modelId="{8976C7C2-A01D-4E03-BD01-6333408891E6}" type="presOf" srcId="{64371DCE-CE61-4D9C-AF83-C8AAF16B03F3}" destId="{9481C0A2-5587-4CA9-BF7C-1C140883B181}" srcOrd="0" destOrd="0" presId="urn:microsoft.com/office/officeart/2005/8/layout/rings+Icon"/>
    <dgm:cxn modelId="{C4EC60CE-D156-425D-BB65-0434C5959179}" type="presOf" srcId="{438F4554-40F1-4E1C-A95F-2903F231CE54}" destId="{95BDFED5-284A-41D2-8605-097F8EB5CBC8}" srcOrd="0" destOrd="0" presId="urn:microsoft.com/office/officeart/2005/8/layout/rings+Icon"/>
    <dgm:cxn modelId="{C64D36DA-5476-48D9-BC86-212D52430CA3}" srcId="{438F4554-40F1-4E1C-A95F-2903F231CE54}" destId="{06F50D77-B242-429B-8560-866AEEF80B5D}" srcOrd="1" destOrd="0" parTransId="{18CB0EB6-7654-4572-BAC6-208326718CB7}" sibTransId="{ACBDFD7D-EF50-4A2C-9B6B-1D0C0F69BD60}"/>
    <dgm:cxn modelId="{93B8D9F8-8865-475B-A348-07A0D2949A01}" type="presOf" srcId="{740C6045-3C7E-4AAC-B0BD-060AAD8C6D5C}" destId="{80A5C665-A7D2-40D2-AB7B-C15DAE66A67D}" srcOrd="0" destOrd="0" presId="urn:microsoft.com/office/officeart/2005/8/layout/rings+Icon"/>
    <dgm:cxn modelId="{ECC96B2A-B1D6-4AD8-A267-BCCED35B82E9}" type="presParOf" srcId="{95BDFED5-284A-41D2-8605-097F8EB5CBC8}" destId="{80A5C665-A7D2-40D2-AB7B-C15DAE66A67D}" srcOrd="0" destOrd="0" presId="urn:microsoft.com/office/officeart/2005/8/layout/rings+Icon"/>
    <dgm:cxn modelId="{7903F759-F278-4596-AE5B-02300911D5F2}" type="presParOf" srcId="{95BDFED5-284A-41D2-8605-097F8EB5CBC8}" destId="{D4B262A1-FFA3-4E9D-B5E4-36B8B1FFE7B4}" srcOrd="1" destOrd="0" presId="urn:microsoft.com/office/officeart/2005/8/layout/rings+Icon"/>
    <dgm:cxn modelId="{42E0FB01-C451-419C-858E-6727FCCFDB4A}" type="presParOf" srcId="{95BDFED5-284A-41D2-8605-097F8EB5CBC8}" destId="{9481C0A2-5587-4CA9-BF7C-1C140883B181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5C665-A7D2-40D2-AB7B-C15DAE66A67D}">
      <dsp:nvSpPr>
        <dsp:cNvPr id="0" name=""/>
        <dsp:cNvSpPr/>
      </dsp:nvSpPr>
      <dsp:spPr>
        <a:xfrm>
          <a:off x="716258" y="0"/>
          <a:ext cx="2438028" cy="2437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ATALGOJUMS</a:t>
          </a:r>
        </a:p>
      </dsp:txBody>
      <dsp:txXfrm>
        <a:off x="1073299" y="357036"/>
        <a:ext cx="1723946" cy="1723921"/>
      </dsp:txXfrm>
    </dsp:sp>
    <dsp:sp modelId="{D4B262A1-FFA3-4E9D-B5E4-36B8B1FFE7B4}">
      <dsp:nvSpPr>
        <dsp:cNvPr id="0" name=""/>
        <dsp:cNvSpPr/>
      </dsp:nvSpPr>
      <dsp:spPr>
        <a:xfrm>
          <a:off x="1829727" y="1626006"/>
          <a:ext cx="2438028" cy="2437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STABILITĀTE</a:t>
          </a:r>
        </a:p>
      </dsp:txBody>
      <dsp:txXfrm>
        <a:off x="2186768" y="1983042"/>
        <a:ext cx="1723946" cy="1723921"/>
      </dsp:txXfrm>
    </dsp:sp>
    <dsp:sp modelId="{9481C0A2-5587-4CA9-BF7C-1C140883B181}">
      <dsp:nvSpPr>
        <dsp:cNvPr id="0" name=""/>
        <dsp:cNvSpPr/>
      </dsp:nvSpPr>
      <dsp:spPr>
        <a:xfrm>
          <a:off x="2781461" y="0"/>
          <a:ext cx="2438028" cy="2437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PRESTIŽS</a:t>
          </a:r>
        </a:p>
      </dsp:txBody>
      <dsp:txXfrm>
        <a:off x="3138502" y="357036"/>
        <a:ext cx="1723946" cy="172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544FC-21A3-BA4E-ACA9-7F00C86E9F81}" type="datetimeFigureOut">
              <a:rPr lang="en-LV" smtClean="0"/>
              <a:t>04/23/2021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0B3D-D7D6-E249-8526-28BC9949778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094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20B3D-D7D6-E249-8526-28BC99497783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2370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20B3D-D7D6-E249-8526-28BC99497783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9869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20B3D-D7D6-E249-8526-28BC99497783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941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ptop, light, traffic, stop&#10;&#10;Description automatically generated">
            <a:extLst>
              <a:ext uri="{FF2B5EF4-FFF2-40B4-BE49-F238E27FC236}">
                <a16:creationId xmlns:a16="http://schemas.microsoft.com/office/drawing/2014/main" id="{427EEBE4-CE48-6841-9094-28E916DD6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8C8D076-8C07-014C-BC57-7F586070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26" y="4830417"/>
            <a:ext cx="7034420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>
                <a:solidFill>
                  <a:schemeClr val="accent3"/>
                </a:solidFill>
                <a:latin typeface="Hurme Geometric Sans 2" panose="020B0500020000000000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B93985-3978-654B-A405-E8E44A2E6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8119" y="657461"/>
            <a:ext cx="2356927" cy="13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aptop&#10;&#10;Description automatically generated">
            <a:extLst>
              <a:ext uri="{FF2B5EF4-FFF2-40B4-BE49-F238E27FC236}">
                <a16:creationId xmlns:a16="http://schemas.microsoft.com/office/drawing/2014/main" id="{FBC29734-0035-1E46-B66F-9DD9B5363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B8E01-A880-CE4F-AAA1-E37F6EE9F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2517"/>
            <a:ext cx="736600" cy="4064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321" y="1688872"/>
            <a:ext cx="8117967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4E1EAD-E87B-6D45-9D53-FBD24735CB0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accent3"/>
                </a:solidFill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0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ptop&#10;&#10;Description automatically generated">
            <a:extLst>
              <a:ext uri="{FF2B5EF4-FFF2-40B4-BE49-F238E27FC236}">
                <a16:creationId xmlns:a16="http://schemas.microsoft.com/office/drawing/2014/main" id="{15BBEAD8-BDD1-8445-9870-03DB69935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711" y="1688871"/>
            <a:ext cx="8148577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0AA77-B9CA-2D48-8AFD-55C9AD8B7B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2517"/>
            <a:ext cx="736600" cy="4064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2341B76-D2C0-4B4A-B688-743E8816AEF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accent3"/>
                </a:solidFill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27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ptop&#10;&#10;Description automatically generated">
            <a:extLst>
              <a:ext uri="{FF2B5EF4-FFF2-40B4-BE49-F238E27FC236}">
                <a16:creationId xmlns:a16="http://schemas.microsoft.com/office/drawing/2014/main" id="{37A18237-B99E-6D4D-8622-5B5E03537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48671-B591-F449-9A80-89B79BD49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2517"/>
            <a:ext cx="736600" cy="4064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711" y="1688872"/>
            <a:ext cx="3851005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A6D5CA-33F2-C545-B1E2-5853689EFB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95284" y="1688872"/>
            <a:ext cx="3851005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C6F4BD-6F0C-8748-AAD9-849393E196A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accent3"/>
                </a:solidFill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71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ptop&#10;&#10;Description automatically generated">
            <a:extLst>
              <a:ext uri="{FF2B5EF4-FFF2-40B4-BE49-F238E27FC236}">
                <a16:creationId xmlns:a16="http://schemas.microsoft.com/office/drawing/2014/main" id="{D8D3762B-2BC2-534D-B5F3-F6DE489745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14404-3C0E-2B4B-B556-9A474024EF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2517"/>
            <a:ext cx="736600" cy="4064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711" y="1688871"/>
            <a:ext cx="3877520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32AD4A3-CCF0-A747-8DB4-9F9197EEE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8770" y="1688871"/>
            <a:ext cx="3877518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78AFD0-B832-514E-82E3-4560D6D12D3A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accent3"/>
                </a:solidFill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66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aptop&#10;&#10;Description automatically generated">
            <a:extLst>
              <a:ext uri="{FF2B5EF4-FFF2-40B4-BE49-F238E27FC236}">
                <a16:creationId xmlns:a16="http://schemas.microsoft.com/office/drawing/2014/main" id="{7A9C45C5-9C1F-A943-BB32-C38F6C7D4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9DC4F-D360-8342-9254-6521959BAA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2517"/>
            <a:ext cx="736600" cy="4064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711" y="1688872"/>
            <a:ext cx="3877519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3741F9F-53C2-1845-AD38-C15F690904D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accent3"/>
                </a:solidFill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83375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aptop&#10;&#10;Description automatically generated">
            <a:extLst>
              <a:ext uri="{FF2B5EF4-FFF2-40B4-BE49-F238E27FC236}">
                <a16:creationId xmlns:a16="http://schemas.microsoft.com/office/drawing/2014/main" id="{B88E2E17-5A21-0C46-A8A9-B9BC89858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0E40D-E399-C146-869B-D257756412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2517"/>
            <a:ext cx="736600" cy="4064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D6CE4E-966C-764D-8948-B86480371E6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accent3"/>
                </a:solidFill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01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711" y="1688872"/>
            <a:ext cx="3877519" cy="459618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8770" y="1340146"/>
            <a:ext cx="3792426" cy="494490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EF4A4F-4971-A74A-B0A6-4FF1929755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378294-C4B0-D342-A5DD-44A4B3CBF17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1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8770" y="1340146"/>
            <a:ext cx="3792426" cy="494490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2"/>
            <a:ext cx="3877519" cy="459618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04C23D-005B-3343-AE58-BBD27D17423A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29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8770" y="3877519"/>
            <a:ext cx="379242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8770" y="1340145"/>
            <a:ext cx="3792426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0FF1276-D8FC-2342-AFDB-CD4B10A769C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1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931922-9D26-9E4E-B1BE-5D2A66269F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68769" y="1675199"/>
            <a:ext cx="3792427" cy="217409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EE394A-E9A5-204F-9E93-D281B0AF434E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69689CD-D737-874D-8073-5C379BA8039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68769" y="4095755"/>
            <a:ext cx="3792427" cy="217409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066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321" y="1688872"/>
            <a:ext cx="8117967" cy="45961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64E21F-594F-B841-862A-2FB9AC7A6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4B9A490-DD74-5643-B098-7320308A350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69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9E1BE21-7F2B-C648-99CC-D0A6D6B6955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72165ED-912B-6048-83B7-C3F914A151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68769" y="1675199"/>
            <a:ext cx="3792427" cy="217409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BF41C56-B1A4-EE40-B46D-607E5ABD34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68769" y="4095755"/>
            <a:ext cx="3792427" cy="217409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72785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8770" y="3877519"/>
            <a:ext cx="379242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8770" y="1340145"/>
            <a:ext cx="3792426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D4ED98-8901-DA4A-9BBF-06C9D4B4D54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01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2765" y="3877519"/>
            <a:ext cx="1778431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8770" y="1340145"/>
            <a:ext cx="3792426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8769" y="3877519"/>
            <a:ext cx="1778431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600816-C35D-6C48-8FA1-EF970A6ACAC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124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2765" y="3877519"/>
            <a:ext cx="1778431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8770" y="1340145"/>
            <a:ext cx="3792426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8769" y="3877519"/>
            <a:ext cx="1778431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3AFC1C0-9F53-C843-9A45-6BFE2CE4348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356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2765" y="3877519"/>
            <a:ext cx="1778431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82764" y="1340145"/>
            <a:ext cx="1778431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8769" y="3877519"/>
            <a:ext cx="1778431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08F53BD-4527-A147-A6F4-7D9F5F5B85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8769" y="1340145"/>
            <a:ext cx="1778431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0F1E63F-3B44-F440-BAE7-141D2313D77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758334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2765" y="3877519"/>
            <a:ext cx="1778431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82764" y="1340145"/>
            <a:ext cx="1778431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8769" y="3877519"/>
            <a:ext cx="1778431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08F53BD-4527-A147-A6F4-7D9F5F5B85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8769" y="1340145"/>
            <a:ext cx="1778431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E37D53-46A0-FE4A-9860-9CC3EC27735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06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2765" y="4722471"/>
            <a:ext cx="1778431" cy="156258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8769" y="4722471"/>
            <a:ext cx="1778431" cy="156258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1224893-BEF4-9841-ABE5-F880148F8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2765" y="3064275"/>
            <a:ext cx="1778431" cy="141711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35768D8-5881-D141-A1DD-D0E2BC7620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8769" y="3064275"/>
            <a:ext cx="1778431" cy="141711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E7C6150-46F6-DB47-8BD3-BE1620643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82765" y="1338083"/>
            <a:ext cx="1778431" cy="14792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931922-9D26-9E4E-B1BE-5D2A66269F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68769" y="1338083"/>
            <a:ext cx="1778431" cy="14792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EE394A-E9A5-204F-9E93-D281B0AF434E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97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2765" y="4722471"/>
            <a:ext cx="1778431" cy="156258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AD75-669B-C945-B0A1-E3B12CA88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8769" y="4722471"/>
            <a:ext cx="1778431" cy="156258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1224893-BEF4-9841-ABE5-F880148F8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2765" y="3064275"/>
            <a:ext cx="1778431" cy="141711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35768D8-5881-D141-A1DD-D0E2BC7620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8769" y="3064275"/>
            <a:ext cx="1778431" cy="141711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E7C6150-46F6-DB47-8BD3-BE1620643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82765" y="1338083"/>
            <a:ext cx="1778431" cy="14792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931922-9D26-9E4E-B1BE-5D2A66269F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68769" y="1338083"/>
            <a:ext cx="1778431" cy="14792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9E1BE21-7F2B-C648-99CC-D0A6D6B6955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854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804" y="1828800"/>
            <a:ext cx="7978392" cy="44562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58BDA-5D23-6940-870D-CDEF20264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6CAE93-18FA-514A-AED0-1B081BA94A0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91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804" y="3428999"/>
            <a:ext cx="7978392" cy="285147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8148449" cy="1481049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58BDA-5D23-6940-870D-CDEF20264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0AD7AD8-768C-E540-9915-5EE6A08C7CD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0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4E21F-594F-B841-862A-2FB9AC7A6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3D449DE-CD01-2642-82D0-DAF8DCE09B2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57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804" y="3429000"/>
            <a:ext cx="3867276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952369" cy="1481049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58BDA-5D23-6940-870D-CDEF20264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A4C54C-B9EF-8E42-999E-E4F8DD18DA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93920" y="3429000"/>
            <a:ext cx="3867276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5C0F24B-FC8C-AE4A-9749-C63193AB1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92320" y="1688870"/>
            <a:ext cx="4074289" cy="1481049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V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ED4BEB-061D-6C4C-9AFC-05676A295F8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826997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804" y="3429000"/>
            <a:ext cx="2515996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2692529" cy="1481049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58BDA-5D23-6940-870D-CDEF20264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5C0F24B-FC8C-AE4A-9749-C63193AB1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0241" y="1688870"/>
            <a:ext cx="2763522" cy="1481049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V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7BE80101-0C1D-3C45-B058-75048CEDEC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4002" y="3429000"/>
            <a:ext cx="2515996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0207EBA-9E48-AF49-843C-6B51B06EB7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5200" y="3429000"/>
            <a:ext cx="2515996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59DBF19-B698-0A4C-B7FF-283520E4A7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4081" y="1688870"/>
            <a:ext cx="2763522" cy="1481049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V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9C9EFF7-D924-AE44-A274-74287A8A4F9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678671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711" y="1688872"/>
            <a:ext cx="3877519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8770" y="0"/>
            <a:ext cx="4375230" cy="6848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114130-85CD-7842-B1A0-A8B4448107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84919"/>
            <a:ext cx="736600" cy="4064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8697F15-D6BD-8444-BDD3-37CFB4DDB50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267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8770" y="0"/>
            <a:ext cx="4375230" cy="6848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114130-85CD-7842-B1A0-A8B4448107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84919"/>
            <a:ext cx="736600" cy="406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09A4E2-4B0D-AE43-9AC6-3D3114CB5A8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312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9144000" cy="3419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711" y="1688871"/>
            <a:ext cx="8138289" cy="1481049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58BDA-5D23-6940-870D-CDEF20264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44638E-E0B6-EC48-AAE6-046BCC67AAC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693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13226"/>
            <a:ext cx="9144000" cy="483562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58BDA-5D23-6940-870D-CDEF202649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3114DD-97DD-2342-AB82-BCD06A5EEBC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62001" y="740199"/>
            <a:ext cx="3613229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462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4885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58BDA-5D23-6940-870D-CDEF20264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06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CB3E7D59-C965-674F-B446-78F7D70D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98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CB3E7D59-C965-674F-B446-78F7D70D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8189B6-BAF7-1E4B-8276-157DFAE42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3550" y="4222198"/>
            <a:ext cx="596900" cy="63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5FDBB-DD35-9F4D-BC21-7F9812A9258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126974" y="2415209"/>
            <a:ext cx="4890051" cy="155279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300"/>
              </a:spcBef>
              <a:buFontTx/>
              <a:buNone/>
              <a:defRPr sz="2800" b="1" i="0">
                <a:solidFill>
                  <a:schemeClr val="bg1"/>
                </a:solidFill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878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ptop, light, traffic, stop&#10;&#10;Description automatically generated">
            <a:extLst>
              <a:ext uri="{FF2B5EF4-FFF2-40B4-BE49-F238E27FC236}">
                <a16:creationId xmlns:a16="http://schemas.microsoft.com/office/drawing/2014/main" id="{427EEBE4-CE48-6841-9094-28E916DD6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8C8D076-8C07-014C-BC57-7F586070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26" y="4830417"/>
            <a:ext cx="7034420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4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B93985-3978-654B-A405-E8E44A2E6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8119" y="657461"/>
            <a:ext cx="2356927" cy="13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9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82F2348-E55B-E244-9C25-3EA7F82FB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711" y="1688871"/>
            <a:ext cx="8148577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BF9F2-5EBA-474C-928E-D4D85656D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4D68A9F-71F5-FB4A-8E89-70D6F7E9B4B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98671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711" y="1688872"/>
            <a:ext cx="3851005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64E21F-594F-B841-862A-2FB9AC7A6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A6D5CA-33F2-C545-B1E2-5853689EFB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95284" y="1688872"/>
            <a:ext cx="3851005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0DB1D5-EC9D-054B-B5D7-4C10CC000E1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5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82F2348-E55B-E244-9C25-3EA7F82FB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711" y="1688871"/>
            <a:ext cx="3877520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BF9F2-5EBA-474C-928E-D4D85656D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32AD4A3-CCF0-A747-8DB4-9F9197EEE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8770" y="1688871"/>
            <a:ext cx="3877518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8EBD314-3936-054A-92D2-D8A7A390AE3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A1FDFCD-D666-B34A-AB25-AD44CF28D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711" y="1688872"/>
            <a:ext cx="3877519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64E21F-594F-B841-862A-2FB9AC7A6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2FB595-285F-AB4C-A43D-495E1133BC8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29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82F2348-E55B-E244-9C25-3EA7F82FB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711" y="1688871"/>
            <a:ext cx="3877519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BF9F2-5EBA-474C-928E-D4D85656D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3600"/>
            <a:ext cx="736600" cy="4064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7EDE26-C874-CA4E-9839-84C7C6F6122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4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aptop&#10;&#10;Description automatically generated">
            <a:extLst>
              <a:ext uri="{FF2B5EF4-FFF2-40B4-BE49-F238E27FC236}">
                <a16:creationId xmlns:a16="http://schemas.microsoft.com/office/drawing/2014/main" id="{FBC29734-0035-1E46-B66F-9DD9B5363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6848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B8E01-A880-CE4F-AAA1-E37F6EE9F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960" y="292517"/>
            <a:ext cx="736600" cy="4064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14D7A51-17B6-C342-A699-9B165B5C97B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62001" y="740199"/>
            <a:ext cx="6404111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accent3"/>
                </a:solidFill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</a:t>
            </a:r>
          </a:p>
          <a:p>
            <a:pPr lvl="0"/>
            <a:r>
              <a:rPr lang="en-GB" dirty="0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64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1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718" r:id="rId3"/>
    <p:sldLayoutId id="2147483687" r:id="rId4"/>
    <p:sldLayoutId id="2147483689" r:id="rId5"/>
    <p:sldLayoutId id="2147483690" r:id="rId6"/>
    <p:sldLayoutId id="2147483706" r:id="rId7"/>
    <p:sldLayoutId id="2147483707" r:id="rId8"/>
    <p:sldLayoutId id="2147483712" r:id="rId9"/>
    <p:sldLayoutId id="2147483719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691" r:id="rId16"/>
    <p:sldLayoutId id="2147483694" r:id="rId17"/>
    <p:sldLayoutId id="2147483696" r:id="rId18"/>
    <p:sldLayoutId id="2147483723" r:id="rId19"/>
    <p:sldLayoutId id="2147483724" r:id="rId20"/>
    <p:sldLayoutId id="2147483695" r:id="rId21"/>
    <p:sldLayoutId id="2147483698" r:id="rId22"/>
    <p:sldLayoutId id="2147483697" r:id="rId23"/>
    <p:sldLayoutId id="2147483699" r:id="rId24"/>
    <p:sldLayoutId id="2147483700" r:id="rId25"/>
    <p:sldLayoutId id="2147483701" r:id="rId26"/>
    <p:sldLayoutId id="2147483702" r:id="rId27"/>
    <p:sldLayoutId id="2147483708" r:id="rId28"/>
    <p:sldLayoutId id="2147483709" r:id="rId29"/>
    <p:sldLayoutId id="2147483711" r:id="rId30"/>
    <p:sldLayoutId id="2147483710" r:id="rId31"/>
    <p:sldLayoutId id="2147483693" r:id="rId32"/>
    <p:sldLayoutId id="2147483692" r:id="rId33"/>
    <p:sldLayoutId id="2147483703" r:id="rId34"/>
    <p:sldLayoutId id="2147483704" r:id="rId35"/>
    <p:sldLayoutId id="2147483705" r:id="rId36"/>
    <p:sldLayoutId id="2147483720" r:id="rId37"/>
    <p:sldLayoutId id="2147483721" r:id="rId38"/>
    <p:sldLayoutId id="2147483722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72A4-66D8-8244-9997-3F1678AE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“PASAŽIERU VILCIENS”</a:t>
            </a:r>
            <a:br>
              <a:rPr lang="lv-LV" dirty="0"/>
            </a:br>
            <a:r>
              <a:rPr lang="lv-LV" sz="4000" dirty="0">
                <a:solidFill>
                  <a:srgbClr val="F7B500"/>
                </a:solidFill>
              </a:rPr>
              <a:t>Apkalpes profesiju vērtība </a:t>
            </a:r>
            <a:br>
              <a:rPr lang="lv-LV" sz="4000" dirty="0">
                <a:solidFill>
                  <a:srgbClr val="F7B500"/>
                </a:solidFill>
              </a:rPr>
            </a:br>
            <a:r>
              <a:rPr lang="lv-LV" sz="4000" dirty="0">
                <a:solidFill>
                  <a:srgbClr val="F7B500"/>
                </a:solidFill>
              </a:rPr>
              <a:t>jauno vilcienu laikmetā</a:t>
            </a:r>
            <a:endParaRPr lang="en-LV" dirty="0">
              <a:solidFill>
                <a:srgbClr val="F7B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2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F17B55-60D2-D248-950A-B469BE5E8B6E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lv-LV" dirty="0"/>
              <a:t>VILCIENU APKALPES PROFESIJU VĒRTĪBA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75946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10FA8-67E9-4C4E-9EBE-763F8060F0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lv-LV" dirty="0"/>
              <a:t>PROFESIJAS VĒRTĪBA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D28B45-557B-42A7-8B4F-E4359AEEB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962679"/>
              </p:ext>
            </p:extLst>
          </p:nvPr>
        </p:nvGraphicFramePr>
        <p:xfrm>
          <a:off x="1524000" y="20367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15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10FA8-67E9-4C4E-9EBE-763F8060F0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lv-LV" dirty="0"/>
              <a:t>ATALGOJUMS</a:t>
            </a:r>
            <a:endParaRPr lang="en-LV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7A37B7-53D9-7447-9304-43294F1B4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140" y="2418701"/>
            <a:ext cx="1691167" cy="1691167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BBAB7B7-FAE8-4D40-9D89-865DFB1DE6CC}"/>
              </a:ext>
            </a:extLst>
          </p:cNvPr>
          <p:cNvSpPr txBox="1">
            <a:spLocks/>
          </p:cNvSpPr>
          <p:nvPr/>
        </p:nvSpPr>
        <p:spPr>
          <a:xfrm>
            <a:off x="2861910" y="2305578"/>
            <a:ext cx="5308055" cy="19483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b="1" dirty="0">
                <a:effectLst/>
                <a:ea typeface="Calibri" panose="020F0502020204030204" pitchFamily="34" charset="0"/>
              </a:rPr>
              <a:t>Vidējā alga apkalpes personālam * 2020. gadā:</a:t>
            </a:r>
          </a:p>
          <a:p>
            <a:pPr marL="0" indent="0">
              <a:buNone/>
            </a:pPr>
            <a:endParaRPr lang="lv-LV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lv-LV" sz="1800" dirty="0">
                <a:effectLst/>
                <a:ea typeface="Calibri" panose="020F0502020204030204" pitchFamily="34" charset="0"/>
              </a:rPr>
              <a:t>Mašīnistu profesijā amplitūdā </a:t>
            </a:r>
            <a:r>
              <a:rPr lang="lv-LV" sz="1800" b="1" dirty="0">
                <a:effectLst/>
                <a:ea typeface="Calibri" panose="020F0502020204030204" pitchFamily="34" charset="0"/>
              </a:rPr>
              <a:t>no</a:t>
            </a:r>
            <a:r>
              <a:rPr lang="lv-LV" sz="1800" dirty="0">
                <a:effectLst/>
                <a:ea typeface="Calibri" panose="020F0502020204030204" pitchFamily="34" charset="0"/>
              </a:rPr>
              <a:t> </a:t>
            </a:r>
            <a:r>
              <a:rPr lang="lv-LV" sz="1800" b="1" dirty="0">
                <a:effectLst/>
                <a:ea typeface="Calibri" panose="020F0502020204030204" pitchFamily="34" charset="0"/>
              </a:rPr>
              <a:t>1100 – 2400 EUR</a:t>
            </a:r>
          </a:p>
          <a:p>
            <a:pPr marL="0" indent="0">
              <a:buNone/>
            </a:pPr>
            <a:endParaRPr lang="lv-LV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lv-LV" sz="1800" dirty="0">
                <a:ea typeface="Calibri" panose="020F0502020204030204" pitchFamily="34" charset="0"/>
              </a:rPr>
              <a:t>Konduktoram kontrolierim vidēji </a:t>
            </a:r>
            <a:r>
              <a:rPr lang="lv-LV" sz="1800" b="1" dirty="0">
                <a:ea typeface="Calibri" panose="020F0502020204030204" pitchFamily="34" charset="0"/>
              </a:rPr>
              <a:t>ap 900 EUR</a:t>
            </a:r>
          </a:p>
          <a:p>
            <a:pPr marL="0" indent="0">
              <a:buNone/>
            </a:pPr>
            <a:endParaRPr lang="lv-LV" sz="1800" b="1" dirty="0">
              <a:effectLst/>
              <a:ea typeface="Calibri" panose="020F0502020204030204" pitchFamily="34" charset="0"/>
            </a:endParaRPr>
          </a:p>
          <a:p>
            <a:endParaRPr lang="lv-LV" sz="1800" b="1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2C954-4FA7-4CC6-A416-DE0C847D5478}"/>
              </a:ext>
            </a:extLst>
          </p:cNvPr>
          <p:cNvSpPr txBox="1"/>
          <p:nvPr/>
        </p:nvSpPr>
        <p:spPr>
          <a:xfrm>
            <a:off x="692870" y="59331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1800" dirty="0">
                <a:effectLst/>
                <a:ea typeface="Calibri" panose="020F0502020204030204" pitchFamily="34" charset="0"/>
              </a:rPr>
              <a:t>*pirms nodokļu nomaksas</a:t>
            </a:r>
            <a:endParaRPr lang="lv-LV" sz="1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6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10FA8-67E9-4C4E-9EBE-763F8060F0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lv-LV" dirty="0"/>
              <a:t>PRESTIŽS</a:t>
            </a:r>
            <a:endParaRPr lang="en-LV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9DF613-C3CC-B24A-82FD-83DCC262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140" y="2588522"/>
            <a:ext cx="1691167" cy="1691167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8489412-4ABA-824C-AEB9-72DD900D005E}"/>
              </a:ext>
            </a:extLst>
          </p:cNvPr>
          <p:cNvSpPr txBox="1">
            <a:spLocks/>
          </p:cNvSpPr>
          <p:nvPr/>
        </p:nvSpPr>
        <p:spPr>
          <a:xfrm>
            <a:off x="4455042" y="3755578"/>
            <a:ext cx="4180614" cy="1103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40000"/>
              </a:lnSpc>
              <a:buNone/>
            </a:pPr>
            <a:endParaRPr lang="en-LV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52811-51C5-43BE-B004-C2C2E090710B}"/>
              </a:ext>
            </a:extLst>
          </p:cNvPr>
          <p:cNvSpPr txBox="1"/>
          <p:nvPr/>
        </p:nvSpPr>
        <p:spPr>
          <a:xfrm>
            <a:off x="2594111" y="1473362"/>
            <a:ext cx="57203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/>
              <a:t>Vilcienu mašīnisti: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Tā ir viena no svarīgākajām profesijām transporta nozarē. Dzelzceļš atgūst savu transporta mugurkaula lomu, arvien vairāk cilvēku atkal izvēlas braukt vilcienā.</a:t>
            </a:r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Nomainot ritošo sastāvu, mainīsies arī mašīnistu darba apstākļi un pieaugs profesijas prestižs.</a:t>
            </a:r>
          </a:p>
          <a:p>
            <a:endParaRPr lang="lv-LV" b="1" dirty="0"/>
          </a:p>
          <a:p>
            <a:r>
              <a:rPr lang="lv-LV" b="1" dirty="0"/>
              <a:t>Konduktori kontrolieri: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Līdz ar jaunu ritošo sastāvu mainīsies konduktoru kontrolieru darba pienākumi, jo jaunajos vilcienos būs automātiskās biļešu validēšanas ierīces.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Konduktora kontroliera pienākumi būs pārdot biļetes pasažieriem, kuri to nav iegādājušies, kā arī sniegt atbalstu pasažieriem un uzraudzīt kārtību vilcienā.</a:t>
            </a:r>
          </a:p>
        </p:txBody>
      </p:sp>
    </p:spTree>
    <p:extLst>
      <p:ext uri="{BB962C8B-B14F-4D97-AF65-F5344CB8AC3E}">
        <p14:creationId xmlns:p14="http://schemas.microsoft.com/office/powerpoint/2010/main" val="165421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310FA8-67E9-4C4E-9EBE-763F8060F0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lv-LV" dirty="0"/>
              <a:t>STABILITĀTE</a:t>
            </a:r>
            <a:endParaRPr lang="en-LV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8489412-4ABA-824C-AEB9-72DD900D005E}"/>
              </a:ext>
            </a:extLst>
          </p:cNvPr>
          <p:cNvSpPr txBox="1">
            <a:spLocks/>
          </p:cNvSpPr>
          <p:nvPr/>
        </p:nvSpPr>
        <p:spPr>
          <a:xfrm>
            <a:off x="4455042" y="3755578"/>
            <a:ext cx="4180614" cy="1103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40000"/>
              </a:lnSpc>
              <a:buNone/>
            </a:pPr>
            <a:endParaRPr lang="en-LV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52811-51C5-43BE-B004-C2C2E090710B}"/>
              </a:ext>
            </a:extLst>
          </p:cNvPr>
          <p:cNvSpPr txBox="1"/>
          <p:nvPr/>
        </p:nvSpPr>
        <p:spPr>
          <a:xfrm>
            <a:off x="2726087" y="266770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/>
              <a:t>Vilcienu skaitam pieaugot, pasažieru vilcienu mašīnisti būs arvien pieprasītāki.</a:t>
            </a:r>
          </a:p>
          <a:p>
            <a:endParaRPr lang="lv-LV" b="1" dirty="0"/>
          </a:p>
          <a:p>
            <a:r>
              <a:rPr lang="lv-LV" b="1" dirty="0"/>
              <a:t>«Pasažieru vilcienā» mašīnista profesija ir ar zemu personāla mainību – vidēji mašīnists savā profesijā nostrādā 19 gadu.</a:t>
            </a:r>
            <a:endParaRPr lang="lv-LV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DE201F8-AA63-4F5E-956D-409E28403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6" y="2667705"/>
            <a:ext cx="1691167" cy="16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8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F92A30-701A-1440-8915-78B69C34DE4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PALDIES, KA BRAUC</a:t>
            </a:r>
          </a:p>
          <a:p>
            <a:r>
              <a:rPr lang="en-GB" dirty="0"/>
              <a:t>VILCIENĀ!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90468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F17B55-60D2-D248-950A-B469BE5E8B6E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lv-LV" dirty="0"/>
              <a:t>GAIDĀMĀS IZMAIŅAS </a:t>
            </a:r>
            <a:r>
              <a:rPr lang="en-GB" dirty="0"/>
              <a:t>VILCIENU</a:t>
            </a:r>
          </a:p>
          <a:p>
            <a:r>
              <a:rPr lang="en-GB" dirty="0"/>
              <a:t>PARK</a:t>
            </a:r>
            <a:r>
              <a:rPr lang="lv-LV" dirty="0"/>
              <a:t>Ā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84270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1ED8C1-BA31-437F-B9AE-93E6C54EA2B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lv-LV" dirty="0"/>
              <a:t>RITOŠAIS SASTĀVS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B3CA125-0BC8-4A7A-83FB-8B275AEB8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08902"/>
              </p:ext>
            </p:extLst>
          </p:nvPr>
        </p:nvGraphicFramePr>
        <p:xfrm>
          <a:off x="989815" y="1870187"/>
          <a:ext cx="7202078" cy="485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D6004A-978E-48D7-9C0E-9292CDA04F93}"/>
              </a:ext>
            </a:extLst>
          </p:cNvPr>
          <p:cNvCxnSpPr>
            <a:cxnSpLocks/>
          </p:cNvCxnSpPr>
          <p:nvPr/>
        </p:nvCxnSpPr>
        <p:spPr>
          <a:xfrm flipV="1">
            <a:off x="2903456" y="2291307"/>
            <a:ext cx="0" cy="2346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99691D0-E77A-4949-8FEF-E2EE94E38B49}"/>
              </a:ext>
            </a:extLst>
          </p:cNvPr>
          <p:cNvSpPr txBox="1"/>
          <p:nvPr/>
        </p:nvSpPr>
        <p:spPr>
          <a:xfrm>
            <a:off x="1758464" y="1720164"/>
            <a:ext cx="1780937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lv-LV" sz="1600" dirty="0"/>
              <a:t>Saņemti visi jaunie </a:t>
            </a:r>
          </a:p>
          <a:p>
            <a:pPr algn="ctr"/>
            <a:r>
              <a:rPr lang="lv-LV" sz="1600" dirty="0"/>
              <a:t>elektrovilcieni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265748-BE14-46DE-99E6-FB1B238583C8}"/>
              </a:ext>
            </a:extLst>
          </p:cNvPr>
          <p:cNvCxnSpPr>
            <a:cxnSpLocks/>
          </p:cNvCxnSpPr>
          <p:nvPr/>
        </p:nvCxnSpPr>
        <p:spPr>
          <a:xfrm flipV="1">
            <a:off x="4308049" y="2043329"/>
            <a:ext cx="0" cy="108637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7862A6-1772-4A1B-96E0-BA973F2A236A}"/>
              </a:ext>
            </a:extLst>
          </p:cNvPr>
          <p:cNvSpPr txBox="1"/>
          <p:nvPr/>
        </p:nvSpPr>
        <p:spPr>
          <a:xfrm>
            <a:off x="4308049" y="1706532"/>
            <a:ext cx="2460394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lv-LV" sz="1600" dirty="0"/>
              <a:t>Ritošā sastāva nomaiņa neelektrificētajās līnijās</a:t>
            </a:r>
          </a:p>
        </p:txBody>
      </p:sp>
    </p:spTree>
    <p:extLst>
      <p:ext uri="{BB962C8B-B14F-4D97-AF65-F5344CB8AC3E}">
        <p14:creationId xmlns:p14="http://schemas.microsoft.com/office/powerpoint/2010/main" val="406319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F17B55-60D2-D248-950A-B469BE5E8B6E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192962" y="4771910"/>
            <a:ext cx="4890051" cy="1552791"/>
          </a:xfrm>
        </p:spPr>
        <p:txBody>
          <a:bodyPr/>
          <a:lstStyle/>
          <a:p>
            <a:r>
              <a:rPr lang="en-GB" dirty="0"/>
              <a:t>BŪTISKI</a:t>
            </a:r>
          </a:p>
          <a:p>
            <a:r>
              <a:rPr lang="en-GB" dirty="0"/>
              <a:t>UZLABOJUMI</a:t>
            </a:r>
            <a:endParaRPr lang="lv-LV" strike="sngStrike" dirty="0">
              <a:solidFill>
                <a:srgbClr val="FF0000"/>
              </a:solidFill>
            </a:endParaRPr>
          </a:p>
          <a:p>
            <a:r>
              <a:rPr lang="lv-LV" dirty="0"/>
              <a:t>JAUNAJOS </a:t>
            </a:r>
            <a:r>
              <a:rPr lang="en-GB" dirty="0"/>
              <a:t>VILCIENOS</a:t>
            </a:r>
            <a:endParaRPr lang="en-LV" dirty="0"/>
          </a:p>
        </p:txBody>
      </p:sp>
      <p:pic>
        <p:nvPicPr>
          <p:cNvPr id="6" name="Picture 5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B1F0ACBC-2593-48DF-9F30-CAD44753B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9" y="131975"/>
            <a:ext cx="8948083" cy="43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D13ACEB-0AFB-2947-B113-1917F4719E77}"/>
              </a:ext>
            </a:extLst>
          </p:cNvPr>
          <p:cNvGrpSpPr/>
          <p:nvPr/>
        </p:nvGrpSpPr>
        <p:grpSpPr>
          <a:xfrm>
            <a:off x="1076057" y="1450292"/>
            <a:ext cx="8321445" cy="4254192"/>
            <a:chOff x="1170650" y="1471313"/>
            <a:chExt cx="8321445" cy="425419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4C9E7DF-E355-6D42-A3E9-CB55E0A63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0650" y="4864868"/>
              <a:ext cx="860637" cy="860637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B8D29D-AA2D-2142-9831-DA20062F7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41718" y="3733683"/>
              <a:ext cx="860637" cy="86063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7F6A268-0805-334A-8E3E-3B20DB9E6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0650" y="3733683"/>
              <a:ext cx="860637" cy="86063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2ADD921-52C7-B644-B942-F66514041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1719" y="2602497"/>
              <a:ext cx="860637" cy="860637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EFE8386-368D-C741-AF77-D3B3A65AE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70650" y="2602497"/>
              <a:ext cx="860637" cy="86063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03970B0-37D7-7F4F-9E3A-E05CD0B62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70650" y="1471313"/>
              <a:ext cx="860637" cy="860637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5AFB371-3816-D940-80B2-BF7760F9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341719" y="1471314"/>
              <a:ext cx="860637" cy="8606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C93610-D554-5241-B80A-CA38D71C1CEF}"/>
                </a:ext>
              </a:extLst>
            </p:cNvPr>
            <p:cNvSpPr txBox="1"/>
            <p:nvPr/>
          </p:nvSpPr>
          <p:spPr>
            <a:xfrm>
              <a:off x="2165131" y="1578465"/>
              <a:ext cx="303749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Viena līmeņa iekāpšana</a:t>
              </a:r>
            </a:p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(no jaunajām platformām)</a:t>
              </a:r>
              <a:endParaRPr lang="en-LV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E420B3-7A1E-E841-AB35-F6440082A504}"/>
                </a:ext>
              </a:extLst>
            </p:cNvPr>
            <p:cNvSpPr txBox="1"/>
            <p:nvPr/>
          </p:nvSpPr>
          <p:spPr>
            <a:xfrm>
              <a:off x="2165131" y="2841571"/>
              <a:ext cx="303749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Klimata kontrole</a:t>
              </a:r>
              <a:endParaRPr lang="en-LV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FD250B-F673-D140-A52D-564D4C59AE1B}"/>
                </a:ext>
              </a:extLst>
            </p:cNvPr>
            <p:cNvSpPr txBox="1"/>
            <p:nvPr/>
          </p:nvSpPr>
          <p:spPr>
            <a:xfrm>
              <a:off x="2165131" y="3955668"/>
              <a:ext cx="303749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Labierīcības</a:t>
              </a:r>
              <a:endParaRPr lang="en-LV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DF31F4-6517-0D4D-9089-1A7D1D9A57AF}"/>
                </a:ext>
              </a:extLst>
            </p:cNvPr>
            <p:cNvSpPr txBox="1"/>
            <p:nvPr/>
          </p:nvSpPr>
          <p:spPr>
            <a:xfrm>
              <a:off x="2165131" y="4941776"/>
              <a:ext cx="303749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Ērtības pasažieriem</a:t>
              </a:r>
            </a:p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ar īpašām vajadzībām</a:t>
              </a:r>
              <a:endParaRPr lang="en-LV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DC294A-40C1-1245-9545-50708269E37E}"/>
                </a:ext>
              </a:extLst>
            </p:cNvPr>
            <p:cNvSpPr txBox="1"/>
            <p:nvPr/>
          </p:nvSpPr>
          <p:spPr>
            <a:xfrm>
              <a:off x="6454605" y="1578465"/>
              <a:ext cx="303749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Ātrums un</a:t>
              </a:r>
            </a:p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paātrinājums</a:t>
              </a:r>
              <a:endParaRPr lang="en-LV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1FC1FE-F23F-6241-ADFB-26151A693C50}"/>
                </a:ext>
              </a:extLst>
            </p:cNvPr>
            <p:cNvSpPr txBox="1"/>
            <p:nvPr/>
          </p:nvSpPr>
          <p:spPr>
            <a:xfrm>
              <a:off x="6454605" y="2703072"/>
              <a:ext cx="303749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Iespēja uzlādēt</a:t>
              </a:r>
            </a:p>
            <a:p>
              <a:r>
                <a:rPr lang="lv-LV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viedierīces</a:t>
              </a:r>
              <a:endParaRPr lang="en-LV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57728A-0987-D14F-A6A9-050041A8A20B}"/>
                </a:ext>
              </a:extLst>
            </p:cNvPr>
            <p:cNvSpPr txBox="1"/>
            <p:nvPr/>
          </p:nvSpPr>
          <p:spPr>
            <a:xfrm>
              <a:off x="6454605" y="3678669"/>
              <a:ext cx="303749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Pasažieru video un</a:t>
              </a:r>
            </a:p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audio informēšanas</a:t>
              </a:r>
            </a:p>
            <a:p>
              <a:r>
                <a:rPr lang="lv-LV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iespējas</a:t>
              </a:r>
              <a:endParaRPr lang="en-LV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B27DAF-9D87-4A03-B599-4C54A03BE08B}"/>
              </a:ext>
            </a:extLst>
          </p:cNvPr>
          <p:cNvSpPr txBox="1"/>
          <p:nvPr/>
        </p:nvSpPr>
        <p:spPr>
          <a:xfrm>
            <a:off x="6360012" y="5120846"/>
            <a:ext cx="30374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v-LV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Wi-Fi</a:t>
            </a:r>
            <a:endParaRPr lang="en-LV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53C7897-4751-466C-A934-2C453728F6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3114" y="4843060"/>
            <a:ext cx="860637" cy="8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6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F99453BE-7B86-4786-B41F-A5AFAE4A7D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3710" t="12308" r="16662" b="2097"/>
          <a:stretch/>
        </p:blipFill>
        <p:spPr>
          <a:xfrm>
            <a:off x="54313" y="1564849"/>
            <a:ext cx="4498833" cy="414779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35BC9-A276-4341-A16A-DCE99ADA9B2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2001" y="740199"/>
            <a:ext cx="5959310" cy="620800"/>
          </a:xfrm>
        </p:spPr>
        <p:txBody>
          <a:bodyPr/>
          <a:lstStyle/>
          <a:p>
            <a:r>
              <a:rPr lang="lv-LV" dirty="0"/>
              <a:t>Darba apstākļi apkalpes profesijām (mašīnisti)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4D28BC-CB42-44B8-8575-9861BAFF4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74" r="18274"/>
          <a:stretch/>
        </p:blipFill>
        <p:spPr>
          <a:xfrm>
            <a:off x="4913806" y="1536762"/>
            <a:ext cx="4175881" cy="41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35BC9-A276-4341-A16A-DCE99ADA9B2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2001" y="740199"/>
            <a:ext cx="5959310" cy="620800"/>
          </a:xfrm>
        </p:spPr>
        <p:txBody>
          <a:bodyPr/>
          <a:lstStyle/>
          <a:p>
            <a:r>
              <a:rPr lang="lv-LV" dirty="0"/>
              <a:t>Darba apstākļi apkalpes profesijām (konduktori kontrolieri)</a:t>
            </a:r>
          </a:p>
        </p:txBody>
      </p:sp>
      <p:pic>
        <p:nvPicPr>
          <p:cNvPr id="7" name="Picture 6" descr="A picture containing indoor, window, ceiling, furniture&#10;&#10;Description automatically generated">
            <a:extLst>
              <a:ext uri="{FF2B5EF4-FFF2-40B4-BE49-F238E27FC236}">
                <a16:creationId xmlns:a16="http://schemas.microsoft.com/office/drawing/2014/main" id="{DFB4CB45-CB62-4C9B-B784-3E214E201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5" r="21875"/>
          <a:stretch/>
        </p:blipFill>
        <p:spPr>
          <a:xfrm>
            <a:off x="159665" y="1579390"/>
            <a:ext cx="4250510" cy="4250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9D0EE6-12DB-4C87-AFEA-15DE853615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41" r="21241"/>
          <a:stretch/>
        </p:blipFill>
        <p:spPr>
          <a:xfrm>
            <a:off x="4620113" y="1579390"/>
            <a:ext cx="4250510" cy="425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F17B55-60D2-D248-950A-B469BE5E8B6E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lv-LV" dirty="0"/>
              <a:t>PIEPRASĪJUMA PIEAUGUMS PĒC VILCIENU APKALPES PROFESIJĀM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425082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BC2EF1-B7ED-CE4C-A966-2CF42F58B74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lv-LV" dirty="0"/>
              <a:t>VILCIENU APKALPES PROFESIJAS</a:t>
            </a:r>
            <a:endParaRPr lang="en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43B4B-0959-CB4F-9030-917BEA4844B1}"/>
              </a:ext>
            </a:extLst>
          </p:cNvPr>
          <p:cNvSpPr txBox="1"/>
          <p:nvPr/>
        </p:nvSpPr>
        <p:spPr>
          <a:xfrm>
            <a:off x="1599920" y="2571233"/>
            <a:ext cx="214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Vilcienu mašīnisti un  mašīnistu palīgi</a:t>
            </a:r>
            <a:endParaRPr lang="en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88C33-7361-6545-8569-67C9D8C361A1}"/>
              </a:ext>
            </a:extLst>
          </p:cNvPr>
          <p:cNvSpPr txBox="1"/>
          <p:nvPr/>
        </p:nvSpPr>
        <p:spPr>
          <a:xfrm>
            <a:off x="3800932" y="2650528"/>
            <a:ext cx="188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Konduktori kontrolieri</a:t>
            </a:r>
            <a:endParaRPr lang="en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1A622-A514-1A4B-B5F3-22EA60AD68E9}"/>
              </a:ext>
            </a:extLst>
          </p:cNvPr>
          <p:cNvSpPr txBox="1"/>
          <p:nvPr/>
        </p:nvSpPr>
        <p:spPr>
          <a:xfrm>
            <a:off x="1913719" y="3559799"/>
            <a:ext cx="155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177*</a:t>
            </a:r>
            <a:endParaRPr lang="en-LV" sz="7200" b="1" dirty="0">
              <a:latin typeface="Hurme Geometric Sans 2" panose="020B0500020000000000" pitchFamily="34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CE104F-B8D6-224F-9459-FBB8469F4E04}"/>
              </a:ext>
            </a:extLst>
          </p:cNvPr>
          <p:cNvCxnSpPr/>
          <p:nvPr/>
        </p:nvCxnSpPr>
        <p:spPr>
          <a:xfrm>
            <a:off x="1544365" y="4390796"/>
            <a:ext cx="215462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395CEF-AAE2-4C48-830B-5FECAB763C1D}"/>
              </a:ext>
            </a:extLst>
          </p:cNvPr>
          <p:cNvSpPr txBox="1"/>
          <p:nvPr/>
        </p:nvSpPr>
        <p:spPr>
          <a:xfrm>
            <a:off x="4036545" y="3487288"/>
            <a:ext cx="185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236**</a:t>
            </a:r>
            <a:endParaRPr lang="en-LV" sz="7200" b="1" dirty="0">
              <a:latin typeface="Hurme Geometric Sans 2" panose="020B0500020000000000" pitchFamily="34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7D38AA-6529-354A-A90D-206BE8BE4423}"/>
              </a:ext>
            </a:extLst>
          </p:cNvPr>
          <p:cNvCxnSpPr>
            <a:cxnSpLocks/>
          </p:cNvCxnSpPr>
          <p:nvPr/>
        </p:nvCxnSpPr>
        <p:spPr>
          <a:xfrm>
            <a:off x="3665591" y="4390796"/>
            <a:ext cx="2348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2B7670-D697-47CB-A369-52493F30C89C}"/>
              </a:ext>
            </a:extLst>
          </p:cNvPr>
          <p:cNvSpPr txBox="1"/>
          <p:nvPr/>
        </p:nvSpPr>
        <p:spPr>
          <a:xfrm>
            <a:off x="3543752" y="4778461"/>
            <a:ext cx="233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~200</a:t>
            </a:r>
            <a:r>
              <a:rPr lang="lv-LV" sz="72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LV" sz="7200" b="1" dirty="0">
              <a:latin typeface="Hurme Geometric Sans 2" panose="020B0500020000000000" pitchFamily="34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BA2A87-2723-40E5-A754-9827A7351124}"/>
              </a:ext>
            </a:extLst>
          </p:cNvPr>
          <p:cNvCxnSpPr/>
          <p:nvPr/>
        </p:nvCxnSpPr>
        <p:spPr>
          <a:xfrm>
            <a:off x="1614479" y="5866391"/>
            <a:ext cx="215462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7E2A5C-E24A-4B92-96AC-4BAF58DA5AC1}"/>
              </a:ext>
            </a:extLst>
          </p:cNvPr>
          <p:cNvCxnSpPr/>
          <p:nvPr/>
        </p:nvCxnSpPr>
        <p:spPr>
          <a:xfrm>
            <a:off x="3718665" y="5866391"/>
            <a:ext cx="215462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2D6EBB-89D1-43AA-8402-652B645FDF77}"/>
              </a:ext>
            </a:extLst>
          </p:cNvPr>
          <p:cNvSpPr txBox="1"/>
          <p:nvPr/>
        </p:nvSpPr>
        <p:spPr>
          <a:xfrm>
            <a:off x="33048" y="3818064"/>
            <a:ext cx="1977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2021. gadā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48C17-DF5A-4892-829C-E3FC18C51925}"/>
              </a:ext>
            </a:extLst>
          </p:cNvPr>
          <p:cNvSpPr txBox="1"/>
          <p:nvPr/>
        </p:nvSpPr>
        <p:spPr>
          <a:xfrm>
            <a:off x="0" y="5310419"/>
            <a:ext cx="1855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Nākotnē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212621E-D162-4EBF-9A2B-8030A637A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7098" y="1518995"/>
            <a:ext cx="874372" cy="96180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87C6B95-7059-4F9F-A9A9-21A2FA093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1999" y="1496228"/>
            <a:ext cx="961809" cy="9618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5E68DA2-B14A-48B7-A3E1-9AA3483AA61E}"/>
              </a:ext>
            </a:extLst>
          </p:cNvPr>
          <p:cNvSpPr txBox="1"/>
          <p:nvPr/>
        </p:nvSpPr>
        <p:spPr>
          <a:xfrm>
            <a:off x="1319823" y="3344082"/>
            <a:ext cx="2572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4800" b="1" dirty="0">
              <a:latin typeface="Hurme Geometric Sans 2" panose="020B0500020000000000" pitchFamily="34" charset="77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lv-LV" sz="48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                   &gt;210</a:t>
            </a:r>
            <a:r>
              <a:rPr lang="lv-LV" sz="72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LV" sz="7200" b="1" dirty="0">
              <a:latin typeface="Hurme Geometric Sans 2" panose="020B0500020000000000" pitchFamily="34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2373CF-5CC9-46BE-885E-064C500CC5EA}"/>
              </a:ext>
            </a:extLst>
          </p:cNvPr>
          <p:cNvSpPr txBox="1"/>
          <p:nvPr/>
        </p:nvSpPr>
        <p:spPr>
          <a:xfrm>
            <a:off x="1544364" y="6128252"/>
            <a:ext cx="215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*Šobrīd 18 vakances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77BFA-E4F5-40A6-8E20-51F4BEC369AF}"/>
              </a:ext>
            </a:extLst>
          </p:cNvPr>
          <p:cNvSpPr txBox="1"/>
          <p:nvPr/>
        </p:nvSpPr>
        <p:spPr>
          <a:xfrm>
            <a:off x="880971" y="4399963"/>
            <a:ext cx="369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Vidējais vecums = 43 gadi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83101E-5D48-48B0-8946-E62C99575C80}"/>
              </a:ext>
            </a:extLst>
          </p:cNvPr>
          <p:cNvSpPr txBox="1"/>
          <p:nvPr/>
        </p:nvSpPr>
        <p:spPr>
          <a:xfrm>
            <a:off x="3698986" y="6101256"/>
            <a:ext cx="2668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**Šobrīd 19 vakances</a:t>
            </a:r>
            <a:endParaRPr lang="en-LV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5D0D2ECC-70E5-4D59-B4B0-FA48E2440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1892" y="1475344"/>
            <a:ext cx="1068439" cy="10243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646496-571E-42D6-81BF-C642598594A5}"/>
              </a:ext>
            </a:extLst>
          </p:cNvPr>
          <p:cNvSpPr txBox="1"/>
          <p:nvPr/>
        </p:nvSpPr>
        <p:spPr>
          <a:xfrm>
            <a:off x="5651657" y="2554792"/>
            <a:ext cx="331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Nepieciešamība pēc jauniem speciālistiem – elektronisko iekārtu tehniķiem</a:t>
            </a:r>
            <a:endParaRPr lang="en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320533-BDB4-43EB-B2AE-9D79FD02F553}"/>
              </a:ext>
            </a:extLst>
          </p:cNvPr>
          <p:cNvCxnSpPr>
            <a:cxnSpLocks/>
          </p:cNvCxnSpPr>
          <p:nvPr/>
        </p:nvCxnSpPr>
        <p:spPr>
          <a:xfrm flipV="1">
            <a:off x="5914231" y="4390796"/>
            <a:ext cx="237193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8D00A9-CA28-4A8B-905F-2A076DEECA76}"/>
              </a:ext>
            </a:extLst>
          </p:cNvPr>
          <p:cNvSpPr txBox="1"/>
          <p:nvPr/>
        </p:nvSpPr>
        <p:spPr>
          <a:xfrm>
            <a:off x="6367593" y="3487288"/>
            <a:ext cx="1856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lv-LV" sz="5400" b="1" dirty="0">
              <a:latin typeface="Hurme Geometric Sans 2" panose="020B0500020000000000" pitchFamily="34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16BF08-BFDA-45D5-931C-872FC89C4AF5}"/>
              </a:ext>
            </a:extLst>
          </p:cNvPr>
          <p:cNvCxnSpPr>
            <a:cxnSpLocks/>
          </p:cNvCxnSpPr>
          <p:nvPr/>
        </p:nvCxnSpPr>
        <p:spPr>
          <a:xfrm>
            <a:off x="5868890" y="5866391"/>
            <a:ext cx="24172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300128E-B2AC-4DDC-839E-6359408B5AA9}"/>
              </a:ext>
            </a:extLst>
          </p:cNvPr>
          <p:cNvSpPr txBox="1"/>
          <p:nvPr/>
        </p:nvSpPr>
        <p:spPr>
          <a:xfrm>
            <a:off x="6259797" y="4919165"/>
            <a:ext cx="1856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54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&gt;</a:t>
            </a:r>
            <a:r>
              <a:rPr lang="lv-LV" sz="4800" b="1" dirty="0">
                <a:latin typeface="Hurme Geometric Sans 2" panose="020B0500020000000000" pitchFamily="34" charset="77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  <a:endParaRPr lang="lv-LV" sz="5400" b="1" dirty="0">
              <a:latin typeface="Hurme Geometric Sans 2" panose="020B0500020000000000" pitchFamily="34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0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51595D"/>
      </a:dk1>
      <a:lt1>
        <a:srgbClr val="FFFFFF"/>
      </a:lt1>
      <a:dk2>
        <a:srgbClr val="A8B3BA"/>
      </a:dk2>
      <a:lt2>
        <a:srgbClr val="F7B500"/>
      </a:lt2>
      <a:accent1>
        <a:srgbClr val="F7B500"/>
      </a:accent1>
      <a:accent2>
        <a:srgbClr val="38B6FC"/>
      </a:accent2>
      <a:accent3>
        <a:srgbClr val="ECEFF1"/>
      </a:accent3>
      <a:accent4>
        <a:srgbClr val="9BDAFD"/>
      </a:accent4>
      <a:accent5>
        <a:srgbClr val="FBDC87"/>
      </a:accent5>
      <a:accent6>
        <a:srgbClr val="383E4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0" ma:contentTypeDescription="Izveidot jaunu dokumentu." ma:contentTypeScope="" ma:versionID="09ad99a51c23104e8a56ba0b2fe5911c">
  <xsd:schema xmlns:xsd="http://www.w3.org/2001/XMLSchema" xmlns:xs="http://www.w3.org/2001/XMLSchema" xmlns:p="http://schemas.microsoft.com/office/2006/metadata/properties" xmlns:ns2="929ef86d-0678-474b-a2d1-4b70d1db9477" targetNamespace="http://schemas.microsoft.com/office/2006/metadata/properties" ma:root="true" ma:fieldsID="fe419d096907b6e7426737fd64f258f7" ns2:_="">
    <xsd:import namespace="929ef86d-0678-474b-a2d1-4b70d1db9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542876-B7AB-4BD9-98B3-D8E82FA65E49}"/>
</file>

<file path=customXml/itemProps2.xml><?xml version="1.0" encoding="utf-8"?>
<ds:datastoreItem xmlns:ds="http://schemas.openxmlformats.org/officeDocument/2006/customXml" ds:itemID="{97D4EBF2-402C-4AFD-BE3A-D3506A4A590E}"/>
</file>

<file path=customXml/itemProps3.xml><?xml version="1.0" encoding="utf-8"?>
<ds:datastoreItem xmlns:ds="http://schemas.openxmlformats.org/officeDocument/2006/customXml" ds:itemID="{DD5067F3-C1C5-4149-9470-F1BF615D9E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4867</TotalTime>
  <Words>296</Words>
  <Application>Microsoft Office PowerPoint</Application>
  <PresentationFormat>On-screen Show (4:3)</PresentationFormat>
  <Paragraphs>75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Hurme Geometric Sans 2</vt:lpstr>
      <vt:lpstr>Roboto</vt:lpstr>
      <vt:lpstr>Office Theme</vt:lpstr>
      <vt:lpstr>AS “PASAŽIERU VILCIENS” Apkalpes profesiju vērtība  jauno vilcienu laikmetā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Jānis Tiltiņš</dc:creator>
  <cp:lastModifiedBy>Rodzers Grigulis</cp:lastModifiedBy>
  <cp:revision>103</cp:revision>
  <dcterms:created xsi:type="dcterms:W3CDTF">2020-02-05T18:16:16Z</dcterms:created>
  <dcterms:modified xsi:type="dcterms:W3CDTF">2021-04-23T06:00:13Z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0x010100572F10E7C4C39940B5A4614184529A47</vt:lpwstr>
  </property>
</Properties>
</file>