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 id="2147483663" r:id="rId2"/>
  </p:sldMasterIdLst>
  <p:notesMasterIdLst>
    <p:notesMasterId r:id="rId22"/>
  </p:notesMasterIdLst>
  <p:sldIdLst>
    <p:sldId id="328" r:id="rId3"/>
    <p:sldId id="304" r:id="rId4"/>
    <p:sldId id="586" r:id="rId5"/>
    <p:sldId id="595" r:id="rId6"/>
    <p:sldId id="594" r:id="rId7"/>
    <p:sldId id="570" r:id="rId8"/>
    <p:sldId id="383" r:id="rId9"/>
    <p:sldId id="591" r:id="rId10"/>
    <p:sldId id="589" r:id="rId11"/>
    <p:sldId id="584" r:id="rId12"/>
    <p:sldId id="593" r:id="rId13"/>
    <p:sldId id="603" r:id="rId14"/>
    <p:sldId id="604" r:id="rId15"/>
    <p:sldId id="587" r:id="rId16"/>
    <p:sldId id="606" r:id="rId17"/>
    <p:sldId id="598" r:id="rId18"/>
    <p:sldId id="599" r:id="rId19"/>
    <p:sldId id="592" r:id="rId20"/>
    <p:sldId id="329" r:id="rId21"/>
  </p:sldIdLst>
  <p:sldSz cx="12192000" cy="6858000"/>
  <p:notesSz cx="6735763" cy="9866313"/>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Gaišs stils 1 - izcēlum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75948" autoAdjust="0"/>
  </p:normalViewPr>
  <p:slideViewPr>
    <p:cSldViewPr snapToGrid="0">
      <p:cViewPr varScale="1">
        <p:scale>
          <a:sx n="59" d="100"/>
          <a:sy n="59" d="100"/>
        </p:scale>
        <p:origin x="1286" y="62"/>
      </p:cViewPr>
      <p:guideLst/>
    </p:cSldViewPr>
  </p:slideViewPr>
  <p:notesTextViewPr>
    <p:cViewPr>
      <p:scale>
        <a:sx n="200" d="100"/>
        <a:sy n="2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ārtiņš Āboliņš" userId="af3f73e8-4930-475f-a346-30fb13969987" providerId="ADAL" clId="{F4E19F6D-F99C-4561-BE3E-6F7856EEA4E3}"/>
    <pc:docChg chg="modSld">
      <pc:chgData name="Mārtiņš Āboliņš" userId="af3f73e8-4930-475f-a346-30fb13969987" providerId="ADAL" clId="{F4E19F6D-F99C-4561-BE3E-6F7856EEA4E3}" dt="2026-08-27T12:57:17.031" v="22" actId="6549"/>
      <pc:docMkLst>
        <pc:docMk/>
      </pc:docMkLst>
      <pc:sldChg chg="modSp mod">
        <pc:chgData name="Mārtiņš Āboliņš" userId="af3f73e8-4930-475f-a346-30fb13969987" providerId="ADAL" clId="{F4E19F6D-F99C-4561-BE3E-6F7856EEA4E3}" dt="2026-08-27T10:54:00.439" v="4" actId="20577"/>
        <pc:sldMkLst>
          <pc:docMk/>
          <pc:sldMk cId="974928123" sldId="328"/>
        </pc:sldMkLst>
        <pc:spChg chg="mod">
          <ac:chgData name="Mārtiņš Āboliņš" userId="af3f73e8-4930-475f-a346-30fb13969987" providerId="ADAL" clId="{F4E19F6D-F99C-4561-BE3E-6F7856EEA4E3}" dt="2026-08-27T10:54:00.439" v="4" actId="20577"/>
          <ac:spMkLst>
            <pc:docMk/>
            <pc:sldMk cId="974928123" sldId="328"/>
            <ac:spMk id="13" creationId="{9A5986B9-8A06-4934-A3EF-2604161E1350}"/>
          </ac:spMkLst>
        </pc:spChg>
      </pc:sldChg>
      <pc:sldChg chg="modNotesTx">
        <pc:chgData name="Mārtiņš Āboliņš" userId="af3f73e8-4930-475f-a346-30fb13969987" providerId="ADAL" clId="{F4E19F6D-F99C-4561-BE3E-6F7856EEA4E3}" dt="2026-08-27T12:56:50.126" v="8" actId="6549"/>
        <pc:sldMkLst>
          <pc:docMk/>
          <pc:sldMk cId="1585706242" sldId="570"/>
        </pc:sldMkLst>
      </pc:sldChg>
      <pc:sldChg chg="modNotesTx">
        <pc:chgData name="Mārtiņš Āboliņš" userId="af3f73e8-4930-475f-a346-30fb13969987" providerId="ADAL" clId="{F4E19F6D-F99C-4561-BE3E-6F7856EEA4E3}" dt="2026-08-27T12:56:58.590" v="14" actId="6549"/>
        <pc:sldMkLst>
          <pc:docMk/>
          <pc:sldMk cId="2432314123" sldId="584"/>
        </pc:sldMkLst>
      </pc:sldChg>
      <pc:sldChg chg="modNotesTx">
        <pc:chgData name="Mārtiņš Āboliņš" userId="af3f73e8-4930-475f-a346-30fb13969987" providerId="ADAL" clId="{F4E19F6D-F99C-4561-BE3E-6F7856EEA4E3}" dt="2026-08-27T12:56:29.114" v="5" actId="6549"/>
        <pc:sldMkLst>
          <pc:docMk/>
          <pc:sldMk cId="2390052319" sldId="586"/>
        </pc:sldMkLst>
      </pc:sldChg>
      <pc:sldChg chg="modNotesTx">
        <pc:chgData name="Mārtiņš Āboliņš" userId="af3f73e8-4930-475f-a346-30fb13969987" providerId="ADAL" clId="{F4E19F6D-F99C-4561-BE3E-6F7856EEA4E3}" dt="2026-08-27T12:57:07.817" v="18" actId="6549"/>
        <pc:sldMkLst>
          <pc:docMk/>
          <pc:sldMk cId="2248588869" sldId="587"/>
        </pc:sldMkLst>
      </pc:sldChg>
      <pc:sldChg chg="modNotesTx">
        <pc:chgData name="Mārtiņš Āboliņš" userId="af3f73e8-4930-475f-a346-30fb13969987" providerId="ADAL" clId="{F4E19F6D-F99C-4561-BE3E-6F7856EEA4E3}" dt="2026-08-27T12:56:56.254" v="13" actId="20577"/>
        <pc:sldMkLst>
          <pc:docMk/>
          <pc:sldMk cId="3134667389" sldId="589"/>
        </pc:sldMkLst>
      </pc:sldChg>
      <pc:sldChg chg="modNotesTx">
        <pc:chgData name="Mārtiņš Āboliņš" userId="af3f73e8-4930-475f-a346-30fb13969987" providerId="ADAL" clId="{F4E19F6D-F99C-4561-BE3E-6F7856EEA4E3}" dt="2026-08-27T12:56:53.159" v="9" actId="6549"/>
        <pc:sldMkLst>
          <pc:docMk/>
          <pc:sldMk cId="735007916" sldId="591"/>
        </pc:sldMkLst>
      </pc:sldChg>
      <pc:sldChg chg="modNotesTx">
        <pc:chgData name="Mārtiņš Āboliņš" userId="af3f73e8-4930-475f-a346-30fb13969987" providerId="ADAL" clId="{F4E19F6D-F99C-4561-BE3E-6F7856EEA4E3}" dt="2026-08-27T12:57:17.031" v="22" actId="6549"/>
        <pc:sldMkLst>
          <pc:docMk/>
          <pc:sldMk cId="2321207874" sldId="592"/>
        </pc:sldMkLst>
      </pc:sldChg>
      <pc:sldChg chg="modNotesTx">
        <pc:chgData name="Mārtiņš Āboliņš" userId="af3f73e8-4930-475f-a346-30fb13969987" providerId="ADAL" clId="{F4E19F6D-F99C-4561-BE3E-6F7856EEA4E3}" dt="2026-08-27T12:57:00.983" v="15" actId="6549"/>
        <pc:sldMkLst>
          <pc:docMk/>
          <pc:sldMk cId="3012171100" sldId="593"/>
        </pc:sldMkLst>
      </pc:sldChg>
      <pc:sldChg chg="modNotesTx">
        <pc:chgData name="Mārtiņš Āboliņš" userId="af3f73e8-4930-475f-a346-30fb13969987" providerId="ADAL" clId="{F4E19F6D-F99C-4561-BE3E-6F7856EEA4E3}" dt="2026-08-27T12:56:47.607" v="7" actId="6549"/>
        <pc:sldMkLst>
          <pc:docMk/>
          <pc:sldMk cId="1363694378" sldId="594"/>
        </pc:sldMkLst>
      </pc:sldChg>
      <pc:sldChg chg="modNotesTx">
        <pc:chgData name="Mārtiņš Āboliņš" userId="af3f73e8-4930-475f-a346-30fb13969987" providerId="ADAL" clId="{F4E19F6D-F99C-4561-BE3E-6F7856EEA4E3}" dt="2026-08-27T12:56:32.086" v="6" actId="6549"/>
        <pc:sldMkLst>
          <pc:docMk/>
          <pc:sldMk cId="2015341641" sldId="595"/>
        </pc:sldMkLst>
      </pc:sldChg>
      <pc:sldChg chg="modNotesTx">
        <pc:chgData name="Mārtiņš Āboliņš" userId="af3f73e8-4930-475f-a346-30fb13969987" providerId="ADAL" clId="{F4E19F6D-F99C-4561-BE3E-6F7856EEA4E3}" dt="2026-08-27T12:57:12.993" v="20" actId="6549"/>
        <pc:sldMkLst>
          <pc:docMk/>
          <pc:sldMk cId="1091768914" sldId="598"/>
        </pc:sldMkLst>
      </pc:sldChg>
      <pc:sldChg chg="modNotesTx">
        <pc:chgData name="Mārtiņš Āboliņš" userId="af3f73e8-4930-475f-a346-30fb13969987" providerId="ADAL" clId="{F4E19F6D-F99C-4561-BE3E-6F7856EEA4E3}" dt="2026-08-27T12:57:15.039" v="21" actId="6549"/>
        <pc:sldMkLst>
          <pc:docMk/>
          <pc:sldMk cId="193608377" sldId="599"/>
        </pc:sldMkLst>
      </pc:sldChg>
      <pc:sldChg chg="modNotesTx">
        <pc:chgData name="Mārtiņš Āboliņš" userId="af3f73e8-4930-475f-a346-30fb13969987" providerId="ADAL" clId="{F4E19F6D-F99C-4561-BE3E-6F7856EEA4E3}" dt="2026-08-27T12:57:03.573" v="16" actId="6549"/>
        <pc:sldMkLst>
          <pc:docMk/>
          <pc:sldMk cId="2666462409" sldId="603"/>
        </pc:sldMkLst>
      </pc:sldChg>
      <pc:sldChg chg="modNotesTx">
        <pc:chgData name="Mārtiņš Āboliņš" userId="af3f73e8-4930-475f-a346-30fb13969987" providerId="ADAL" clId="{F4E19F6D-F99C-4561-BE3E-6F7856EEA4E3}" dt="2026-08-27T12:57:05.902" v="17" actId="6549"/>
        <pc:sldMkLst>
          <pc:docMk/>
          <pc:sldMk cId="1291045634" sldId="604"/>
        </pc:sldMkLst>
      </pc:sldChg>
      <pc:sldChg chg="modNotesTx">
        <pc:chgData name="Mārtiņš Āboliņš" userId="af3f73e8-4930-475f-a346-30fb13969987" providerId="ADAL" clId="{F4E19F6D-F99C-4561-BE3E-6F7856EEA4E3}" dt="2026-08-27T12:57:10.942" v="19" actId="6549"/>
        <pc:sldMkLst>
          <pc:docMk/>
          <pc:sldMk cId="1925287669" sldId="60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'ekii un altum kopā NEW'!$A$34</c:f>
              <c:strCache>
                <c:ptCount val="1"/>
                <c:pt idx="0">
                  <c:v>Elektroauto, jauns</c:v>
                </c:pt>
              </c:strCache>
            </c:strRef>
          </c:tx>
          <c:spPr>
            <a:solidFill>
              <a:schemeClr val="accent2"/>
            </a:solidFill>
            <a:ln>
              <a:noFill/>
            </a:ln>
            <a:effectLst/>
          </c:spPr>
          <c:invertIfNegative val="0"/>
          <c:cat>
            <c:numRef>
              <c:f>'ekii un altum kopā NEW'!$B$33:$E$33</c:f>
              <c:numCache>
                <c:formatCode>General</c:formatCode>
                <c:ptCount val="4"/>
                <c:pt idx="0">
                  <c:v>2022</c:v>
                </c:pt>
                <c:pt idx="1">
                  <c:v>2023</c:v>
                </c:pt>
                <c:pt idx="2">
                  <c:v>2024</c:v>
                </c:pt>
                <c:pt idx="3">
                  <c:v>2025</c:v>
                </c:pt>
              </c:numCache>
            </c:numRef>
          </c:cat>
          <c:val>
            <c:numRef>
              <c:f>'ekii un altum kopā NEW'!$B$34:$E$34</c:f>
              <c:numCache>
                <c:formatCode>General</c:formatCode>
                <c:ptCount val="4"/>
                <c:pt idx="0">
                  <c:v>1115</c:v>
                </c:pt>
                <c:pt idx="1">
                  <c:v>1719</c:v>
                </c:pt>
                <c:pt idx="2">
                  <c:v>1305</c:v>
                </c:pt>
                <c:pt idx="3">
                  <c:v>1674</c:v>
                </c:pt>
              </c:numCache>
            </c:numRef>
          </c:val>
          <c:extLst>
            <c:ext xmlns:c16="http://schemas.microsoft.com/office/drawing/2014/chart" uri="{C3380CC4-5D6E-409C-BE32-E72D297353CC}">
              <c16:uniqueId val="{00000000-C390-4652-9E01-510610AE108F}"/>
            </c:ext>
          </c:extLst>
        </c:ser>
        <c:ser>
          <c:idx val="1"/>
          <c:order val="1"/>
          <c:tx>
            <c:strRef>
              <c:f>'ekii un altum kopā NEW'!$A$35</c:f>
              <c:strCache>
                <c:ptCount val="1"/>
                <c:pt idx="0">
                  <c:v>Elektroauto, lietots</c:v>
                </c:pt>
              </c:strCache>
            </c:strRef>
          </c:tx>
          <c:spPr>
            <a:solidFill>
              <a:schemeClr val="accent4"/>
            </a:solidFill>
            <a:ln>
              <a:noFill/>
            </a:ln>
            <a:effectLst/>
          </c:spPr>
          <c:invertIfNegative val="0"/>
          <c:cat>
            <c:numRef>
              <c:f>'ekii un altum kopā NEW'!$B$33:$E$33</c:f>
              <c:numCache>
                <c:formatCode>General</c:formatCode>
                <c:ptCount val="4"/>
                <c:pt idx="0">
                  <c:v>2022</c:v>
                </c:pt>
                <c:pt idx="1">
                  <c:v>2023</c:v>
                </c:pt>
                <c:pt idx="2">
                  <c:v>2024</c:v>
                </c:pt>
                <c:pt idx="3">
                  <c:v>2025</c:v>
                </c:pt>
              </c:numCache>
            </c:numRef>
          </c:cat>
          <c:val>
            <c:numRef>
              <c:f>'ekii un altum kopā NEW'!$B$35:$E$35</c:f>
              <c:numCache>
                <c:formatCode>General</c:formatCode>
                <c:ptCount val="4"/>
                <c:pt idx="0">
                  <c:v>741</c:v>
                </c:pt>
                <c:pt idx="1">
                  <c:v>978</c:v>
                </c:pt>
                <c:pt idx="2">
                  <c:v>1676</c:v>
                </c:pt>
                <c:pt idx="3">
                  <c:v>3266</c:v>
                </c:pt>
              </c:numCache>
            </c:numRef>
          </c:val>
          <c:extLst>
            <c:ext xmlns:c16="http://schemas.microsoft.com/office/drawing/2014/chart" uri="{C3380CC4-5D6E-409C-BE32-E72D297353CC}">
              <c16:uniqueId val="{00000001-C390-4652-9E01-510610AE108F}"/>
            </c:ext>
          </c:extLst>
        </c:ser>
        <c:ser>
          <c:idx val="2"/>
          <c:order val="2"/>
          <c:tx>
            <c:strRef>
              <c:f>'ekii un altum kopā NEW'!$A$36</c:f>
              <c:strCache>
                <c:ptCount val="1"/>
                <c:pt idx="0">
                  <c:v>Hibrīdauto (bendzīns un elektrība), jauns</c:v>
                </c:pt>
              </c:strCache>
            </c:strRef>
          </c:tx>
          <c:spPr>
            <a:solidFill>
              <a:schemeClr val="accent6"/>
            </a:solidFill>
            <a:ln>
              <a:noFill/>
            </a:ln>
            <a:effectLst/>
          </c:spPr>
          <c:invertIfNegative val="0"/>
          <c:cat>
            <c:numRef>
              <c:f>'ekii un altum kopā NEW'!$B$33:$E$33</c:f>
              <c:numCache>
                <c:formatCode>General</c:formatCode>
                <c:ptCount val="4"/>
                <c:pt idx="0">
                  <c:v>2022</c:v>
                </c:pt>
                <c:pt idx="1">
                  <c:v>2023</c:v>
                </c:pt>
                <c:pt idx="2">
                  <c:v>2024</c:v>
                </c:pt>
                <c:pt idx="3">
                  <c:v>2025</c:v>
                </c:pt>
              </c:numCache>
            </c:numRef>
          </c:cat>
          <c:val>
            <c:numRef>
              <c:f>'ekii un altum kopā NEW'!$B$36:$E$36</c:f>
              <c:numCache>
                <c:formatCode>General</c:formatCode>
                <c:ptCount val="4"/>
                <c:pt idx="0">
                  <c:v>309</c:v>
                </c:pt>
                <c:pt idx="1">
                  <c:v>361</c:v>
                </c:pt>
                <c:pt idx="2">
                  <c:v>790</c:v>
                </c:pt>
                <c:pt idx="3">
                  <c:v>2782</c:v>
                </c:pt>
              </c:numCache>
            </c:numRef>
          </c:val>
          <c:extLst>
            <c:ext xmlns:c16="http://schemas.microsoft.com/office/drawing/2014/chart" uri="{C3380CC4-5D6E-409C-BE32-E72D297353CC}">
              <c16:uniqueId val="{00000002-C390-4652-9E01-510610AE108F}"/>
            </c:ext>
          </c:extLst>
        </c:ser>
        <c:dLbls>
          <c:showLegendKey val="0"/>
          <c:showVal val="0"/>
          <c:showCatName val="0"/>
          <c:showSerName val="0"/>
          <c:showPercent val="0"/>
          <c:showBubbleSize val="0"/>
        </c:dLbls>
        <c:gapWidth val="219"/>
        <c:overlap val="100"/>
        <c:axId val="724999135"/>
        <c:axId val="654391343"/>
      </c:barChart>
      <c:lineChart>
        <c:grouping val="standard"/>
        <c:varyColors val="0"/>
        <c:ser>
          <c:idx val="3"/>
          <c:order val="3"/>
          <c:tx>
            <c:strRef>
              <c:f>'ekii un altum kopā NEW'!$A$38</c:f>
              <c:strCache>
                <c:ptCount val="1"/>
                <c:pt idx="0">
                  <c:v>Iegādāti ar valsts atbalstu</c:v>
                </c:pt>
              </c:strCache>
            </c:strRef>
          </c:tx>
          <c:spPr>
            <a:ln w="28575" cap="rnd">
              <a:solidFill>
                <a:schemeClr val="accent2">
                  <a:lumMod val="60000"/>
                </a:schemeClr>
              </a:solidFill>
              <a:round/>
            </a:ln>
            <a:effectLst/>
          </c:spPr>
          <c:marker>
            <c:symbol val="none"/>
          </c:marker>
          <c:cat>
            <c:numRef>
              <c:f>'ekii un altum kopā NEW'!$B$33:$E$33</c:f>
              <c:numCache>
                <c:formatCode>General</c:formatCode>
                <c:ptCount val="4"/>
                <c:pt idx="0">
                  <c:v>2022</c:v>
                </c:pt>
                <c:pt idx="1">
                  <c:v>2023</c:v>
                </c:pt>
                <c:pt idx="2">
                  <c:v>2024</c:v>
                </c:pt>
                <c:pt idx="3">
                  <c:v>2025</c:v>
                </c:pt>
              </c:numCache>
            </c:numRef>
          </c:cat>
          <c:val>
            <c:numRef>
              <c:f>'ekii un altum kopā NEW'!$B$38:$E$38</c:f>
              <c:numCache>
                <c:formatCode>General</c:formatCode>
                <c:ptCount val="4"/>
                <c:pt idx="0">
                  <c:v>592</c:v>
                </c:pt>
                <c:pt idx="1">
                  <c:v>820</c:v>
                </c:pt>
                <c:pt idx="2">
                  <c:v>1578</c:v>
                </c:pt>
                <c:pt idx="3">
                  <c:v>3579</c:v>
                </c:pt>
              </c:numCache>
            </c:numRef>
          </c:val>
          <c:smooth val="0"/>
          <c:extLst>
            <c:ext xmlns:c16="http://schemas.microsoft.com/office/drawing/2014/chart" uri="{C3380CC4-5D6E-409C-BE32-E72D297353CC}">
              <c16:uniqueId val="{00000003-C390-4652-9E01-510610AE108F}"/>
            </c:ext>
          </c:extLst>
        </c:ser>
        <c:dLbls>
          <c:showLegendKey val="0"/>
          <c:showVal val="0"/>
          <c:showCatName val="0"/>
          <c:showSerName val="0"/>
          <c:showPercent val="0"/>
          <c:showBubbleSize val="0"/>
        </c:dLbls>
        <c:marker val="1"/>
        <c:smooth val="0"/>
        <c:axId val="724999135"/>
        <c:axId val="654391343"/>
      </c:lineChart>
      <c:catAx>
        <c:axId val="7249991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crossAx val="654391343"/>
        <c:crosses val="autoZero"/>
        <c:auto val="1"/>
        <c:lblAlgn val="ctr"/>
        <c:lblOffset val="100"/>
        <c:noMultiLvlLbl val="0"/>
      </c:catAx>
      <c:valAx>
        <c:axId val="6543913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crossAx val="724999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2"/>
    </a:solid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ACBFCA-01D0-4D98-925A-56853019E963}"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lv-LV"/>
        </a:p>
      </dgm:t>
    </dgm:pt>
    <dgm:pt modelId="{65A5CBAE-F61F-48AC-AE07-487556F7E3EC}">
      <dgm:prSet phldrT="[Teksts]" custT="1"/>
      <dgm:spPr>
        <a:xfrm>
          <a:off x="277256" y="1605327"/>
          <a:ext cx="3881596" cy="797040"/>
        </a:xfrm>
      </dgm:spPr>
      <dgm:t>
        <a:bodyPr/>
        <a:lstStyle/>
        <a:p>
          <a:r>
            <a:rPr lang="lv-LV" sz="2000" kern="1200" cap="small" baseline="0" dirty="0">
              <a:latin typeface="Arial" panose="020B0604020202020204" pitchFamily="34" charset="0"/>
              <a:ea typeface="+mn-ea"/>
              <a:cs typeface="Arial" panose="020B0604020202020204" pitchFamily="34" charset="0"/>
            </a:rPr>
            <a:t>REVĪZIJAS APJOMS</a:t>
          </a:r>
        </a:p>
      </dgm:t>
    </dgm:pt>
    <dgm:pt modelId="{2FBA9BE4-22FF-4799-9ADB-872578CFCFA6}" type="parTrans" cxnId="{0ECF6CDF-9C44-447B-94BA-F171B5E50571}">
      <dgm:prSet/>
      <dgm:spPr/>
      <dgm:t>
        <a:bodyPr/>
        <a:lstStyle/>
        <a:p>
          <a:endParaRPr lang="lv-LV">
            <a:latin typeface="+mj-lt"/>
          </a:endParaRPr>
        </a:p>
      </dgm:t>
    </dgm:pt>
    <dgm:pt modelId="{FE35DEBE-8C8A-48E8-80BC-2BC315B26C78}" type="sibTrans" cxnId="{0ECF6CDF-9C44-447B-94BA-F171B5E50571}">
      <dgm:prSet/>
      <dgm:spPr/>
      <dgm:t>
        <a:bodyPr/>
        <a:lstStyle/>
        <a:p>
          <a:endParaRPr lang="lv-LV">
            <a:latin typeface="+mj-lt"/>
          </a:endParaRPr>
        </a:p>
      </dgm:t>
    </dgm:pt>
    <dgm:pt modelId="{8C87B8FB-AF42-47F6-8345-7637EC6B8F38}">
      <dgm:prSet phldrT="[Teksts]" custT="1"/>
      <dgm:spPr>
        <a:xfrm>
          <a:off x="0" y="2130213"/>
          <a:ext cx="5545138" cy="999337"/>
        </a:xfrm>
      </dgm:spPr>
      <dgm:t>
        <a:bodyPr/>
        <a:lstStyle/>
        <a:p>
          <a:pPr marL="114300" algn="just">
            <a:spcBef>
              <a:spcPct val="0"/>
            </a:spcBef>
            <a:spcAft>
              <a:spcPts val="200"/>
            </a:spcAft>
          </a:pPr>
          <a:r>
            <a:rPr lang="lv-LV" sz="1800" b="0" i="0" dirty="0">
              <a:solidFill>
                <a:schemeClr val="accent3"/>
              </a:solidFill>
              <a:latin typeface="Arial" panose="020B0604020202020204" pitchFamily="34" charset="0"/>
              <a:ea typeface="+mn-ea"/>
              <a:cs typeface="Arial" panose="020B0604020202020204" pitchFamily="34" charset="0"/>
            </a:rPr>
            <a:t>Revidējamās vienības: Klimata un enerģētikas ministrija, Satiksmes ministrija, VAS "Ceļu satiksmes drošības direkcija« </a:t>
          </a:r>
          <a:r>
            <a:rPr lang="lv-LV" sz="1400" b="0" i="1" dirty="0">
              <a:solidFill>
                <a:schemeClr val="accent3"/>
              </a:solidFill>
              <a:latin typeface="Arial" panose="020B0604020202020204" pitchFamily="34" charset="0"/>
              <a:ea typeface="+mn-ea"/>
              <a:cs typeface="Arial" panose="020B0604020202020204" pitchFamily="34" charset="0"/>
            </a:rPr>
            <a:t>(starpziņojumam arī Viedās administrācijas un reģionālās attīstības ministrija un 5 pašvaldības)</a:t>
          </a:r>
        </a:p>
      </dgm:t>
    </dgm:pt>
    <dgm:pt modelId="{A443AAB2-3916-4F64-BD29-34959F861461}" type="parTrans" cxnId="{6A8127D0-1B99-477D-A16E-A0486B7D1564}">
      <dgm:prSet/>
      <dgm:spPr/>
      <dgm:t>
        <a:bodyPr/>
        <a:lstStyle/>
        <a:p>
          <a:endParaRPr lang="lv-LV">
            <a:latin typeface="+mj-lt"/>
          </a:endParaRPr>
        </a:p>
      </dgm:t>
    </dgm:pt>
    <dgm:pt modelId="{823E36BD-B740-4A99-964F-9C8A06263F8D}" type="sibTrans" cxnId="{6A8127D0-1B99-477D-A16E-A0486B7D1564}">
      <dgm:prSet/>
      <dgm:spPr/>
      <dgm:t>
        <a:bodyPr/>
        <a:lstStyle/>
        <a:p>
          <a:endParaRPr lang="lv-LV">
            <a:latin typeface="+mj-lt"/>
          </a:endParaRPr>
        </a:p>
      </dgm:t>
    </dgm:pt>
    <dgm:pt modelId="{F98EF23C-217F-4BE6-88A8-6700CD407006}">
      <dgm:prSet custT="1"/>
      <dgm:spPr/>
      <dgm:t>
        <a:bodyPr spcFirstLastPara="0" vert="horz" wrap="square" lIns="298050" tIns="0" rIns="298050" bIns="0" numCol="1" spcCol="1270" anchor="ctr" anchorCtr="0"/>
        <a:lstStyle/>
        <a:p>
          <a:pPr marL="0" lvl="0" indent="0" algn="l" defTabSz="711200">
            <a:lnSpc>
              <a:spcPct val="90000"/>
            </a:lnSpc>
            <a:spcBef>
              <a:spcPct val="0"/>
            </a:spcBef>
            <a:spcAft>
              <a:spcPct val="35000"/>
            </a:spcAft>
            <a:buNone/>
          </a:pPr>
          <a:r>
            <a:rPr lang="lv-LV" sz="2000" kern="1200" cap="small" baseline="0" dirty="0">
              <a:latin typeface="Arial" panose="020B0604020202020204" pitchFamily="34" charset="0"/>
              <a:ea typeface="+mn-ea"/>
              <a:cs typeface="Arial" panose="020B0604020202020204" pitchFamily="34" charset="0"/>
            </a:rPr>
            <a:t>MĒRĶIS</a:t>
          </a:r>
        </a:p>
      </dgm:t>
    </dgm:pt>
    <dgm:pt modelId="{E8AA06F9-657D-4334-8B29-B353C7459EEC}" type="parTrans" cxnId="{39974DB3-DAD8-4DA2-AADA-D09CFC74AC27}">
      <dgm:prSet/>
      <dgm:spPr/>
      <dgm:t>
        <a:bodyPr/>
        <a:lstStyle/>
        <a:p>
          <a:endParaRPr lang="lv-LV"/>
        </a:p>
      </dgm:t>
    </dgm:pt>
    <dgm:pt modelId="{32EA4AA0-E98B-41C8-BFDE-55667FEBDDF6}" type="sibTrans" cxnId="{39974DB3-DAD8-4DA2-AADA-D09CFC74AC27}">
      <dgm:prSet/>
      <dgm:spPr/>
      <dgm:t>
        <a:bodyPr/>
        <a:lstStyle/>
        <a:p>
          <a:endParaRPr lang="lv-LV"/>
        </a:p>
      </dgm:t>
    </dgm:pt>
    <dgm:pt modelId="{40FA9BA9-7AC3-48CB-95AB-E15505954EBD}">
      <dgm:prSet custT="1"/>
      <dgm:spPr/>
      <dgm:t>
        <a:bodyPr/>
        <a:lstStyle/>
        <a:p>
          <a:pPr algn="just">
            <a:spcBef>
              <a:spcPts val="0"/>
            </a:spcBef>
            <a:spcAft>
              <a:spcPts val="200"/>
            </a:spcAft>
            <a:buClrTx/>
            <a:buSzTx/>
            <a:buFontTx/>
            <a:buNone/>
          </a:pPr>
          <a:r>
            <a:rPr kumimoji="0" lang="lv-LV" sz="1800" b="0" i="0" u="none" strike="noStrike" kern="1200" cap="none" spc="0" normalizeH="0" baseline="0" noProof="0" dirty="0">
              <a:ln>
                <a:noFill/>
              </a:ln>
              <a:solidFill>
                <a:srgbClr val="1F4A72">
                  <a:hueOff val="0"/>
                  <a:satOff val="0"/>
                  <a:lumOff val="0"/>
                  <a:alphaOff val="0"/>
                </a:srgbClr>
              </a:solidFill>
              <a:effectLst/>
              <a:uLnTx/>
              <a:uFillTx/>
              <a:latin typeface="Arial" panose="020B0604020202020204"/>
              <a:ea typeface="+mn-ea"/>
              <a:cs typeface="+mn-cs"/>
            </a:rPr>
            <a:t>	Novērtēt, vai atbildīgās ministrijas ir nodrošinājušas priekšnosacījumus efektīvai klimata mērķu sasniegšanai transporta nozarē, vai ar tiem saistītie pasākumi tiek īstenoti produktīvi un vienlaikus tiek ņemtas vērā iedzīvotāju intereses?</a:t>
          </a:r>
          <a:endParaRPr lang="lv-LV" sz="1800" b="0" i="0" kern="1200" dirty="0">
            <a:latin typeface="+mn-lt"/>
            <a:ea typeface="+mn-ea"/>
            <a:cs typeface="+mn-cs"/>
          </a:endParaRPr>
        </a:p>
      </dgm:t>
    </dgm:pt>
    <dgm:pt modelId="{1DF20FA1-5EC2-43B1-95D7-DC8D4DB9DB78}" type="parTrans" cxnId="{14A93EDB-4647-4F45-B9BD-BD4E09F585D1}">
      <dgm:prSet/>
      <dgm:spPr/>
      <dgm:t>
        <a:bodyPr/>
        <a:lstStyle/>
        <a:p>
          <a:endParaRPr lang="lv-LV"/>
        </a:p>
      </dgm:t>
    </dgm:pt>
    <dgm:pt modelId="{A5B80809-5B1A-4783-BBD5-24C1EFF53611}" type="sibTrans" cxnId="{14A93EDB-4647-4F45-B9BD-BD4E09F585D1}">
      <dgm:prSet/>
      <dgm:spPr/>
      <dgm:t>
        <a:bodyPr/>
        <a:lstStyle/>
        <a:p>
          <a:endParaRPr lang="lv-LV"/>
        </a:p>
      </dgm:t>
    </dgm:pt>
    <dgm:pt modelId="{024508E1-0E82-471B-A375-8F42203829DE}">
      <dgm:prSet phldrT="[Teksts]" custT="1"/>
      <dgm:spPr>
        <a:xfrm>
          <a:off x="0" y="2130213"/>
          <a:ext cx="5545138" cy="999337"/>
        </a:xfrm>
      </dgm:spPr>
      <dgm:t>
        <a:bodyPr/>
        <a:lstStyle/>
        <a:p>
          <a:pPr marL="114300" algn="l">
            <a:spcBef>
              <a:spcPct val="0"/>
            </a:spcBef>
            <a:spcAft>
              <a:spcPts val="200"/>
            </a:spcAft>
          </a:pPr>
          <a:endParaRPr lang="lv-LV" sz="1800" i="0" dirty="0">
            <a:solidFill>
              <a:schemeClr val="accent3"/>
            </a:solidFill>
            <a:latin typeface="Arial" panose="020B0604020202020204" pitchFamily="34" charset="0"/>
            <a:ea typeface="+mn-ea"/>
            <a:cs typeface="Arial" panose="020B0604020202020204" pitchFamily="34" charset="0"/>
          </a:endParaRPr>
        </a:p>
      </dgm:t>
    </dgm:pt>
    <dgm:pt modelId="{0CB8D008-66CA-4792-844C-4D51D5601D50}" type="parTrans" cxnId="{C3155B45-7CE1-49D6-A0EF-145BA1A7371B}">
      <dgm:prSet/>
      <dgm:spPr/>
      <dgm:t>
        <a:bodyPr/>
        <a:lstStyle/>
        <a:p>
          <a:endParaRPr lang="lv-LV"/>
        </a:p>
      </dgm:t>
    </dgm:pt>
    <dgm:pt modelId="{FE289DF0-3949-4F96-97FB-643CC846A4ED}" type="sibTrans" cxnId="{C3155B45-7CE1-49D6-A0EF-145BA1A7371B}">
      <dgm:prSet/>
      <dgm:spPr/>
      <dgm:t>
        <a:bodyPr/>
        <a:lstStyle/>
        <a:p>
          <a:endParaRPr lang="lv-LV"/>
        </a:p>
      </dgm:t>
    </dgm:pt>
    <dgm:pt modelId="{AB072827-41A3-421B-8B83-E637861CFD03}">
      <dgm:prSet phldrT="[Teksts]" custT="1"/>
      <dgm:spPr>
        <a:xfrm>
          <a:off x="0" y="2130213"/>
          <a:ext cx="5545138" cy="999337"/>
        </a:xfrm>
      </dgm:spPr>
      <dgm:t>
        <a:bodyPr/>
        <a:lstStyle/>
        <a:p>
          <a:pPr marL="114300" algn="just">
            <a:spcBef>
              <a:spcPct val="0"/>
            </a:spcBef>
            <a:spcAft>
              <a:spcPts val="200"/>
            </a:spcAft>
          </a:pPr>
          <a:r>
            <a:rPr lang="lv-LV" sz="1800" b="0" i="0" dirty="0">
              <a:solidFill>
                <a:schemeClr val="accent3"/>
              </a:solidFill>
              <a:latin typeface="Arial" panose="020B0604020202020204" pitchFamily="34" charset="0"/>
              <a:ea typeface="+mn-ea"/>
              <a:cs typeface="Arial" panose="020B0604020202020204" pitchFamily="34" charset="0"/>
            </a:rPr>
            <a:t>Revidējamais periods: 2020.-2025.gads.</a:t>
          </a:r>
        </a:p>
      </dgm:t>
    </dgm:pt>
    <dgm:pt modelId="{48BF7734-2865-4A3F-8743-31E1E050652F}" type="parTrans" cxnId="{1C573DBB-3611-41FD-9CA5-8CAEE66EAC76}">
      <dgm:prSet/>
      <dgm:spPr/>
      <dgm:t>
        <a:bodyPr/>
        <a:lstStyle/>
        <a:p>
          <a:endParaRPr lang="lv-LV"/>
        </a:p>
      </dgm:t>
    </dgm:pt>
    <dgm:pt modelId="{8D2014ED-7D4D-4A6F-AE00-3969C94E69EE}" type="sibTrans" cxnId="{1C573DBB-3611-41FD-9CA5-8CAEE66EAC76}">
      <dgm:prSet/>
      <dgm:spPr/>
      <dgm:t>
        <a:bodyPr/>
        <a:lstStyle/>
        <a:p>
          <a:endParaRPr lang="lv-LV"/>
        </a:p>
      </dgm:t>
    </dgm:pt>
    <dgm:pt modelId="{D6FCE949-BBD3-4B1A-AAB3-2545CB0C1711}">
      <dgm:prSet phldrT="[Teksts]" custT="1"/>
      <dgm:spPr>
        <a:xfrm>
          <a:off x="0" y="2130213"/>
          <a:ext cx="5545138" cy="999337"/>
        </a:xfrm>
      </dgm:spPr>
      <dgm:t>
        <a:bodyPr/>
        <a:lstStyle/>
        <a:p>
          <a:pPr marL="114300" algn="just">
            <a:spcBef>
              <a:spcPct val="0"/>
            </a:spcBef>
            <a:spcAft>
              <a:spcPts val="200"/>
            </a:spcAft>
          </a:pPr>
          <a:r>
            <a:rPr lang="lv-LV" sz="1800" b="0" i="0" dirty="0">
              <a:solidFill>
                <a:schemeClr val="accent3"/>
              </a:solidFill>
              <a:latin typeface="Arial" panose="020B0604020202020204" pitchFamily="34" charset="0"/>
              <a:ea typeface="+mn-ea"/>
              <a:cs typeface="Arial" panose="020B0604020202020204" pitchFamily="34" charset="0"/>
            </a:rPr>
            <a:t>Vērtēta līdz 2030.gadam izvirzīto mērķu </a:t>
          </a:r>
          <a:r>
            <a:rPr lang="lv-LV" sz="1800" i="0" dirty="0">
              <a:solidFill>
                <a:schemeClr val="accent3"/>
              </a:solidFill>
              <a:latin typeface="Arial" panose="020B0604020202020204" pitchFamily="34" charset="0"/>
              <a:ea typeface="+mn-ea"/>
              <a:cs typeface="Arial" panose="020B0604020202020204" pitchFamily="34" charset="0"/>
            </a:rPr>
            <a:t>sasniegšana.</a:t>
          </a:r>
        </a:p>
      </dgm:t>
    </dgm:pt>
    <dgm:pt modelId="{F01E1060-CA85-423B-BDED-67C5857E75E4}" type="parTrans" cxnId="{88E5B64E-1213-4683-873E-16AA8BA00F09}">
      <dgm:prSet/>
      <dgm:spPr/>
      <dgm:t>
        <a:bodyPr/>
        <a:lstStyle/>
        <a:p>
          <a:endParaRPr lang="lv-LV"/>
        </a:p>
      </dgm:t>
    </dgm:pt>
    <dgm:pt modelId="{F6C3A3ED-5715-401D-89AF-661A7EA9E5C2}" type="sibTrans" cxnId="{88E5B64E-1213-4683-873E-16AA8BA00F09}">
      <dgm:prSet/>
      <dgm:spPr/>
      <dgm:t>
        <a:bodyPr/>
        <a:lstStyle/>
        <a:p>
          <a:endParaRPr lang="lv-LV"/>
        </a:p>
      </dgm:t>
    </dgm:pt>
    <dgm:pt modelId="{52E93772-E9EE-431D-AEB6-DA71590095C2}" type="pres">
      <dgm:prSet presAssocID="{37ACBFCA-01D0-4D98-925A-56853019E963}" presName="linear" presStyleCnt="0">
        <dgm:presLayoutVars>
          <dgm:dir/>
          <dgm:animLvl val="lvl"/>
          <dgm:resizeHandles val="exact"/>
        </dgm:presLayoutVars>
      </dgm:prSet>
      <dgm:spPr/>
    </dgm:pt>
    <dgm:pt modelId="{9F608853-3A68-4DE8-9F25-E465B6E7051C}" type="pres">
      <dgm:prSet presAssocID="{F98EF23C-217F-4BE6-88A8-6700CD407006}" presName="parentLin" presStyleCnt="0"/>
      <dgm:spPr/>
    </dgm:pt>
    <dgm:pt modelId="{5781B15A-63D2-424E-957F-2D16223E6CF9}" type="pres">
      <dgm:prSet presAssocID="{F98EF23C-217F-4BE6-88A8-6700CD407006}" presName="parentLeftMargin" presStyleLbl="node1" presStyleIdx="0" presStyleCnt="2"/>
      <dgm:spPr/>
    </dgm:pt>
    <dgm:pt modelId="{4C2CC9EA-376B-4E81-BEE9-7E306401F63B}" type="pres">
      <dgm:prSet presAssocID="{F98EF23C-217F-4BE6-88A8-6700CD407006}" presName="parentText" presStyleLbl="node1" presStyleIdx="0" presStyleCnt="2" custScaleY="49543" custLinFactNeighborX="985" custLinFactNeighborY="17870">
        <dgm:presLayoutVars>
          <dgm:chMax val="0"/>
          <dgm:bulletEnabled val="1"/>
        </dgm:presLayoutVars>
      </dgm:prSet>
      <dgm:spPr>
        <a:xfrm>
          <a:off x="563245" y="8076"/>
          <a:ext cx="7885430" cy="767520"/>
        </a:xfrm>
        <a:prstGeom prst="roundRect">
          <a:avLst/>
        </a:prstGeom>
      </dgm:spPr>
    </dgm:pt>
    <dgm:pt modelId="{F05D2B85-C586-40D2-90DC-95E6D2BAA9D1}" type="pres">
      <dgm:prSet presAssocID="{F98EF23C-217F-4BE6-88A8-6700CD407006}" presName="negativeSpace" presStyleCnt="0"/>
      <dgm:spPr/>
    </dgm:pt>
    <dgm:pt modelId="{37AE6CFD-ECA7-46ED-866F-81126671A69E}" type="pres">
      <dgm:prSet presAssocID="{F98EF23C-217F-4BE6-88A8-6700CD407006}" presName="childText" presStyleLbl="conFgAcc1" presStyleIdx="0" presStyleCnt="2" custLinFactNeighborX="-212" custLinFactNeighborY="58497">
        <dgm:presLayoutVars>
          <dgm:bulletEnabled val="1"/>
        </dgm:presLayoutVars>
      </dgm:prSet>
      <dgm:spPr/>
    </dgm:pt>
    <dgm:pt modelId="{7AD70D39-A570-490B-B79C-DC90E341FADF}" type="pres">
      <dgm:prSet presAssocID="{32EA4AA0-E98B-41C8-BFDE-55667FEBDDF6}" presName="spaceBetweenRectangles" presStyleCnt="0"/>
      <dgm:spPr/>
    </dgm:pt>
    <dgm:pt modelId="{A0270344-4334-4614-B9F7-5E225EC1C26D}" type="pres">
      <dgm:prSet presAssocID="{65A5CBAE-F61F-48AC-AE07-487556F7E3EC}" presName="parentLin" presStyleCnt="0"/>
      <dgm:spPr/>
    </dgm:pt>
    <dgm:pt modelId="{67A2BB79-45A5-41D2-B0F9-69A7EF71316D}" type="pres">
      <dgm:prSet presAssocID="{65A5CBAE-F61F-48AC-AE07-487556F7E3EC}" presName="parentLeftMargin" presStyleLbl="node1" presStyleIdx="0" presStyleCnt="2"/>
      <dgm:spPr>
        <a:prstGeom prst="roundRect">
          <a:avLst/>
        </a:prstGeom>
      </dgm:spPr>
    </dgm:pt>
    <dgm:pt modelId="{70F9993D-7CA8-4F81-9EBA-D52DE2551F55}" type="pres">
      <dgm:prSet presAssocID="{65A5CBAE-F61F-48AC-AE07-487556F7E3EC}" presName="parentText" presStyleLbl="node1" presStyleIdx="1" presStyleCnt="2" custScaleY="49543" custLinFactNeighborX="-8718" custLinFactNeighborY="7400">
        <dgm:presLayoutVars>
          <dgm:chMax val="0"/>
          <dgm:bulletEnabled val="1"/>
        </dgm:presLayoutVars>
      </dgm:prSet>
      <dgm:spPr/>
    </dgm:pt>
    <dgm:pt modelId="{56B4D70C-D83C-4329-8C53-FB36AAB5316B}" type="pres">
      <dgm:prSet presAssocID="{65A5CBAE-F61F-48AC-AE07-487556F7E3EC}" presName="negativeSpace" presStyleCnt="0"/>
      <dgm:spPr/>
    </dgm:pt>
    <dgm:pt modelId="{5F41BC6D-BFB2-4C6B-A9AC-C5555A6FBCA0}" type="pres">
      <dgm:prSet presAssocID="{65A5CBAE-F61F-48AC-AE07-487556F7E3EC}" presName="childText" presStyleLbl="conFgAcc1" presStyleIdx="1" presStyleCnt="2" custLinFactNeighborX="155" custLinFactNeighborY="-1391">
        <dgm:presLayoutVars>
          <dgm:bulletEnabled val="1"/>
        </dgm:presLayoutVars>
      </dgm:prSet>
      <dgm:spPr>
        <a:prstGeom prst="rect">
          <a:avLst/>
        </a:prstGeom>
      </dgm:spPr>
    </dgm:pt>
  </dgm:ptLst>
  <dgm:cxnLst>
    <dgm:cxn modelId="{2ABBBB03-37C6-4DDF-A1FF-4947FED2F83D}" type="presOf" srcId="{AB072827-41A3-421B-8B83-E637861CFD03}" destId="{5F41BC6D-BFB2-4C6B-A9AC-C5555A6FBCA0}" srcOrd="0" destOrd="1" presId="urn:microsoft.com/office/officeart/2005/8/layout/list1"/>
    <dgm:cxn modelId="{A9F4121D-D13F-4B75-AB81-CE39AEF83664}" type="presOf" srcId="{F98EF23C-217F-4BE6-88A8-6700CD407006}" destId="{4C2CC9EA-376B-4E81-BEE9-7E306401F63B}" srcOrd="1" destOrd="0" presId="urn:microsoft.com/office/officeart/2005/8/layout/list1"/>
    <dgm:cxn modelId="{C2D95339-95D1-40D1-94AC-520E05D79EB7}" type="presOf" srcId="{65A5CBAE-F61F-48AC-AE07-487556F7E3EC}" destId="{67A2BB79-45A5-41D2-B0F9-69A7EF71316D}" srcOrd="0" destOrd="0" presId="urn:microsoft.com/office/officeart/2005/8/layout/list1"/>
    <dgm:cxn modelId="{C3155B45-7CE1-49D6-A0EF-145BA1A7371B}" srcId="{65A5CBAE-F61F-48AC-AE07-487556F7E3EC}" destId="{024508E1-0E82-471B-A375-8F42203829DE}" srcOrd="3" destOrd="0" parTransId="{0CB8D008-66CA-4792-844C-4D51D5601D50}" sibTransId="{FE289DF0-3949-4F96-97FB-643CC846A4ED}"/>
    <dgm:cxn modelId="{66B44E49-6078-4413-97FF-B04AA47B285E}" type="presOf" srcId="{40FA9BA9-7AC3-48CB-95AB-E15505954EBD}" destId="{37AE6CFD-ECA7-46ED-866F-81126671A69E}" srcOrd="0" destOrd="0" presId="urn:microsoft.com/office/officeart/2005/8/layout/list1"/>
    <dgm:cxn modelId="{437C8E6D-9C4A-471E-AE85-4821B391B689}" type="presOf" srcId="{D6FCE949-BBD3-4B1A-AAB3-2545CB0C1711}" destId="{5F41BC6D-BFB2-4C6B-A9AC-C5555A6FBCA0}" srcOrd="0" destOrd="2" presId="urn:microsoft.com/office/officeart/2005/8/layout/list1"/>
    <dgm:cxn modelId="{88E5B64E-1213-4683-873E-16AA8BA00F09}" srcId="{65A5CBAE-F61F-48AC-AE07-487556F7E3EC}" destId="{D6FCE949-BBD3-4B1A-AAB3-2545CB0C1711}" srcOrd="2" destOrd="0" parTransId="{F01E1060-CA85-423B-BDED-67C5857E75E4}" sibTransId="{F6C3A3ED-5715-401D-89AF-661A7EA9E5C2}"/>
    <dgm:cxn modelId="{0DFF3F51-F193-4F9F-91C0-5D4EB3A2B061}" type="presOf" srcId="{F98EF23C-217F-4BE6-88A8-6700CD407006}" destId="{5781B15A-63D2-424E-957F-2D16223E6CF9}" srcOrd="0" destOrd="0" presId="urn:microsoft.com/office/officeart/2005/8/layout/list1"/>
    <dgm:cxn modelId="{39974DB3-DAD8-4DA2-AADA-D09CFC74AC27}" srcId="{37ACBFCA-01D0-4D98-925A-56853019E963}" destId="{F98EF23C-217F-4BE6-88A8-6700CD407006}" srcOrd="0" destOrd="0" parTransId="{E8AA06F9-657D-4334-8B29-B353C7459EEC}" sibTransId="{32EA4AA0-E98B-41C8-BFDE-55667FEBDDF6}"/>
    <dgm:cxn modelId="{1C573DBB-3611-41FD-9CA5-8CAEE66EAC76}" srcId="{65A5CBAE-F61F-48AC-AE07-487556F7E3EC}" destId="{AB072827-41A3-421B-8B83-E637861CFD03}" srcOrd="1" destOrd="0" parTransId="{48BF7734-2865-4A3F-8743-31E1E050652F}" sibTransId="{8D2014ED-7D4D-4A6F-AE00-3969C94E69EE}"/>
    <dgm:cxn modelId="{613019C8-E4A9-4922-BF09-D68BFE7F5CAD}" type="presOf" srcId="{024508E1-0E82-471B-A375-8F42203829DE}" destId="{5F41BC6D-BFB2-4C6B-A9AC-C5555A6FBCA0}" srcOrd="0" destOrd="3" presId="urn:microsoft.com/office/officeart/2005/8/layout/list1"/>
    <dgm:cxn modelId="{6A8127D0-1B99-477D-A16E-A0486B7D1564}" srcId="{65A5CBAE-F61F-48AC-AE07-487556F7E3EC}" destId="{8C87B8FB-AF42-47F6-8345-7637EC6B8F38}" srcOrd="0" destOrd="0" parTransId="{A443AAB2-3916-4F64-BD29-34959F861461}" sibTransId="{823E36BD-B740-4A99-964F-9C8A06263F8D}"/>
    <dgm:cxn modelId="{14A93EDB-4647-4F45-B9BD-BD4E09F585D1}" srcId="{F98EF23C-217F-4BE6-88A8-6700CD407006}" destId="{40FA9BA9-7AC3-48CB-95AB-E15505954EBD}" srcOrd="0" destOrd="0" parTransId="{1DF20FA1-5EC2-43B1-95D7-DC8D4DB9DB78}" sibTransId="{A5B80809-5B1A-4783-BBD5-24C1EFF53611}"/>
    <dgm:cxn modelId="{0ECF6CDF-9C44-447B-94BA-F171B5E50571}" srcId="{37ACBFCA-01D0-4D98-925A-56853019E963}" destId="{65A5CBAE-F61F-48AC-AE07-487556F7E3EC}" srcOrd="1" destOrd="0" parTransId="{2FBA9BE4-22FF-4799-9ADB-872578CFCFA6}" sibTransId="{FE35DEBE-8C8A-48E8-80BC-2BC315B26C78}"/>
    <dgm:cxn modelId="{41FB48E3-97DC-4DDE-974F-EA5231B6871E}" type="presOf" srcId="{37ACBFCA-01D0-4D98-925A-56853019E963}" destId="{52E93772-E9EE-431D-AEB6-DA71590095C2}" srcOrd="0" destOrd="0" presId="urn:microsoft.com/office/officeart/2005/8/layout/list1"/>
    <dgm:cxn modelId="{6796ECE8-BB85-4625-8C91-27F104A81ACD}" type="presOf" srcId="{65A5CBAE-F61F-48AC-AE07-487556F7E3EC}" destId="{70F9993D-7CA8-4F81-9EBA-D52DE2551F55}" srcOrd="1" destOrd="0" presId="urn:microsoft.com/office/officeart/2005/8/layout/list1"/>
    <dgm:cxn modelId="{5B9A21E9-B339-4CB0-AED0-2944D3078DCC}" type="presOf" srcId="{8C87B8FB-AF42-47F6-8345-7637EC6B8F38}" destId="{5F41BC6D-BFB2-4C6B-A9AC-C5555A6FBCA0}" srcOrd="0" destOrd="0" presId="urn:microsoft.com/office/officeart/2005/8/layout/list1"/>
    <dgm:cxn modelId="{9CFC522A-BE27-4468-A662-2D79B381C983}" type="presParOf" srcId="{52E93772-E9EE-431D-AEB6-DA71590095C2}" destId="{9F608853-3A68-4DE8-9F25-E465B6E7051C}" srcOrd="0" destOrd="0" presId="urn:microsoft.com/office/officeart/2005/8/layout/list1"/>
    <dgm:cxn modelId="{D1DC9381-8453-4B2D-82F8-BD62EF40EAF1}" type="presParOf" srcId="{9F608853-3A68-4DE8-9F25-E465B6E7051C}" destId="{5781B15A-63D2-424E-957F-2D16223E6CF9}" srcOrd="0" destOrd="0" presId="urn:microsoft.com/office/officeart/2005/8/layout/list1"/>
    <dgm:cxn modelId="{EFDC96F9-0D76-4D51-9C55-6A9513B199CC}" type="presParOf" srcId="{9F608853-3A68-4DE8-9F25-E465B6E7051C}" destId="{4C2CC9EA-376B-4E81-BEE9-7E306401F63B}" srcOrd="1" destOrd="0" presId="urn:microsoft.com/office/officeart/2005/8/layout/list1"/>
    <dgm:cxn modelId="{A8F72058-1AD3-4225-9E9E-A2F882A74E55}" type="presParOf" srcId="{52E93772-E9EE-431D-AEB6-DA71590095C2}" destId="{F05D2B85-C586-40D2-90DC-95E6D2BAA9D1}" srcOrd="1" destOrd="0" presId="urn:microsoft.com/office/officeart/2005/8/layout/list1"/>
    <dgm:cxn modelId="{0C45F315-E596-443F-A89F-9889DD6BFEF4}" type="presParOf" srcId="{52E93772-E9EE-431D-AEB6-DA71590095C2}" destId="{37AE6CFD-ECA7-46ED-866F-81126671A69E}" srcOrd="2" destOrd="0" presId="urn:microsoft.com/office/officeart/2005/8/layout/list1"/>
    <dgm:cxn modelId="{07494E3A-20F4-44AA-8959-7E7CE5EF4C74}" type="presParOf" srcId="{52E93772-E9EE-431D-AEB6-DA71590095C2}" destId="{7AD70D39-A570-490B-B79C-DC90E341FADF}" srcOrd="3" destOrd="0" presId="urn:microsoft.com/office/officeart/2005/8/layout/list1"/>
    <dgm:cxn modelId="{ACDE87C7-B6F1-4E6C-8857-E2D2891987E4}" type="presParOf" srcId="{52E93772-E9EE-431D-AEB6-DA71590095C2}" destId="{A0270344-4334-4614-B9F7-5E225EC1C26D}" srcOrd="4" destOrd="0" presId="urn:microsoft.com/office/officeart/2005/8/layout/list1"/>
    <dgm:cxn modelId="{F4FD3D68-692F-4E0A-A328-931B60EA04D1}" type="presParOf" srcId="{A0270344-4334-4614-B9F7-5E225EC1C26D}" destId="{67A2BB79-45A5-41D2-B0F9-69A7EF71316D}" srcOrd="0" destOrd="0" presId="urn:microsoft.com/office/officeart/2005/8/layout/list1"/>
    <dgm:cxn modelId="{2B1E19DC-CF1D-44DE-B041-B8A89907AFA1}" type="presParOf" srcId="{A0270344-4334-4614-B9F7-5E225EC1C26D}" destId="{70F9993D-7CA8-4F81-9EBA-D52DE2551F55}" srcOrd="1" destOrd="0" presId="urn:microsoft.com/office/officeart/2005/8/layout/list1"/>
    <dgm:cxn modelId="{BC604740-5391-459E-A8F9-3D971F55A34F}" type="presParOf" srcId="{52E93772-E9EE-431D-AEB6-DA71590095C2}" destId="{56B4D70C-D83C-4329-8C53-FB36AAB5316B}" srcOrd="5" destOrd="0" presId="urn:microsoft.com/office/officeart/2005/8/layout/list1"/>
    <dgm:cxn modelId="{13F22765-2E7E-45F4-829C-8D9E973F659E}" type="presParOf" srcId="{52E93772-E9EE-431D-AEB6-DA71590095C2}" destId="{5F41BC6D-BFB2-4C6B-A9AC-C5555A6FBCA0}"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E6CFD-ECA7-46ED-866F-81126671A69E}">
      <dsp:nvSpPr>
        <dsp:cNvPr id="0" name=""/>
        <dsp:cNvSpPr/>
      </dsp:nvSpPr>
      <dsp:spPr>
        <a:xfrm>
          <a:off x="0" y="149844"/>
          <a:ext cx="10534855" cy="1689187"/>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7622" tIns="812292" rIns="817622" bIns="128016" numCol="1" spcCol="1270" anchor="t" anchorCtr="0">
          <a:noAutofit/>
        </a:bodyPr>
        <a:lstStyle/>
        <a:p>
          <a:pPr marL="171450" lvl="1" indent="-171450" algn="just" defTabSz="800100">
            <a:lnSpc>
              <a:spcPct val="90000"/>
            </a:lnSpc>
            <a:spcBef>
              <a:spcPts val="0"/>
            </a:spcBef>
            <a:spcAft>
              <a:spcPts val="200"/>
            </a:spcAft>
            <a:buClrTx/>
            <a:buSzTx/>
            <a:buFontTx/>
            <a:buNone/>
          </a:pPr>
          <a:r>
            <a:rPr kumimoji="0" lang="lv-LV" sz="1800" b="0" i="0" u="none" strike="noStrike" kern="1200" cap="none" spc="0" normalizeH="0" baseline="0" noProof="0" dirty="0">
              <a:ln>
                <a:noFill/>
              </a:ln>
              <a:solidFill>
                <a:srgbClr val="1F4A72">
                  <a:hueOff val="0"/>
                  <a:satOff val="0"/>
                  <a:lumOff val="0"/>
                  <a:alphaOff val="0"/>
                </a:srgbClr>
              </a:solidFill>
              <a:effectLst/>
              <a:uLnTx/>
              <a:uFillTx/>
              <a:latin typeface="Arial" panose="020B0604020202020204"/>
              <a:ea typeface="+mn-ea"/>
              <a:cs typeface="+mn-cs"/>
            </a:rPr>
            <a:t>	Novērtēt, vai atbildīgās ministrijas ir nodrošinājušas priekšnosacījumus efektīvai klimata mērķu sasniegšanai transporta nozarē, vai ar tiem saistītie pasākumi tiek īstenoti produktīvi un vienlaikus tiek ņemtas vērā iedzīvotāju intereses?</a:t>
          </a:r>
          <a:endParaRPr lang="lv-LV" sz="1800" b="0" i="0" kern="1200" dirty="0">
            <a:latin typeface="+mn-lt"/>
            <a:ea typeface="+mn-ea"/>
            <a:cs typeface="+mn-cs"/>
          </a:endParaRPr>
        </a:p>
      </dsp:txBody>
      <dsp:txXfrm>
        <a:off x="0" y="149844"/>
        <a:ext cx="10534855" cy="1689187"/>
      </dsp:txXfrm>
    </dsp:sp>
    <dsp:sp modelId="{4C2CC9EA-376B-4E81-BEE9-7E306401F63B}">
      <dsp:nvSpPr>
        <dsp:cNvPr id="0" name=""/>
        <dsp:cNvSpPr/>
      </dsp:nvSpPr>
      <dsp:spPr>
        <a:xfrm>
          <a:off x="531931" y="237645"/>
          <a:ext cx="7374398" cy="570378"/>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050" tIns="0" rIns="298050" bIns="0" numCol="1" spcCol="1270" anchor="ctr" anchorCtr="0">
          <a:noAutofit/>
        </a:bodyPr>
        <a:lstStyle/>
        <a:p>
          <a:pPr marL="0" lvl="0" indent="0" algn="l" defTabSz="711200">
            <a:lnSpc>
              <a:spcPct val="90000"/>
            </a:lnSpc>
            <a:spcBef>
              <a:spcPct val="0"/>
            </a:spcBef>
            <a:spcAft>
              <a:spcPct val="35000"/>
            </a:spcAft>
            <a:buNone/>
          </a:pPr>
          <a:r>
            <a:rPr lang="lv-LV" sz="2000" kern="1200" cap="small" baseline="0" dirty="0">
              <a:latin typeface="Arial" panose="020B0604020202020204" pitchFamily="34" charset="0"/>
              <a:ea typeface="+mn-ea"/>
              <a:cs typeface="Arial" panose="020B0604020202020204" pitchFamily="34" charset="0"/>
            </a:rPr>
            <a:t>MĒRĶIS</a:t>
          </a:r>
        </a:p>
      </dsp:txBody>
      <dsp:txXfrm>
        <a:off x="559775" y="265489"/>
        <a:ext cx="7318710" cy="514690"/>
      </dsp:txXfrm>
    </dsp:sp>
    <dsp:sp modelId="{5F41BC6D-BFB2-4C6B-A9AC-C5555A6FBCA0}">
      <dsp:nvSpPr>
        <dsp:cNvPr id="0" name=""/>
        <dsp:cNvSpPr/>
      </dsp:nvSpPr>
      <dsp:spPr>
        <a:xfrm>
          <a:off x="0" y="1913168"/>
          <a:ext cx="10534855" cy="2395574"/>
        </a:xfrm>
        <a:prstGeom prst="rect">
          <a:avLst/>
        </a:prstGeom>
        <a:solidFill>
          <a:schemeClr val="lt1">
            <a:alpha val="90000"/>
            <a:hueOff val="0"/>
            <a:satOff val="0"/>
            <a:lumOff val="0"/>
            <a:alphaOff val="0"/>
          </a:schemeClr>
        </a:solidFill>
        <a:ln w="19050" cap="flat" cmpd="sng" algn="ctr">
          <a:solidFill>
            <a:schemeClr val="accent2">
              <a:hueOff val="-1367"/>
              <a:satOff val="971"/>
              <a:lumOff val="-223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7622" tIns="812292" rIns="817622" bIns="128016" numCol="1" spcCol="1270" anchor="t" anchorCtr="0">
          <a:noAutofit/>
        </a:bodyPr>
        <a:lstStyle/>
        <a:p>
          <a:pPr marL="114300" lvl="1" indent="-171450" algn="just" defTabSz="800100">
            <a:lnSpc>
              <a:spcPct val="90000"/>
            </a:lnSpc>
            <a:spcBef>
              <a:spcPct val="0"/>
            </a:spcBef>
            <a:spcAft>
              <a:spcPts val="200"/>
            </a:spcAft>
            <a:buChar char="•"/>
          </a:pPr>
          <a:r>
            <a:rPr lang="lv-LV" sz="1800" b="0" i="0" kern="1200" dirty="0">
              <a:solidFill>
                <a:schemeClr val="accent3"/>
              </a:solidFill>
              <a:latin typeface="Arial" panose="020B0604020202020204" pitchFamily="34" charset="0"/>
              <a:ea typeface="+mn-ea"/>
              <a:cs typeface="Arial" panose="020B0604020202020204" pitchFamily="34" charset="0"/>
            </a:rPr>
            <a:t>Revidējamās vienības: Klimata un enerģētikas ministrija, Satiksmes ministrija, VAS "Ceļu satiksmes drošības direkcija« </a:t>
          </a:r>
          <a:r>
            <a:rPr lang="lv-LV" sz="1400" b="0" i="1" kern="1200" dirty="0">
              <a:solidFill>
                <a:schemeClr val="accent3"/>
              </a:solidFill>
              <a:latin typeface="Arial" panose="020B0604020202020204" pitchFamily="34" charset="0"/>
              <a:ea typeface="+mn-ea"/>
              <a:cs typeface="Arial" panose="020B0604020202020204" pitchFamily="34" charset="0"/>
            </a:rPr>
            <a:t>(starpziņojumam arī Viedās administrācijas un reģionālās attīstības ministrija un 5 pašvaldības)</a:t>
          </a:r>
        </a:p>
        <a:p>
          <a:pPr marL="114300" lvl="1" indent="-171450" algn="just" defTabSz="800100">
            <a:lnSpc>
              <a:spcPct val="90000"/>
            </a:lnSpc>
            <a:spcBef>
              <a:spcPct val="0"/>
            </a:spcBef>
            <a:spcAft>
              <a:spcPts val="200"/>
            </a:spcAft>
            <a:buChar char="•"/>
          </a:pPr>
          <a:r>
            <a:rPr lang="lv-LV" sz="1800" b="0" i="0" kern="1200" dirty="0">
              <a:solidFill>
                <a:schemeClr val="accent3"/>
              </a:solidFill>
              <a:latin typeface="Arial" panose="020B0604020202020204" pitchFamily="34" charset="0"/>
              <a:ea typeface="+mn-ea"/>
              <a:cs typeface="Arial" panose="020B0604020202020204" pitchFamily="34" charset="0"/>
            </a:rPr>
            <a:t>Revidējamais periods: 2020.-2025.gads.</a:t>
          </a:r>
        </a:p>
        <a:p>
          <a:pPr marL="114300" lvl="1" indent="-171450" algn="just" defTabSz="800100">
            <a:lnSpc>
              <a:spcPct val="90000"/>
            </a:lnSpc>
            <a:spcBef>
              <a:spcPct val="0"/>
            </a:spcBef>
            <a:spcAft>
              <a:spcPts val="200"/>
            </a:spcAft>
            <a:buChar char="•"/>
          </a:pPr>
          <a:r>
            <a:rPr lang="lv-LV" sz="1800" b="0" i="0" kern="1200" dirty="0">
              <a:solidFill>
                <a:schemeClr val="accent3"/>
              </a:solidFill>
              <a:latin typeface="Arial" panose="020B0604020202020204" pitchFamily="34" charset="0"/>
              <a:ea typeface="+mn-ea"/>
              <a:cs typeface="Arial" panose="020B0604020202020204" pitchFamily="34" charset="0"/>
            </a:rPr>
            <a:t>Vērtēta līdz 2030.gadam izvirzīto mērķu </a:t>
          </a:r>
          <a:r>
            <a:rPr lang="lv-LV" sz="1800" i="0" kern="1200" dirty="0">
              <a:solidFill>
                <a:schemeClr val="accent3"/>
              </a:solidFill>
              <a:latin typeface="Arial" panose="020B0604020202020204" pitchFamily="34" charset="0"/>
              <a:ea typeface="+mn-ea"/>
              <a:cs typeface="Arial" panose="020B0604020202020204" pitchFamily="34" charset="0"/>
            </a:rPr>
            <a:t>sasniegšana.</a:t>
          </a:r>
        </a:p>
        <a:p>
          <a:pPr marL="114300" lvl="1" indent="-171450" algn="l" defTabSz="800100">
            <a:lnSpc>
              <a:spcPct val="90000"/>
            </a:lnSpc>
            <a:spcBef>
              <a:spcPct val="0"/>
            </a:spcBef>
            <a:spcAft>
              <a:spcPts val="200"/>
            </a:spcAft>
            <a:buChar char="•"/>
          </a:pPr>
          <a:endParaRPr lang="lv-LV" sz="1800" i="0" kern="1200" dirty="0">
            <a:solidFill>
              <a:schemeClr val="accent3"/>
            </a:solidFill>
            <a:latin typeface="Arial" panose="020B0604020202020204" pitchFamily="34" charset="0"/>
            <a:ea typeface="+mn-ea"/>
            <a:cs typeface="Arial" panose="020B0604020202020204" pitchFamily="34" charset="0"/>
          </a:endParaRPr>
        </a:p>
      </dsp:txBody>
      <dsp:txXfrm>
        <a:off x="0" y="1913168"/>
        <a:ext cx="10534855" cy="2395574"/>
      </dsp:txXfrm>
    </dsp:sp>
    <dsp:sp modelId="{70F9993D-7CA8-4F81-9EBA-D52DE2551F55}">
      <dsp:nvSpPr>
        <dsp:cNvPr id="0" name=""/>
        <dsp:cNvSpPr/>
      </dsp:nvSpPr>
      <dsp:spPr>
        <a:xfrm>
          <a:off x="480821" y="2011632"/>
          <a:ext cx="7374398" cy="570378"/>
        </a:xfrm>
        <a:prstGeom prst="roundRect">
          <a:avLst/>
        </a:prstGeom>
        <a:solidFill>
          <a:schemeClr val="accent2">
            <a:hueOff val="-1367"/>
            <a:satOff val="971"/>
            <a:lumOff val="-2235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735" tIns="0" rIns="278735" bIns="0" numCol="1" spcCol="1270" anchor="ctr" anchorCtr="0">
          <a:noAutofit/>
        </a:bodyPr>
        <a:lstStyle/>
        <a:p>
          <a:pPr marL="0" lvl="0" indent="0" algn="l" defTabSz="889000">
            <a:lnSpc>
              <a:spcPct val="90000"/>
            </a:lnSpc>
            <a:spcBef>
              <a:spcPct val="0"/>
            </a:spcBef>
            <a:spcAft>
              <a:spcPct val="35000"/>
            </a:spcAft>
            <a:buNone/>
          </a:pPr>
          <a:r>
            <a:rPr lang="lv-LV" sz="2000" kern="1200" cap="small" baseline="0" dirty="0">
              <a:latin typeface="Arial" panose="020B0604020202020204" pitchFamily="34" charset="0"/>
              <a:ea typeface="+mn-ea"/>
              <a:cs typeface="Arial" panose="020B0604020202020204" pitchFamily="34" charset="0"/>
            </a:rPr>
            <a:t>REVĪZIJAS APJOMS</a:t>
          </a:r>
        </a:p>
      </dsp:txBody>
      <dsp:txXfrm>
        <a:off x="508665" y="2039476"/>
        <a:ext cx="7318710" cy="51469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CFF0BC95-7D55-40CB-B25A-E4A0A68516E3}" type="datetimeFigureOut">
              <a:rPr lang="lv-LV" smtClean="0"/>
              <a:t>27.08.2026</a:t>
            </a:fld>
            <a:endParaRPr lang="lv-LV"/>
          </a:p>
        </p:txBody>
      </p:sp>
      <p:sp>
        <p:nvSpPr>
          <p:cNvPr id="4" name="Slaida attēla vietturis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A068C69-0902-4596-BCBD-EA72BDE61DD7}" type="slidenum">
              <a:rPr lang="lv-LV" smtClean="0"/>
              <a:t>‹#›</a:t>
            </a:fld>
            <a:endParaRPr lang="lv-LV"/>
          </a:p>
        </p:txBody>
      </p:sp>
    </p:spTree>
    <p:extLst>
      <p:ext uri="{BB962C8B-B14F-4D97-AF65-F5344CB8AC3E}">
        <p14:creationId xmlns:p14="http://schemas.microsoft.com/office/powerpoint/2010/main" val="2843708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fld id="{046C0339-1102-44D4-B0C1-C2B447B588D8}" type="slidenum">
              <a:rPr lang="lv-LV" smtClean="0"/>
              <a:t>1</a:t>
            </a:fld>
            <a:endParaRPr lang="lv-LV"/>
          </a:p>
        </p:txBody>
      </p:sp>
    </p:spTree>
    <p:extLst>
      <p:ext uri="{BB962C8B-B14F-4D97-AF65-F5344CB8AC3E}">
        <p14:creationId xmlns:p14="http://schemas.microsoft.com/office/powerpoint/2010/main" val="1924903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0A068C69-0902-4596-BCBD-EA72BDE61DD7}" type="slidenum">
              <a:rPr lang="lv-LV" smtClean="0"/>
              <a:t>2</a:t>
            </a:fld>
            <a:endParaRPr lang="lv-LV"/>
          </a:p>
        </p:txBody>
      </p:sp>
    </p:spTree>
    <p:extLst>
      <p:ext uri="{BB962C8B-B14F-4D97-AF65-F5344CB8AC3E}">
        <p14:creationId xmlns:p14="http://schemas.microsoft.com/office/powerpoint/2010/main" val="2432352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3</a:t>
            </a:fld>
            <a:endParaRPr lang="lv-LV"/>
          </a:p>
        </p:txBody>
      </p:sp>
    </p:spTree>
    <p:extLst>
      <p:ext uri="{BB962C8B-B14F-4D97-AF65-F5344CB8AC3E}">
        <p14:creationId xmlns:p14="http://schemas.microsoft.com/office/powerpoint/2010/main" val="108558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1AF67-FFF7-EFE2-7BED-F0B6AE4F294C}"/>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DCB53E00-7B44-0926-7B88-160B397879EB}"/>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9297DEFD-F954-47E7-45A4-EFB838C4E140}"/>
              </a:ext>
            </a:extLst>
          </p:cNvPr>
          <p:cNvSpPr>
            <a:spLocks noGrp="1"/>
          </p:cNvSpPr>
          <p:nvPr>
            <p:ph type="body" idx="1"/>
          </p:nvPr>
        </p:nvSpPr>
        <p:spPr/>
        <p:txBody>
          <a:bodyPr/>
          <a:lstStyle/>
          <a:p>
            <a:endParaRPr lang="lv-LV" dirty="0"/>
          </a:p>
        </p:txBody>
      </p:sp>
      <p:sp>
        <p:nvSpPr>
          <p:cNvPr id="4" name="Slaida numura vietturis 3">
            <a:extLst>
              <a:ext uri="{FF2B5EF4-FFF2-40B4-BE49-F238E27FC236}">
                <a16:creationId xmlns:a16="http://schemas.microsoft.com/office/drawing/2014/main" id="{5459C607-5262-D2E4-FD1C-661E82BE1A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C0339-1102-44D4-B0C1-C2B447B588D8}"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56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79FB6-608D-4461-BBE9-63FC14FDBA80}" type="slidenum">
              <a:rPr kumimoji="0" lang="lv-LV"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lv-LV"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9152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6</a:t>
            </a:fld>
            <a:endParaRPr lang="lv-LV"/>
          </a:p>
        </p:txBody>
      </p:sp>
    </p:spTree>
    <p:extLst>
      <p:ext uri="{BB962C8B-B14F-4D97-AF65-F5344CB8AC3E}">
        <p14:creationId xmlns:p14="http://schemas.microsoft.com/office/powerpoint/2010/main" val="221680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0A068C69-0902-4596-BCBD-EA72BDE61DD7}" type="slidenum">
              <a:rPr lang="lv-LV" smtClean="0"/>
              <a:t>7</a:t>
            </a:fld>
            <a:endParaRPr lang="lv-LV"/>
          </a:p>
        </p:txBody>
      </p:sp>
    </p:spTree>
    <p:extLst>
      <p:ext uri="{BB962C8B-B14F-4D97-AF65-F5344CB8AC3E}">
        <p14:creationId xmlns:p14="http://schemas.microsoft.com/office/powerpoint/2010/main" val="62118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8</a:t>
            </a:fld>
            <a:endParaRPr lang="lv-LV"/>
          </a:p>
        </p:txBody>
      </p:sp>
    </p:spTree>
    <p:extLst>
      <p:ext uri="{BB962C8B-B14F-4D97-AF65-F5344CB8AC3E}">
        <p14:creationId xmlns:p14="http://schemas.microsoft.com/office/powerpoint/2010/main" val="1973903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a:p>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9</a:t>
            </a:fld>
            <a:endParaRPr lang="lv-LV"/>
          </a:p>
        </p:txBody>
      </p:sp>
    </p:spTree>
    <p:extLst>
      <p:ext uri="{BB962C8B-B14F-4D97-AF65-F5344CB8AC3E}">
        <p14:creationId xmlns:p14="http://schemas.microsoft.com/office/powerpoint/2010/main" val="28742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10</a:t>
            </a:fld>
            <a:endParaRPr lang="lv-LV"/>
          </a:p>
        </p:txBody>
      </p:sp>
    </p:spTree>
    <p:extLst>
      <p:ext uri="{BB962C8B-B14F-4D97-AF65-F5344CB8AC3E}">
        <p14:creationId xmlns:p14="http://schemas.microsoft.com/office/powerpoint/2010/main" val="278714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11</a:t>
            </a:fld>
            <a:endParaRPr lang="lv-LV"/>
          </a:p>
        </p:txBody>
      </p:sp>
    </p:spTree>
    <p:extLst>
      <p:ext uri="{BB962C8B-B14F-4D97-AF65-F5344CB8AC3E}">
        <p14:creationId xmlns:p14="http://schemas.microsoft.com/office/powerpoint/2010/main" val="2061943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12</a:t>
            </a:fld>
            <a:endParaRPr lang="lv-LV"/>
          </a:p>
        </p:txBody>
      </p:sp>
    </p:spTree>
    <p:extLst>
      <p:ext uri="{BB962C8B-B14F-4D97-AF65-F5344CB8AC3E}">
        <p14:creationId xmlns:p14="http://schemas.microsoft.com/office/powerpoint/2010/main" val="2536903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13</a:t>
            </a:fld>
            <a:endParaRPr lang="lv-LV"/>
          </a:p>
        </p:txBody>
      </p:sp>
    </p:spTree>
    <p:extLst>
      <p:ext uri="{BB962C8B-B14F-4D97-AF65-F5344CB8AC3E}">
        <p14:creationId xmlns:p14="http://schemas.microsoft.com/office/powerpoint/2010/main" val="4003894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14</a:t>
            </a:fld>
            <a:endParaRPr lang="lv-LV"/>
          </a:p>
        </p:txBody>
      </p:sp>
    </p:spTree>
    <p:extLst>
      <p:ext uri="{BB962C8B-B14F-4D97-AF65-F5344CB8AC3E}">
        <p14:creationId xmlns:p14="http://schemas.microsoft.com/office/powerpoint/2010/main" val="3780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15</a:t>
            </a:fld>
            <a:endParaRPr lang="lv-LV"/>
          </a:p>
        </p:txBody>
      </p:sp>
    </p:spTree>
    <p:extLst>
      <p:ext uri="{BB962C8B-B14F-4D97-AF65-F5344CB8AC3E}">
        <p14:creationId xmlns:p14="http://schemas.microsoft.com/office/powerpoint/2010/main" val="2973504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16</a:t>
            </a:fld>
            <a:endParaRPr lang="lv-LV"/>
          </a:p>
        </p:txBody>
      </p:sp>
    </p:spTree>
    <p:extLst>
      <p:ext uri="{BB962C8B-B14F-4D97-AF65-F5344CB8AC3E}">
        <p14:creationId xmlns:p14="http://schemas.microsoft.com/office/powerpoint/2010/main" val="287939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171450" indent="-171450">
              <a:buFontTx/>
              <a:buChar char="-"/>
            </a:pPr>
            <a:endParaRPr lang="lv-LV" dirty="0"/>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068C69-0902-4596-BCBD-EA72BDE61DD7}" type="slidenum">
              <a:rPr kumimoji="0" lang="lv-LV"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lv-LV"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6969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0A068C69-0902-4596-BCBD-EA72BDE61DD7}" type="slidenum">
              <a:rPr lang="lv-LV" smtClean="0"/>
              <a:t>18</a:t>
            </a:fld>
            <a:endParaRPr lang="lv-LV"/>
          </a:p>
        </p:txBody>
      </p:sp>
    </p:spTree>
    <p:extLst>
      <p:ext uri="{BB962C8B-B14F-4D97-AF65-F5344CB8AC3E}">
        <p14:creationId xmlns:p14="http://schemas.microsoft.com/office/powerpoint/2010/main" val="2846063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fld id="{046C0339-1102-44D4-B0C1-C2B447B588D8}" type="slidenum">
              <a:rPr lang="lv-LV" smtClean="0"/>
              <a:t>19</a:t>
            </a:fld>
            <a:endParaRPr lang="lv-LV"/>
          </a:p>
        </p:txBody>
      </p:sp>
    </p:spTree>
    <p:extLst>
      <p:ext uri="{BB962C8B-B14F-4D97-AF65-F5344CB8AC3E}">
        <p14:creationId xmlns:p14="http://schemas.microsoft.com/office/powerpoint/2010/main" val="3802046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64BBB3C-EA27-E900-1331-38460BB7AB2C}"/>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8AD229FF-CC79-78CC-7CCF-D3078C6D1D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79B3B806-7FDF-E91C-4E76-C413B2FB7825}"/>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5" name="Kājenes vietturis 4">
            <a:extLst>
              <a:ext uri="{FF2B5EF4-FFF2-40B4-BE49-F238E27FC236}">
                <a16:creationId xmlns:a16="http://schemas.microsoft.com/office/drawing/2014/main" id="{26B06DAF-F37B-3495-7DCC-8DC5796BBBF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AC9D633B-B8D1-ABFC-AD16-B7D983FB7302}"/>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95495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10360AE-EC7F-C64D-2452-937699F01DDF}"/>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FC305E0D-10DD-0930-EC08-D01C0E8AED8E}"/>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3130820B-8A57-8815-8111-FF2A0A9C58E5}"/>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5" name="Kājenes vietturis 4">
            <a:extLst>
              <a:ext uri="{FF2B5EF4-FFF2-40B4-BE49-F238E27FC236}">
                <a16:creationId xmlns:a16="http://schemas.microsoft.com/office/drawing/2014/main" id="{7E89AE5D-038B-A7DD-1C07-15E337FFF3FC}"/>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D2C5B457-7591-B4A3-2F66-C43D472D0C32}"/>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380874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AB8D14D-6DA4-BE2C-4DDA-D1073BA2D3DD}"/>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FF736AEB-0A66-08E3-378E-41DBB2FA90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9E949D3C-39A6-530D-AF29-53432687C445}"/>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5" name="Kājenes vietturis 4">
            <a:extLst>
              <a:ext uri="{FF2B5EF4-FFF2-40B4-BE49-F238E27FC236}">
                <a16:creationId xmlns:a16="http://schemas.microsoft.com/office/drawing/2014/main" id="{4B93F31B-F18B-EA8C-000F-973198957A3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9ED358C3-5B73-A946-1619-B834186340D6}"/>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4181177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D0AC1CB-AD77-5F42-C65E-42FFCE39DE7C}"/>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5D95AF5A-8CF6-6D5F-9429-CFB0504AB7BF}"/>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EFE1C564-22A7-9D78-DA73-24CE29671BB4}"/>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C16ECDFE-A254-1327-79E2-25D9EC1E58A9}"/>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6" name="Kājenes vietturis 5">
            <a:extLst>
              <a:ext uri="{FF2B5EF4-FFF2-40B4-BE49-F238E27FC236}">
                <a16:creationId xmlns:a16="http://schemas.microsoft.com/office/drawing/2014/main" id="{85B33CBD-400D-4AE0-1A5D-7FCAC04ACF8D}"/>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7F4346B0-3379-EDD2-9D79-DB4C18BB8EB1}"/>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1335701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A3219EC-8F17-F398-C8D7-219DA92EC9BA}"/>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F905B47B-540F-D0D4-2F9D-5D76F5161A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1C2C6D7B-A8AD-7C6D-41BC-445D7931CC09}"/>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C36BB4EC-9891-7020-45BA-CE708F511D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AA159A80-D5D3-4C3A-82C9-E18020316276}"/>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E342E8C4-79A0-F0FA-285A-E11C617F4484}"/>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8" name="Kājenes vietturis 7">
            <a:extLst>
              <a:ext uri="{FF2B5EF4-FFF2-40B4-BE49-F238E27FC236}">
                <a16:creationId xmlns:a16="http://schemas.microsoft.com/office/drawing/2014/main" id="{1DBE1DB0-1EB9-0026-5856-5BB21F30547A}"/>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3EE6ABDF-DA15-D0CE-FEA3-568EF24A275A}"/>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299581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44B4F78-6050-F8CD-AAF6-6B7350150381}"/>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E1215FFD-FBD1-1D83-62EB-3FED7CC5AA96}"/>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4" name="Kājenes vietturis 3">
            <a:extLst>
              <a:ext uri="{FF2B5EF4-FFF2-40B4-BE49-F238E27FC236}">
                <a16:creationId xmlns:a16="http://schemas.microsoft.com/office/drawing/2014/main" id="{0345E0F8-A5FD-6737-731D-464E58A22251}"/>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CB3A1170-483F-D5A0-9B21-D0CFD7E54B98}"/>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2369309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C7560A2A-7627-CD27-B0C0-2DCCDD743901}"/>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3" name="Kājenes vietturis 2">
            <a:extLst>
              <a:ext uri="{FF2B5EF4-FFF2-40B4-BE49-F238E27FC236}">
                <a16:creationId xmlns:a16="http://schemas.microsoft.com/office/drawing/2014/main" id="{39CEEA2F-53A1-0181-6782-491499707D5B}"/>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4073D088-DBD3-C410-3929-AF95E8D475AC}"/>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1100652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F3A5AED9-B155-DB2A-1D6B-3D02E1470A10}"/>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C605C7FA-F8D5-B415-7CAF-323C729975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9097E3A1-0F1A-19C8-C451-B6A0E1846B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E35C914E-64E3-9F88-29BE-9163E5EAFCD4}"/>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6" name="Kājenes vietturis 5">
            <a:extLst>
              <a:ext uri="{FF2B5EF4-FFF2-40B4-BE49-F238E27FC236}">
                <a16:creationId xmlns:a16="http://schemas.microsoft.com/office/drawing/2014/main" id="{7217C13C-23FA-1352-63FF-D15472598047}"/>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DB0E529C-69A8-FA2E-2CB5-6E8919E0799A}"/>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1843832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2717080-2C84-4A6D-3DDB-C775FD5BCFDD}"/>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1EED2822-B3A5-CD03-640D-8120A6A736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9DF8AAE2-8812-9F01-0604-10DFACFAF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08DE511D-C1EA-95E4-64C4-AE1109953A2B}"/>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6" name="Kājenes vietturis 5">
            <a:extLst>
              <a:ext uri="{FF2B5EF4-FFF2-40B4-BE49-F238E27FC236}">
                <a16:creationId xmlns:a16="http://schemas.microsoft.com/office/drawing/2014/main" id="{74709916-08C6-403F-FA22-9609DE3ECEEC}"/>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9195F2BF-DE07-0AD1-2CDF-B50C790A5D2B}"/>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2173864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8FB1423-9B10-D9AD-0B36-48B788EC939E}"/>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10EEF728-177E-5364-F959-2545E3EC561E}"/>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F449DB7-7F4C-6B8C-D674-A91347A9B90B}"/>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5" name="Kājenes vietturis 4">
            <a:extLst>
              <a:ext uri="{FF2B5EF4-FFF2-40B4-BE49-F238E27FC236}">
                <a16:creationId xmlns:a16="http://schemas.microsoft.com/office/drawing/2014/main" id="{B3FDF71C-4DF7-0282-331B-A397335F6DB5}"/>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344681AF-56D4-0F00-7B39-A374DADB39AE}"/>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238782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3B4C2FA6-E800-7FFC-E397-586067373945}"/>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AF13E0D5-3645-06D2-5B09-4FAB9D445440}"/>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7D4C33B5-9AC6-CF59-381A-00DB396292C5}"/>
              </a:ext>
            </a:extLst>
          </p:cNvPr>
          <p:cNvSpPr>
            <a:spLocks noGrp="1"/>
          </p:cNvSpPr>
          <p:nvPr>
            <p:ph type="dt" sz="half" idx="10"/>
          </p:nvPr>
        </p:nvSpPr>
        <p:spPr/>
        <p:txBody>
          <a:bodyPr/>
          <a:lstStyle/>
          <a:p>
            <a:fld id="{B1531AC7-D3F8-43CB-86B0-3B52BF00051E}" type="datetimeFigureOut">
              <a:rPr lang="lv-LV" smtClean="0"/>
              <a:t>27.08.2026</a:t>
            </a:fld>
            <a:endParaRPr lang="lv-LV"/>
          </a:p>
        </p:txBody>
      </p:sp>
      <p:sp>
        <p:nvSpPr>
          <p:cNvPr id="5" name="Kājenes vietturis 4">
            <a:extLst>
              <a:ext uri="{FF2B5EF4-FFF2-40B4-BE49-F238E27FC236}">
                <a16:creationId xmlns:a16="http://schemas.microsoft.com/office/drawing/2014/main" id="{09A5A63F-B40D-44CE-DE61-82B2827C23A1}"/>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9DEA4F2E-30E7-8CAB-CD3D-89F72DA5273C}"/>
              </a:ext>
            </a:extLst>
          </p:cNvPr>
          <p:cNvSpPr>
            <a:spLocks noGrp="1"/>
          </p:cNvSpPr>
          <p:nvPr>
            <p:ph type="sldNum" sz="quarter" idx="12"/>
          </p:nvPr>
        </p:nvSpPr>
        <p:spPr/>
        <p:txBody>
          <a:bodyPr/>
          <a:lstStyle/>
          <a:p>
            <a:fld id="{1E25ABAE-E66E-4D7E-83CF-3BDE0076A617}" type="slidenum">
              <a:rPr lang="lv-LV" smtClean="0"/>
              <a:t>‹#›</a:t>
            </a:fld>
            <a:endParaRPr lang="lv-LV"/>
          </a:p>
        </p:txBody>
      </p:sp>
    </p:spTree>
    <p:extLst>
      <p:ext uri="{BB962C8B-B14F-4D97-AF65-F5344CB8AC3E}">
        <p14:creationId xmlns:p14="http://schemas.microsoft.com/office/powerpoint/2010/main" val="836062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rpslaids: Tum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Text Placeholder 2">
            <a:extLst>
              <a:ext uri="{FF2B5EF4-FFF2-40B4-BE49-F238E27FC236}">
                <a16:creationId xmlns:a16="http://schemas.microsoft.com/office/drawing/2014/main" id="{6527E31E-2A0A-184D-B5D7-84025E37E854}"/>
              </a:ext>
            </a:extLst>
          </p:cNvPr>
          <p:cNvSpPr>
            <a:spLocks noGrp="1"/>
          </p:cNvSpPr>
          <p:nvPr>
            <p:ph type="body" sz="quarter" idx="10" hasCustomPrompt="1"/>
          </p:nvPr>
        </p:nvSpPr>
        <p:spPr>
          <a:xfrm>
            <a:off x="1712912" y="1301750"/>
            <a:ext cx="8766175" cy="4254500"/>
          </a:xfrm>
          <a:prstGeom prst="rect">
            <a:avLst/>
          </a:prstGeom>
        </p:spPr>
        <p:txBody>
          <a:bodyPr>
            <a:normAutofit/>
          </a:bodyPr>
          <a:lstStyle>
            <a:lvl1pPr marL="0" indent="0" algn="ctr">
              <a:buNone/>
              <a:defRPr sz="3200">
                <a:solidFill>
                  <a:schemeClr val="bg1"/>
                </a:solidFill>
                <a:latin typeface="Arial" panose="020B0604020202020204" pitchFamily="34" charset="0"/>
                <a:cs typeface="Arial" panose="020B0604020202020204" pitchFamily="34" charset="0"/>
              </a:defRPr>
            </a:lvl1pPr>
            <a:lvl2pPr>
              <a:defRPr sz="3200">
                <a:solidFill>
                  <a:schemeClr val="bg1"/>
                </a:solidFill>
                <a:latin typeface="Arial" panose="020B0604020202020204" pitchFamily="34" charset="0"/>
                <a:cs typeface="Arial" panose="020B0604020202020204" pitchFamily="34" charset="0"/>
              </a:defRPr>
            </a:lvl2pPr>
            <a:lvl3pPr>
              <a:defRPr sz="3200">
                <a:solidFill>
                  <a:schemeClr val="bg1"/>
                </a:solidFill>
                <a:latin typeface="Arial" panose="020B0604020202020204" pitchFamily="34" charset="0"/>
                <a:cs typeface="Arial" panose="020B0604020202020204" pitchFamily="34" charset="0"/>
              </a:defRPr>
            </a:lvl3pPr>
            <a:lvl4pPr>
              <a:defRPr sz="3200">
                <a:solidFill>
                  <a:schemeClr val="bg1"/>
                </a:solidFill>
                <a:latin typeface="Arial" panose="020B0604020202020204" pitchFamily="34" charset="0"/>
                <a:cs typeface="Arial" panose="020B0604020202020204" pitchFamily="34" charset="0"/>
              </a:defRPr>
            </a:lvl4pPr>
            <a:lvl5pPr>
              <a:defRPr sz="3200">
                <a:solidFill>
                  <a:schemeClr val="bg1"/>
                </a:solidFill>
                <a:latin typeface="Arial" panose="020B0604020202020204" pitchFamily="34" charset="0"/>
                <a:cs typeface="Arial" panose="020B0604020202020204" pitchFamily="34" charset="0"/>
              </a:defRPr>
            </a:lvl5pPr>
          </a:lstStyle>
          <a:p>
            <a:pPr lvl="0"/>
            <a:r>
              <a:rPr lang="en-LV" dirty="0"/>
              <a:t>Starpslaida virsrkasts</a:t>
            </a:r>
          </a:p>
        </p:txBody>
      </p:sp>
      <p:sp>
        <p:nvSpPr>
          <p:cNvPr id="16" name="Diagonal Stripe 15">
            <a:extLst>
              <a:ext uri="{FF2B5EF4-FFF2-40B4-BE49-F238E27FC236}">
                <a16:creationId xmlns:a16="http://schemas.microsoft.com/office/drawing/2014/main" id="{FEC0C5C6-5EC3-A04F-8F55-F84FA5F0C459}"/>
              </a:ext>
            </a:extLst>
          </p:cNvPr>
          <p:cNvSpPr/>
          <p:nvPr userDrawn="1"/>
        </p:nvSpPr>
        <p:spPr>
          <a:xfrm>
            <a:off x="494675" y="374754"/>
            <a:ext cx="3312827" cy="4467069"/>
          </a:xfrm>
          <a:prstGeom prst="diagStripe">
            <a:avLst/>
          </a:prstGeom>
          <a:solidFill>
            <a:srgbClr val="F9C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solidFill>
                <a:schemeClr val="tx1"/>
              </a:solidFill>
            </a:endParaRPr>
          </a:p>
        </p:txBody>
      </p:sp>
    </p:spTree>
    <p:extLst>
      <p:ext uri="{BB962C8B-B14F-4D97-AF65-F5344CB8AC3E}">
        <p14:creationId xmlns:p14="http://schemas.microsoft.com/office/powerpoint/2010/main" val="2367029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ksts ar logo: Gai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F9C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Text Placeholder 2">
            <a:extLst>
              <a:ext uri="{FF2B5EF4-FFF2-40B4-BE49-F238E27FC236}">
                <a16:creationId xmlns:a16="http://schemas.microsoft.com/office/drawing/2014/main" id="{6527E31E-2A0A-184D-B5D7-84025E37E854}"/>
              </a:ext>
            </a:extLst>
          </p:cNvPr>
          <p:cNvSpPr>
            <a:spLocks noGrp="1"/>
          </p:cNvSpPr>
          <p:nvPr>
            <p:ph type="body" sz="quarter" idx="10" hasCustomPrompt="1"/>
          </p:nvPr>
        </p:nvSpPr>
        <p:spPr>
          <a:xfrm>
            <a:off x="2579238" y="1634849"/>
            <a:ext cx="7033523" cy="3588302"/>
          </a:xfrm>
          <a:prstGeom prst="rect">
            <a:avLst/>
          </a:prstGeom>
        </p:spPr>
        <p:txBody>
          <a:bodyPr>
            <a:normAutofit/>
          </a:bodyPr>
          <a:lstStyle>
            <a:lvl1pPr marL="0" indent="0" algn="l">
              <a:buNone/>
              <a:defRPr sz="2400">
                <a:solidFill>
                  <a:srgbClr val="204A72"/>
                </a:solidFill>
                <a:latin typeface="Arial" panose="020B0604020202020204" pitchFamily="34" charset="0"/>
                <a:cs typeface="Arial" panose="020B0604020202020204" pitchFamily="34" charset="0"/>
              </a:defRPr>
            </a:lvl1pPr>
            <a:lvl2pPr>
              <a:defRPr sz="3200">
                <a:solidFill>
                  <a:schemeClr val="bg1"/>
                </a:solidFill>
                <a:latin typeface="Arial" panose="020B0604020202020204" pitchFamily="34" charset="0"/>
                <a:cs typeface="Arial" panose="020B0604020202020204" pitchFamily="34" charset="0"/>
              </a:defRPr>
            </a:lvl2pPr>
            <a:lvl3pPr>
              <a:defRPr sz="3200">
                <a:solidFill>
                  <a:schemeClr val="bg1"/>
                </a:solidFill>
                <a:latin typeface="Arial" panose="020B0604020202020204" pitchFamily="34" charset="0"/>
                <a:cs typeface="Arial" panose="020B0604020202020204" pitchFamily="34" charset="0"/>
              </a:defRPr>
            </a:lvl3pPr>
            <a:lvl4pPr>
              <a:defRPr sz="3200">
                <a:solidFill>
                  <a:schemeClr val="bg1"/>
                </a:solidFill>
                <a:latin typeface="Arial" panose="020B0604020202020204" pitchFamily="34" charset="0"/>
                <a:cs typeface="Arial" panose="020B0604020202020204" pitchFamily="34" charset="0"/>
              </a:defRPr>
            </a:lvl4pPr>
            <a:lvl5pPr>
              <a:defRPr sz="3200">
                <a:solidFill>
                  <a:schemeClr val="bg1"/>
                </a:solidFill>
                <a:latin typeface="Arial" panose="020B0604020202020204" pitchFamily="34" charset="0"/>
                <a:cs typeface="Arial" panose="020B0604020202020204" pitchFamily="34" charset="0"/>
              </a:defRPr>
            </a:lvl5pPr>
          </a:lstStyle>
          <a:p>
            <a:pPr lvl="0"/>
            <a:r>
              <a:rPr lang="en-LV" dirty="0"/>
              <a:t>Šeit paredzēta vieta tekstam. Parasti tie ir divi, trīs teikumi, kas pasaka galveno domu. Varbūt tas ir kāds citāts vai noteikuma/likuma pants. Šī ir versija ar logotipu.</a:t>
            </a:r>
          </a:p>
        </p:txBody>
      </p:sp>
      <p:sp>
        <p:nvSpPr>
          <p:cNvPr id="4" name="Rectangle 3">
            <a:extLst>
              <a:ext uri="{FF2B5EF4-FFF2-40B4-BE49-F238E27FC236}">
                <a16:creationId xmlns:a16="http://schemas.microsoft.com/office/drawing/2014/main" id="{2850A690-9A06-0B47-8100-395026168A3B}"/>
              </a:ext>
            </a:extLst>
          </p:cNvPr>
          <p:cNvSpPr/>
          <p:nvPr userDrawn="1"/>
        </p:nvSpPr>
        <p:spPr>
          <a:xfrm>
            <a:off x="676406" y="1"/>
            <a:ext cx="916088" cy="883577"/>
          </a:xfrm>
          <a:prstGeom prst="rect">
            <a:avLst/>
          </a:prstGeom>
          <a:solidFill>
            <a:srgbClr val="204B7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p>
        </p:txBody>
      </p:sp>
      <p:pic>
        <p:nvPicPr>
          <p:cNvPr id="5" name="Picture 4" descr="Text&#10;&#10;Description automatically generated">
            <a:extLst>
              <a:ext uri="{FF2B5EF4-FFF2-40B4-BE49-F238E27FC236}">
                <a16:creationId xmlns:a16="http://schemas.microsoft.com/office/drawing/2014/main" id="{B7B56339-EA8A-FE42-B8C2-83CF5088AFD6}"/>
              </a:ext>
            </a:extLst>
          </p:cNvPr>
          <p:cNvPicPr>
            <a:picLocks noChangeAspect="1"/>
          </p:cNvPicPr>
          <p:nvPr userDrawn="1"/>
        </p:nvPicPr>
        <p:blipFill>
          <a:blip r:embed="rId2"/>
          <a:stretch>
            <a:fillRect/>
          </a:stretch>
        </p:blipFill>
        <p:spPr>
          <a:xfrm>
            <a:off x="766526" y="112735"/>
            <a:ext cx="712953" cy="654989"/>
          </a:xfrm>
          <a:prstGeom prst="rect">
            <a:avLst/>
          </a:prstGeom>
        </p:spPr>
      </p:pic>
    </p:spTree>
    <p:extLst>
      <p:ext uri="{BB962C8B-B14F-4D97-AF65-F5344CB8AC3E}">
        <p14:creationId xmlns:p14="http://schemas.microsoft.com/office/powerpoint/2010/main" val="869103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oto slaid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52270C7-CEA8-3144-B310-B6FFD2C32CFD}"/>
              </a:ext>
            </a:extLst>
          </p:cNvPr>
          <p:cNvSpPr>
            <a:spLocks noGrp="1"/>
          </p:cNvSpPr>
          <p:nvPr>
            <p:ph type="pic" sz="quarter" idx="10" hasCustomPrompt="1"/>
          </p:nvPr>
        </p:nvSpPr>
        <p:spPr>
          <a:xfrm>
            <a:off x="510381" y="377031"/>
            <a:ext cx="11171237" cy="6103937"/>
          </a:xfrm>
          <a:prstGeom prst="rect">
            <a:avLst/>
          </a:prstGeom>
        </p:spPr>
        <p:txBody>
          <a:bodyPr/>
          <a:lstStyle>
            <a:lvl1pPr marL="0" indent="0">
              <a:buNone/>
              <a:defRPr/>
            </a:lvl1pPr>
          </a:lstStyle>
          <a:p>
            <a:r>
              <a:rPr lang="en-GB" dirty="0"/>
              <a:t>F</a:t>
            </a:r>
            <a:r>
              <a:rPr lang="en-LV" dirty="0"/>
              <a:t>otogrāfija pirmajam / pēdējam slaidam</a:t>
            </a:r>
          </a:p>
        </p:txBody>
      </p:sp>
    </p:spTree>
    <p:extLst>
      <p:ext uri="{BB962C8B-B14F-4D97-AF65-F5344CB8AC3E}">
        <p14:creationId xmlns:p14="http://schemas.microsoft.com/office/powerpoint/2010/main" val="154790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slaid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52270C7-CEA8-3144-B310-B6FFD2C32CFD}"/>
              </a:ext>
            </a:extLst>
          </p:cNvPr>
          <p:cNvSpPr>
            <a:spLocks noGrp="1"/>
          </p:cNvSpPr>
          <p:nvPr>
            <p:ph type="pic" sz="quarter" idx="10" hasCustomPrompt="1"/>
          </p:nvPr>
        </p:nvSpPr>
        <p:spPr>
          <a:xfrm>
            <a:off x="510381" y="377031"/>
            <a:ext cx="11171237" cy="6103937"/>
          </a:xfrm>
          <a:prstGeom prst="rect">
            <a:avLst/>
          </a:prstGeom>
        </p:spPr>
        <p:txBody>
          <a:bodyPr/>
          <a:lstStyle>
            <a:lvl1pPr marL="0" indent="0">
              <a:buNone/>
              <a:defRPr/>
            </a:lvl1pPr>
          </a:lstStyle>
          <a:p>
            <a:r>
              <a:rPr lang="en-GB" dirty="0"/>
              <a:t>F</a:t>
            </a:r>
            <a:r>
              <a:rPr lang="en-LV" dirty="0"/>
              <a:t>otogrāfija pirmajam / pēdējam slaidam</a:t>
            </a:r>
          </a:p>
        </p:txBody>
      </p:sp>
    </p:spTree>
    <p:extLst>
      <p:ext uri="{BB962C8B-B14F-4D97-AF65-F5344CB8AC3E}">
        <p14:creationId xmlns:p14="http://schemas.microsoft.com/office/powerpoint/2010/main" val="37715514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altais slaid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352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rpslaids: Tum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Text Placeholder 2">
            <a:extLst>
              <a:ext uri="{FF2B5EF4-FFF2-40B4-BE49-F238E27FC236}">
                <a16:creationId xmlns:a16="http://schemas.microsoft.com/office/drawing/2014/main" id="{6527E31E-2A0A-184D-B5D7-84025E37E854}"/>
              </a:ext>
            </a:extLst>
          </p:cNvPr>
          <p:cNvSpPr>
            <a:spLocks noGrp="1"/>
          </p:cNvSpPr>
          <p:nvPr>
            <p:ph type="body" sz="quarter" idx="10" hasCustomPrompt="1"/>
          </p:nvPr>
        </p:nvSpPr>
        <p:spPr>
          <a:xfrm>
            <a:off x="1712912" y="1301750"/>
            <a:ext cx="8766175" cy="4254500"/>
          </a:xfrm>
          <a:prstGeom prst="rect">
            <a:avLst/>
          </a:prstGeom>
        </p:spPr>
        <p:txBody>
          <a:bodyPr>
            <a:normAutofit/>
          </a:bodyPr>
          <a:lstStyle>
            <a:lvl1pPr marL="0" indent="0" algn="ctr">
              <a:buNone/>
              <a:defRPr sz="3200">
                <a:solidFill>
                  <a:schemeClr val="bg1"/>
                </a:solidFill>
                <a:latin typeface="Arial" panose="020B0604020202020204" pitchFamily="34" charset="0"/>
                <a:cs typeface="Arial" panose="020B0604020202020204" pitchFamily="34" charset="0"/>
              </a:defRPr>
            </a:lvl1pPr>
            <a:lvl2pPr>
              <a:defRPr sz="3200">
                <a:solidFill>
                  <a:schemeClr val="bg1"/>
                </a:solidFill>
                <a:latin typeface="Arial" panose="020B0604020202020204" pitchFamily="34" charset="0"/>
                <a:cs typeface="Arial" panose="020B0604020202020204" pitchFamily="34" charset="0"/>
              </a:defRPr>
            </a:lvl2pPr>
            <a:lvl3pPr>
              <a:defRPr sz="3200">
                <a:solidFill>
                  <a:schemeClr val="bg1"/>
                </a:solidFill>
                <a:latin typeface="Arial" panose="020B0604020202020204" pitchFamily="34" charset="0"/>
                <a:cs typeface="Arial" panose="020B0604020202020204" pitchFamily="34" charset="0"/>
              </a:defRPr>
            </a:lvl3pPr>
            <a:lvl4pPr>
              <a:defRPr sz="3200">
                <a:solidFill>
                  <a:schemeClr val="bg1"/>
                </a:solidFill>
                <a:latin typeface="Arial" panose="020B0604020202020204" pitchFamily="34" charset="0"/>
                <a:cs typeface="Arial" panose="020B0604020202020204" pitchFamily="34" charset="0"/>
              </a:defRPr>
            </a:lvl4pPr>
            <a:lvl5pPr>
              <a:defRPr sz="3200">
                <a:solidFill>
                  <a:schemeClr val="bg1"/>
                </a:solidFill>
                <a:latin typeface="Arial" panose="020B0604020202020204" pitchFamily="34" charset="0"/>
                <a:cs typeface="Arial" panose="020B0604020202020204" pitchFamily="34" charset="0"/>
              </a:defRPr>
            </a:lvl5pPr>
          </a:lstStyle>
          <a:p>
            <a:pPr lvl="0"/>
            <a:r>
              <a:rPr lang="en-LV" dirty="0"/>
              <a:t>Starpslaida virsrkasts</a:t>
            </a:r>
          </a:p>
        </p:txBody>
      </p:sp>
      <p:sp>
        <p:nvSpPr>
          <p:cNvPr id="16" name="Diagonal Stripe 15">
            <a:extLst>
              <a:ext uri="{FF2B5EF4-FFF2-40B4-BE49-F238E27FC236}">
                <a16:creationId xmlns:a16="http://schemas.microsoft.com/office/drawing/2014/main" id="{FEC0C5C6-5EC3-A04F-8F55-F84FA5F0C459}"/>
              </a:ext>
            </a:extLst>
          </p:cNvPr>
          <p:cNvSpPr/>
          <p:nvPr userDrawn="1"/>
        </p:nvSpPr>
        <p:spPr>
          <a:xfrm>
            <a:off x="494675" y="374754"/>
            <a:ext cx="3312827" cy="4467069"/>
          </a:xfrm>
          <a:prstGeom prst="diagStripe">
            <a:avLst/>
          </a:prstGeom>
          <a:solidFill>
            <a:srgbClr val="F9C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solidFill>
                <a:schemeClr val="tx1"/>
              </a:solidFill>
            </a:endParaRPr>
          </a:p>
        </p:txBody>
      </p:sp>
    </p:spTree>
    <p:extLst>
      <p:ext uri="{BB962C8B-B14F-4D97-AF65-F5344CB8AC3E}">
        <p14:creationId xmlns:p14="http://schemas.microsoft.com/office/powerpoint/2010/main" val="3416001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rpslaids: Gai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F9C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Text Placeholder 2">
            <a:extLst>
              <a:ext uri="{FF2B5EF4-FFF2-40B4-BE49-F238E27FC236}">
                <a16:creationId xmlns:a16="http://schemas.microsoft.com/office/drawing/2014/main" id="{6527E31E-2A0A-184D-B5D7-84025E37E854}"/>
              </a:ext>
            </a:extLst>
          </p:cNvPr>
          <p:cNvSpPr>
            <a:spLocks noGrp="1"/>
          </p:cNvSpPr>
          <p:nvPr>
            <p:ph type="body" sz="quarter" idx="10" hasCustomPrompt="1"/>
          </p:nvPr>
        </p:nvSpPr>
        <p:spPr>
          <a:xfrm>
            <a:off x="1712912" y="1301750"/>
            <a:ext cx="8766175" cy="4254500"/>
          </a:xfrm>
          <a:prstGeom prst="rect">
            <a:avLst/>
          </a:prstGeom>
        </p:spPr>
        <p:txBody>
          <a:bodyPr>
            <a:normAutofit/>
          </a:bodyPr>
          <a:lstStyle>
            <a:lvl1pPr marL="0" indent="0" algn="ctr">
              <a:buNone/>
              <a:defRPr sz="3200">
                <a:solidFill>
                  <a:srgbClr val="204A72"/>
                </a:solidFill>
                <a:latin typeface="Arial" panose="020B0604020202020204" pitchFamily="34" charset="0"/>
                <a:cs typeface="Arial" panose="020B0604020202020204" pitchFamily="34" charset="0"/>
              </a:defRPr>
            </a:lvl1pPr>
            <a:lvl2pPr>
              <a:defRPr sz="3200">
                <a:solidFill>
                  <a:schemeClr val="bg1"/>
                </a:solidFill>
                <a:latin typeface="Arial" panose="020B0604020202020204" pitchFamily="34" charset="0"/>
                <a:cs typeface="Arial" panose="020B0604020202020204" pitchFamily="34" charset="0"/>
              </a:defRPr>
            </a:lvl2pPr>
            <a:lvl3pPr>
              <a:defRPr sz="3200">
                <a:solidFill>
                  <a:schemeClr val="bg1"/>
                </a:solidFill>
                <a:latin typeface="Arial" panose="020B0604020202020204" pitchFamily="34" charset="0"/>
                <a:cs typeface="Arial" panose="020B0604020202020204" pitchFamily="34" charset="0"/>
              </a:defRPr>
            </a:lvl3pPr>
            <a:lvl4pPr>
              <a:defRPr sz="3200">
                <a:solidFill>
                  <a:schemeClr val="bg1"/>
                </a:solidFill>
                <a:latin typeface="Arial" panose="020B0604020202020204" pitchFamily="34" charset="0"/>
                <a:cs typeface="Arial" panose="020B0604020202020204" pitchFamily="34" charset="0"/>
              </a:defRPr>
            </a:lvl4pPr>
            <a:lvl5pPr>
              <a:defRPr sz="3200">
                <a:solidFill>
                  <a:schemeClr val="bg1"/>
                </a:solidFill>
                <a:latin typeface="Arial" panose="020B0604020202020204" pitchFamily="34" charset="0"/>
                <a:cs typeface="Arial" panose="020B0604020202020204" pitchFamily="34" charset="0"/>
              </a:defRPr>
            </a:lvl5pPr>
          </a:lstStyle>
          <a:p>
            <a:pPr lvl="0"/>
            <a:r>
              <a:rPr lang="en-LV" dirty="0"/>
              <a:t>Starpslaida virsrkasts</a:t>
            </a:r>
          </a:p>
        </p:txBody>
      </p:sp>
      <p:sp>
        <p:nvSpPr>
          <p:cNvPr id="5" name="Diagonal Stripe 4">
            <a:extLst>
              <a:ext uri="{FF2B5EF4-FFF2-40B4-BE49-F238E27FC236}">
                <a16:creationId xmlns:a16="http://schemas.microsoft.com/office/drawing/2014/main" id="{E634ADEE-F732-8C4B-93ED-9E2FC7D6FCA3}"/>
              </a:ext>
            </a:extLst>
          </p:cNvPr>
          <p:cNvSpPr/>
          <p:nvPr userDrawn="1"/>
        </p:nvSpPr>
        <p:spPr>
          <a:xfrm>
            <a:off x="494675" y="374754"/>
            <a:ext cx="3312827" cy="4467069"/>
          </a:xfrm>
          <a:prstGeom prst="diagStrip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solidFill>
                <a:schemeClr val="tx1"/>
              </a:solidFill>
            </a:endParaRPr>
          </a:p>
        </p:txBody>
      </p:sp>
    </p:spTree>
    <p:extLst>
      <p:ext uri="{BB962C8B-B14F-4D97-AF65-F5344CB8AC3E}">
        <p14:creationId xmlns:p14="http://schemas.microsoft.com/office/powerpoint/2010/main" val="1300929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s ar logo: Tum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Text Placeholder 2">
            <a:extLst>
              <a:ext uri="{FF2B5EF4-FFF2-40B4-BE49-F238E27FC236}">
                <a16:creationId xmlns:a16="http://schemas.microsoft.com/office/drawing/2014/main" id="{6527E31E-2A0A-184D-B5D7-84025E37E854}"/>
              </a:ext>
            </a:extLst>
          </p:cNvPr>
          <p:cNvSpPr>
            <a:spLocks noGrp="1"/>
          </p:cNvSpPr>
          <p:nvPr>
            <p:ph type="body" sz="quarter" idx="10" hasCustomPrompt="1"/>
          </p:nvPr>
        </p:nvSpPr>
        <p:spPr>
          <a:xfrm>
            <a:off x="2579238" y="1634849"/>
            <a:ext cx="7033523" cy="3588302"/>
          </a:xfrm>
          <a:prstGeom prst="rect">
            <a:avLst/>
          </a:prstGeom>
        </p:spPr>
        <p:txBody>
          <a:bodyPr>
            <a:normAutofit/>
          </a:bodyPr>
          <a:lstStyle>
            <a:lvl1pPr marL="0" indent="0" algn="l">
              <a:buNone/>
              <a:defRPr sz="2400">
                <a:solidFill>
                  <a:schemeClr val="bg1"/>
                </a:solidFill>
                <a:latin typeface="Arial" panose="020B0604020202020204" pitchFamily="34" charset="0"/>
                <a:cs typeface="Arial" panose="020B0604020202020204" pitchFamily="34" charset="0"/>
              </a:defRPr>
            </a:lvl1pPr>
            <a:lvl2pPr>
              <a:defRPr sz="3200">
                <a:solidFill>
                  <a:schemeClr val="bg1"/>
                </a:solidFill>
                <a:latin typeface="Arial" panose="020B0604020202020204" pitchFamily="34" charset="0"/>
                <a:cs typeface="Arial" panose="020B0604020202020204" pitchFamily="34" charset="0"/>
              </a:defRPr>
            </a:lvl2pPr>
            <a:lvl3pPr>
              <a:defRPr sz="3200">
                <a:solidFill>
                  <a:schemeClr val="bg1"/>
                </a:solidFill>
                <a:latin typeface="Arial" panose="020B0604020202020204" pitchFamily="34" charset="0"/>
                <a:cs typeface="Arial" panose="020B0604020202020204" pitchFamily="34" charset="0"/>
              </a:defRPr>
            </a:lvl3pPr>
            <a:lvl4pPr>
              <a:defRPr sz="3200">
                <a:solidFill>
                  <a:schemeClr val="bg1"/>
                </a:solidFill>
                <a:latin typeface="Arial" panose="020B0604020202020204" pitchFamily="34" charset="0"/>
                <a:cs typeface="Arial" panose="020B0604020202020204" pitchFamily="34" charset="0"/>
              </a:defRPr>
            </a:lvl4pPr>
            <a:lvl5pPr>
              <a:defRPr sz="3200">
                <a:solidFill>
                  <a:schemeClr val="bg1"/>
                </a:solidFill>
                <a:latin typeface="Arial" panose="020B0604020202020204" pitchFamily="34" charset="0"/>
                <a:cs typeface="Arial" panose="020B0604020202020204" pitchFamily="34" charset="0"/>
              </a:defRPr>
            </a:lvl5pPr>
          </a:lstStyle>
          <a:p>
            <a:pPr lvl="0"/>
            <a:r>
              <a:rPr lang="en-LV" dirty="0"/>
              <a:t>Šeit paredzēta vieta tekstam. Parasti tie ir divi, trīs teikumi, kas pasaka galveno domu. Varbūt tas ir kāds citāts vai noteikuma/likuma pants. Šī ir versija ar logotipu.</a:t>
            </a:r>
          </a:p>
        </p:txBody>
      </p:sp>
      <p:sp>
        <p:nvSpPr>
          <p:cNvPr id="4" name="Rectangle 3">
            <a:extLst>
              <a:ext uri="{FF2B5EF4-FFF2-40B4-BE49-F238E27FC236}">
                <a16:creationId xmlns:a16="http://schemas.microsoft.com/office/drawing/2014/main" id="{2850A690-9A06-0B47-8100-395026168A3B}"/>
              </a:ext>
            </a:extLst>
          </p:cNvPr>
          <p:cNvSpPr/>
          <p:nvPr userDrawn="1"/>
        </p:nvSpPr>
        <p:spPr>
          <a:xfrm>
            <a:off x="676406" y="1"/>
            <a:ext cx="916088" cy="883577"/>
          </a:xfrm>
          <a:prstGeom prst="rect">
            <a:avLst/>
          </a:prstGeom>
          <a:solidFill>
            <a:srgbClr val="204B7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p>
        </p:txBody>
      </p:sp>
      <p:pic>
        <p:nvPicPr>
          <p:cNvPr id="5" name="Picture 4" descr="Text&#10;&#10;Description automatically generated">
            <a:extLst>
              <a:ext uri="{FF2B5EF4-FFF2-40B4-BE49-F238E27FC236}">
                <a16:creationId xmlns:a16="http://schemas.microsoft.com/office/drawing/2014/main" id="{B7B56339-EA8A-FE42-B8C2-83CF5088AFD6}"/>
              </a:ext>
            </a:extLst>
          </p:cNvPr>
          <p:cNvPicPr>
            <a:picLocks noChangeAspect="1"/>
          </p:cNvPicPr>
          <p:nvPr userDrawn="1"/>
        </p:nvPicPr>
        <p:blipFill>
          <a:blip r:embed="rId2"/>
          <a:stretch>
            <a:fillRect/>
          </a:stretch>
        </p:blipFill>
        <p:spPr>
          <a:xfrm>
            <a:off x="766526" y="112735"/>
            <a:ext cx="712953" cy="654989"/>
          </a:xfrm>
          <a:prstGeom prst="rect">
            <a:avLst/>
          </a:prstGeom>
        </p:spPr>
      </p:pic>
    </p:spTree>
    <p:extLst>
      <p:ext uri="{BB962C8B-B14F-4D97-AF65-F5344CB8AC3E}">
        <p14:creationId xmlns:p14="http://schemas.microsoft.com/office/powerpoint/2010/main" val="1055069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s bez logo: Tum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Text Placeholder 2">
            <a:extLst>
              <a:ext uri="{FF2B5EF4-FFF2-40B4-BE49-F238E27FC236}">
                <a16:creationId xmlns:a16="http://schemas.microsoft.com/office/drawing/2014/main" id="{6527E31E-2A0A-184D-B5D7-84025E37E854}"/>
              </a:ext>
            </a:extLst>
          </p:cNvPr>
          <p:cNvSpPr>
            <a:spLocks noGrp="1"/>
          </p:cNvSpPr>
          <p:nvPr>
            <p:ph type="body" sz="quarter" idx="10" hasCustomPrompt="1"/>
          </p:nvPr>
        </p:nvSpPr>
        <p:spPr>
          <a:xfrm>
            <a:off x="2579238" y="1634849"/>
            <a:ext cx="7033523" cy="3588302"/>
          </a:xfrm>
          <a:prstGeom prst="rect">
            <a:avLst/>
          </a:prstGeom>
        </p:spPr>
        <p:txBody>
          <a:bodyPr>
            <a:normAutofit/>
          </a:bodyPr>
          <a:lstStyle>
            <a:lvl1pPr marL="0" indent="0" algn="l">
              <a:buNone/>
              <a:defRPr sz="2400">
                <a:solidFill>
                  <a:schemeClr val="bg1"/>
                </a:solidFill>
                <a:latin typeface="Arial" panose="020B0604020202020204" pitchFamily="34" charset="0"/>
                <a:cs typeface="Arial" panose="020B0604020202020204" pitchFamily="34" charset="0"/>
              </a:defRPr>
            </a:lvl1pPr>
            <a:lvl2pPr>
              <a:defRPr sz="3200">
                <a:solidFill>
                  <a:schemeClr val="bg1"/>
                </a:solidFill>
                <a:latin typeface="Arial" panose="020B0604020202020204" pitchFamily="34" charset="0"/>
                <a:cs typeface="Arial" panose="020B0604020202020204" pitchFamily="34" charset="0"/>
              </a:defRPr>
            </a:lvl2pPr>
            <a:lvl3pPr>
              <a:defRPr sz="3200">
                <a:solidFill>
                  <a:schemeClr val="bg1"/>
                </a:solidFill>
                <a:latin typeface="Arial" panose="020B0604020202020204" pitchFamily="34" charset="0"/>
                <a:cs typeface="Arial" panose="020B0604020202020204" pitchFamily="34" charset="0"/>
              </a:defRPr>
            </a:lvl3pPr>
            <a:lvl4pPr>
              <a:defRPr sz="3200">
                <a:solidFill>
                  <a:schemeClr val="bg1"/>
                </a:solidFill>
                <a:latin typeface="Arial" panose="020B0604020202020204" pitchFamily="34" charset="0"/>
                <a:cs typeface="Arial" panose="020B0604020202020204" pitchFamily="34" charset="0"/>
              </a:defRPr>
            </a:lvl4pPr>
            <a:lvl5pPr>
              <a:defRPr sz="3200">
                <a:solidFill>
                  <a:schemeClr val="bg1"/>
                </a:solidFill>
                <a:latin typeface="Arial" panose="020B0604020202020204" pitchFamily="34" charset="0"/>
                <a:cs typeface="Arial" panose="020B0604020202020204" pitchFamily="34" charset="0"/>
              </a:defRPr>
            </a:lvl5pPr>
          </a:lstStyle>
          <a:p>
            <a:pPr lvl="0"/>
            <a:r>
              <a:rPr lang="en-LV" dirty="0"/>
              <a:t>Šeit paredzēta vieta tekstam. Parasti tie ir divi, trīs teikumi, kas pasaka galveno domu. Varbūt tas ir kāds citāts vai noteikuma/likuma pants. Šī ir versija bez logotipa.</a:t>
            </a:r>
          </a:p>
        </p:txBody>
      </p:sp>
    </p:spTree>
    <p:extLst>
      <p:ext uri="{BB962C8B-B14F-4D97-AF65-F5344CB8AC3E}">
        <p14:creationId xmlns:p14="http://schemas.microsoft.com/office/powerpoint/2010/main" val="264301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s ar logo: Gai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F9C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Text Placeholder 2">
            <a:extLst>
              <a:ext uri="{FF2B5EF4-FFF2-40B4-BE49-F238E27FC236}">
                <a16:creationId xmlns:a16="http://schemas.microsoft.com/office/drawing/2014/main" id="{6527E31E-2A0A-184D-B5D7-84025E37E854}"/>
              </a:ext>
            </a:extLst>
          </p:cNvPr>
          <p:cNvSpPr>
            <a:spLocks noGrp="1"/>
          </p:cNvSpPr>
          <p:nvPr>
            <p:ph type="body" sz="quarter" idx="10" hasCustomPrompt="1"/>
          </p:nvPr>
        </p:nvSpPr>
        <p:spPr>
          <a:xfrm>
            <a:off x="2579238" y="1634849"/>
            <a:ext cx="7033523" cy="3588302"/>
          </a:xfrm>
          <a:prstGeom prst="rect">
            <a:avLst/>
          </a:prstGeom>
        </p:spPr>
        <p:txBody>
          <a:bodyPr>
            <a:normAutofit/>
          </a:bodyPr>
          <a:lstStyle>
            <a:lvl1pPr marL="0" indent="0" algn="l">
              <a:buNone/>
              <a:defRPr sz="2400">
                <a:solidFill>
                  <a:srgbClr val="204A72"/>
                </a:solidFill>
                <a:latin typeface="Arial" panose="020B0604020202020204" pitchFamily="34" charset="0"/>
                <a:cs typeface="Arial" panose="020B0604020202020204" pitchFamily="34" charset="0"/>
              </a:defRPr>
            </a:lvl1pPr>
            <a:lvl2pPr>
              <a:defRPr sz="3200">
                <a:solidFill>
                  <a:schemeClr val="bg1"/>
                </a:solidFill>
                <a:latin typeface="Arial" panose="020B0604020202020204" pitchFamily="34" charset="0"/>
                <a:cs typeface="Arial" panose="020B0604020202020204" pitchFamily="34" charset="0"/>
              </a:defRPr>
            </a:lvl2pPr>
            <a:lvl3pPr>
              <a:defRPr sz="3200">
                <a:solidFill>
                  <a:schemeClr val="bg1"/>
                </a:solidFill>
                <a:latin typeface="Arial" panose="020B0604020202020204" pitchFamily="34" charset="0"/>
                <a:cs typeface="Arial" panose="020B0604020202020204" pitchFamily="34" charset="0"/>
              </a:defRPr>
            </a:lvl3pPr>
            <a:lvl4pPr>
              <a:defRPr sz="3200">
                <a:solidFill>
                  <a:schemeClr val="bg1"/>
                </a:solidFill>
                <a:latin typeface="Arial" panose="020B0604020202020204" pitchFamily="34" charset="0"/>
                <a:cs typeface="Arial" panose="020B0604020202020204" pitchFamily="34" charset="0"/>
              </a:defRPr>
            </a:lvl4pPr>
            <a:lvl5pPr>
              <a:defRPr sz="3200">
                <a:solidFill>
                  <a:schemeClr val="bg1"/>
                </a:solidFill>
                <a:latin typeface="Arial" panose="020B0604020202020204" pitchFamily="34" charset="0"/>
                <a:cs typeface="Arial" panose="020B0604020202020204" pitchFamily="34" charset="0"/>
              </a:defRPr>
            </a:lvl5pPr>
          </a:lstStyle>
          <a:p>
            <a:pPr lvl="0"/>
            <a:r>
              <a:rPr lang="en-LV" dirty="0"/>
              <a:t>Šeit paredzēta vieta tekstam. Parasti tie ir divi, trīs teikumi, kas pasaka galveno domu. Varbūt tas ir kāds citāts vai noteikuma/likuma pants. Šī ir versija ar logotipu.</a:t>
            </a:r>
          </a:p>
        </p:txBody>
      </p:sp>
      <p:sp>
        <p:nvSpPr>
          <p:cNvPr id="4" name="Rectangle 3">
            <a:extLst>
              <a:ext uri="{FF2B5EF4-FFF2-40B4-BE49-F238E27FC236}">
                <a16:creationId xmlns:a16="http://schemas.microsoft.com/office/drawing/2014/main" id="{2850A690-9A06-0B47-8100-395026168A3B}"/>
              </a:ext>
            </a:extLst>
          </p:cNvPr>
          <p:cNvSpPr/>
          <p:nvPr userDrawn="1"/>
        </p:nvSpPr>
        <p:spPr>
          <a:xfrm>
            <a:off x="676406" y="1"/>
            <a:ext cx="916088" cy="883577"/>
          </a:xfrm>
          <a:prstGeom prst="rect">
            <a:avLst/>
          </a:prstGeom>
          <a:solidFill>
            <a:srgbClr val="204B7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p>
        </p:txBody>
      </p:sp>
      <p:pic>
        <p:nvPicPr>
          <p:cNvPr id="5" name="Picture 4" descr="Text&#10;&#10;Description automatically generated">
            <a:extLst>
              <a:ext uri="{FF2B5EF4-FFF2-40B4-BE49-F238E27FC236}">
                <a16:creationId xmlns:a16="http://schemas.microsoft.com/office/drawing/2014/main" id="{B7B56339-EA8A-FE42-B8C2-83CF5088AFD6}"/>
              </a:ext>
            </a:extLst>
          </p:cNvPr>
          <p:cNvPicPr>
            <a:picLocks noChangeAspect="1"/>
          </p:cNvPicPr>
          <p:nvPr userDrawn="1"/>
        </p:nvPicPr>
        <p:blipFill>
          <a:blip r:embed="rId2"/>
          <a:stretch>
            <a:fillRect/>
          </a:stretch>
        </p:blipFill>
        <p:spPr>
          <a:xfrm>
            <a:off x="766526" y="112735"/>
            <a:ext cx="712953" cy="654989"/>
          </a:xfrm>
          <a:prstGeom prst="rect">
            <a:avLst/>
          </a:prstGeom>
        </p:spPr>
      </p:pic>
    </p:spTree>
    <p:extLst>
      <p:ext uri="{BB962C8B-B14F-4D97-AF65-F5344CB8AC3E}">
        <p14:creationId xmlns:p14="http://schemas.microsoft.com/office/powerpoint/2010/main" val="4117126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s bez logo: Gai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F9C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Text Placeholder 2">
            <a:extLst>
              <a:ext uri="{FF2B5EF4-FFF2-40B4-BE49-F238E27FC236}">
                <a16:creationId xmlns:a16="http://schemas.microsoft.com/office/drawing/2014/main" id="{6527E31E-2A0A-184D-B5D7-84025E37E854}"/>
              </a:ext>
            </a:extLst>
          </p:cNvPr>
          <p:cNvSpPr>
            <a:spLocks noGrp="1"/>
          </p:cNvSpPr>
          <p:nvPr>
            <p:ph type="body" sz="quarter" idx="10" hasCustomPrompt="1"/>
          </p:nvPr>
        </p:nvSpPr>
        <p:spPr>
          <a:xfrm>
            <a:off x="2579238" y="1634849"/>
            <a:ext cx="7033523" cy="3588302"/>
          </a:xfrm>
          <a:prstGeom prst="rect">
            <a:avLst/>
          </a:prstGeom>
        </p:spPr>
        <p:txBody>
          <a:bodyPr>
            <a:normAutofit/>
          </a:bodyPr>
          <a:lstStyle>
            <a:lvl1pPr marL="0" indent="0" algn="l">
              <a:buNone/>
              <a:defRPr sz="2400">
                <a:solidFill>
                  <a:srgbClr val="204A72"/>
                </a:solidFill>
                <a:latin typeface="Arial" panose="020B0604020202020204" pitchFamily="34" charset="0"/>
                <a:cs typeface="Arial" panose="020B0604020202020204" pitchFamily="34" charset="0"/>
              </a:defRPr>
            </a:lvl1pPr>
            <a:lvl2pPr>
              <a:defRPr sz="3200">
                <a:solidFill>
                  <a:schemeClr val="bg1"/>
                </a:solidFill>
                <a:latin typeface="Arial" panose="020B0604020202020204" pitchFamily="34" charset="0"/>
                <a:cs typeface="Arial" panose="020B0604020202020204" pitchFamily="34" charset="0"/>
              </a:defRPr>
            </a:lvl2pPr>
            <a:lvl3pPr>
              <a:defRPr sz="3200">
                <a:solidFill>
                  <a:schemeClr val="bg1"/>
                </a:solidFill>
                <a:latin typeface="Arial" panose="020B0604020202020204" pitchFamily="34" charset="0"/>
                <a:cs typeface="Arial" panose="020B0604020202020204" pitchFamily="34" charset="0"/>
              </a:defRPr>
            </a:lvl3pPr>
            <a:lvl4pPr>
              <a:defRPr sz="3200">
                <a:solidFill>
                  <a:schemeClr val="bg1"/>
                </a:solidFill>
                <a:latin typeface="Arial" panose="020B0604020202020204" pitchFamily="34" charset="0"/>
                <a:cs typeface="Arial" panose="020B0604020202020204" pitchFamily="34" charset="0"/>
              </a:defRPr>
            </a:lvl4pPr>
            <a:lvl5pPr>
              <a:defRPr sz="3200">
                <a:solidFill>
                  <a:schemeClr val="bg1"/>
                </a:solidFill>
                <a:latin typeface="Arial" panose="020B0604020202020204" pitchFamily="34" charset="0"/>
                <a:cs typeface="Arial" panose="020B0604020202020204" pitchFamily="34" charset="0"/>
              </a:defRPr>
            </a:lvl5pPr>
          </a:lstStyle>
          <a:p>
            <a:pPr lvl="0"/>
            <a:r>
              <a:rPr lang="en-LV" dirty="0"/>
              <a:t>Šeit paredzēta vieta tekstam. Parasti tie ir divi, trīs teikumi, kas pasaka galveno domu. Varbūt tas ir kāds citāts vai noteikuma/likuma pants. Šī ir versija bez logotipa.</a:t>
            </a:r>
          </a:p>
        </p:txBody>
      </p:sp>
    </p:spTree>
    <p:extLst>
      <p:ext uri="{BB962C8B-B14F-4D97-AF65-F5344CB8AC3E}">
        <p14:creationId xmlns:p14="http://schemas.microsoft.com/office/powerpoint/2010/main" val="3174303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fika ar logo: Tum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4" name="Rectangle 3">
            <a:extLst>
              <a:ext uri="{FF2B5EF4-FFF2-40B4-BE49-F238E27FC236}">
                <a16:creationId xmlns:a16="http://schemas.microsoft.com/office/drawing/2014/main" id="{2850A690-9A06-0B47-8100-395026168A3B}"/>
              </a:ext>
            </a:extLst>
          </p:cNvPr>
          <p:cNvSpPr/>
          <p:nvPr userDrawn="1"/>
        </p:nvSpPr>
        <p:spPr>
          <a:xfrm>
            <a:off x="676406" y="1"/>
            <a:ext cx="916088" cy="883577"/>
          </a:xfrm>
          <a:prstGeom prst="rect">
            <a:avLst/>
          </a:prstGeom>
          <a:solidFill>
            <a:srgbClr val="204B7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p>
        </p:txBody>
      </p:sp>
      <p:pic>
        <p:nvPicPr>
          <p:cNvPr id="5" name="Picture 4" descr="Text&#10;&#10;Description automatically generated">
            <a:extLst>
              <a:ext uri="{FF2B5EF4-FFF2-40B4-BE49-F238E27FC236}">
                <a16:creationId xmlns:a16="http://schemas.microsoft.com/office/drawing/2014/main" id="{B7B56339-EA8A-FE42-B8C2-83CF5088AFD6}"/>
              </a:ext>
            </a:extLst>
          </p:cNvPr>
          <p:cNvPicPr>
            <a:picLocks noChangeAspect="1"/>
          </p:cNvPicPr>
          <p:nvPr userDrawn="1"/>
        </p:nvPicPr>
        <p:blipFill>
          <a:blip r:embed="rId2"/>
          <a:stretch>
            <a:fillRect/>
          </a:stretch>
        </p:blipFill>
        <p:spPr>
          <a:xfrm>
            <a:off x="766526" y="112735"/>
            <a:ext cx="712953" cy="654989"/>
          </a:xfrm>
          <a:prstGeom prst="rect">
            <a:avLst/>
          </a:prstGeom>
        </p:spPr>
      </p:pic>
      <p:sp>
        <p:nvSpPr>
          <p:cNvPr id="6" name="Chart Placeholder 5">
            <a:extLst>
              <a:ext uri="{FF2B5EF4-FFF2-40B4-BE49-F238E27FC236}">
                <a16:creationId xmlns:a16="http://schemas.microsoft.com/office/drawing/2014/main" id="{741C0968-0809-9E44-88B9-B7EBBCB3656E}"/>
              </a:ext>
            </a:extLst>
          </p:cNvPr>
          <p:cNvSpPr>
            <a:spLocks noGrp="1"/>
          </p:cNvSpPr>
          <p:nvPr>
            <p:ph type="chart" sz="quarter" idx="10"/>
          </p:nvPr>
        </p:nvSpPr>
        <p:spPr>
          <a:xfrm>
            <a:off x="1644650" y="1048164"/>
            <a:ext cx="8902700" cy="4781550"/>
          </a:xfrm>
          <a:prstGeom prst="rect">
            <a:avLst/>
          </a:prstGeom>
        </p:spPr>
        <p:txBody>
          <a:bodyPr/>
          <a:lstStyle>
            <a:lvl1pPr marL="0" indent="0">
              <a:buNone/>
              <a:defRPr/>
            </a:lvl1pPr>
          </a:lstStyle>
          <a:p>
            <a:r>
              <a:rPr lang="lv-LV"/>
              <a:t>Lai pievienotu diagrammu, noklikšķiniet uz ikonas</a:t>
            </a:r>
            <a:endParaRPr lang="en-LV" dirty="0"/>
          </a:p>
        </p:txBody>
      </p:sp>
    </p:spTree>
    <p:extLst>
      <p:ext uri="{BB962C8B-B14F-4D97-AF65-F5344CB8AC3E}">
        <p14:creationId xmlns:p14="http://schemas.microsoft.com/office/powerpoint/2010/main" val="33308813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fika bez logo: Tum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6" name="Chart Placeholder 5">
            <a:extLst>
              <a:ext uri="{FF2B5EF4-FFF2-40B4-BE49-F238E27FC236}">
                <a16:creationId xmlns:a16="http://schemas.microsoft.com/office/drawing/2014/main" id="{741C0968-0809-9E44-88B9-B7EBBCB3656E}"/>
              </a:ext>
            </a:extLst>
          </p:cNvPr>
          <p:cNvSpPr>
            <a:spLocks noGrp="1"/>
          </p:cNvSpPr>
          <p:nvPr>
            <p:ph type="chart" sz="quarter" idx="10"/>
          </p:nvPr>
        </p:nvSpPr>
        <p:spPr>
          <a:xfrm>
            <a:off x="1644650" y="1048164"/>
            <a:ext cx="8902700" cy="4781550"/>
          </a:xfrm>
          <a:prstGeom prst="rect">
            <a:avLst/>
          </a:prstGeom>
        </p:spPr>
        <p:txBody>
          <a:bodyPr/>
          <a:lstStyle>
            <a:lvl1pPr marL="0" indent="0">
              <a:buNone/>
              <a:defRPr/>
            </a:lvl1pPr>
          </a:lstStyle>
          <a:p>
            <a:r>
              <a:rPr lang="lv-LV"/>
              <a:t>Lai pievienotu diagrammu, noklikšķiniet uz ikonas</a:t>
            </a:r>
            <a:endParaRPr lang="en-LV" dirty="0"/>
          </a:p>
        </p:txBody>
      </p:sp>
    </p:spTree>
    <p:extLst>
      <p:ext uri="{BB962C8B-B14F-4D97-AF65-F5344CB8AC3E}">
        <p14:creationId xmlns:p14="http://schemas.microsoft.com/office/powerpoint/2010/main" val="37570311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fika ar logo: Gai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F9C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4" name="Rectangle 3">
            <a:extLst>
              <a:ext uri="{FF2B5EF4-FFF2-40B4-BE49-F238E27FC236}">
                <a16:creationId xmlns:a16="http://schemas.microsoft.com/office/drawing/2014/main" id="{2850A690-9A06-0B47-8100-395026168A3B}"/>
              </a:ext>
            </a:extLst>
          </p:cNvPr>
          <p:cNvSpPr/>
          <p:nvPr userDrawn="1"/>
        </p:nvSpPr>
        <p:spPr>
          <a:xfrm>
            <a:off x="676406" y="1"/>
            <a:ext cx="916088" cy="883577"/>
          </a:xfrm>
          <a:prstGeom prst="rect">
            <a:avLst/>
          </a:prstGeom>
          <a:solidFill>
            <a:srgbClr val="204B7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p>
        </p:txBody>
      </p:sp>
      <p:pic>
        <p:nvPicPr>
          <p:cNvPr id="5" name="Picture 4" descr="Text&#10;&#10;Description automatically generated">
            <a:extLst>
              <a:ext uri="{FF2B5EF4-FFF2-40B4-BE49-F238E27FC236}">
                <a16:creationId xmlns:a16="http://schemas.microsoft.com/office/drawing/2014/main" id="{B7B56339-EA8A-FE42-B8C2-83CF5088AFD6}"/>
              </a:ext>
            </a:extLst>
          </p:cNvPr>
          <p:cNvPicPr>
            <a:picLocks noChangeAspect="1"/>
          </p:cNvPicPr>
          <p:nvPr userDrawn="1"/>
        </p:nvPicPr>
        <p:blipFill>
          <a:blip r:embed="rId2"/>
          <a:stretch>
            <a:fillRect/>
          </a:stretch>
        </p:blipFill>
        <p:spPr>
          <a:xfrm>
            <a:off x="766526" y="112735"/>
            <a:ext cx="712953" cy="654989"/>
          </a:xfrm>
          <a:prstGeom prst="rect">
            <a:avLst/>
          </a:prstGeom>
        </p:spPr>
      </p:pic>
      <p:sp>
        <p:nvSpPr>
          <p:cNvPr id="6" name="Chart Placeholder 5">
            <a:extLst>
              <a:ext uri="{FF2B5EF4-FFF2-40B4-BE49-F238E27FC236}">
                <a16:creationId xmlns:a16="http://schemas.microsoft.com/office/drawing/2014/main" id="{741C0968-0809-9E44-88B9-B7EBBCB3656E}"/>
              </a:ext>
            </a:extLst>
          </p:cNvPr>
          <p:cNvSpPr>
            <a:spLocks noGrp="1"/>
          </p:cNvSpPr>
          <p:nvPr>
            <p:ph type="chart" sz="quarter" idx="10" hasCustomPrompt="1"/>
          </p:nvPr>
        </p:nvSpPr>
        <p:spPr>
          <a:xfrm>
            <a:off x="1644650" y="1048164"/>
            <a:ext cx="8902700" cy="4781550"/>
          </a:xfrm>
          <a:prstGeom prst="rect">
            <a:avLst/>
          </a:prstGeom>
        </p:spPr>
        <p:txBody>
          <a:bodyPr/>
          <a:lstStyle>
            <a:lvl1pPr marL="0" indent="0">
              <a:buNone/>
              <a:defRPr/>
            </a:lvl1pPr>
          </a:lstStyle>
          <a:p>
            <a:r>
              <a:rPr lang="en-LV" dirty="0"/>
              <a:t>Grafika</a:t>
            </a:r>
          </a:p>
        </p:txBody>
      </p:sp>
    </p:spTree>
    <p:extLst>
      <p:ext uri="{BB962C8B-B14F-4D97-AF65-F5344CB8AC3E}">
        <p14:creationId xmlns:p14="http://schemas.microsoft.com/office/powerpoint/2010/main" val="11351127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fika bez logo: Gaiš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BE1CE8-19E6-514E-A27A-C0CE28765869}"/>
              </a:ext>
            </a:extLst>
          </p:cNvPr>
          <p:cNvSpPr/>
          <p:nvPr userDrawn="1"/>
        </p:nvSpPr>
        <p:spPr>
          <a:xfrm>
            <a:off x="503583" y="384313"/>
            <a:ext cx="11184834" cy="6109252"/>
          </a:xfrm>
          <a:prstGeom prst="rect">
            <a:avLst/>
          </a:prstGeom>
          <a:solidFill>
            <a:srgbClr val="F9C5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6" name="Chart Placeholder 5">
            <a:extLst>
              <a:ext uri="{FF2B5EF4-FFF2-40B4-BE49-F238E27FC236}">
                <a16:creationId xmlns:a16="http://schemas.microsoft.com/office/drawing/2014/main" id="{741C0968-0809-9E44-88B9-B7EBBCB3656E}"/>
              </a:ext>
            </a:extLst>
          </p:cNvPr>
          <p:cNvSpPr>
            <a:spLocks noGrp="1"/>
          </p:cNvSpPr>
          <p:nvPr>
            <p:ph type="chart" sz="quarter" idx="10" hasCustomPrompt="1"/>
          </p:nvPr>
        </p:nvSpPr>
        <p:spPr>
          <a:xfrm>
            <a:off x="1644650" y="1048164"/>
            <a:ext cx="8902700" cy="4781550"/>
          </a:xfrm>
          <a:prstGeom prst="rect">
            <a:avLst/>
          </a:prstGeom>
        </p:spPr>
        <p:txBody>
          <a:bodyPr/>
          <a:lstStyle>
            <a:lvl1pPr marL="0" indent="0">
              <a:buNone/>
              <a:defRPr/>
            </a:lvl1pPr>
          </a:lstStyle>
          <a:p>
            <a:r>
              <a:rPr lang="en-LV" dirty="0"/>
              <a:t>Grafika</a:t>
            </a:r>
          </a:p>
        </p:txBody>
      </p:sp>
    </p:spTree>
    <p:extLst>
      <p:ext uri="{BB962C8B-B14F-4D97-AF65-F5344CB8AC3E}">
        <p14:creationId xmlns:p14="http://schemas.microsoft.com/office/powerpoint/2010/main" val="196586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699E0B5B-8CE6-3F1D-C6FB-378A27958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9C108AB5-983E-F99C-32B4-86F13628C9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8E4FB463-EEDB-9DF1-A35A-8DF515AEC8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531AC7-D3F8-43CB-86B0-3B52BF00051E}" type="datetimeFigureOut">
              <a:rPr lang="lv-LV" smtClean="0"/>
              <a:t>27.08.2026</a:t>
            </a:fld>
            <a:endParaRPr lang="lv-LV"/>
          </a:p>
        </p:txBody>
      </p:sp>
      <p:sp>
        <p:nvSpPr>
          <p:cNvPr id="5" name="Kājenes vietturis 4">
            <a:extLst>
              <a:ext uri="{FF2B5EF4-FFF2-40B4-BE49-F238E27FC236}">
                <a16:creationId xmlns:a16="http://schemas.microsoft.com/office/drawing/2014/main" id="{4CCF71FE-F4B2-0ACC-F2AE-A9A1E8C7C4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v-LV"/>
          </a:p>
        </p:txBody>
      </p:sp>
      <p:sp>
        <p:nvSpPr>
          <p:cNvPr id="6" name="Slaida numura vietturis 5">
            <a:extLst>
              <a:ext uri="{FF2B5EF4-FFF2-40B4-BE49-F238E27FC236}">
                <a16:creationId xmlns:a16="http://schemas.microsoft.com/office/drawing/2014/main" id="{077252F4-C13A-85B3-F696-B3DDDFA457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25ABAE-E66E-4D7E-83CF-3BDE0076A617}" type="slidenum">
              <a:rPr lang="lv-LV" smtClean="0"/>
              <a:t>‹#›</a:t>
            </a:fld>
            <a:endParaRPr lang="lv-LV"/>
          </a:p>
        </p:txBody>
      </p:sp>
    </p:spTree>
    <p:extLst>
      <p:ext uri="{BB962C8B-B14F-4D97-AF65-F5344CB8AC3E}">
        <p14:creationId xmlns:p14="http://schemas.microsoft.com/office/powerpoint/2010/main" val="460820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246338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sv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ttēla vietturis 18">
            <a:extLst>
              <a:ext uri="{FF2B5EF4-FFF2-40B4-BE49-F238E27FC236}">
                <a16:creationId xmlns:a16="http://schemas.microsoft.com/office/drawing/2014/main" id="{A88878F2-0244-AFC6-62A0-9643AA95FE3D}"/>
              </a:ext>
            </a:extLst>
          </p:cNvPr>
          <p:cNvPicPr>
            <a:picLocks noChangeAspect="1"/>
          </p:cNvPicPr>
          <p:nvPr/>
        </p:nvPicPr>
        <p:blipFill>
          <a:blip r:embed="rId3">
            <a:extLst>
              <a:ext uri="{28A0092B-C50C-407E-A947-70E740481C1C}">
                <a14:useLocalDpi xmlns:a14="http://schemas.microsoft.com/office/drawing/2010/main" val="0"/>
              </a:ext>
            </a:extLst>
          </a:blip>
          <a:srcRect l="850" r="850"/>
          <a:stretch>
            <a:fillRect/>
          </a:stretch>
        </p:blipFill>
        <p:spPr bwMode="auto">
          <a:xfrm>
            <a:off x="0" y="0"/>
            <a:ext cx="12192000" cy="6857999"/>
          </a:xfrm>
          <a:prstGeom prst="rect">
            <a:avLst/>
          </a:prstGeom>
          <a:noFill/>
          <a:ln>
            <a:noFill/>
          </a:ln>
        </p:spPr>
      </p:pic>
      <p:grpSp>
        <p:nvGrpSpPr>
          <p:cNvPr id="5" name="Group 14">
            <a:extLst>
              <a:ext uri="{FF2B5EF4-FFF2-40B4-BE49-F238E27FC236}">
                <a16:creationId xmlns:a16="http://schemas.microsoft.com/office/drawing/2014/main" id="{CC4059B4-EBA0-4A1F-B509-03F7036AA664}"/>
              </a:ext>
            </a:extLst>
          </p:cNvPr>
          <p:cNvGrpSpPr/>
          <p:nvPr/>
        </p:nvGrpSpPr>
        <p:grpSpPr>
          <a:xfrm>
            <a:off x="2794148" y="395172"/>
            <a:ext cx="8996400" cy="3880799"/>
            <a:chOff x="2693096" y="1488228"/>
            <a:chExt cx="8995322" cy="3881543"/>
          </a:xfrm>
        </p:grpSpPr>
        <p:sp>
          <p:nvSpPr>
            <p:cNvPr id="6" name="Rectangle 1">
              <a:extLst>
                <a:ext uri="{FF2B5EF4-FFF2-40B4-BE49-F238E27FC236}">
                  <a16:creationId xmlns:a16="http://schemas.microsoft.com/office/drawing/2014/main" id="{89757A56-CB7D-47A7-AE96-C1ACB02B04CF}"/>
                </a:ext>
              </a:extLst>
            </p:cNvPr>
            <p:cNvSpPr/>
            <p:nvPr/>
          </p:nvSpPr>
          <p:spPr>
            <a:xfrm>
              <a:off x="4170082" y="4867074"/>
              <a:ext cx="7518336" cy="502696"/>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solidFill>
                  <a:srgbClr val="7FD2F1"/>
                </a:solidFill>
              </a:endParaRPr>
            </a:p>
          </p:txBody>
        </p:sp>
        <p:grpSp>
          <p:nvGrpSpPr>
            <p:cNvPr id="7" name="Group 2">
              <a:extLst>
                <a:ext uri="{FF2B5EF4-FFF2-40B4-BE49-F238E27FC236}">
                  <a16:creationId xmlns:a16="http://schemas.microsoft.com/office/drawing/2014/main" id="{FAD5EDD8-B6EE-40DB-AB82-BDDE3A9D9186}"/>
                </a:ext>
              </a:extLst>
            </p:cNvPr>
            <p:cNvGrpSpPr/>
            <p:nvPr/>
          </p:nvGrpSpPr>
          <p:grpSpPr>
            <a:xfrm>
              <a:off x="2693096" y="1488228"/>
              <a:ext cx="8995322" cy="3881543"/>
              <a:chOff x="2693096" y="1545521"/>
              <a:chExt cx="8995322" cy="3881543"/>
            </a:xfrm>
          </p:grpSpPr>
          <p:sp>
            <p:nvSpPr>
              <p:cNvPr id="8" name="Rectangle 3">
                <a:extLst>
                  <a:ext uri="{FF2B5EF4-FFF2-40B4-BE49-F238E27FC236}">
                    <a16:creationId xmlns:a16="http://schemas.microsoft.com/office/drawing/2014/main" id="{49694F48-99EA-4F41-B7DE-CE60C12A3338}"/>
                  </a:ext>
                </a:extLst>
              </p:cNvPr>
              <p:cNvSpPr/>
              <p:nvPr/>
            </p:nvSpPr>
            <p:spPr>
              <a:xfrm>
                <a:off x="2693096" y="1545521"/>
                <a:ext cx="3402904" cy="3294345"/>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p>
            </p:txBody>
          </p:sp>
          <p:sp>
            <p:nvSpPr>
              <p:cNvPr id="9" name="Rectangle 4">
                <a:extLst>
                  <a:ext uri="{FF2B5EF4-FFF2-40B4-BE49-F238E27FC236}">
                    <a16:creationId xmlns:a16="http://schemas.microsoft.com/office/drawing/2014/main" id="{188E9405-9758-442E-9241-2F42C9B99391}"/>
                  </a:ext>
                </a:extLst>
              </p:cNvPr>
              <p:cNvSpPr/>
              <p:nvPr/>
            </p:nvSpPr>
            <p:spPr>
              <a:xfrm>
                <a:off x="6095999" y="1545521"/>
                <a:ext cx="5592419" cy="3294345"/>
              </a:xfrm>
              <a:prstGeom prst="rect">
                <a:avLst/>
              </a:prstGeom>
              <a:solidFill>
                <a:srgbClr val="F9C54C">
                  <a:alpha val="848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pic>
            <p:nvPicPr>
              <p:cNvPr id="10" name="Picture 5" descr="Text&#10;&#10;Description automatically generated">
                <a:extLst>
                  <a:ext uri="{FF2B5EF4-FFF2-40B4-BE49-F238E27FC236}">
                    <a16:creationId xmlns:a16="http://schemas.microsoft.com/office/drawing/2014/main" id="{5D76C60A-6719-4A3E-9F15-822416F75741}"/>
                  </a:ext>
                </a:extLst>
              </p:cNvPr>
              <p:cNvPicPr>
                <a:picLocks noChangeAspect="1"/>
              </p:cNvPicPr>
              <p:nvPr/>
            </p:nvPicPr>
            <p:blipFill>
              <a:blip r:embed="rId4"/>
              <a:stretch>
                <a:fillRect/>
              </a:stretch>
            </p:blipFill>
            <p:spPr>
              <a:xfrm>
                <a:off x="2890668" y="1800805"/>
                <a:ext cx="3007760" cy="2763227"/>
              </a:xfrm>
              <a:prstGeom prst="rect">
                <a:avLst/>
              </a:prstGeom>
            </p:spPr>
          </p:pic>
          <p:sp>
            <p:nvSpPr>
              <p:cNvPr id="12" name="Rectangle 7">
                <a:extLst>
                  <a:ext uri="{FF2B5EF4-FFF2-40B4-BE49-F238E27FC236}">
                    <a16:creationId xmlns:a16="http://schemas.microsoft.com/office/drawing/2014/main" id="{527D8ADE-85F3-470E-B3F6-E3531141D754}"/>
                  </a:ext>
                </a:extLst>
              </p:cNvPr>
              <p:cNvSpPr/>
              <p:nvPr/>
            </p:nvSpPr>
            <p:spPr>
              <a:xfrm>
                <a:off x="2693096" y="4924368"/>
                <a:ext cx="1375470" cy="502696"/>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solidFill>
                    <a:srgbClr val="7FD2F1"/>
                  </a:solidFill>
                </a:endParaRPr>
              </a:p>
            </p:txBody>
          </p:sp>
          <p:sp>
            <p:nvSpPr>
              <p:cNvPr id="13" name="TextBox 12">
                <a:extLst>
                  <a:ext uri="{FF2B5EF4-FFF2-40B4-BE49-F238E27FC236}">
                    <a16:creationId xmlns:a16="http://schemas.microsoft.com/office/drawing/2014/main" id="{9A5986B9-8A06-4934-A3EF-2604161E1350}"/>
                  </a:ext>
                </a:extLst>
              </p:cNvPr>
              <p:cNvSpPr txBox="1"/>
              <p:nvPr/>
            </p:nvSpPr>
            <p:spPr>
              <a:xfrm>
                <a:off x="2788055" y="5031919"/>
                <a:ext cx="1185551" cy="307836"/>
              </a:xfrm>
              <a:prstGeom prst="rect">
                <a:avLst/>
              </a:prstGeom>
              <a:noFill/>
            </p:spPr>
            <p:txBody>
              <a:bodyPr wrap="square" rtlCol="0">
                <a:spAutoFit/>
              </a:bodyPr>
              <a:lstStyle/>
              <a:p>
                <a:r>
                  <a:rPr lang="lv-LV" sz="1400">
                    <a:solidFill>
                      <a:schemeClr val="bg1"/>
                    </a:solidFill>
                    <a:latin typeface="Arial" panose="020B0604020202020204" pitchFamily="34" charset="0"/>
                    <a:cs typeface="Arial" panose="020B0604020202020204" pitchFamily="34" charset="0"/>
                  </a:rPr>
                  <a:t>27.08.2026</a:t>
                </a:r>
                <a:r>
                  <a:rPr lang="lv-LV" sz="1400" dirty="0">
                    <a:solidFill>
                      <a:schemeClr val="bg1"/>
                    </a:solidFill>
                    <a:latin typeface="Arial" panose="020B0604020202020204" pitchFamily="34" charset="0"/>
                    <a:cs typeface="Arial" panose="020B0604020202020204" pitchFamily="34" charset="0"/>
                  </a:rPr>
                  <a:t>.</a:t>
                </a:r>
                <a:endParaRPr lang="en-LV" sz="1400" dirty="0">
                  <a:solidFill>
                    <a:schemeClr val="bg1"/>
                  </a:solidFill>
                  <a:latin typeface="Arial" panose="020B0604020202020204" pitchFamily="34" charset="0"/>
                  <a:cs typeface="Arial" panose="020B0604020202020204" pitchFamily="34" charset="0"/>
                </a:endParaRPr>
              </a:p>
            </p:txBody>
          </p:sp>
        </p:grpSp>
      </p:grpSp>
      <p:sp>
        <p:nvSpPr>
          <p:cNvPr id="15" name="TextBox 14">
            <a:extLst>
              <a:ext uri="{FF2B5EF4-FFF2-40B4-BE49-F238E27FC236}">
                <a16:creationId xmlns:a16="http://schemas.microsoft.com/office/drawing/2014/main" id="{89809A49-CD15-42E0-91F2-7D32220EE8FA}"/>
              </a:ext>
            </a:extLst>
          </p:cNvPr>
          <p:cNvSpPr txBox="1"/>
          <p:nvPr/>
        </p:nvSpPr>
        <p:spPr>
          <a:xfrm>
            <a:off x="6395056" y="980200"/>
            <a:ext cx="4853784" cy="2123658"/>
          </a:xfrm>
          <a:prstGeom prst="rect">
            <a:avLst/>
          </a:prstGeom>
          <a:noFill/>
        </p:spPr>
        <p:txBody>
          <a:bodyPr wrap="square" rtlCol="0">
            <a:spAutoFit/>
          </a:bodyPr>
          <a:lstStyle/>
          <a:p>
            <a:pPr algn="ctr"/>
            <a:endParaRPr lang="lv-LV" sz="2000" b="1" dirty="0">
              <a:solidFill>
                <a:srgbClr val="204B72"/>
              </a:solidFill>
              <a:latin typeface="Arial" panose="020B0604020202020204" pitchFamily="34" charset="0"/>
              <a:cs typeface="Arial" panose="020B0604020202020204" pitchFamily="34" charset="0"/>
            </a:endParaRPr>
          </a:p>
          <a:p>
            <a:pPr algn="ctr">
              <a:spcAft>
                <a:spcPts val="2400"/>
              </a:spcAft>
            </a:pPr>
            <a:r>
              <a:rPr lang="lv-LV" sz="2000" dirty="0">
                <a:solidFill>
                  <a:srgbClr val="204B72"/>
                </a:solidFill>
                <a:latin typeface="Arial" panose="020B0604020202020204" pitchFamily="34" charset="0"/>
                <a:cs typeface="Arial" panose="020B0604020202020204" pitchFamily="34" charset="0"/>
              </a:rPr>
              <a:t>Lietderības revīzijas ziņojums</a:t>
            </a:r>
            <a:endParaRPr lang="lv-LV" b="1" dirty="0">
              <a:solidFill>
                <a:srgbClr val="204B72"/>
              </a:solidFill>
              <a:latin typeface="Arial" panose="020B0604020202020204" pitchFamily="34" charset="0"/>
              <a:cs typeface="Arial" panose="020B0604020202020204" pitchFamily="34" charset="0"/>
            </a:endParaRPr>
          </a:p>
          <a:p>
            <a:pPr algn="ctr"/>
            <a:r>
              <a:rPr lang="lv-LV" sz="2400" b="1" dirty="0">
                <a:solidFill>
                  <a:srgbClr val="204B72"/>
                </a:solidFill>
                <a:latin typeface="Arial" panose="020B0604020202020204" pitchFamily="34" charset="0"/>
                <a:cs typeface="Arial" panose="020B0604020202020204" pitchFamily="34" charset="0"/>
              </a:rPr>
              <a:t>Klimata mērķu sasniegšana transporta nozarē</a:t>
            </a:r>
          </a:p>
          <a:p>
            <a:pPr algn="ctr"/>
            <a:endParaRPr lang="lv-LV" sz="2400" b="1" dirty="0">
              <a:solidFill>
                <a:srgbClr val="204B72"/>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EFD1C7F-4214-5E4E-8DA5-799432818249}"/>
              </a:ext>
            </a:extLst>
          </p:cNvPr>
          <p:cNvSpPr txBox="1"/>
          <p:nvPr/>
        </p:nvSpPr>
        <p:spPr>
          <a:xfrm>
            <a:off x="4359725" y="3827511"/>
            <a:ext cx="6889115" cy="307777"/>
          </a:xfrm>
          <a:prstGeom prst="rect">
            <a:avLst/>
          </a:prstGeom>
          <a:noFill/>
        </p:spPr>
        <p:txBody>
          <a:bodyPr wrap="square" rtlCol="0">
            <a:spAutoFit/>
          </a:bodyPr>
          <a:lstStyle/>
          <a:p>
            <a:pPr defTabSz="539496">
              <a:spcAft>
                <a:spcPts val="600"/>
              </a:spcAft>
            </a:pPr>
            <a:r>
              <a:rPr lang="lv-LV" sz="1400" kern="1200" dirty="0">
                <a:solidFill>
                  <a:schemeClr val="bg1"/>
                </a:solidFill>
                <a:latin typeface="Arial" panose="020B0604020202020204" pitchFamily="34" charset="0"/>
                <a:ea typeface="+mn-ea"/>
                <a:cs typeface="Arial" panose="020B0604020202020204" pitchFamily="34" charset="0"/>
              </a:rPr>
              <a:t>Mārtiņš </a:t>
            </a:r>
            <a:r>
              <a:rPr lang="lv-LV" sz="1400" dirty="0">
                <a:solidFill>
                  <a:schemeClr val="bg1"/>
                </a:solidFill>
                <a:latin typeface="Arial" panose="020B0604020202020204" pitchFamily="34" charset="0"/>
                <a:cs typeface="Arial" panose="020B0604020202020204" pitchFamily="34" charset="0"/>
              </a:rPr>
              <a:t>Ā</a:t>
            </a:r>
            <a:r>
              <a:rPr lang="lv-LV" sz="1400" kern="1200" dirty="0">
                <a:solidFill>
                  <a:schemeClr val="bg1"/>
                </a:solidFill>
                <a:latin typeface="Arial" panose="020B0604020202020204" pitchFamily="34" charset="0"/>
                <a:ea typeface="+mn-ea"/>
                <a:cs typeface="Arial" panose="020B0604020202020204" pitchFamily="34" charset="0"/>
              </a:rPr>
              <a:t>boliņš</a:t>
            </a:r>
            <a:r>
              <a:rPr lang="en-LV" sz="1400" kern="1200" dirty="0">
                <a:solidFill>
                  <a:schemeClr val="bg1"/>
                </a:solidFill>
                <a:latin typeface="Arial" panose="020B0604020202020204" pitchFamily="34" charset="0"/>
                <a:ea typeface="+mn-ea"/>
                <a:cs typeface="Arial" panose="020B0604020202020204" pitchFamily="34" charset="0"/>
              </a:rPr>
              <a:t>,</a:t>
            </a:r>
            <a:r>
              <a:rPr lang="lv-LV" sz="1400" kern="1200" dirty="0">
                <a:solidFill>
                  <a:schemeClr val="bg1"/>
                </a:solidFill>
                <a:latin typeface="Arial" panose="020B0604020202020204" pitchFamily="34" charset="0"/>
                <a:ea typeface="+mn-ea"/>
                <a:cs typeface="Arial" panose="020B0604020202020204" pitchFamily="34" charset="0"/>
              </a:rPr>
              <a:t> </a:t>
            </a:r>
            <a:r>
              <a:rPr lang="lv-LV" sz="1400" dirty="0">
                <a:solidFill>
                  <a:schemeClr val="bg1"/>
                </a:solidFill>
                <a:latin typeface="Arial" panose="020B0604020202020204" pitchFamily="34" charset="0"/>
                <a:cs typeface="Arial" panose="020B0604020202020204" pitchFamily="34" charset="0"/>
              </a:rPr>
              <a:t>Pirmā revīzijas departamenta direktors</a:t>
            </a:r>
            <a:r>
              <a:rPr lang="lv-LV" sz="1400" kern="1200" dirty="0">
                <a:solidFill>
                  <a:schemeClr val="bg1"/>
                </a:solidFill>
                <a:latin typeface="Arial" panose="020B0604020202020204" pitchFamily="34" charset="0"/>
                <a:ea typeface="+mn-ea"/>
                <a:cs typeface="Arial" panose="020B0604020202020204" pitchFamily="34" charset="0"/>
              </a:rPr>
              <a:t> un</a:t>
            </a:r>
            <a:r>
              <a:rPr lang="en-LV" sz="1400" kern="1200" dirty="0">
                <a:solidFill>
                  <a:schemeClr val="bg1"/>
                </a:solidFill>
                <a:latin typeface="Arial" panose="020B0604020202020204" pitchFamily="34" charset="0"/>
                <a:ea typeface="+mn-ea"/>
                <a:cs typeface="Arial" panose="020B0604020202020204" pitchFamily="34" charset="0"/>
              </a:rPr>
              <a:t> </a:t>
            </a:r>
            <a:r>
              <a:rPr lang="lv-LV" sz="1400" kern="1200" dirty="0">
                <a:solidFill>
                  <a:schemeClr val="bg1"/>
                </a:solidFill>
                <a:latin typeface="Arial" panose="020B0604020202020204" pitchFamily="34" charset="0"/>
                <a:ea typeface="+mn-ea"/>
                <a:cs typeface="Arial" panose="020B0604020202020204" pitchFamily="34" charset="0"/>
              </a:rPr>
              <a:t>p</a:t>
            </a:r>
            <a:r>
              <a:rPr lang="lv-LV" sz="1400" dirty="0">
                <a:solidFill>
                  <a:schemeClr val="bg1"/>
                </a:solidFill>
                <a:latin typeface="Arial" panose="020B0604020202020204" pitchFamily="34" charset="0"/>
                <a:cs typeface="Arial" panose="020B0604020202020204" pitchFamily="34" charset="0"/>
              </a:rPr>
              <a:t>adomes loceklis </a:t>
            </a:r>
            <a:endParaRPr lang="en-LV"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4928123"/>
      </p:ext>
    </p:extLst>
  </p:cSld>
  <p:clrMapOvr>
    <a:masterClrMapping/>
  </p:clrMapOvr>
  <mc:AlternateContent xmlns:mc="http://schemas.openxmlformats.org/markup-compatibility/2006" xmlns:p14="http://schemas.microsoft.com/office/powerpoint/2010/main">
    <mc:Choice Requires="p14">
      <p:transition p14:dur="0" advTm="4022"/>
    </mc:Choice>
    <mc:Fallback xmlns="">
      <p:transition advTm="402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a vietturis 1">
            <a:extLst>
              <a:ext uri="{FF2B5EF4-FFF2-40B4-BE49-F238E27FC236}">
                <a16:creationId xmlns:a16="http://schemas.microsoft.com/office/drawing/2014/main" id="{5E108582-65F3-4CBC-A8B5-F72A45E5C967}"/>
              </a:ext>
            </a:extLst>
          </p:cNvPr>
          <p:cNvSpPr>
            <a:spLocks noGrp="1"/>
          </p:cNvSpPr>
          <p:nvPr>
            <p:ph type="body" sz="quarter" idx="10"/>
          </p:nvPr>
        </p:nvSpPr>
        <p:spPr>
          <a:xfrm>
            <a:off x="2424223" y="1871330"/>
            <a:ext cx="8054864" cy="3684919"/>
          </a:xfrm>
        </p:spPr>
        <p:txBody>
          <a:bodyPr>
            <a:normAutofit/>
          </a:bodyPr>
          <a:lstStyle/>
          <a:p>
            <a:endParaRPr lang="lv-LV" b="1" dirty="0"/>
          </a:p>
          <a:p>
            <a:endParaRPr lang="lv-LV" b="1" dirty="0"/>
          </a:p>
          <a:p>
            <a:r>
              <a:rPr lang="lv-LV" sz="4400" dirty="0"/>
              <a:t>Revīzijas mērķis un apjoms</a:t>
            </a:r>
          </a:p>
        </p:txBody>
      </p:sp>
    </p:spTree>
    <p:extLst>
      <p:ext uri="{BB962C8B-B14F-4D97-AF65-F5344CB8AC3E}">
        <p14:creationId xmlns:p14="http://schemas.microsoft.com/office/powerpoint/2010/main" val="4081646804"/>
      </p:ext>
    </p:extLst>
  </p:cSld>
  <p:clrMapOvr>
    <a:masterClrMapping/>
  </p:clrMapOvr>
  <mc:AlternateContent xmlns:mc="http://schemas.openxmlformats.org/markup-compatibility/2006" xmlns:p14="http://schemas.microsoft.com/office/powerpoint/2010/main">
    <mc:Choice Requires="p14">
      <p:transition spd="slow" p14:dur="2000" advTm="1930"/>
    </mc:Choice>
    <mc:Fallback xmlns="">
      <p:transition spd="slow" advTm="193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Shēma 5">
            <a:extLst>
              <a:ext uri="{FF2B5EF4-FFF2-40B4-BE49-F238E27FC236}">
                <a16:creationId xmlns:a16="http://schemas.microsoft.com/office/drawing/2014/main" id="{F9332DF7-BFB4-6841-26F7-11DEB9ACEABC}"/>
              </a:ext>
            </a:extLst>
          </p:cNvPr>
          <p:cNvGraphicFramePr/>
          <p:nvPr>
            <p:extLst>
              <p:ext uri="{D42A27DB-BD31-4B8C-83A1-F6EECF244321}">
                <p14:modId xmlns:p14="http://schemas.microsoft.com/office/powerpoint/2010/main" val="2782588795"/>
              </p:ext>
            </p:extLst>
          </p:nvPr>
        </p:nvGraphicFramePr>
        <p:xfrm>
          <a:off x="850900" y="1362455"/>
          <a:ext cx="10534855" cy="4343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34E3E107-B681-4628-A934-C186FB40FD4A}"/>
              </a:ext>
            </a:extLst>
          </p:cNvPr>
          <p:cNvSpPr txBox="1"/>
          <p:nvPr/>
        </p:nvSpPr>
        <p:spPr>
          <a:xfrm>
            <a:off x="1604904" y="542329"/>
            <a:ext cx="8428502" cy="523220"/>
          </a:xfrm>
          <a:prstGeom prst="rect">
            <a:avLst/>
          </a:prstGeom>
          <a:noFill/>
        </p:spPr>
        <p:txBody>
          <a:bodyPr wrap="square" rtlCol="0">
            <a:spAutoFit/>
          </a:bodyPr>
          <a:lstStyle/>
          <a:p>
            <a:r>
              <a:rPr lang="lv-LV" sz="2800" b="1" dirty="0">
                <a:solidFill>
                  <a:schemeClr val="accent1">
                    <a:lumMod val="75000"/>
                  </a:schemeClr>
                </a:solidFill>
              </a:rPr>
              <a:t>Revīzijas mērķis un apjoms</a:t>
            </a:r>
          </a:p>
        </p:txBody>
      </p:sp>
    </p:spTree>
    <p:extLst>
      <p:ext uri="{BB962C8B-B14F-4D97-AF65-F5344CB8AC3E}">
        <p14:creationId xmlns:p14="http://schemas.microsoft.com/office/powerpoint/2010/main" val="2390052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FF97D-F102-13B1-CA36-599358D9527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2CDFA07-789C-3A13-8173-8F9E9863733B}"/>
              </a:ext>
            </a:extLst>
          </p:cNvPr>
          <p:cNvSpPr/>
          <p:nvPr/>
        </p:nvSpPr>
        <p:spPr>
          <a:xfrm>
            <a:off x="559981" y="1144945"/>
            <a:ext cx="6840279" cy="1594635"/>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800" b="0" i="0" u="none" strike="noStrike" kern="1200" cap="none" spc="0" normalizeH="0" baseline="0" noProof="0" dirty="0">
                <a:ln>
                  <a:noFill/>
                </a:ln>
                <a:solidFill>
                  <a:srgbClr val="1F4A72"/>
                </a:solidFill>
                <a:effectLst/>
                <a:uLnTx/>
                <a:uFillTx/>
                <a:latin typeface="Arial" panose="020B0604020202020204"/>
                <a:ea typeface="+mn-ea"/>
                <a:cs typeface="+mn-cs"/>
              </a:rPr>
              <a:t>2020. gada nogalē </a:t>
            </a:r>
            <a:r>
              <a:rPr lang="lv-LV" b="1" dirty="0">
                <a:solidFill>
                  <a:srgbClr val="1F4A72"/>
                </a:solidFill>
                <a:latin typeface="Arial" panose="020B0604020202020204"/>
              </a:rPr>
              <a:t>paaugstināts</a:t>
            </a:r>
            <a:r>
              <a:rPr kumimoji="0" lang="lv-LV" sz="1800" b="1" i="0" u="none" strike="noStrike" kern="1200" cap="none" spc="0" normalizeH="0" baseline="0" noProof="0" dirty="0">
                <a:ln>
                  <a:noFill/>
                </a:ln>
                <a:solidFill>
                  <a:srgbClr val="1F4A72"/>
                </a:solidFill>
                <a:effectLst/>
                <a:uLnTx/>
                <a:uFillTx/>
                <a:latin typeface="Arial" panose="020B0604020202020204"/>
                <a:ea typeface="+mn-ea"/>
                <a:cs typeface="+mn-cs"/>
              </a:rPr>
              <a:t> ES klimata mērķis 2030.gadam </a:t>
            </a:r>
            <a:r>
              <a:rPr kumimoji="0" lang="lv-LV" sz="1800" b="0" i="0" u="none" strike="noStrike" kern="1200" cap="none" spc="0" normalizeH="0" baseline="0" noProof="0" dirty="0">
                <a:ln>
                  <a:noFill/>
                </a:ln>
                <a:solidFill>
                  <a:srgbClr val="1F4A72"/>
                </a:solidFill>
                <a:effectLst/>
                <a:uLnTx/>
                <a:uFillTx/>
                <a:latin typeface="Arial" panose="020B0604020202020204"/>
                <a:ea typeface="+mn-ea"/>
                <a:cs typeface="+mn-cs"/>
              </a:rPr>
              <a:t>– panākt neto iekšzemes samazinājumu SEG emisijām vismaz par 55 % salīdzinājumā ar 1990.gadu. Latvijai tas nozīmē samazināt  ne-ETS darbību SEG emisijas nevis par plānotajiem 6 %, bet par </a:t>
            </a:r>
            <a:r>
              <a:rPr kumimoji="0" lang="lv-LV" sz="1800" b="1" i="0" u="none" strike="noStrike" kern="1200" cap="none" spc="0" normalizeH="0" baseline="0" noProof="0" dirty="0">
                <a:ln>
                  <a:noFill/>
                </a:ln>
                <a:solidFill>
                  <a:srgbClr val="1F4A72"/>
                </a:solidFill>
                <a:effectLst/>
                <a:uLnTx/>
                <a:uFillTx/>
                <a:latin typeface="Arial" panose="020B0604020202020204"/>
                <a:ea typeface="+mn-ea"/>
                <a:cs typeface="+mn-cs"/>
              </a:rPr>
              <a:t>17 %. </a:t>
            </a:r>
          </a:p>
        </p:txBody>
      </p:sp>
      <p:sp>
        <p:nvSpPr>
          <p:cNvPr id="5" name="Rectangle 4">
            <a:extLst>
              <a:ext uri="{FF2B5EF4-FFF2-40B4-BE49-F238E27FC236}">
                <a16:creationId xmlns:a16="http://schemas.microsoft.com/office/drawing/2014/main" id="{F6EE9C0A-2D29-F6FB-23BB-973AB92C804E}"/>
              </a:ext>
            </a:extLst>
          </p:cNvPr>
          <p:cNvSpPr/>
          <p:nvPr/>
        </p:nvSpPr>
        <p:spPr>
          <a:xfrm>
            <a:off x="7134447" y="2868508"/>
            <a:ext cx="4497572" cy="1594635"/>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800" b="0" i="0" u="none" strike="noStrike" kern="1200" cap="none" spc="0" normalizeH="0" baseline="0" noProof="0" dirty="0">
                <a:ln>
                  <a:noFill/>
                </a:ln>
                <a:solidFill>
                  <a:srgbClr val="1F4A72"/>
                </a:solidFill>
                <a:effectLst/>
                <a:uLnTx/>
                <a:uFillTx/>
                <a:latin typeface="Arial" panose="020B0604020202020204"/>
                <a:ea typeface="+mn-ea"/>
                <a:cs typeface="+mn-cs"/>
              </a:rPr>
              <a:t>2024. gadā veiktas izmaiņas Latvijas Nacionālajā klimata un enerģētikas plānā (</a:t>
            </a:r>
            <a:r>
              <a:rPr kumimoji="0" lang="lv-LV" sz="1800" b="1" i="0" u="none" strike="noStrike" kern="1200" cap="none" spc="0" normalizeH="0" baseline="0" noProof="0" dirty="0">
                <a:ln>
                  <a:noFill/>
                </a:ln>
                <a:solidFill>
                  <a:srgbClr val="1F4A72"/>
                </a:solidFill>
                <a:effectLst/>
                <a:uLnTx/>
                <a:uFillTx/>
                <a:latin typeface="Arial" panose="020B0604020202020204"/>
                <a:ea typeface="+mn-ea"/>
                <a:cs typeface="+mn-cs"/>
              </a:rPr>
              <a:t>NEKP</a:t>
            </a:r>
            <a:r>
              <a:rPr kumimoji="0" lang="lv-LV" sz="1800" b="0" i="0" u="none" strike="noStrike" kern="1200" cap="none" spc="0" normalizeH="0" baseline="0" noProof="0" dirty="0">
                <a:ln>
                  <a:noFill/>
                </a:ln>
                <a:solidFill>
                  <a:srgbClr val="1F4A72"/>
                </a:solidFill>
                <a:effectLst/>
                <a:uLnTx/>
                <a:uFillTx/>
                <a:latin typeface="Arial" panose="020B0604020202020204"/>
                <a:ea typeface="+mn-ea"/>
                <a:cs typeface="+mn-cs"/>
              </a:rPr>
              <a:t>). Tajā noteikti arī </a:t>
            </a:r>
            <a:r>
              <a:rPr kumimoji="0" lang="lv-LV" sz="1800" b="1" i="0" u="none" strike="noStrike" kern="1200" cap="none" spc="0" normalizeH="0" baseline="0" noProof="0" dirty="0" err="1">
                <a:ln>
                  <a:noFill/>
                </a:ln>
                <a:solidFill>
                  <a:srgbClr val="1F4A72"/>
                </a:solidFill>
                <a:effectLst/>
                <a:uLnTx/>
                <a:uFillTx/>
                <a:latin typeface="Arial" panose="020B0604020202020204"/>
                <a:ea typeface="+mn-ea"/>
                <a:cs typeface="+mn-cs"/>
              </a:rPr>
              <a:t>sektorālie</a:t>
            </a:r>
            <a:r>
              <a:rPr kumimoji="0" lang="lv-LV" sz="1800" b="1" i="0" u="none" strike="noStrike" kern="1200" cap="none" spc="0" normalizeH="0" baseline="0" noProof="0" dirty="0">
                <a:ln>
                  <a:noFill/>
                </a:ln>
                <a:solidFill>
                  <a:srgbClr val="1F4A72"/>
                </a:solidFill>
                <a:effectLst/>
                <a:uLnTx/>
                <a:uFillTx/>
                <a:latin typeface="Arial" panose="020B0604020202020204"/>
                <a:ea typeface="+mn-ea"/>
                <a:cs typeface="+mn-cs"/>
              </a:rPr>
              <a:t> mērķi, t.sk. transporta nozarei.</a:t>
            </a:r>
          </a:p>
        </p:txBody>
      </p:sp>
      <p:pic>
        <p:nvPicPr>
          <p:cNvPr id="7" name="Graphic 6" descr="Bullseye with solid fill">
            <a:extLst>
              <a:ext uri="{FF2B5EF4-FFF2-40B4-BE49-F238E27FC236}">
                <a16:creationId xmlns:a16="http://schemas.microsoft.com/office/drawing/2014/main" id="{23727FD0-4157-707D-BF96-57543A8765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1994" y="3019746"/>
            <a:ext cx="1116419" cy="1116419"/>
          </a:xfrm>
          <a:prstGeom prst="rect">
            <a:avLst/>
          </a:prstGeom>
        </p:spPr>
      </p:pic>
      <p:sp>
        <p:nvSpPr>
          <p:cNvPr id="8" name="TextBox 7">
            <a:extLst>
              <a:ext uri="{FF2B5EF4-FFF2-40B4-BE49-F238E27FC236}">
                <a16:creationId xmlns:a16="http://schemas.microsoft.com/office/drawing/2014/main" id="{920A34A4-1448-E80F-D07D-67FBEB1578CF}"/>
              </a:ext>
            </a:extLst>
          </p:cNvPr>
          <p:cNvSpPr txBox="1"/>
          <p:nvPr/>
        </p:nvSpPr>
        <p:spPr>
          <a:xfrm>
            <a:off x="1898413" y="475309"/>
            <a:ext cx="839517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800" b="1" i="0" u="none" strike="noStrike" kern="1200" cap="none" spc="0" normalizeH="0" baseline="0" noProof="0" dirty="0">
                <a:ln>
                  <a:noFill/>
                </a:ln>
                <a:solidFill>
                  <a:srgbClr val="1F4A72"/>
                </a:solidFill>
                <a:effectLst/>
                <a:uLnTx/>
                <a:uFillTx/>
                <a:latin typeface="Arial" panose="020B0604020202020204"/>
                <a:ea typeface="+mn-ea"/>
                <a:cs typeface="+mn-cs"/>
              </a:rPr>
              <a:t>Klimata mērķi transporta nozarē</a:t>
            </a:r>
          </a:p>
        </p:txBody>
      </p:sp>
      <p:graphicFrame>
        <p:nvGraphicFramePr>
          <p:cNvPr id="11" name="Table 10">
            <a:extLst>
              <a:ext uri="{FF2B5EF4-FFF2-40B4-BE49-F238E27FC236}">
                <a16:creationId xmlns:a16="http://schemas.microsoft.com/office/drawing/2014/main" id="{ABDB9CC4-03D7-F518-B1EA-926231B1D82C}"/>
              </a:ext>
            </a:extLst>
          </p:cNvPr>
          <p:cNvGraphicFramePr>
            <a:graphicFrameLocks noGrp="1"/>
          </p:cNvGraphicFramePr>
          <p:nvPr>
            <p:extLst>
              <p:ext uri="{D42A27DB-BD31-4B8C-83A1-F6EECF244321}">
                <p14:modId xmlns:p14="http://schemas.microsoft.com/office/powerpoint/2010/main" val="2093451481"/>
              </p:ext>
            </p:extLst>
          </p:nvPr>
        </p:nvGraphicFramePr>
        <p:xfrm>
          <a:off x="620632" y="4117826"/>
          <a:ext cx="6047296" cy="2051399"/>
        </p:xfrm>
        <a:graphic>
          <a:graphicData uri="http://schemas.openxmlformats.org/drawingml/2006/table">
            <a:tbl>
              <a:tblPr firstRow="1" bandRow="1">
                <a:tableStyleId>{5C22544A-7EE6-4342-B048-85BDC9FD1C3A}</a:tableStyleId>
              </a:tblPr>
              <a:tblGrid>
                <a:gridCol w="3147178">
                  <a:extLst>
                    <a:ext uri="{9D8B030D-6E8A-4147-A177-3AD203B41FA5}">
                      <a16:colId xmlns:a16="http://schemas.microsoft.com/office/drawing/2014/main" val="313994259"/>
                    </a:ext>
                  </a:extLst>
                </a:gridCol>
                <a:gridCol w="1285019">
                  <a:extLst>
                    <a:ext uri="{9D8B030D-6E8A-4147-A177-3AD203B41FA5}">
                      <a16:colId xmlns:a16="http://schemas.microsoft.com/office/drawing/2014/main" val="1843860471"/>
                    </a:ext>
                  </a:extLst>
                </a:gridCol>
                <a:gridCol w="1615099">
                  <a:extLst>
                    <a:ext uri="{9D8B030D-6E8A-4147-A177-3AD203B41FA5}">
                      <a16:colId xmlns:a16="http://schemas.microsoft.com/office/drawing/2014/main" val="4151733709"/>
                    </a:ext>
                  </a:extLst>
                </a:gridCol>
              </a:tblGrid>
              <a:tr h="332195">
                <a:tc>
                  <a:txBody>
                    <a:bodyPr/>
                    <a:lstStyle/>
                    <a:p>
                      <a:r>
                        <a:rPr lang="lv-LV" sz="1200" dirty="0">
                          <a:latin typeface="+mn-lt"/>
                        </a:rPr>
                        <a:t>Mērķis</a:t>
                      </a:r>
                    </a:p>
                  </a:txBody>
                  <a:tcPr/>
                </a:tc>
                <a:tc>
                  <a:txBody>
                    <a:bodyPr/>
                    <a:lstStyle/>
                    <a:p>
                      <a:pPr algn="ctr"/>
                      <a:r>
                        <a:rPr lang="lv-LV" sz="1200" dirty="0">
                          <a:latin typeface="+mn-lt"/>
                        </a:rPr>
                        <a:t>2022.gads</a:t>
                      </a:r>
                    </a:p>
                  </a:txBody>
                  <a:tcPr/>
                </a:tc>
                <a:tc>
                  <a:txBody>
                    <a:bodyPr/>
                    <a:lstStyle/>
                    <a:p>
                      <a:pPr algn="ctr"/>
                      <a:r>
                        <a:rPr lang="lv-LV" sz="1200" dirty="0">
                          <a:latin typeface="+mn-lt"/>
                        </a:rPr>
                        <a:t>2030.gads</a:t>
                      </a:r>
                    </a:p>
                  </a:txBody>
                  <a:tcPr/>
                </a:tc>
                <a:extLst>
                  <a:ext uri="{0D108BD9-81ED-4DB2-BD59-A6C34878D82A}">
                    <a16:rowId xmlns:a16="http://schemas.microsoft.com/office/drawing/2014/main" val="209048642"/>
                  </a:ext>
                </a:extLst>
              </a:tr>
              <a:tr h="3107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dirty="0">
                          <a:effectLst/>
                          <a:latin typeface="+mn-lt"/>
                        </a:rPr>
                        <a:t>Transporta sektora SEG emisiju izmaiņas </a:t>
                      </a:r>
                      <a:endParaRPr lang="lv-LV" sz="1200" dirty="0">
                        <a:solidFill>
                          <a:srgbClr val="333333"/>
                        </a:solidFill>
                        <a:effectLst/>
                        <a:latin typeface="+mn-lt"/>
                        <a:ea typeface="Times New Roman" panose="02020603050405020304" pitchFamily="18" charset="0"/>
                        <a:cs typeface="Times New Roman" panose="02020603050405020304" pitchFamily="18" charset="0"/>
                      </a:endParaRPr>
                    </a:p>
                  </a:txBody>
                  <a:tcPr/>
                </a:tc>
                <a:tc gridSpan="2">
                  <a:txBody>
                    <a:bodyPr/>
                    <a:lstStyle/>
                    <a:p>
                      <a:pPr algn="ctr"/>
                      <a:endParaRPr lang="lv-LV" sz="1200" dirty="0">
                        <a:latin typeface="+mn-lt"/>
                      </a:endParaRPr>
                    </a:p>
                  </a:txBody>
                  <a:tcPr/>
                </a:tc>
                <a:tc hMerge="1">
                  <a:txBody>
                    <a:bodyPr/>
                    <a:lstStyle/>
                    <a:p>
                      <a:pPr algn="ctr"/>
                      <a:endParaRPr lang="lv-LV" sz="1200" b="0" dirty="0">
                        <a:latin typeface="+mn-lt"/>
                      </a:endParaRPr>
                    </a:p>
                  </a:txBody>
                  <a:tcPr/>
                </a:tc>
                <a:extLst>
                  <a:ext uri="{0D108BD9-81ED-4DB2-BD59-A6C34878D82A}">
                    <a16:rowId xmlns:a16="http://schemas.microsoft.com/office/drawing/2014/main" val="1590371002"/>
                  </a:ext>
                </a:extLst>
              </a:tr>
              <a:tr h="26049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lv-LV" sz="1200" i="1" kern="1200" dirty="0">
                          <a:solidFill>
                            <a:schemeClr val="dk1"/>
                          </a:solidFill>
                          <a:effectLst/>
                          <a:latin typeface="+mn-lt"/>
                          <a:ea typeface="+mn-ea"/>
                          <a:cs typeface="+mn-cs"/>
                        </a:rPr>
                        <a:t>% pret 2005.g.</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200" dirty="0">
                          <a:latin typeface="+mn-lt"/>
                        </a:rPr>
                        <a:t>+1,0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200" b="0" dirty="0">
                          <a:latin typeface="+mn-lt"/>
                        </a:rPr>
                        <a:t>-21,2</a:t>
                      </a:r>
                    </a:p>
                  </a:txBody>
                  <a:tcPr/>
                </a:tc>
                <a:extLst>
                  <a:ext uri="{0D108BD9-81ED-4DB2-BD59-A6C34878D82A}">
                    <a16:rowId xmlns:a16="http://schemas.microsoft.com/office/drawing/2014/main" val="4065511677"/>
                  </a:ext>
                </a:extLst>
              </a:tr>
              <a:tr h="26049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lv-LV" sz="1200" i="1" kern="1200" dirty="0" err="1">
                          <a:solidFill>
                            <a:schemeClr val="dk1"/>
                          </a:solidFill>
                          <a:effectLst/>
                          <a:latin typeface="+mn-lt"/>
                          <a:ea typeface="+mn-ea"/>
                          <a:cs typeface="+mn-cs"/>
                        </a:rPr>
                        <a:t>kt</a:t>
                      </a:r>
                      <a:r>
                        <a:rPr lang="lv-LV" sz="1200" i="1" kern="1200" dirty="0">
                          <a:solidFill>
                            <a:schemeClr val="dk1"/>
                          </a:solidFill>
                          <a:effectLst/>
                          <a:latin typeface="+mn-lt"/>
                          <a:ea typeface="+mn-ea"/>
                          <a:cs typeface="+mn-cs"/>
                        </a:rPr>
                        <a:t> CO2 </a:t>
                      </a:r>
                      <a:r>
                        <a:rPr lang="lv-LV" sz="1200" i="1" kern="1200" dirty="0" err="1">
                          <a:solidFill>
                            <a:schemeClr val="dk1"/>
                          </a:solidFill>
                          <a:latin typeface="+mn-lt"/>
                          <a:ea typeface="+mn-ea"/>
                          <a:cs typeface="+mn-cs"/>
                        </a:rPr>
                        <a:t>ekv</a:t>
                      </a:r>
                      <a:endParaRPr lang="lv-LV" sz="1200" i="1" kern="1200" dirty="0">
                        <a:solidFill>
                          <a:schemeClr val="dk1"/>
                        </a:solidFill>
                        <a:latin typeface="+mn-lt"/>
                        <a:ea typeface="+mn-ea"/>
                        <a:cs typeface="+mn-cs"/>
                      </a:endParaRPr>
                    </a:p>
                  </a:txBody>
                  <a:tcPr/>
                </a:tc>
                <a:tc>
                  <a:txBody>
                    <a:bodyPr/>
                    <a:lstStyle/>
                    <a:p>
                      <a:pPr algn="ctr"/>
                      <a:r>
                        <a:rPr lang="lv-LV" sz="1200" kern="1200" dirty="0">
                          <a:solidFill>
                            <a:schemeClr val="dk1"/>
                          </a:solidFill>
                          <a:effectLst/>
                          <a:latin typeface="+mn-lt"/>
                          <a:ea typeface="+mn-ea"/>
                          <a:cs typeface="+mn-cs"/>
                        </a:rPr>
                        <a:t>3137,1</a:t>
                      </a:r>
                      <a:endParaRPr lang="lv-LV" sz="1200" dirty="0">
                        <a:latin typeface="+mn-lt"/>
                      </a:endParaRPr>
                    </a:p>
                  </a:txBody>
                  <a:tcPr/>
                </a:tc>
                <a:tc>
                  <a:txBody>
                    <a:bodyPr/>
                    <a:lstStyle/>
                    <a:p>
                      <a:pPr algn="ctr"/>
                      <a:r>
                        <a:rPr lang="lv-LV" sz="1200" b="0" kern="1200" dirty="0">
                          <a:solidFill>
                            <a:schemeClr val="dk1"/>
                          </a:solidFill>
                          <a:effectLst/>
                          <a:latin typeface="+mn-lt"/>
                          <a:ea typeface="+mn-ea"/>
                          <a:cs typeface="+mn-cs"/>
                        </a:rPr>
                        <a:t>2446,5</a:t>
                      </a:r>
                      <a:endParaRPr lang="lv-LV" sz="1200" b="0" dirty="0">
                        <a:latin typeface="+mn-lt"/>
                      </a:endParaRPr>
                    </a:p>
                  </a:txBody>
                  <a:tcPr/>
                </a:tc>
                <a:extLst>
                  <a:ext uri="{0D108BD9-81ED-4DB2-BD59-A6C34878D82A}">
                    <a16:rowId xmlns:a16="http://schemas.microsoft.com/office/drawing/2014/main" val="756854239"/>
                  </a:ext>
                </a:extLst>
              </a:tr>
              <a:tr h="434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dirty="0">
                          <a:effectLst/>
                          <a:latin typeface="+mn-lt"/>
                        </a:rPr>
                        <a:t>SEG emisiju intensitātes samazinājums transportā (%)</a:t>
                      </a:r>
                      <a:endParaRPr lang="lv-LV" sz="1200" dirty="0">
                        <a:solidFill>
                          <a:srgbClr val="333333"/>
                        </a:solidFill>
                        <a:effectLst/>
                        <a:latin typeface="+mn-lt"/>
                        <a:ea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200" dirty="0">
                          <a:effectLst/>
                          <a:latin typeface="+mn-lt"/>
                        </a:rPr>
                        <a:t>2,2</a:t>
                      </a:r>
                      <a:endParaRPr lang="lv-LV" sz="1200" dirty="0">
                        <a:solidFill>
                          <a:srgbClr val="333333"/>
                        </a:solidFill>
                        <a:effectLst/>
                        <a:latin typeface="+mn-lt"/>
                        <a:ea typeface="Times New Roman" panose="02020603050405020304" pitchFamily="18" charset="0"/>
                        <a:cs typeface="Times New Roman" panose="02020603050405020304" pitchFamily="18" charset="0"/>
                      </a:endParaRPr>
                    </a:p>
                    <a:p>
                      <a:pPr algn="ctr"/>
                      <a:endParaRPr lang="lv-LV" sz="1200" dirty="0">
                        <a:latin typeface="+mn-lt"/>
                      </a:endParaRPr>
                    </a:p>
                  </a:txBody>
                  <a:tcPr/>
                </a:tc>
                <a:tc>
                  <a:txBody>
                    <a:bodyPr/>
                    <a:lstStyle/>
                    <a:p>
                      <a:pPr algn="ctr"/>
                      <a:r>
                        <a:rPr lang="lv-LV" sz="1200" b="0" dirty="0">
                          <a:latin typeface="+mn-lt"/>
                        </a:rPr>
                        <a:t>15</a:t>
                      </a:r>
                    </a:p>
                  </a:txBody>
                  <a:tcPr/>
                </a:tc>
                <a:extLst>
                  <a:ext uri="{0D108BD9-81ED-4DB2-BD59-A6C34878D82A}">
                    <a16:rowId xmlns:a16="http://schemas.microsoft.com/office/drawing/2014/main" val="3377519717"/>
                  </a:ext>
                </a:extLst>
              </a:tr>
              <a:tr h="4025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dirty="0" err="1">
                          <a:effectLst/>
                          <a:latin typeface="+mn-lt"/>
                        </a:rPr>
                        <a:t>Atjaunīgās</a:t>
                      </a:r>
                      <a:r>
                        <a:rPr lang="lv-LV" sz="1200" dirty="0">
                          <a:effectLst/>
                          <a:latin typeface="+mn-lt"/>
                        </a:rPr>
                        <a:t> enerģijas īpatsvars transportā </a:t>
                      </a:r>
                      <a:endParaRPr lang="lv-LV" sz="1200" dirty="0">
                        <a:solidFill>
                          <a:srgbClr val="333333"/>
                        </a:solidFill>
                        <a:effectLst/>
                        <a:latin typeface="+mn-lt"/>
                        <a:ea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200" dirty="0">
                          <a:effectLst/>
                          <a:latin typeface="+mn-lt"/>
                        </a:rPr>
                        <a:t>3,1</a:t>
                      </a:r>
                      <a:endParaRPr lang="lv-LV" sz="1200" dirty="0">
                        <a:solidFill>
                          <a:srgbClr val="333333"/>
                        </a:solidFill>
                        <a:effectLst/>
                        <a:latin typeface="+mn-lt"/>
                        <a:ea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200" b="0" dirty="0">
                          <a:effectLst/>
                          <a:latin typeface="+mn-lt"/>
                        </a:rPr>
                        <a:t>29</a:t>
                      </a:r>
                      <a:endParaRPr lang="lv-LV" sz="1200" b="0" dirty="0">
                        <a:solidFill>
                          <a:srgbClr val="333333"/>
                        </a:solidFill>
                        <a:effectLst/>
                        <a:latin typeface="+mn-lt"/>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82486955"/>
                  </a:ext>
                </a:extLst>
              </a:tr>
            </a:tbl>
          </a:graphicData>
        </a:graphic>
      </p:graphicFrame>
      <p:sp>
        <p:nvSpPr>
          <p:cNvPr id="19" name="Rectangle 18">
            <a:extLst>
              <a:ext uri="{FF2B5EF4-FFF2-40B4-BE49-F238E27FC236}">
                <a16:creationId xmlns:a16="http://schemas.microsoft.com/office/drawing/2014/main" id="{3ABEB9DF-D6E2-F229-98F0-FBBF840D7E74}"/>
              </a:ext>
            </a:extLst>
          </p:cNvPr>
          <p:cNvSpPr/>
          <p:nvPr/>
        </p:nvSpPr>
        <p:spPr>
          <a:xfrm>
            <a:off x="8314660" y="5187761"/>
            <a:ext cx="2753831" cy="768874"/>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200" b="1" i="1" u="none" strike="noStrike" kern="1200" cap="none" spc="0" normalizeH="0" baseline="0" noProof="0" dirty="0">
                <a:ln>
                  <a:noFill/>
                </a:ln>
                <a:solidFill>
                  <a:srgbClr val="1F4A72"/>
                </a:solidFill>
                <a:effectLst/>
                <a:uLnTx/>
                <a:uFillTx/>
                <a:latin typeface="Arial" panose="020B0604020202020204"/>
                <a:ea typeface="+mn-ea"/>
                <a:cs typeface="+mn-cs"/>
              </a:rPr>
              <a:t>Mērķi ietverti ES un Latvijas normatīvajā regulējumā</a:t>
            </a:r>
          </a:p>
        </p:txBody>
      </p:sp>
      <p:cxnSp>
        <p:nvCxnSpPr>
          <p:cNvPr id="23" name="Straight Arrow Connector 22">
            <a:extLst>
              <a:ext uri="{FF2B5EF4-FFF2-40B4-BE49-F238E27FC236}">
                <a16:creationId xmlns:a16="http://schemas.microsoft.com/office/drawing/2014/main" id="{B9EA3630-A9F0-9AFC-48B6-0492AEDE0A21}"/>
              </a:ext>
            </a:extLst>
          </p:cNvPr>
          <p:cNvCxnSpPr>
            <a:cxnSpLocks/>
          </p:cNvCxnSpPr>
          <p:nvPr/>
        </p:nvCxnSpPr>
        <p:spPr>
          <a:xfrm>
            <a:off x="6667928" y="5462445"/>
            <a:ext cx="1646732" cy="0"/>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5D54375E-7970-A815-7D4E-1E48413D4E4D}"/>
              </a:ext>
            </a:extLst>
          </p:cNvPr>
          <p:cNvCxnSpPr>
            <a:cxnSpLocks/>
          </p:cNvCxnSpPr>
          <p:nvPr/>
        </p:nvCxnSpPr>
        <p:spPr>
          <a:xfrm>
            <a:off x="7453422" y="1838032"/>
            <a:ext cx="2062717" cy="893134"/>
          </a:xfrm>
          <a:prstGeom prst="bentConnector3">
            <a:avLst>
              <a:gd name="adj1" fmla="val 99485"/>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4D0E83A8-87AE-9BDB-9A5F-0858929CC9D7}"/>
              </a:ext>
            </a:extLst>
          </p:cNvPr>
          <p:cNvCxnSpPr>
            <a:cxnSpLocks/>
          </p:cNvCxnSpPr>
          <p:nvPr/>
        </p:nvCxnSpPr>
        <p:spPr>
          <a:xfrm rot="10800000" flipV="1">
            <a:off x="3179136" y="3428996"/>
            <a:ext cx="3795829" cy="546238"/>
          </a:xfrm>
          <a:prstGeom prst="bentConnector3">
            <a:avLst>
              <a:gd name="adj1" fmla="val 100140"/>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341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182D3-8693-7800-45AD-AA88E8B74FC5}"/>
            </a:ext>
          </a:extLst>
        </p:cNvPr>
        <p:cNvGrpSpPr/>
        <p:nvPr/>
      </p:nvGrpSpPr>
      <p:grpSpPr>
        <a:xfrm>
          <a:off x="0" y="0"/>
          <a:ext cx="0" cy="0"/>
          <a:chOff x="0" y="0"/>
          <a:chExt cx="0" cy="0"/>
        </a:xfrm>
      </p:grpSpPr>
      <p:pic>
        <p:nvPicPr>
          <p:cNvPr id="2" name="Attēla vietturis 18">
            <a:extLst>
              <a:ext uri="{FF2B5EF4-FFF2-40B4-BE49-F238E27FC236}">
                <a16:creationId xmlns:a16="http://schemas.microsoft.com/office/drawing/2014/main" id="{21B3C88C-E300-5246-3885-9C4054D69C66}"/>
              </a:ext>
            </a:extLst>
          </p:cNvPr>
          <p:cNvPicPr>
            <a:picLocks noChangeAspect="1"/>
          </p:cNvPicPr>
          <p:nvPr/>
        </p:nvPicPr>
        <p:blipFill>
          <a:blip r:embed="rId3">
            <a:extLst>
              <a:ext uri="{28A0092B-C50C-407E-A947-70E740481C1C}">
                <a14:useLocalDpi xmlns:a14="http://schemas.microsoft.com/office/drawing/2010/main" val="0"/>
              </a:ext>
            </a:extLst>
          </a:blip>
          <a:srcRect l="850" r="850"/>
          <a:stretch>
            <a:fillRect/>
          </a:stretch>
        </p:blipFill>
        <p:spPr bwMode="auto">
          <a:xfrm>
            <a:off x="0" y="0"/>
            <a:ext cx="12192000" cy="6857999"/>
          </a:xfrm>
          <a:prstGeom prst="rect">
            <a:avLst/>
          </a:prstGeom>
          <a:noFill/>
          <a:ln>
            <a:noFill/>
          </a:ln>
        </p:spPr>
      </p:pic>
      <p:grpSp>
        <p:nvGrpSpPr>
          <p:cNvPr id="4" name="Group 3">
            <a:extLst>
              <a:ext uri="{FF2B5EF4-FFF2-40B4-BE49-F238E27FC236}">
                <a16:creationId xmlns:a16="http://schemas.microsoft.com/office/drawing/2014/main" id="{D59501EE-3425-FBB3-5955-3973BC0D4B0F}"/>
              </a:ext>
            </a:extLst>
          </p:cNvPr>
          <p:cNvGrpSpPr/>
          <p:nvPr/>
        </p:nvGrpSpPr>
        <p:grpSpPr>
          <a:xfrm>
            <a:off x="676406" y="1"/>
            <a:ext cx="916088" cy="883577"/>
            <a:chOff x="676406" y="1"/>
            <a:chExt cx="916088" cy="883577"/>
          </a:xfrm>
        </p:grpSpPr>
        <p:sp>
          <p:nvSpPr>
            <p:cNvPr id="5" name="Rectangle 4">
              <a:extLst>
                <a:ext uri="{FF2B5EF4-FFF2-40B4-BE49-F238E27FC236}">
                  <a16:creationId xmlns:a16="http://schemas.microsoft.com/office/drawing/2014/main" id="{3A0FFAEB-5EC6-7B59-6B20-4015BA3B9F55}"/>
                </a:ext>
              </a:extLst>
            </p:cNvPr>
            <p:cNvSpPr/>
            <p:nvPr/>
          </p:nvSpPr>
          <p:spPr>
            <a:xfrm>
              <a:off x="676406" y="1"/>
              <a:ext cx="916088" cy="883577"/>
            </a:xfrm>
            <a:prstGeom prst="rect">
              <a:avLst/>
            </a:prstGeom>
            <a:solidFill>
              <a:srgbClr val="204B7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V"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Picture 5" descr="Text&#10;&#10;Description automatically generated">
              <a:extLst>
                <a:ext uri="{FF2B5EF4-FFF2-40B4-BE49-F238E27FC236}">
                  <a16:creationId xmlns:a16="http://schemas.microsoft.com/office/drawing/2014/main" id="{CE10DDDE-AC6B-6C2F-2793-341B18C8BBEB}"/>
                </a:ext>
              </a:extLst>
            </p:cNvPr>
            <p:cNvPicPr>
              <a:picLocks noChangeAspect="1"/>
            </p:cNvPicPr>
            <p:nvPr/>
          </p:nvPicPr>
          <p:blipFill>
            <a:blip r:embed="rId4"/>
            <a:stretch>
              <a:fillRect/>
            </a:stretch>
          </p:blipFill>
          <p:spPr>
            <a:xfrm>
              <a:off x="766526" y="112735"/>
              <a:ext cx="712953" cy="654989"/>
            </a:xfrm>
            <a:prstGeom prst="rect">
              <a:avLst/>
            </a:prstGeom>
          </p:spPr>
        </p:pic>
      </p:grpSp>
      <p:sp>
        <p:nvSpPr>
          <p:cNvPr id="8" name="Rectangle 7">
            <a:extLst>
              <a:ext uri="{FF2B5EF4-FFF2-40B4-BE49-F238E27FC236}">
                <a16:creationId xmlns:a16="http://schemas.microsoft.com/office/drawing/2014/main" id="{B717768C-5AC7-8E78-6964-09EE52813383}"/>
              </a:ext>
            </a:extLst>
          </p:cNvPr>
          <p:cNvSpPr/>
          <p:nvPr/>
        </p:nvSpPr>
        <p:spPr>
          <a:xfrm>
            <a:off x="3739084" y="1698228"/>
            <a:ext cx="7833518" cy="4917457"/>
          </a:xfrm>
          <a:prstGeom prst="rect">
            <a:avLst/>
          </a:prstGeom>
          <a:solidFill>
            <a:srgbClr val="F9C54C">
              <a:alpha val="848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V"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7DE8947E-38DB-9BE5-B0F1-74AD136F3A02}"/>
              </a:ext>
            </a:extLst>
          </p:cNvPr>
          <p:cNvSpPr txBox="1"/>
          <p:nvPr/>
        </p:nvSpPr>
        <p:spPr>
          <a:xfrm>
            <a:off x="3739084" y="1712321"/>
            <a:ext cx="25987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LV" sz="3200" b="1" i="0" u="none" strike="noStrike" kern="1200" cap="none" spc="0" normalizeH="0" baseline="0" noProof="0" dirty="0">
                <a:ln>
                  <a:noFill/>
                </a:ln>
                <a:solidFill>
                  <a:srgbClr val="1F4A72"/>
                </a:solidFill>
                <a:effectLst/>
                <a:uLnTx/>
                <a:uFillTx/>
                <a:latin typeface="Arial" panose="020B0604020202020204"/>
                <a:ea typeface="+mn-ea"/>
                <a:cs typeface="+mn-cs"/>
              </a:rPr>
              <a:t>Pamata dati </a:t>
            </a:r>
          </a:p>
        </p:txBody>
      </p:sp>
      <p:sp>
        <p:nvSpPr>
          <p:cNvPr id="16" name="TextBox 15">
            <a:extLst>
              <a:ext uri="{FF2B5EF4-FFF2-40B4-BE49-F238E27FC236}">
                <a16:creationId xmlns:a16="http://schemas.microsoft.com/office/drawing/2014/main" id="{65B6ED19-11BF-FE63-99A5-C3618EA0DE92}"/>
              </a:ext>
            </a:extLst>
          </p:cNvPr>
          <p:cNvSpPr txBox="1"/>
          <p:nvPr/>
        </p:nvSpPr>
        <p:spPr>
          <a:xfrm>
            <a:off x="5029190" y="2409898"/>
            <a:ext cx="6376229"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1F4A72"/>
                </a:solidFill>
                <a:effectLst/>
                <a:uLnTx/>
                <a:uFillTx/>
                <a:latin typeface="Arial" panose="020B0604020202020204"/>
                <a:ea typeface="+mn-ea"/>
                <a:cs typeface="+mn-cs"/>
              </a:rPr>
              <a:t>31,4% </a:t>
            </a:r>
            <a:r>
              <a:rPr kumimoji="0" lang="lv-LV" b="0" i="0" u="none" strike="noStrike" kern="1200" cap="none" spc="0" normalizeH="0" baseline="0" noProof="0" dirty="0">
                <a:ln>
                  <a:noFill/>
                </a:ln>
                <a:solidFill>
                  <a:srgbClr val="1F4A72"/>
                </a:solidFill>
                <a:effectLst/>
                <a:uLnTx/>
                <a:uFillTx/>
                <a:latin typeface="Arial" panose="020B0604020202020204"/>
                <a:ea typeface="+mn-ea"/>
                <a:cs typeface="+mn-cs"/>
              </a:rPr>
              <a:t>transporta nozares saražotais SEG emisiju apjoms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1F4A72"/>
                </a:solidFill>
                <a:effectLst/>
                <a:uLnTx/>
                <a:uFillTx/>
                <a:latin typeface="Arial" panose="020B0604020202020204"/>
                <a:ea typeface="+mn-ea"/>
                <a:cs typeface="+mn-cs"/>
              </a:rPr>
              <a:t>97% </a:t>
            </a:r>
            <a:r>
              <a:rPr kumimoji="0" lang="lv-LV" b="0" i="0" u="none" strike="noStrike" kern="1200" cap="none" spc="0" normalizeH="0" baseline="0" noProof="0" dirty="0">
                <a:ln>
                  <a:noFill/>
                </a:ln>
                <a:solidFill>
                  <a:srgbClr val="1F4A72"/>
                </a:solidFill>
                <a:effectLst/>
                <a:uLnTx/>
                <a:uFillTx/>
                <a:latin typeface="Arial" panose="020B0604020202020204"/>
                <a:ea typeface="+mn-ea"/>
                <a:cs typeface="+mn-cs"/>
              </a:rPr>
              <a:t>no transporta emisijām veido autotransports</a:t>
            </a:r>
            <a:endParaRPr kumimoji="0" lang="lv-LV" sz="2000" b="0" i="0" u="none" strike="noStrike" kern="1200" cap="none" spc="0" normalizeH="0" baseline="0" noProof="0" dirty="0">
              <a:ln>
                <a:noFill/>
              </a:ln>
              <a:solidFill>
                <a:srgbClr val="1F4A72"/>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1F4A72"/>
                </a:solidFill>
                <a:effectLst/>
                <a:uLnTx/>
                <a:uFillTx/>
                <a:latin typeface="Arial" panose="020B0604020202020204"/>
                <a:ea typeface="+mn-ea"/>
                <a:cs typeface="+mn-cs"/>
              </a:rPr>
              <a:t>13 gadi </a:t>
            </a:r>
            <a:r>
              <a:rPr kumimoji="0" lang="lv-LV" b="0" i="0" u="none" strike="noStrike" kern="1200" cap="none" spc="0" normalizeH="0" baseline="0" noProof="0" dirty="0">
                <a:ln>
                  <a:noFill/>
                </a:ln>
                <a:solidFill>
                  <a:srgbClr val="1F4A72"/>
                </a:solidFill>
                <a:effectLst/>
                <a:uLnTx/>
                <a:uFillTx/>
                <a:latin typeface="Arial" panose="020B0604020202020204"/>
                <a:ea typeface="+mn-ea"/>
                <a:cs typeface="+mn-cs"/>
              </a:rPr>
              <a:t>vidējais auto vecums Latvijā</a:t>
            </a:r>
            <a:endParaRPr kumimoji="0" lang="lv-LV" sz="2000" b="0" i="0" u="none" strike="noStrike" kern="1200" cap="none" spc="0" normalizeH="0" baseline="0" noProof="0" dirty="0">
              <a:ln>
                <a:noFill/>
              </a:ln>
              <a:solidFill>
                <a:srgbClr val="1F4A72"/>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1F4A72"/>
                </a:solidFill>
                <a:effectLst/>
                <a:uLnTx/>
                <a:uFillTx/>
                <a:latin typeface="Arial" panose="020B0604020202020204"/>
                <a:ea typeface="+mn-ea"/>
                <a:cs typeface="+mn-cs"/>
              </a:rPr>
              <a:t>3</a:t>
            </a:r>
            <a:r>
              <a:rPr lang="lv-LV" sz="2400" b="1" dirty="0">
                <a:solidFill>
                  <a:srgbClr val="1F4A72"/>
                </a:solidFill>
                <a:latin typeface="Arial" panose="020B0604020202020204"/>
              </a:rPr>
              <a:t>7</a:t>
            </a:r>
            <a:r>
              <a:rPr kumimoji="0" lang="lv-LV" sz="2400" b="1" i="0" u="none" strike="noStrike" kern="1200" cap="none" spc="0" normalizeH="0" baseline="0" noProof="0" dirty="0">
                <a:ln>
                  <a:noFill/>
                </a:ln>
                <a:solidFill>
                  <a:srgbClr val="1F4A72"/>
                </a:solidFill>
                <a:effectLst/>
                <a:uLnTx/>
                <a:uFillTx/>
                <a:latin typeface="Arial" panose="020B0604020202020204"/>
                <a:ea typeface="+mn-ea"/>
                <a:cs typeface="+mn-cs"/>
              </a:rPr>
              <a:t> milj. </a:t>
            </a:r>
            <a:r>
              <a:rPr kumimoji="0" lang="lv-LV" b="0" i="0" u="none" strike="noStrike" kern="1200" cap="none" spc="0" normalizeH="0" baseline="0" noProof="0" dirty="0">
                <a:ln>
                  <a:noFill/>
                </a:ln>
                <a:solidFill>
                  <a:srgbClr val="1F4A72"/>
                </a:solidFill>
                <a:effectLst/>
                <a:uLnTx/>
                <a:uFillTx/>
                <a:latin typeface="Arial" panose="020B0604020202020204"/>
                <a:ea typeface="+mn-ea"/>
                <a:cs typeface="+mn-cs"/>
              </a:rPr>
              <a:t>novirzīti </a:t>
            </a:r>
            <a:r>
              <a:rPr kumimoji="0" lang="lv-LV" b="0" i="0" u="none" strike="noStrike" kern="1200" cap="none" spc="0" normalizeH="0" baseline="0" noProof="0" dirty="0" err="1">
                <a:ln>
                  <a:noFill/>
                </a:ln>
                <a:solidFill>
                  <a:srgbClr val="1F4A72"/>
                </a:solidFill>
                <a:effectLst/>
                <a:uLnTx/>
                <a:uFillTx/>
                <a:latin typeface="Arial" panose="020B0604020202020204"/>
                <a:ea typeface="+mn-ea"/>
                <a:cs typeface="+mn-cs"/>
              </a:rPr>
              <a:t>elektroauto</a:t>
            </a:r>
            <a:r>
              <a:rPr kumimoji="0" lang="lv-LV" b="0" i="0" u="none" strike="noStrike" kern="1200" cap="none" spc="0" normalizeH="0" baseline="0" noProof="0" dirty="0">
                <a:ln>
                  <a:noFill/>
                </a:ln>
                <a:solidFill>
                  <a:srgbClr val="1F4A72"/>
                </a:solidFill>
                <a:effectLst/>
                <a:uLnTx/>
                <a:uFillTx/>
                <a:latin typeface="Arial" panose="020B0604020202020204"/>
                <a:ea typeface="+mn-ea"/>
                <a:cs typeface="+mn-cs"/>
              </a:rPr>
              <a:t> atbalstam</a:t>
            </a:r>
            <a:endParaRPr kumimoji="0" lang="lv-LV" sz="2000" b="0" i="0" u="none" strike="noStrike" kern="1200" cap="none" spc="0" normalizeH="0" baseline="0" noProof="0" dirty="0">
              <a:ln>
                <a:noFill/>
              </a:ln>
              <a:solidFill>
                <a:srgbClr val="1F4A72"/>
              </a:solidFill>
              <a:effectLst/>
              <a:uLnTx/>
              <a:uFillTx/>
              <a:latin typeface="Arial" panose="020B0604020202020204"/>
              <a:ea typeface="+mn-ea"/>
              <a:cs typeface="+mn-cs"/>
            </a:endParaRPr>
          </a:p>
          <a:p>
            <a:pPr lvl="0">
              <a:defRPr/>
            </a:pPr>
            <a:r>
              <a:rPr lang="lv-LV" sz="2400" b="1" dirty="0">
                <a:solidFill>
                  <a:srgbClr val="1F4A72"/>
                </a:solidFill>
                <a:latin typeface="Arial" panose="020B0604020202020204"/>
              </a:rPr>
              <a:t>2,37 </a:t>
            </a:r>
            <a:r>
              <a:rPr lang="lv-LV" sz="2400" b="1" dirty="0" err="1">
                <a:solidFill>
                  <a:srgbClr val="1F4A72"/>
                </a:solidFill>
                <a:latin typeface="Arial" panose="020B0604020202020204"/>
              </a:rPr>
              <a:t>milj</a:t>
            </a:r>
            <a:r>
              <a:rPr kumimoji="0" lang="lv-LV" sz="2000" b="1" i="0" u="none" strike="noStrike" kern="1200" cap="none" spc="0" normalizeH="0" baseline="0" noProof="0" dirty="0">
                <a:ln>
                  <a:noFill/>
                </a:ln>
                <a:solidFill>
                  <a:srgbClr val="1F4A72"/>
                </a:solidFill>
                <a:effectLst/>
                <a:uLnTx/>
                <a:uFillTx/>
                <a:latin typeface="Arial" panose="020B0604020202020204"/>
                <a:ea typeface="+mn-ea"/>
                <a:cs typeface="+mn-cs"/>
              </a:rPr>
              <a:t>. </a:t>
            </a:r>
            <a:r>
              <a:rPr lang="lv-LV" dirty="0">
                <a:solidFill>
                  <a:srgbClr val="1F4A72"/>
                </a:solidFill>
              </a:rPr>
              <a:t>valsts dotācija </a:t>
            </a:r>
            <a:r>
              <a:rPr kumimoji="0" lang="lv-LV" b="1" i="0" u="none" strike="noStrike" kern="1200" cap="none" spc="0" normalizeH="0" baseline="0" noProof="0" dirty="0">
                <a:ln>
                  <a:noFill/>
                </a:ln>
                <a:solidFill>
                  <a:srgbClr val="1F4A72"/>
                </a:solidFill>
                <a:effectLst/>
                <a:uLnTx/>
                <a:uFillTx/>
                <a:latin typeface="Arial" panose="020B0604020202020204"/>
                <a:ea typeface="+mn-ea"/>
                <a:cs typeface="+mn-cs"/>
              </a:rPr>
              <a:t> </a:t>
            </a:r>
            <a:r>
              <a:rPr kumimoji="0" lang="lv-LV" b="0" i="0" u="none" strike="noStrike" kern="1200" cap="none" spc="0" normalizeH="0" baseline="0" noProof="0" dirty="0">
                <a:ln>
                  <a:noFill/>
                </a:ln>
                <a:solidFill>
                  <a:srgbClr val="1F4A72"/>
                </a:solidFill>
                <a:effectLst/>
                <a:uLnTx/>
                <a:uFillTx/>
                <a:latin typeface="Arial" panose="020B0604020202020204"/>
                <a:ea typeface="+mn-ea"/>
                <a:cs typeface="+mn-cs"/>
              </a:rPr>
              <a:t>ETL infrastruktūras uzturēšanai </a:t>
            </a:r>
            <a:r>
              <a:rPr lang="lv-LV" dirty="0">
                <a:solidFill>
                  <a:srgbClr val="1F4A72"/>
                </a:solidFill>
                <a:latin typeface="Arial" panose="020B0604020202020204"/>
              </a:rPr>
              <a:t>2020.-2025.gads</a:t>
            </a:r>
            <a:endParaRPr kumimoji="0" lang="lv-LV" b="1" i="0" u="none" strike="noStrike" kern="1200" cap="none" spc="0" normalizeH="0" baseline="0" noProof="0" dirty="0">
              <a:ln>
                <a:noFill/>
              </a:ln>
              <a:solidFill>
                <a:srgbClr val="1F4A72"/>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1F4A72"/>
                </a:solidFill>
                <a:effectLst/>
                <a:uLnTx/>
                <a:uFillTx/>
                <a:latin typeface="Arial" panose="020B0604020202020204"/>
                <a:ea typeface="+mn-ea"/>
                <a:cs typeface="+mn-cs"/>
              </a:rPr>
              <a:t>35</a:t>
            </a:r>
            <a:r>
              <a:rPr kumimoji="0" lang="lv-LV" sz="2000" b="0" i="0" u="none" strike="noStrike" kern="1200" cap="none" spc="0" normalizeH="0" baseline="0" noProof="0" dirty="0">
                <a:ln>
                  <a:noFill/>
                </a:ln>
                <a:solidFill>
                  <a:srgbClr val="1F4A72"/>
                </a:solidFill>
                <a:effectLst/>
                <a:uLnTx/>
                <a:uFillTx/>
                <a:latin typeface="Arial" panose="020B0604020202020204"/>
                <a:ea typeface="+mn-ea"/>
                <a:cs typeface="+mn-cs"/>
              </a:rPr>
              <a:t> </a:t>
            </a:r>
            <a:r>
              <a:rPr kumimoji="0" lang="lv-LV" sz="2400" b="1" i="0" u="none" strike="noStrike" kern="1200" cap="none" spc="0" normalizeH="0" baseline="0" noProof="0" dirty="0">
                <a:ln>
                  <a:noFill/>
                </a:ln>
                <a:solidFill>
                  <a:srgbClr val="1F4A72"/>
                </a:solidFill>
                <a:effectLst/>
                <a:uLnTx/>
                <a:uFillTx/>
                <a:latin typeface="Arial" panose="020B0604020202020204"/>
                <a:ea typeface="+mn-ea"/>
                <a:cs typeface="+mn-cs"/>
              </a:rPr>
              <a:t>pasākumi</a:t>
            </a:r>
            <a:r>
              <a:rPr kumimoji="0" lang="lv-LV" sz="2400" b="0" i="0" u="none" strike="noStrike" kern="1200" cap="none" spc="0" normalizeH="0" baseline="0" noProof="0" dirty="0">
                <a:ln>
                  <a:noFill/>
                </a:ln>
                <a:solidFill>
                  <a:srgbClr val="1F4A72"/>
                </a:solidFill>
                <a:effectLst/>
                <a:uLnTx/>
                <a:uFillTx/>
                <a:latin typeface="Arial" panose="020B0604020202020204"/>
                <a:ea typeface="+mn-ea"/>
                <a:cs typeface="+mn-cs"/>
              </a:rPr>
              <a:t> </a:t>
            </a:r>
            <a:r>
              <a:rPr kumimoji="0" lang="lv-LV" b="0" i="0" u="none" strike="noStrike" kern="1200" cap="none" spc="0" normalizeH="0" baseline="0" noProof="0" dirty="0">
                <a:ln>
                  <a:noFill/>
                </a:ln>
                <a:solidFill>
                  <a:srgbClr val="1F4A72"/>
                </a:solidFill>
                <a:effectLst/>
                <a:uLnTx/>
                <a:uFillTx/>
                <a:latin typeface="Arial" panose="020B0604020202020204"/>
                <a:ea typeface="+mn-ea"/>
                <a:cs typeface="+mn-cs"/>
              </a:rPr>
              <a:t>NEKP dekarbonizācijas virzienam</a:t>
            </a:r>
            <a:endParaRPr kumimoji="0" lang="lv-LV" sz="2000" b="0" i="0" u="none" strike="noStrike" kern="1200" cap="none" spc="0" normalizeH="0" baseline="0" noProof="0" dirty="0">
              <a:ln>
                <a:noFill/>
              </a:ln>
              <a:solidFill>
                <a:srgbClr val="1F4A72"/>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1F4A72"/>
                </a:solidFill>
                <a:effectLst/>
                <a:uLnTx/>
                <a:uFillTx/>
                <a:latin typeface="Arial" panose="020B0604020202020204"/>
                <a:ea typeface="+mn-ea"/>
                <a:cs typeface="+mn-cs"/>
              </a:rPr>
              <a:t>2,9 mljrd. </a:t>
            </a:r>
            <a:r>
              <a:rPr kumimoji="0" lang="lv-LV" b="0" i="0" u="none" strike="noStrike" kern="1200" cap="none" spc="0" normalizeH="0" baseline="0" noProof="0" dirty="0">
                <a:ln>
                  <a:noFill/>
                </a:ln>
                <a:solidFill>
                  <a:srgbClr val="1F4A72"/>
                </a:solidFill>
                <a:effectLst/>
                <a:uLnTx/>
                <a:uFillTx/>
                <a:latin typeface="Arial" panose="020B0604020202020204"/>
                <a:ea typeface="+mn-ea"/>
                <a:cs typeface="+mn-cs"/>
              </a:rPr>
              <a:t>nepieciešamās investīcijas (iezīmēts 41%)</a:t>
            </a:r>
            <a:endParaRPr kumimoji="0" lang="lv-LV" sz="2000" b="0" i="0" u="none" strike="noStrike" kern="1200" cap="none" spc="0" normalizeH="0" baseline="0" noProof="0" dirty="0">
              <a:ln>
                <a:noFill/>
              </a:ln>
              <a:solidFill>
                <a:srgbClr val="1F4A72"/>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2400" b="1" dirty="0">
                <a:solidFill>
                  <a:srgbClr val="1F4A72"/>
                </a:solidFill>
                <a:latin typeface="Arial" panose="020B0604020202020204"/>
              </a:rPr>
              <a:t>243 tūkst</a:t>
            </a:r>
            <a:r>
              <a:rPr lang="lv-LV" sz="2400" dirty="0">
                <a:solidFill>
                  <a:srgbClr val="1F4A72"/>
                </a:solidFill>
                <a:latin typeface="Arial" panose="020B0604020202020204"/>
              </a:rPr>
              <a:t>. </a:t>
            </a:r>
            <a:r>
              <a:rPr lang="lv-LV" dirty="0">
                <a:solidFill>
                  <a:srgbClr val="1F4A72"/>
                </a:solidFill>
                <a:latin typeface="Arial" panose="020B0604020202020204"/>
              </a:rPr>
              <a:t>aplēstais transporta nabadzībai pakļauto mājsaimniecību skaits</a:t>
            </a:r>
            <a:endParaRPr kumimoji="0" lang="lv-LV" sz="2000" b="0" i="0" u="none" strike="noStrike" kern="1200" cap="none" spc="0" normalizeH="0" baseline="0" noProof="0" dirty="0">
              <a:ln>
                <a:noFill/>
              </a:ln>
              <a:solidFill>
                <a:srgbClr val="1F4A72"/>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3EDAD107-4F9D-6149-0DC6-BD07F8E4DDA5}"/>
              </a:ext>
            </a:extLst>
          </p:cNvPr>
          <p:cNvSpPr txBox="1"/>
          <p:nvPr/>
        </p:nvSpPr>
        <p:spPr>
          <a:xfrm>
            <a:off x="9137807" y="3087925"/>
            <a:ext cx="202951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LV" sz="1800" b="0" i="0" u="none" strike="noStrike" kern="1200" cap="none" spc="0" normalizeH="0" baseline="0" noProof="0">
                <a:ln>
                  <a:noFill/>
                </a:ln>
                <a:solidFill>
                  <a:srgbClr val="1F4A72"/>
                </a:solidFill>
                <a:effectLst/>
                <a:uLnTx/>
                <a:uFillTx/>
                <a:latin typeface="Arial" panose="020B0604020202020204"/>
                <a:ea typeface="+mn-ea"/>
                <a:cs typeface="+mn-cs"/>
              </a:rPr>
              <a:t> </a:t>
            </a:r>
          </a:p>
        </p:txBody>
      </p:sp>
      <p:pic>
        <p:nvPicPr>
          <p:cNvPr id="9" name="Graphic 8" descr="Electric car with solid fill">
            <a:extLst>
              <a:ext uri="{FF2B5EF4-FFF2-40B4-BE49-F238E27FC236}">
                <a16:creationId xmlns:a16="http://schemas.microsoft.com/office/drawing/2014/main" id="{1B00A317-FEC9-FB86-BE51-08873D99A8F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16706" y="2459605"/>
            <a:ext cx="1012484" cy="1012484"/>
          </a:xfrm>
          <a:prstGeom prst="rect">
            <a:avLst/>
          </a:prstGeom>
        </p:spPr>
      </p:pic>
      <p:pic>
        <p:nvPicPr>
          <p:cNvPr id="12" name="Graphic 11" descr="Bus with solid fill">
            <a:extLst>
              <a:ext uri="{FF2B5EF4-FFF2-40B4-BE49-F238E27FC236}">
                <a16:creationId xmlns:a16="http://schemas.microsoft.com/office/drawing/2014/main" id="{BF73046B-3A4D-9F23-087E-8D0941CE424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05067" y="3538124"/>
            <a:ext cx="914400" cy="914400"/>
          </a:xfrm>
          <a:prstGeom prst="rect">
            <a:avLst/>
          </a:prstGeom>
        </p:spPr>
      </p:pic>
      <p:pic>
        <p:nvPicPr>
          <p:cNvPr id="22" name="Graphic 21" descr="Wallet with solid fill">
            <a:extLst>
              <a:ext uri="{FF2B5EF4-FFF2-40B4-BE49-F238E27FC236}">
                <a16:creationId xmlns:a16="http://schemas.microsoft.com/office/drawing/2014/main" id="{54FA35A3-4088-4819-584E-6EAAB5C1D9B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15362" y="4688479"/>
            <a:ext cx="914400" cy="914400"/>
          </a:xfrm>
          <a:prstGeom prst="rect">
            <a:avLst/>
          </a:prstGeom>
        </p:spPr>
      </p:pic>
    </p:spTree>
    <p:extLst>
      <p:ext uri="{BB962C8B-B14F-4D97-AF65-F5344CB8AC3E}">
        <p14:creationId xmlns:p14="http://schemas.microsoft.com/office/powerpoint/2010/main" val="1363694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2CA44A-8FE1-06CC-69CA-094B28F47778}"/>
              </a:ext>
            </a:extLst>
          </p:cNvPr>
          <p:cNvSpPr txBox="1"/>
          <p:nvPr/>
        </p:nvSpPr>
        <p:spPr>
          <a:xfrm>
            <a:off x="2108792" y="567592"/>
            <a:ext cx="8428502" cy="523220"/>
          </a:xfrm>
          <a:prstGeom prst="rect">
            <a:avLst/>
          </a:prstGeom>
          <a:noFill/>
        </p:spPr>
        <p:txBody>
          <a:bodyPr wrap="square" rtlCol="0">
            <a:spAutoFit/>
          </a:bodyPr>
          <a:lstStyle/>
          <a:p>
            <a:r>
              <a:rPr lang="lv-LV" sz="2800" b="1" dirty="0">
                <a:solidFill>
                  <a:schemeClr val="accent3"/>
                </a:solidFill>
              </a:rPr>
              <a:t>Ziņojuma saturs</a:t>
            </a:r>
          </a:p>
        </p:txBody>
      </p:sp>
      <p:graphicFrame>
        <p:nvGraphicFramePr>
          <p:cNvPr id="4" name="Tabula 3">
            <a:extLst>
              <a:ext uri="{FF2B5EF4-FFF2-40B4-BE49-F238E27FC236}">
                <a16:creationId xmlns:a16="http://schemas.microsoft.com/office/drawing/2014/main" id="{29C625AD-0E1A-FF03-88EB-AB065F10F303}"/>
              </a:ext>
            </a:extLst>
          </p:cNvPr>
          <p:cNvGraphicFramePr>
            <a:graphicFrameLocks noGrp="1"/>
          </p:cNvGraphicFramePr>
          <p:nvPr/>
        </p:nvGraphicFramePr>
        <p:xfrm>
          <a:off x="745190" y="1868120"/>
          <a:ext cx="10701619" cy="3307080"/>
        </p:xfrm>
        <a:graphic>
          <a:graphicData uri="http://schemas.openxmlformats.org/drawingml/2006/table">
            <a:tbl>
              <a:tblPr firstRow="1" bandRow="1">
                <a:tableStyleId>{5C22544A-7EE6-4342-B048-85BDC9FD1C3A}</a:tableStyleId>
              </a:tblPr>
              <a:tblGrid>
                <a:gridCol w="2073165">
                  <a:extLst>
                    <a:ext uri="{9D8B030D-6E8A-4147-A177-3AD203B41FA5}">
                      <a16:colId xmlns:a16="http://schemas.microsoft.com/office/drawing/2014/main" val="1229915694"/>
                    </a:ext>
                  </a:extLst>
                </a:gridCol>
                <a:gridCol w="2179529">
                  <a:extLst>
                    <a:ext uri="{9D8B030D-6E8A-4147-A177-3AD203B41FA5}">
                      <a16:colId xmlns:a16="http://schemas.microsoft.com/office/drawing/2014/main" val="901877875"/>
                    </a:ext>
                  </a:extLst>
                </a:gridCol>
                <a:gridCol w="2204581">
                  <a:extLst>
                    <a:ext uri="{9D8B030D-6E8A-4147-A177-3AD203B41FA5}">
                      <a16:colId xmlns:a16="http://schemas.microsoft.com/office/drawing/2014/main" val="2454078189"/>
                    </a:ext>
                  </a:extLst>
                </a:gridCol>
                <a:gridCol w="1913900">
                  <a:extLst>
                    <a:ext uri="{9D8B030D-6E8A-4147-A177-3AD203B41FA5}">
                      <a16:colId xmlns:a16="http://schemas.microsoft.com/office/drawing/2014/main" val="277261340"/>
                    </a:ext>
                  </a:extLst>
                </a:gridCol>
                <a:gridCol w="2330444">
                  <a:extLst>
                    <a:ext uri="{9D8B030D-6E8A-4147-A177-3AD203B41FA5}">
                      <a16:colId xmlns:a16="http://schemas.microsoft.com/office/drawing/2014/main" val="2557694446"/>
                    </a:ext>
                  </a:extLst>
                </a:gridCol>
              </a:tblGrid>
              <a:tr h="864937">
                <a:tc>
                  <a:txBody>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lang="lv-LV" sz="1800" dirty="0"/>
                    </a:p>
                    <a:p>
                      <a:pPr marL="0" marR="0" lvl="0" indent="0" algn="ctr" defTabSz="914400" rtl="0" eaLnBrk="1" fontAlgn="auto" latinLnBrk="0" hangingPunct="1">
                        <a:lnSpc>
                          <a:spcPct val="100000"/>
                        </a:lnSpc>
                        <a:spcBef>
                          <a:spcPts val="1200"/>
                        </a:spcBef>
                        <a:spcAft>
                          <a:spcPts val="1200"/>
                        </a:spcAft>
                        <a:buClrTx/>
                        <a:buSzTx/>
                        <a:buFontTx/>
                        <a:buNone/>
                        <a:tabLst/>
                        <a:defRPr/>
                      </a:pPr>
                      <a:endParaRPr lang="lv-LV" sz="1800" dirty="0"/>
                    </a:p>
                    <a:p>
                      <a:pPr marL="0" marR="0" lvl="0" indent="0" algn="ctr" defTabSz="914400" rtl="0" eaLnBrk="1" fontAlgn="auto" latinLnBrk="0" hangingPunct="1">
                        <a:lnSpc>
                          <a:spcPct val="100000"/>
                        </a:lnSpc>
                        <a:spcBef>
                          <a:spcPts val="1800"/>
                        </a:spcBef>
                        <a:spcAft>
                          <a:spcPts val="1200"/>
                        </a:spcAft>
                        <a:buClrTx/>
                        <a:buSzTx/>
                        <a:buFontTx/>
                        <a:buNone/>
                        <a:tabLst/>
                        <a:defRPr/>
                      </a:pPr>
                      <a:r>
                        <a:rPr lang="lv-LV" sz="1800" dirty="0">
                          <a:latin typeface="Arial" panose="020B0604020202020204" pitchFamily="34" charset="0"/>
                          <a:cs typeface="Arial" panose="020B0604020202020204" pitchFamily="34" charset="0"/>
                        </a:rPr>
                        <a:t>Priekšnosacījumi klimata mērķu sasniegšanai</a:t>
                      </a:r>
                    </a:p>
                    <a:p>
                      <a:pPr marL="0" marR="0" lvl="0" indent="0" algn="ctr" defTabSz="914400" rtl="0" eaLnBrk="1" fontAlgn="auto" latinLnBrk="0" hangingPunct="1">
                        <a:lnSpc>
                          <a:spcPct val="100000"/>
                        </a:lnSpc>
                        <a:spcBef>
                          <a:spcPts val="1200"/>
                        </a:spcBef>
                        <a:spcAft>
                          <a:spcPts val="1200"/>
                        </a:spcAft>
                        <a:buClrTx/>
                        <a:buSzTx/>
                        <a:buFontTx/>
                        <a:buNone/>
                        <a:tabLst/>
                        <a:defRPr/>
                      </a:pPr>
                      <a:endParaRPr lang="lv-LV" sz="1800" dirty="0"/>
                    </a:p>
                    <a:p>
                      <a:pPr marL="0" marR="0" lvl="0" indent="0" algn="ctr" defTabSz="914400" rtl="0" eaLnBrk="1" fontAlgn="auto" latinLnBrk="0" hangingPunct="1">
                        <a:lnSpc>
                          <a:spcPct val="100000"/>
                        </a:lnSpc>
                        <a:spcBef>
                          <a:spcPts val="1200"/>
                        </a:spcBef>
                        <a:spcAft>
                          <a:spcPts val="1200"/>
                        </a:spcAft>
                        <a:buClrTx/>
                        <a:buSzTx/>
                        <a:buFontTx/>
                        <a:buNone/>
                        <a:tabLst/>
                        <a:defRPr/>
                      </a:pPr>
                      <a:endParaRPr lang="lv-LV" sz="1800" dirty="0"/>
                    </a:p>
                  </a:txBody>
                  <a:tcPr anchor="ctr">
                    <a:solidFill>
                      <a:schemeClr val="accent3"/>
                    </a:solidFill>
                  </a:tcPr>
                </a:tc>
                <a:tc>
                  <a:txBody>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lang="lv-LV" sz="1800" dirty="0">
                        <a:solidFill>
                          <a:schemeClr val="bg1"/>
                        </a:solidFill>
                      </a:endParaRPr>
                    </a:p>
                    <a:p>
                      <a:pPr marL="0" marR="0" lvl="0" indent="0" algn="ctr" defTabSz="914400" rtl="0" eaLnBrk="1" fontAlgn="auto" latinLnBrk="0" hangingPunct="1">
                        <a:lnSpc>
                          <a:spcPct val="100000"/>
                        </a:lnSpc>
                        <a:spcBef>
                          <a:spcPts val="1200"/>
                        </a:spcBef>
                        <a:spcAft>
                          <a:spcPts val="1200"/>
                        </a:spcAft>
                        <a:buClrTx/>
                        <a:buSzTx/>
                        <a:buFontTx/>
                        <a:buNone/>
                        <a:tabLst/>
                        <a:defRPr/>
                      </a:pPr>
                      <a:r>
                        <a:rPr lang="lv-LV" sz="1800" dirty="0">
                          <a:solidFill>
                            <a:schemeClr val="bg1"/>
                          </a:solidFill>
                          <a:latin typeface="Arial" panose="020B0604020202020204" pitchFamily="34" charset="0"/>
                          <a:cs typeface="Arial" panose="020B0604020202020204" pitchFamily="34" charset="0"/>
                        </a:rPr>
                        <a:t>Izmaiņas degvielas jomā, </a:t>
                      </a:r>
                      <a:r>
                        <a:rPr lang="lv-LV" sz="1800" dirty="0" err="1">
                          <a:solidFill>
                            <a:schemeClr val="bg1"/>
                          </a:solidFill>
                          <a:latin typeface="Arial" panose="020B0604020202020204" pitchFamily="34" charset="0"/>
                          <a:cs typeface="Arial" panose="020B0604020202020204" pitchFamily="34" charset="0"/>
                        </a:rPr>
                        <a:t>mazaizsargāto</a:t>
                      </a:r>
                      <a:r>
                        <a:rPr lang="lv-LV" sz="1800" dirty="0">
                          <a:solidFill>
                            <a:schemeClr val="bg1"/>
                          </a:solidFill>
                          <a:latin typeface="Arial" panose="020B0604020202020204" pitchFamily="34" charset="0"/>
                          <a:cs typeface="Arial" panose="020B0604020202020204" pitchFamily="34" charset="0"/>
                        </a:rPr>
                        <a:t> iedzīvotāju aizsardzība</a:t>
                      </a:r>
                      <a:endParaRPr lang="lv-LV" sz="1800" dirty="0">
                        <a:latin typeface="Arial" panose="020B0604020202020204" pitchFamily="34" charset="0"/>
                        <a:cs typeface="Arial" panose="020B0604020202020204" pitchFamily="34" charset="0"/>
                      </a:endParaRPr>
                    </a:p>
                  </a:txBody>
                  <a:tcPr anchor="ctr">
                    <a:solidFill>
                      <a:schemeClr val="accent3"/>
                    </a:solidFill>
                  </a:tcPr>
                </a:tc>
                <a:tc>
                  <a:txBody>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lang="lv-LV" sz="1800" dirty="0">
                        <a:solidFill>
                          <a:schemeClr val="bg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1200"/>
                        </a:spcBef>
                        <a:spcAft>
                          <a:spcPts val="1200"/>
                        </a:spcAft>
                        <a:buClrTx/>
                        <a:buSzTx/>
                        <a:buFontTx/>
                        <a:buNone/>
                        <a:tabLst/>
                        <a:defRPr/>
                      </a:pPr>
                      <a:r>
                        <a:rPr lang="lv-LV" sz="1800" dirty="0">
                          <a:solidFill>
                            <a:schemeClr val="bg1"/>
                          </a:solidFill>
                          <a:latin typeface="Arial" panose="020B0604020202020204" pitchFamily="34" charset="0"/>
                          <a:cs typeface="Arial" panose="020B0604020202020204" pitchFamily="34" charset="0"/>
                        </a:rPr>
                        <a:t>Atbalsta mehānismi  </a:t>
                      </a:r>
                      <a:r>
                        <a:rPr lang="lv-LV" sz="1800" dirty="0" err="1">
                          <a:solidFill>
                            <a:schemeClr val="bg1"/>
                          </a:solidFill>
                          <a:latin typeface="Arial" panose="020B0604020202020204" pitchFamily="34" charset="0"/>
                          <a:cs typeface="Arial" panose="020B0604020202020204" pitchFamily="34" charset="0"/>
                        </a:rPr>
                        <a:t>elektroauto</a:t>
                      </a:r>
                      <a:r>
                        <a:rPr lang="lv-LV" sz="1800" dirty="0">
                          <a:solidFill>
                            <a:schemeClr val="bg1"/>
                          </a:solidFill>
                          <a:latin typeface="Arial" panose="020B0604020202020204" pitchFamily="34" charset="0"/>
                          <a:cs typeface="Arial" panose="020B0604020202020204" pitchFamily="34" charset="0"/>
                        </a:rPr>
                        <a:t> skaita palielināšanai</a:t>
                      </a:r>
                    </a:p>
                  </a:txBody>
                  <a:tcPr anchor="ctr">
                    <a:solidFill>
                      <a:schemeClr val="accent3"/>
                    </a:solidFill>
                  </a:tcPr>
                </a:tc>
                <a:tc>
                  <a:txBody>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lang="lv-LV" sz="1800" dirty="0">
                        <a:solidFill>
                          <a:schemeClr val="bg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1200"/>
                        </a:spcBef>
                        <a:spcAft>
                          <a:spcPts val="1200"/>
                        </a:spcAft>
                        <a:buClrTx/>
                        <a:buSzTx/>
                        <a:buFontTx/>
                        <a:buNone/>
                        <a:tabLst/>
                        <a:defRPr/>
                      </a:pPr>
                      <a:r>
                        <a:rPr lang="lv-LV" sz="1800" dirty="0" err="1">
                          <a:solidFill>
                            <a:schemeClr val="bg1"/>
                          </a:solidFill>
                          <a:latin typeface="Arial" panose="020B0604020202020204" pitchFamily="34" charset="0"/>
                          <a:cs typeface="Arial" panose="020B0604020202020204" pitchFamily="34" charset="0"/>
                        </a:rPr>
                        <a:t>Elektroauto</a:t>
                      </a:r>
                      <a:r>
                        <a:rPr lang="lv-LV" sz="1800" dirty="0">
                          <a:solidFill>
                            <a:schemeClr val="bg1"/>
                          </a:solidFill>
                          <a:latin typeface="Arial" panose="020B0604020202020204" pitchFamily="34" charset="0"/>
                          <a:cs typeface="Arial" panose="020B0604020202020204" pitchFamily="34" charset="0"/>
                        </a:rPr>
                        <a:t> uzlādes infrastruktūra</a:t>
                      </a:r>
                    </a:p>
                  </a:txBody>
                  <a:tcPr anchor="ctr">
                    <a:solidFill>
                      <a:schemeClr val="accent3"/>
                    </a:solidFill>
                  </a:tcPr>
                </a:tc>
                <a:tc>
                  <a:txBody>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lang="lv-LV" sz="1800" dirty="0">
                        <a:solidFill>
                          <a:schemeClr val="bg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1200"/>
                        </a:spcBef>
                        <a:spcAft>
                          <a:spcPts val="1200"/>
                        </a:spcAft>
                        <a:buClrTx/>
                        <a:buSzTx/>
                        <a:buFontTx/>
                        <a:buNone/>
                        <a:tabLst/>
                        <a:defRPr/>
                      </a:pPr>
                      <a:r>
                        <a:rPr lang="lv-LV" sz="1800" dirty="0">
                          <a:solidFill>
                            <a:schemeClr val="bg1"/>
                          </a:solidFill>
                          <a:latin typeface="Arial" panose="020B0604020202020204" pitchFamily="34" charset="0"/>
                          <a:cs typeface="Arial" panose="020B0604020202020204" pitchFamily="34" charset="0"/>
                        </a:rPr>
                        <a:t>Pašvaldību </a:t>
                      </a:r>
                      <a:r>
                        <a:rPr lang="lv-LV" sz="1800" dirty="0" err="1">
                          <a:solidFill>
                            <a:schemeClr val="bg1"/>
                          </a:solidFill>
                          <a:latin typeface="Arial" panose="020B0604020202020204" pitchFamily="34" charset="0"/>
                          <a:cs typeface="Arial" panose="020B0604020202020204" pitchFamily="34" charset="0"/>
                        </a:rPr>
                        <a:t>elektroautobusu</a:t>
                      </a:r>
                      <a:r>
                        <a:rPr lang="lv-LV" sz="1800" dirty="0">
                          <a:solidFill>
                            <a:schemeClr val="bg1"/>
                          </a:solidFill>
                          <a:latin typeface="Arial" panose="020B0604020202020204" pitchFamily="34" charset="0"/>
                          <a:cs typeface="Arial" panose="020B0604020202020204" pitchFamily="34" charset="0"/>
                        </a:rPr>
                        <a:t> pasākums</a:t>
                      </a:r>
                    </a:p>
                  </a:txBody>
                  <a:tcPr anchor="ctr">
                    <a:solidFill>
                      <a:schemeClr val="accent3"/>
                    </a:solidFill>
                  </a:tcPr>
                </a:tc>
                <a:extLst>
                  <a:ext uri="{0D108BD9-81ED-4DB2-BD59-A6C34878D82A}">
                    <a16:rowId xmlns:a16="http://schemas.microsoft.com/office/drawing/2014/main" val="1011177501"/>
                  </a:ext>
                </a:extLst>
              </a:tr>
            </a:tbl>
          </a:graphicData>
        </a:graphic>
      </p:graphicFrame>
      <p:sp>
        <p:nvSpPr>
          <p:cNvPr id="5" name="Rectangle: Diagonal Corners Rounded 4">
            <a:extLst>
              <a:ext uri="{FF2B5EF4-FFF2-40B4-BE49-F238E27FC236}">
                <a16:creationId xmlns:a16="http://schemas.microsoft.com/office/drawing/2014/main" id="{83D945FA-4D3D-BE15-0ECD-9C0217168081}"/>
              </a:ext>
            </a:extLst>
          </p:cNvPr>
          <p:cNvSpPr/>
          <p:nvPr/>
        </p:nvSpPr>
        <p:spPr>
          <a:xfrm>
            <a:off x="8478140" y="5721929"/>
            <a:ext cx="3056351" cy="651353"/>
          </a:xfrm>
          <a:prstGeom prst="round2Diag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dirty="0"/>
              <a:t>Sagatavots starpziņojums </a:t>
            </a:r>
            <a:r>
              <a:rPr lang="lv-LV" sz="1600" dirty="0"/>
              <a:t>(12.02.2026.  publiskots)</a:t>
            </a:r>
            <a:endParaRPr lang="lv-LV" dirty="0"/>
          </a:p>
        </p:txBody>
      </p:sp>
      <p:cxnSp>
        <p:nvCxnSpPr>
          <p:cNvPr id="7" name="Straight Arrow Connector 6">
            <a:extLst>
              <a:ext uri="{FF2B5EF4-FFF2-40B4-BE49-F238E27FC236}">
                <a16:creationId xmlns:a16="http://schemas.microsoft.com/office/drawing/2014/main" id="{E45F5D6D-CF47-3A23-A195-9768F2B211AE}"/>
              </a:ext>
            </a:extLst>
          </p:cNvPr>
          <p:cNvCxnSpPr>
            <a:cxnSpLocks/>
            <a:stCxn id="5" idx="3"/>
          </p:cNvCxnSpPr>
          <p:nvPr/>
        </p:nvCxnSpPr>
        <p:spPr>
          <a:xfrm flipV="1">
            <a:off x="10006316" y="5184458"/>
            <a:ext cx="0" cy="537471"/>
          </a:xfrm>
          <a:prstGeom prst="straightConnector1">
            <a:avLst/>
          </a:prstGeom>
          <a:ln w="57150">
            <a:prstDash val="solid"/>
            <a:tailEnd type="triangle"/>
          </a:ln>
        </p:spPr>
        <p:style>
          <a:lnRef idx="2">
            <a:schemeClr val="accent1"/>
          </a:lnRef>
          <a:fillRef idx="0">
            <a:schemeClr val="accent1"/>
          </a:fillRef>
          <a:effectRef idx="1">
            <a:schemeClr val="accent1"/>
          </a:effectRef>
          <a:fontRef idx="minor">
            <a:schemeClr val="tx1"/>
          </a:fontRef>
        </p:style>
      </p:cxnSp>
      <p:pic>
        <p:nvPicPr>
          <p:cNvPr id="10" name="Graphic 9" descr="Bus with solid fill">
            <a:extLst>
              <a:ext uri="{FF2B5EF4-FFF2-40B4-BE49-F238E27FC236}">
                <a16:creationId xmlns:a16="http://schemas.microsoft.com/office/drawing/2014/main" id="{7B1A9EB5-308C-807B-1002-6746FA7BF9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97795" y="2401520"/>
            <a:ext cx="914400" cy="914400"/>
          </a:xfrm>
          <a:prstGeom prst="rect">
            <a:avLst/>
          </a:prstGeom>
        </p:spPr>
      </p:pic>
      <p:pic>
        <p:nvPicPr>
          <p:cNvPr id="12" name="Graphic 11" descr="Electric car with solid fill">
            <a:extLst>
              <a:ext uri="{FF2B5EF4-FFF2-40B4-BE49-F238E27FC236}">
                <a16:creationId xmlns:a16="http://schemas.microsoft.com/office/drawing/2014/main" id="{D10BE77F-35B8-2636-D61D-E8A9391C0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6421" y="2374707"/>
            <a:ext cx="914400" cy="914400"/>
          </a:xfrm>
          <a:prstGeom prst="rect">
            <a:avLst/>
          </a:prstGeom>
        </p:spPr>
      </p:pic>
      <p:pic>
        <p:nvPicPr>
          <p:cNvPr id="14" name="Graphic 13" descr="Full battery with solid fill">
            <a:extLst>
              <a:ext uri="{FF2B5EF4-FFF2-40B4-BE49-F238E27FC236}">
                <a16:creationId xmlns:a16="http://schemas.microsoft.com/office/drawing/2014/main" id="{2F3E4B4C-0070-3FD9-DB10-4C767718A1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86561" y="2401520"/>
            <a:ext cx="914400" cy="914400"/>
          </a:xfrm>
          <a:prstGeom prst="rect">
            <a:avLst/>
          </a:prstGeom>
        </p:spPr>
      </p:pic>
      <p:pic>
        <p:nvPicPr>
          <p:cNvPr id="16" name="Graphic 15" descr="Fuel with solid fill">
            <a:extLst>
              <a:ext uri="{FF2B5EF4-FFF2-40B4-BE49-F238E27FC236}">
                <a16:creationId xmlns:a16="http://schemas.microsoft.com/office/drawing/2014/main" id="{CAC3A431-03E0-82A4-C461-94C64615848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505853" y="2209083"/>
            <a:ext cx="914400" cy="914400"/>
          </a:xfrm>
          <a:prstGeom prst="rect">
            <a:avLst/>
          </a:prstGeom>
        </p:spPr>
      </p:pic>
      <p:pic>
        <p:nvPicPr>
          <p:cNvPr id="19" name="Graphic 18" descr="Bullseye with solid fill">
            <a:extLst>
              <a:ext uri="{FF2B5EF4-FFF2-40B4-BE49-F238E27FC236}">
                <a16:creationId xmlns:a16="http://schemas.microsoft.com/office/drawing/2014/main" id="{4B0F777A-C467-C0A8-B77D-75DFE660A41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94619" y="2209083"/>
            <a:ext cx="914400" cy="914400"/>
          </a:xfrm>
          <a:prstGeom prst="rect">
            <a:avLst/>
          </a:prstGeom>
        </p:spPr>
      </p:pic>
      <p:sp>
        <p:nvSpPr>
          <p:cNvPr id="22" name="Rectangle: Diagonal Corners Rounded 21">
            <a:extLst>
              <a:ext uri="{FF2B5EF4-FFF2-40B4-BE49-F238E27FC236}">
                <a16:creationId xmlns:a16="http://schemas.microsoft.com/office/drawing/2014/main" id="{B212CB58-9E51-C9C3-B821-0DFBA21E0366}"/>
              </a:ext>
            </a:extLst>
          </p:cNvPr>
          <p:cNvSpPr/>
          <p:nvPr/>
        </p:nvSpPr>
        <p:spPr>
          <a:xfrm>
            <a:off x="1383466" y="1537560"/>
            <a:ext cx="739036" cy="501042"/>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solidFill>
                  <a:srgbClr val="92D050"/>
                </a:solidFill>
              </a:rPr>
              <a:t>1. </a:t>
            </a:r>
          </a:p>
        </p:txBody>
      </p:sp>
      <p:sp>
        <p:nvSpPr>
          <p:cNvPr id="23" name="Rectangle: Diagonal Corners Rounded 22">
            <a:extLst>
              <a:ext uri="{FF2B5EF4-FFF2-40B4-BE49-F238E27FC236}">
                <a16:creationId xmlns:a16="http://schemas.microsoft.com/office/drawing/2014/main" id="{AF93BA60-A851-2E1D-80BE-D0DA13C95349}"/>
              </a:ext>
            </a:extLst>
          </p:cNvPr>
          <p:cNvSpPr/>
          <p:nvPr/>
        </p:nvSpPr>
        <p:spPr>
          <a:xfrm>
            <a:off x="3593535" y="1534419"/>
            <a:ext cx="739036" cy="501042"/>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solidFill>
                  <a:srgbClr val="92D050"/>
                </a:solidFill>
              </a:rPr>
              <a:t>2. </a:t>
            </a:r>
          </a:p>
        </p:txBody>
      </p:sp>
      <p:sp>
        <p:nvSpPr>
          <p:cNvPr id="24" name="Rectangle: Diagonal Corners Rounded 23">
            <a:extLst>
              <a:ext uri="{FF2B5EF4-FFF2-40B4-BE49-F238E27FC236}">
                <a16:creationId xmlns:a16="http://schemas.microsoft.com/office/drawing/2014/main" id="{66CF3EA0-A64B-D39D-2D26-3E9A75A0039E}"/>
              </a:ext>
            </a:extLst>
          </p:cNvPr>
          <p:cNvSpPr/>
          <p:nvPr/>
        </p:nvSpPr>
        <p:spPr>
          <a:xfrm>
            <a:off x="5726481" y="1532816"/>
            <a:ext cx="739036" cy="501042"/>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solidFill>
                  <a:srgbClr val="92D050"/>
                </a:solidFill>
              </a:rPr>
              <a:t>3. </a:t>
            </a:r>
          </a:p>
        </p:txBody>
      </p:sp>
      <p:sp>
        <p:nvSpPr>
          <p:cNvPr id="25" name="Rectangle: Diagonal Corners Rounded 24">
            <a:extLst>
              <a:ext uri="{FF2B5EF4-FFF2-40B4-BE49-F238E27FC236}">
                <a16:creationId xmlns:a16="http://schemas.microsoft.com/office/drawing/2014/main" id="{539F944A-E1C4-302F-E517-61A5D7536C5F}"/>
              </a:ext>
            </a:extLst>
          </p:cNvPr>
          <p:cNvSpPr/>
          <p:nvPr/>
        </p:nvSpPr>
        <p:spPr>
          <a:xfrm>
            <a:off x="7861925" y="1501169"/>
            <a:ext cx="739036" cy="501042"/>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solidFill>
                  <a:srgbClr val="92D050"/>
                </a:solidFill>
              </a:rPr>
              <a:t>4. </a:t>
            </a:r>
          </a:p>
        </p:txBody>
      </p:sp>
      <p:sp>
        <p:nvSpPr>
          <p:cNvPr id="26" name="Rectangle: Diagonal Corners Rounded 25">
            <a:extLst>
              <a:ext uri="{FF2B5EF4-FFF2-40B4-BE49-F238E27FC236}">
                <a16:creationId xmlns:a16="http://schemas.microsoft.com/office/drawing/2014/main" id="{D413EB2E-61D0-FBBC-1DDB-E31C41077AFD}"/>
              </a:ext>
            </a:extLst>
          </p:cNvPr>
          <p:cNvSpPr/>
          <p:nvPr/>
        </p:nvSpPr>
        <p:spPr>
          <a:xfrm>
            <a:off x="9897795" y="1482305"/>
            <a:ext cx="739036" cy="501042"/>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solidFill>
                  <a:srgbClr val="92D050"/>
                </a:solidFill>
              </a:rPr>
              <a:t>5. </a:t>
            </a:r>
          </a:p>
        </p:txBody>
      </p:sp>
    </p:spTree>
    <p:extLst>
      <p:ext uri="{BB962C8B-B14F-4D97-AF65-F5344CB8AC3E}">
        <p14:creationId xmlns:p14="http://schemas.microsoft.com/office/powerpoint/2010/main" val="1585706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a vietturis 1">
            <a:extLst>
              <a:ext uri="{FF2B5EF4-FFF2-40B4-BE49-F238E27FC236}">
                <a16:creationId xmlns:a16="http://schemas.microsoft.com/office/drawing/2014/main" id="{E42B859C-BBEE-425B-A614-FB25D43B12A0}"/>
              </a:ext>
            </a:extLst>
          </p:cNvPr>
          <p:cNvSpPr>
            <a:spLocks noGrp="1"/>
          </p:cNvSpPr>
          <p:nvPr>
            <p:ph type="body" sz="quarter" idx="10"/>
          </p:nvPr>
        </p:nvSpPr>
        <p:spPr>
          <a:xfrm>
            <a:off x="2042522" y="3058943"/>
            <a:ext cx="8766175" cy="1483240"/>
          </a:xfrm>
        </p:spPr>
        <p:txBody>
          <a:bodyPr>
            <a:noAutofit/>
          </a:bodyPr>
          <a:lstStyle/>
          <a:p>
            <a:pPr>
              <a:spcAft>
                <a:spcPts val="1200"/>
              </a:spcAft>
            </a:pPr>
            <a:r>
              <a:rPr lang="lv-LV" sz="4800" dirty="0"/>
              <a:t>Būtiskākie secinājumi</a:t>
            </a:r>
            <a:endParaRPr lang="lv-LV" sz="4800" b="1" dirty="0"/>
          </a:p>
          <a:p>
            <a:endParaRPr lang="lv-LV" sz="4800" dirty="0"/>
          </a:p>
          <a:p>
            <a:endParaRPr lang="lv-LV" sz="4800" dirty="0"/>
          </a:p>
          <a:p>
            <a:endParaRPr lang="lv-LV" sz="4800" dirty="0"/>
          </a:p>
          <a:p>
            <a:endParaRPr lang="lv-LV" sz="4800" dirty="0"/>
          </a:p>
          <a:p>
            <a:endParaRPr lang="lv-LV" sz="4800" dirty="0"/>
          </a:p>
        </p:txBody>
      </p:sp>
    </p:spTree>
    <p:extLst>
      <p:ext uri="{BB962C8B-B14F-4D97-AF65-F5344CB8AC3E}">
        <p14:creationId xmlns:p14="http://schemas.microsoft.com/office/powerpoint/2010/main" val="2675164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533731F-93BC-37C7-8CD7-F7573176895D}"/>
              </a:ext>
            </a:extLst>
          </p:cNvPr>
          <p:cNvSpPr txBox="1"/>
          <p:nvPr/>
        </p:nvSpPr>
        <p:spPr>
          <a:xfrm>
            <a:off x="1741565" y="369570"/>
            <a:ext cx="3800723" cy="523220"/>
          </a:xfrm>
          <a:prstGeom prst="rect">
            <a:avLst/>
          </a:prstGeom>
          <a:noFill/>
        </p:spPr>
        <p:txBody>
          <a:bodyPr wrap="square" rtlCol="0">
            <a:spAutoFit/>
          </a:bodyPr>
          <a:lstStyle/>
          <a:p>
            <a:r>
              <a:rPr lang="lv-LV" sz="2800" b="1" dirty="0">
                <a:solidFill>
                  <a:schemeClr val="accent3"/>
                </a:solidFill>
              </a:rPr>
              <a:t>Galvenais secinājums</a:t>
            </a:r>
          </a:p>
        </p:txBody>
      </p:sp>
      <p:pic>
        <p:nvPicPr>
          <p:cNvPr id="3" name="Picture 2">
            <a:extLst>
              <a:ext uri="{FF2B5EF4-FFF2-40B4-BE49-F238E27FC236}">
                <a16:creationId xmlns:a16="http://schemas.microsoft.com/office/drawing/2014/main" id="{CD998109-FB01-8BF1-AFE1-B0DC7E9F3A94}"/>
              </a:ext>
            </a:extLst>
          </p:cNvPr>
          <p:cNvPicPr>
            <a:picLocks noChangeAspect="1"/>
          </p:cNvPicPr>
          <p:nvPr/>
        </p:nvPicPr>
        <p:blipFill>
          <a:blip r:embed="rId3">
            <a:extLst>
              <a:ext uri="{28A0092B-C50C-407E-A947-70E740481C1C}">
                <a14:useLocalDpi xmlns:a14="http://schemas.microsoft.com/office/drawing/2010/main" val="0"/>
              </a:ext>
            </a:extLst>
          </a:blip>
          <a:srcRect b="25845"/>
          <a:stretch>
            <a:fillRect/>
          </a:stretch>
        </p:blipFill>
        <p:spPr>
          <a:xfrm>
            <a:off x="1954508" y="892790"/>
            <a:ext cx="7202018" cy="5340674"/>
          </a:xfrm>
          <a:prstGeom prst="rect">
            <a:avLst/>
          </a:prstGeom>
        </p:spPr>
      </p:pic>
    </p:spTree>
    <p:extLst>
      <p:ext uri="{BB962C8B-B14F-4D97-AF65-F5344CB8AC3E}">
        <p14:creationId xmlns:p14="http://schemas.microsoft.com/office/powerpoint/2010/main" val="735007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3808C00-2C71-9114-E92B-20B561A4629B}"/>
              </a:ext>
            </a:extLst>
          </p:cNvPr>
          <p:cNvSpPr txBox="1"/>
          <p:nvPr/>
        </p:nvSpPr>
        <p:spPr>
          <a:xfrm>
            <a:off x="1646047" y="467380"/>
            <a:ext cx="10108057" cy="523220"/>
          </a:xfrm>
          <a:prstGeom prst="rect">
            <a:avLst/>
          </a:prstGeom>
          <a:noFill/>
        </p:spPr>
        <p:txBody>
          <a:bodyPr wrap="square" rtlCol="0">
            <a:spAutoFit/>
          </a:bodyPr>
          <a:lstStyle/>
          <a:p>
            <a:pPr lvl="0"/>
            <a:r>
              <a:rPr lang="lv-LV" sz="2800" b="1" dirty="0">
                <a:solidFill>
                  <a:schemeClr val="accent3"/>
                </a:solidFill>
              </a:rPr>
              <a:t>1. Priekšnosacījumi - Atbildības sadalījums</a:t>
            </a:r>
          </a:p>
        </p:txBody>
      </p:sp>
      <p:pic>
        <p:nvPicPr>
          <p:cNvPr id="3" name="Picture 2">
            <a:extLst>
              <a:ext uri="{FF2B5EF4-FFF2-40B4-BE49-F238E27FC236}">
                <a16:creationId xmlns:a16="http://schemas.microsoft.com/office/drawing/2014/main" id="{87C7DF13-357E-9AE1-20E7-B9D857C6608E}"/>
              </a:ext>
            </a:extLst>
          </p:cNvPr>
          <p:cNvPicPr>
            <a:picLocks noChangeAspect="1"/>
          </p:cNvPicPr>
          <p:nvPr/>
        </p:nvPicPr>
        <p:blipFill>
          <a:blip r:embed="rId3">
            <a:extLst>
              <a:ext uri="{28A0092B-C50C-407E-A947-70E740481C1C}">
                <a14:useLocalDpi xmlns:a14="http://schemas.microsoft.com/office/drawing/2010/main" val="0"/>
              </a:ext>
            </a:extLst>
          </a:blip>
          <a:srcRect t="6816" b="8676"/>
          <a:stretch>
            <a:fillRect/>
          </a:stretch>
        </p:blipFill>
        <p:spPr>
          <a:xfrm>
            <a:off x="2757535" y="967894"/>
            <a:ext cx="6416736" cy="5422726"/>
          </a:xfrm>
          <a:prstGeom prst="rect">
            <a:avLst/>
          </a:prstGeom>
        </p:spPr>
      </p:pic>
    </p:spTree>
    <p:extLst>
      <p:ext uri="{BB962C8B-B14F-4D97-AF65-F5344CB8AC3E}">
        <p14:creationId xmlns:p14="http://schemas.microsoft.com/office/powerpoint/2010/main" val="3134667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B01B6-A600-BDF5-A222-518D0755C430}"/>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CABAC63-34F3-F314-3F3E-02EC693B90F3}"/>
              </a:ext>
            </a:extLst>
          </p:cNvPr>
          <p:cNvCxnSpPr>
            <a:cxnSpLocks/>
          </p:cNvCxnSpPr>
          <p:nvPr/>
        </p:nvCxnSpPr>
        <p:spPr>
          <a:xfrm>
            <a:off x="5825692" y="1234425"/>
            <a:ext cx="0" cy="5151291"/>
          </a:xfrm>
          <a:prstGeom prst="line">
            <a:avLst/>
          </a:prstGeom>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E2A18B48-0DD5-D2BD-8E1F-19E908AD1CA6}"/>
              </a:ext>
            </a:extLst>
          </p:cNvPr>
          <p:cNvPicPr>
            <a:picLocks noChangeAspect="1"/>
          </p:cNvPicPr>
          <p:nvPr/>
        </p:nvPicPr>
        <p:blipFill rotWithShape="1">
          <a:blip r:embed="rId3"/>
          <a:srcRect l="2981" r="2953" b="12701"/>
          <a:stretch>
            <a:fillRect/>
          </a:stretch>
        </p:blipFill>
        <p:spPr bwMode="auto">
          <a:xfrm>
            <a:off x="733532" y="1579870"/>
            <a:ext cx="4911077" cy="4226511"/>
          </a:xfrm>
          <a:prstGeom prst="rect">
            <a:avLst/>
          </a:prstGeom>
          <a:ln>
            <a:solidFill>
              <a:schemeClr val="accent3"/>
            </a:solid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F533B185-6FF0-67DF-D282-1801705C3300}"/>
              </a:ext>
            </a:extLst>
          </p:cNvPr>
          <p:cNvSpPr txBox="1"/>
          <p:nvPr/>
        </p:nvSpPr>
        <p:spPr>
          <a:xfrm>
            <a:off x="1681692" y="489774"/>
            <a:ext cx="9143626" cy="523220"/>
          </a:xfrm>
          <a:prstGeom prst="rect">
            <a:avLst/>
          </a:prstGeom>
          <a:noFill/>
        </p:spPr>
        <p:txBody>
          <a:bodyPr wrap="square" rtlCol="0">
            <a:spAutoFit/>
          </a:bodyPr>
          <a:lstStyle/>
          <a:p>
            <a:pPr lvl="0"/>
            <a:r>
              <a:rPr lang="lv-LV" sz="2800" b="1" dirty="0">
                <a:solidFill>
                  <a:schemeClr val="accent3"/>
                </a:solidFill>
              </a:rPr>
              <a:t>1. Priekšnosacījumi - Finansējums</a:t>
            </a:r>
          </a:p>
        </p:txBody>
      </p:sp>
      <p:sp>
        <p:nvSpPr>
          <p:cNvPr id="6" name="Brīvforma: forma 2">
            <a:extLst>
              <a:ext uri="{FF2B5EF4-FFF2-40B4-BE49-F238E27FC236}">
                <a16:creationId xmlns:a16="http://schemas.microsoft.com/office/drawing/2014/main" id="{2BF818B6-57BE-6B77-1FD3-4849B69A5C5B}"/>
              </a:ext>
            </a:extLst>
          </p:cNvPr>
          <p:cNvSpPr/>
          <p:nvPr/>
        </p:nvSpPr>
        <p:spPr>
          <a:xfrm>
            <a:off x="6096000" y="1436390"/>
            <a:ext cx="5246522" cy="4931836"/>
          </a:xfrm>
          <a:custGeom>
            <a:avLst/>
            <a:gdLst>
              <a:gd name="connsiteX0" fmla="*/ 0 w 9372600"/>
              <a:gd name="connsiteY0" fmla="*/ 0 h 1736925"/>
              <a:gd name="connsiteX1" fmla="*/ 9372600 w 9372600"/>
              <a:gd name="connsiteY1" fmla="*/ 0 h 1736925"/>
              <a:gd name="connsiteX2" fmla="*/ 9372600 w 9372600"/>
              <a:gd name="connsiteY2" fmla="*/ 1736925 h 1736925"/>
              <a:gd name="connsiteX3" fmla="*/ 0 w 9372600"/>
              <a:gd name="connsiteY3" fmla="*/ 1736925 h 1736925"/>
              <a:gd name="connsiteX4" fmla="*/ 0 w 9372600"/>
              <a:gd name="connsiteY4" fmla="*/ 0 h 17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00" h="1736925">
                <a:moveTo>
                  <a:pt x="0" y="0"/>
                </a:moveTo>
                <a:lnTo>
                  <a:pt x="9372600" y="0"/>
                </a:lnTo>
                <a:lnTo>
                  <a:pt x="9372600" y="1736925"/>
                </a:lnTo>
                <a:lnTo>
                  <a:pt x="0" y="1736925"/>
                </a:lnTo>
                <a:lnTo>
                  <a:pt x="0" y="0"/>
                </a:lnTo>
                <a:close/>
              </a:path>
            </a:pathLst>
          </a:custGeom>
          <a:pattFill prst="pct5">
            <a:fgClr>
              <a:schemeClr val="lt1">
                <a:hueOff val="0"/>
                <a:satOff val="0"/>
                <a:lumOff val="0"/>
              </a:schemeClr>
            </a:fgClr>
            <a:bgClr>
              <a:schemeClr val="bg1"/>
            </a:bgClr>
          </a:patt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2000" tIns="252000" rIns="252000" bIns="0" numCol="1" spcCol="1270" anchor="t" anchorCtr="0">
            <a:noAutofit/>
          </a:bodyPr>
          <a:lstStyle/>
          <a:p>
            <a:pPr marL="285750" indent="-285750" algn="just">
              <a:spcBef>
                <a:spcPts val="300"/>
              </a:spcBef>
              <a:spcAft>
                <a:spcPts val="300"/>
              </a:spcAft>
              <a:buFont typeface="Arial" panose="020B0604020202020204" pitchFamily="34" charset="0"/>
              <a:buChar char="•"/>
            </a:pPr>
            <a:r>
              <a:rPr lang="lv-LV" sz="1600" dirty="0">
                <a:solidFill>
                  <a:schemeClr val="accent3"/>
                </a:solidFill>
                <a:cs typeface="Arial" panose="020B0604020202020204" pitchFamily="34" charset="0"/>
              </a:rPr>
              <a:t>Nepieciešamais finansējums - </a:t>
            </a:r>
            <a:r>
              <a:rPr lang="lv-LV" sz="1600" b="1" dirty="0">
                <a:solidFill>
                  <a:schemeClr val="accent3"/>
                </a:solidFill>
                <a:cs typeface="Arial" panose="020B0604020202020204" pitchFamily="34" charset="0"/>
              </a:rPr>
              <a:t>2,9 mljrd. </a:t>
            </a:r>
            <a:r>
              <a:rPr lang="lv-LV" sz="1600" b="1" i="1" dirty="0" err="1">
                <a:solidFill>
                  <a:schemeClr val="accent3"/>
                </a:solidFill>
                <a:cs typeface="Arial" panose="020B0604020202020204" pitchFamily="34" charset="0"/>
              </a:rPr>
              <a:t>euro</a:t>
            </a:r>
            <a:r>
              <a:rPr lang="lv-LV" sz="1600" i="1" dirty="0">
                <a:solidFill>
                  <a:schemeClr val="accent3"/>
                </a:solidFill>
                <a:cs typeface="Arial" panose="020B0604020202020204" pitchFamily="34" charset="0"/>
              </a:rPr>
              <a:t>. </a:t>
            </a:r>
            <a:r>
              <a:rPr lang="lv-LV" sz="1600" dirty="0">
                <a:solidFill>
                  <a:schemeClr val="accent3"/>
                </a:solidFill>
                <a:cs typeface="Arial" panose="020B0604020202020204" pitchFamily="34" charset="0"/>
              </a:rPr>
              <a:t>Identificēts finansējuma segums </a:t>
            </a:r>
            <a:r>
              <a:rPr lang="lv-LV" sz="1600" b="1" dirty="0">
                <a:solidFill>
                  <a:schemeClr val="accent3"/>
                </a:solidFill>
                <a:cs typeface="Arial" panose="020B0604020202020204" pitchFamily="34" charset="0"/>
              </a:rPr>
              <a:t>41 %. </a:t>
            </a:r>
          </a:p>
          <a:p>
            <a:pPr marL="285750" indent="-285750" algn="just">
              <a:spcBef>
                <a:spcPts val="300"/>
              </a:spcBef>
              <a:spcAft>
                <a:spcPts val="300"/>
              </a:spcAft>
              <a:buFont typeface="Arial" panose="020B0604020202020204" pitchFamily="34" charset="0"/>
              <a:buChar char="•"/>
            </a:pPr>
            <a:r>
              <a:rPr lang="lv-LV" sz="1600" b="1" dirty="0">
                <a:solidFill>
                  <a:schemeClr val="accent3"/>
                </a:solidFill>
                <a:cs typeface="Arial" panose="020B0604020202020204" pitchFamily="34" charset="0"/>
              </a:rPr>
              <a:t>11 pasākumi - esošā budžeta ietvaros</a:t>
            </a:r>
            <a:r>
              <a:rPr lang="lv-LV" sz="1600" dirty="0">
                <a:solidFill>
                  <a:schemeClr val="accent3"/>
                </a:solidFill>
                <a:cs typeface="Arial" panose="020B0604020202020204" pitchFamily="34" charset="0"/>
              </a:rPr>
              <a:t>. No tiem </a:t>
            </a:r>
            <a:r>
              <a:rPr lang="lv-LV" sz="1600" b="1" dirty="0">
                <a:solidFill>
                  <a:schemeClr val="accent3"/>
                </a:solidFill>
                <a:cs typeface="Arial" panose="020B0604020202020204" pitchFamily="34" charset="0"/>
              </a:rPr>
              <a:t>2 </a:t>
            </a:r>
            <a:r>
              <a:rPr lang="lv-LV" sz="1600" dirty="0">
                <a:solidFill>
                  <a:schemeClr val="accent3"/>
                </a:solidFill>
                <a:cs typeface="Arial" panose="020B0604020202020204" pitchFamily="34" charset="0"/>
              </a:rPr>
              <a:t>radīs sadārdzinājumu un </a:t>
            </a:r>
            <a:r>
              <a:rPr lang="lv-LV" sz="1600" b="1" dirty="0">
                <a:solidFill>
                  <a:schemeClr val="accent3"/>
                </a:solidFill>
                <a:cs typeface="Arial" panose="020B0604020202020204" pitchFamily="34" charset="0"/>
              </a:rPr>
              <a:t>papildu izmaksas iedzīvotājiem. </a:t>
            </a:r>
          </a:p>
          <a:p>
            <a:pPr marL="285750" indent="-285750" algn="just">
              <a:spcBef>
                <a:spcPts val="300"/>
              </a:spcBef>
              <a:spcAft>
                <a:spcPts val="300"/>
              </a:spcAft>
              <a:buFont typeface="Arial" panose="020B0604020202020204" pitchFamily="34" charset="0"/>
              <a:buChar char="•"/>
            </a:pPr>
            <a:r>
              <a:rPr lang="lv-LV" sz="1600" dirty="0">
                <a:solidFill>
                  <a:schemeClr val="accent3"/>
                </a:solidFill>
                <a:cs typeface="Arial" panose="020B0604020202020204" pitchFamily="34" charset="0"/>
              </a:rPr>
              <a:t>No ierobežotā finansējuma ir notikušas </a:t>
            </a:r>
            <a:r>
              <a:rPr lang="lv-LV" sz="1600" b="1" dirty="0">
                <a:solidFill>
                  <a:schemeClr val="accent3"/>
                </a:solidFill>
                <a:cs typeface="Arial" panose="020B0604020202020204" pitchFamily="34" charset="0"/>
              </a:rPr>
              <a:t>pārdales. </a:t>
            </a:r>
            <a:r>
              <a:rPr lang="lv-LV" sz="1600" dirty="0">
                <a:solidFill>
                  <a:schemeClr val="accent3"/>
                </a:solidFill>
                <a:cs typeface="Arial" panose="020B0604020202020204" pitchFamily="34" charset="0"/>
              </a:rPr>
              <a:t>Būtiskākās vairāk nekā </a:t>
            </a:r>
            <a:r>
              <a:rPr lang="lv-LV" sz="1600" b="1" dirty="0">
                <a:solidFill>
                  <a:schemeClr val="accent3"/>
                </a:solidFill>
                <a:cs typeface="Arial" panose="020B0604020202020204" pitchFamily="34" charset="0"/>
              </a:rPr>
              <a:t>100 milj. </a:t>
            </a:r>
            <a:r>
              <a:rPr lang="lv-LV" sz="1600" b="1" i="1" dirty="0" err="1">
                <a:solidFill>
                  <a:schemeClr val="accent3"/>
                </a:solidFill>
                <a:cs typeface="Arial" panose="020B0604020202020204" pitchFamily="34" charset="0"/>
              </a:rPr>
              <a:t>euro</a:t>
            </a:r>
            <a:r>
              <a:rPr lang="lv-LV" sz="1600" b="1" dirty="0">
                <a:solidFill>
                  <a:schemeClr val="accent3"/>
                </a:solidFill>
                <a:cs typeface="Arial" panose="020B0604020202020204" pitchFamily="34" charset="0"/>
              </a:rPr>
              <a:t>  – </a:t>
            </a:r>
            <a:r>
              <a:rPr lang="lv-LV" sz="1600" b="1" i="1" dirty="0">
                <a:solidFill>
                  <a:schemeClr val="accent3"/>
                </a:solidFill>
                <a:cs typeface="Arial" panose="020B0604020202020204" pitchFamily="34" charset="0"/>
              </a:rPr>
              <a:t>Rail </a:t>
            </a:r>
            <a:r>
              <a:rPr lang="lv-LV" sz="1600" b="1" i="1" dirty="0" err="1">
                <a:solidFill>
                  <a:schemeClr val="accent3"/>
                </a:solidFill>
                <a:cs typeface="Arial" panose="020B0604020202020204" pitchFamily="34" charset="0"/>
              </a:rPr>
              <a:t>Baltica</a:t>
            </a:r>
            <a:r>
              <a:rPr lang="lv-LV" sz="1600" b="1" i="1" dirty="0">
                <a:solidFill>
                  <a:schemeClr val="accent3"/>
                </a:solidFill>
                <a:cs typeface="Arial" panose="020B0604020202020204" pitchFamily="34" charset="0"/>
              </a:rPr>
              <a:t> </a:t>
            </a:r>
            <a:r>
              <a:rPr lang="lv-LV" sz="1600" dirty="0">
                <a:solidFill>
                  <a:schemeClr val="accent3"/>
                </a:solidFill>
                <a:cs typeface="Arial" panose="020B0604020202020204" pitchFamily="34" charset="0"/>
              </a:rPr>
              <a:t>projekta vajadzībām. </a:t>
            </a:r>
            <a:r>
              <a:rPr lang="lv-LV" sz="1600" i="1" dirty="0">
                <a:solidFill>
                  <a:schemeClr val="accent3"/>
                </a:solidFill>
                <a:cs typeface="Arial" panose="020B0604020202020204" pitchFamily="34" charset="0"/>
              </a:rPr>
              <a:t>Rail </a:t>
            </a:r>
            <a:r>
              <a:rPr lang="lv-LV" sz="1600" i="1" dirty="0" err="1">
                <a:solidFill>
                  <a:schemeClr val="accent3"/>
                </a:solidFill>
                <a:cs typeface="Arial" panose="020B0604020202020204" pitchFamily="34" charset="0"/>
              </a:rPr>
              <a:t>Baltica</a:t>
            </a:r>
            <a:r>
              <a:rPr lang="lv-LV" sz="1600" i="1" dirty="0">
                <a:solidFill>
                  <a:schemeClr val="accent3"/>
                </a:solidFill>
                <a:cs typeface="Arial" panose="020B0604020202020204" pitchFamily="34" charset="0"/>
              </a:rPr>
              <a:t> </a:t>
            </a:r>
            <a:r>
              <a:rPr lang="lv-LV" sz="1600" dirty="0">
                <a:solidFill>
                  <a:schemeClr val="accent3"/>
                </a:solidFill>
                <a:cs typeface="Arial" panose="020B0604020202020204" pitchFamily="34" charset="0"/>
              </a:rPr>
              <a:t>nav iekļauts NEKP un tam nav paredzama ietekme uz 2030.gada mērķu sasniegšanu.</a:t>
            </a:r>
          </a:p>
          <a:p>
            <a:pPr marL="285750" indent="-285750" algn="just">
              <a:spcBef>
                <a:spcPts val="300"/>
              </a:spcBef>
              <a:spcAft>
                <a:spcPts val="300"/>
              </a:spcAft>
              <a:buFont typeface="Arial" panose="020B0604020202020204" pitchFamily="34" charset="0"/>
              <a:buChar char="•"/>
            </a:pPr>
            <a:r>
              <a:rPr lang="lv-LV" sz="1600" dirty="0">
                <a:solidFill>
                  <a:schemeClr val="accent3"/>
                </a:solidFill>
                <a:cs typeface="Arial" panose="020B0604020202020204" pitchFamily="34" charset="0"/>
              </a:rPr>
              <a:t>Pārdales arī no ETL lieljaudas uzlādes tīkla izveides, vairākas pārdales bateriju vilcienu iegādes pasākumam u.c.</a:t>
            </a:r>
          </a:p>
          <a:p>
            <a:pPr marL="285750" indent="-285750" algn="just">
              <a:spcBef>
                <a:spcPts val="300"/>
              </a:spcBef>
              <a:spcAft>
                <a:spcPts val="300"/>
              </a:spcAft>
              <a:buFont typeface="Arial" panose="020B0604020202020204" pitchFamily="34" charset="0"/>
              <a:buChar char="•"/>
            </a:pPr>
            <a:r>
              <a:rPr lang="lv-LV" sz="1600" b="1" dirty="0">
                <a:solidFill>
                  <a:schemeClr val="accent3"/>
                </a:solidFill>
                <a:cs typeface="Arial" panose="020B0604020202020204" pitchFamily="34" charset="0"/>
              </a:rPr>
              <a:t>Netiek vērtēta pārdaļu ietekme uz mērķu sasniegšanu un radīti kompensējošie mehānismi</a:t>
            </a:r>
            <a:r>
              <a:rPr lang="lv-LV" sz="1600" b="1" dirty="0">
                <a:solidFill>
                  <a:schemeClr val="accent3"/>
                </a:solidFill>
                <a:cs typeface="Times" panose="02020603050405020304" pitchFamily="18" charset="0"/>
              </a:rPr>
              <a:t>.</a:t>
            </a:r>
          </a:p>
        </p:txBody>
      </p:sp>
    </p:spTree>
    <p:extLst>
      <p:ext uri="{BB962C8B-B14F-4D97-AF65-F5344CB8AC3E}">
        <p14:creationId xmlns:p14="http://schemas.microsoft.com/office/powerpoint/2010/main" val="2432314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BBE38-45EC-9338-9CFF-3484FC7EE47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E281093-3B7A-6E30-4C5F-50E5EC2ECE25}"/>
              </a:ext>
            </a:extLst>
          </p:cNvPr>
          <p:cNvSpPr txBox="1"/>
          <p:nvPr/>
        </p:nvSpPr>
        <p:spPr>
          <a:xfrm>
            <a:off x="1646047" y="467380"/>
            <a:ext cx="10108057" cy="523220"/>
          </a:xfrm>
          <a:prstGeom prst="rect">
            <a:avLst/>
          </a:prstGeom>
          <a:noFill/>
        </p:spPr>
        <p:txBody>
          <a:bodyPr wrap="square" rtlCol="0">
            <a:spAutoFit/>
          </a:bodyPr>
          <a:lstStyle/>
          <a:p>
            <a:pPr lvl="0"/>
            <a:r>
              <a:rPr lang="lv-LV" sz="2800" b="1" dirty="0">
                <a:solidFill>
                  <a:schemeClr val="accent3"/>
                </a:solidFill>
              </a:rPr>
              <a:t>2. Izmaiņas degvielas jomā (I)</a:t>
            </a:r>
          </a:p>
        </p:txBody>
      </p:sp>
      <p:pic>
        <p:nvPicPr>
          <p:cNvPr id="4" name="Picture 3">
            <a:extLst>
              <a:ext uri="{FF2B5EF4-FFF2-40B4-BE49-F238E27FC236}">
                <a16:creationId xmlns:a16="http://schemas.microsoft.com/office/drawing/2014/main" id="{461F65FB-0527-7AD4-9BC9-AA79E0A75DC7}"/>
              </a:ext>
            </a:extLst>
          </p:cNvPr>
          <p:cNvPicPr>
            <a:picLocks noChangeAspect="1"/>
          </p:cNvPicPr>
          <p:nvPr/>
        </p:nvPicPr>
        <p:blipFill>
          <a:blip r:embed="rId3">
            <a:extLst>
              <a:ext uri="{28A0092B-C50C-407E-A947-70E740481C1C}">
                <a14:useLocalDpi xmlns:a14="http://schemas.microsoft.com/office/drawing/2010/main" val="0"/>
              </a:ext>
            </a:extLst>
          </a:blip>
          <a:srcRect b="29863"/>
          <a:stretch>
            <a:fillRect/>
          </a:stretch>
        </p:blipFill>
        <p:spPr>
          <a:xfrm>
            <a:off x="652902" y="1202498"/>
            <a:ext cx="7268766" cy="5098094"/>
          </a:xfrm>
          <a:prstGeom prst="rect">
            <a:avLst/>
          </a:prstGeom>
        </p:spPr>
      </p:pic>
      <p:sp>
        <p:nvSpPr>
          <p:cNvPr id="5" name="Rectangle 4">
            <a:extLst>
              <a:ext uri="{FF2B5EF4-FFF2-40B4-BE49-F238E27FC236}">
                <a16:creationId xmlns:a16="http://schemas.microsoft.com/office/drawing/2014/main" id="{4B982AF9-5DB7-F08B-D4DE-F041A37F9762}"/>
              </a:ext>
            </a:extLst>
          </p:cNvPr>
          <p:cNvSpPr/>
          <p:nvPr/>
        </p:nvSpPr>
        <p:spPr>
          <a:xfrm>
            <a:off x="8109559" y="2245144"/>
            <a:ext cx="3391786" cy="11838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b="1" dirty="0">
                <a:cs typeface="Arial" panose="020B0604020202020204" pitchFamily="34" charset="0"/>
              </a:rPr>
              <a:t>Mērķi noteikti ES prasībās un iekļauti NEKP un nacionālajā normatīvajā regulējumā </a:t>
            </a:r>
            <a:r>
              <a:rPr lang="lv-LV" sz="1400" dirty="0">
                <a:cs typeface="Arial" panose="020B0604020202020204" pitchFamily="34" charset="0"/>
              </a:rPr>
              <a:t>(Transporta enerģijas likums,  grozījumu likumā «Par piesārņojumu)</a:t>
            </a:r>
          </a:p>
        </p:txBody>
      </p:sp>
      <p:sp>
        <p:nvSpPr>
          <p:cNvPr id="6" name="Rectangle 5">
            <a:extLst>
              <a:ext uri="{FF2B5EF4-FFF2-40B4-BE49-F238E27FC236}">
                <a16:creationId xmlns:a16="http://schemas.microsoft.com/office/drawing/2014/main" id="{4FEA8D69-65AC-3D37-6DE9-1D00C2E041D9}"/>
              </a:ext>
            </a:extLst>
          </p:cNvPr>
          <p:cNvSpPr/>
          <p:nvPr/>
        </p:nvSpPr>
        <p:spPr>
          <a:xfrm>
            <a:off x="8109559" y="3631464"/>
            <a:ext cx="3391786" cy="10908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b="1" dirty="0">
                <a:cs typeface="Arial" panose="020B0604020202020204" pitchFamily="34" charset="0"/>
              </a:rPr>
              <a:t>Dažādas prognozes par potenciālo degvielas cenu kāpumu</a:t>
            </a:r>
          </a:p>
        </p:txBody>
      </p:sp>
    </p:spTree>
    <p:extLst>
      <p:ext uri="{BB962C8B-B14F-4D97-AF65-F5344CB8AC3E}">
        <p14:creationId xmlns:p14="http://schemas.microsoft.com/office/powerpoint/2010/main" val="3012171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649A0-2951-84BE-D7C6-D1B7D32E855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7C5FAAB-E1D7-CE90-EE80-F88014C101FA}"/>
              </a:ext>
            </a:extLst>
          </p:cNvPr>
          <p:cNvSpPr txBox="1"/>
          <p:nvPr/>
        </p:nvSpPr>
        <p:spPr>
          <a:xfrm>
            <a:off x="1646047" y="467380"/>
            <a:ext cx="10108057" cy="523220"/>
          </a:xfrm>
          <a:prstGeom prst="rect">
            <a:avLst/>
          </a:prstGeom>
          <a:noFill/>
        </p:spPr>
        <p:txBody>
          <a:bodyPr wrap="square" rtlCol="0">
            <a:spAutoFit/>
          </a:bodyPr>
          <a:lstStyle/>
          <a:p>
            <a:pPr lvl="0"/>
            <a:r>
              <a:rPr lang="lv-LV" sz="2800" b="1" dirty="0">
                <a:solidFill>
                  <a:schemeClr val="accent3"/>
                </a:solidFill>
              </a:rPr>
              <a:t>2. Izmaiņas degvielas jomā (II)</a:t>
            </a:r>
          </a:p>
        </p:txBody>
      </p:sp>
      <p:pic>
        <p:nvPicPr>
          <p:cNvPr id="4" name="Picture 3">
            <a:extLst>
              <a:ext uri="{FF2B5EF4-FFF2-40B4-BE49-F238E27FC236}">
                <a16:creationId xmlns:a16="http://schemas.microsoft.com/office/drawing/2014/main" id="{CA986BB5-974D-6E0B-9E26-7CBA71A9CF48}"/>
              </a:ext>
            </a:extLst>
          </p:cNvPr>
          <p:cNvPicPr>
            <a:picLocks noChangeAspect="1"/>
          </p:cNvPicPr>
          <p:nvPr/>
        </p:nvPicPr>
        <p:blipFill>
          <a:blip r:embed="rId3">
            <a:extLst>
              <a:ext uri="{28A0092B-C50C-407E-A947-70E740481C1C}">
                <a14:useLocalDpi xmlns:a14="http://schemas.microsoft.com/office/drawing/2010/main" val="0"/>
              </a:ext>
            </a:extLst>
          </a:blip>
          <a:srcRect l="2024" t="70684" r="2086" b="6816"/>
          <a:stretch>
            <a:fillRect/>
          </a:stretch>
        </p:blipFill>
        <p:spPr>
          <a:xfrm>
            <a:off x="1336903" y="1237288"/>
            <a:ext cx="8755694" cy="2054458"/>
          </a:xfrm>
          <a:prstGeom prst="rect">
            <a:avLst/>
          </a:prstGeom>
        </p:spPr>
      </p:pic>
      <p:graphicFrame>
        <p:nvGraphicFramePr>
          <p:cNvPr id="2" name="Tabula 17">
            <a:extLst>
              <a:ext uri="{FF2B5EF4-FFF2-40B4-BE49-F238E27FC236}">
                <a16:creationId xmlns:a16="http://schemas.microsoft.com/office/drawing/2014/main" id="{2119C673-9159-0A13-F111-B5E43A22626E}"/>
              </a:ext>
            </a:extLst>
          </p:cNvPr>
          <p:cNvGraphicFramePr>
            <a:graphicFrameLocks noGrp="1"/>
          </p:cNvGraphicFramePr>
          <p:nvPr>
            <p:extLst>
              <p:ext uri="{D42A27DB-BD31-4B8C-83A1-F6EECF244321}">
                <p14:modId xmlns:p14="http://schemas.microsoft.com/office/powerpoint/2010/main" val="3674560190"/>
              </p:ext>
            </p:extLst>
          </p:nvPr>
        </p:nvGraphicFramePr>
        <p:xfrm>
          <a:off x="833847" y="3704506"/>
          <a:ext cx="4210505" cy="1188153"/>
        </p:xfrm>
        <a:graphic>
          <a:graphicData uri="http://schemas.openxmlformats.org/drawingml/2006/table">
            <a:tbl>
              <a:tblPr firstRow="1" firstCol="1" bandRow="1">
                <a:tableStyleId>{5940675A-B579-460E-94D1-54222C63F5DA}</a:tableStyleId>
              </a:tblPr>
              <a:tblGrid>
                <a:gridCol w="3180529">
                  <a:extLst>
                    <a:ext uri="{9D8B030D-6E8A-4147-A177-3AD203B41FA5}">
                      <a16:colId xmlns:a16="http://schemas.microsoft.com/office/drawing/2014/main" val="3063275104"/>
                    </a:ext>
                  </a:extLst>
                </a:gridCol>
                <a:gridCol w="1029976">
                  <a:extLst>
                    <a:ext uri="{9D8B030D-6E8A-4147-A177-3AD203B41FA5}">
                      <a16:colId xmlns:a16="http://schemas.microsoft.com/office/drawing/2014/main" val="3882421394"/>
                    </a:ext>
                  </a:extLst>
                </a:gridCol>
              </a:tblGrid>
              <a:tr h="312879">
                <a:tc>
                  <a:txBody>
                    <a:bodyPr/>
                    <a:lstStyle/>
                    <a:p>
                      <a:pPr algn="just">
                        <a:lnSpc>
                          <a:spcPct val="107000"/>
                        </a:lnSpc>
                        <a:spcBef>
                          <a:spcPts val="300"/>
                        </a:spcBef>
                        <a:spcAft>
                          <a:spcPts val="300"/>
                        </a:spcAft>
                        <a:buNone/>
                      </a:pPr>
                      <a:r>
                        <a:rPr lang="lv-LV" sz="1100" b="1" dirty="0">
                          <a:solidFill>
                            <a:schemeClr val="accent3"/>
                          </a:solidFill>
                          <a:effectLst/>
                        </a:rPr>
                        <a:t>Transporta nabadzību raksturojošie rādītāji</a:t>
                      </a:r>
                      <a:endParaRPr lang="lv-LV" sz="1100" b="1" dirty="0">
                        <a:solidFill>
                          <a:schemeClr val="accent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tc>
                  <a:txBody>
                    <a:bodyPr/>
                    <a:lstStyle/>
                    <a:p>
                      <a:pPr algn="just">
                        <a:lnSpc>
                          <a:spcPct val="107000"/>
                        </a:lnSpc>
                        <a:spcBef>
                          <a:spcPts val="300"/>
                        </a:spcBef>
                        <a:spcAft>
                          <a:spcPts val="300"/>
                        </a:spcAft>
                        <a:buNone/>
                      </a:pPr>
                      <a:r>
                        <a:rPr lang="lv-LV" sz="1100" b="1" dirty="0">
                          <a:solidFill>
                            <a:schemeClr val="accent3"/>
                          </a:solidFill>
                          <a:effectLst/>
                        </a:rPr>
                        <a:t>Cilvēku skaits</a:t>
                      </a:r>
                      <a:endParaRPr lang="lv-LV" sz="1100" b="1" dirty="0">
                        <a:solidFill>
                          <a:schemeClr val="accent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2549526761"/>
                  </a:ext>
                </a:extLst>
              </a:tr>
              <a:tr h="230062">
                <a:tc>
                  <a:txBody>
                    <a:bodyPr/>
                    <a:lstStyle/>
                    <a:p>
                      <a:pPr algn="just">
                        <a:lnSpc>
                          <a:spcPct val="107000"/>
                        </a:lnSpc>
                        <a:spcBef>
                          <a:spcPts val="300"/>
                        </a:spcBef>
                        <a:spcAft>
                          <a:spcPts val="300"/>
                        </a:spcAft>
                        <a:buNone/>
                      </a:pPr>
                      <a:r>
                        <a:rPr lang="lv-LV" sz="1100" dirty="0" err="1">
                          <a:solidFill>
                            <a:schemeClr val="accent3"/>
                          </a:solidFill>
                          <a:effectLst/>
                        </a:rPr>
                        <a:t>Mazaizsargātu</a:t>
                      </a:r>
                      <a:r>
                        <a:rPr lang="lv-LV" sz="1100" dirty="0">
                          <a:solidFill>
                            <a:schemeClr val="accent3"/>
                          </a:solidFill>
                          <a:effectLst/>
                        </a:rPr>
                        <a:t> transporta lietotāju skaits </a:t>
                      </a:r>
                      <a:endParaRPr lang="lv-LV" sz="1100" dirty="0">
                        <a:solidFill>
                          <a:schemeClr val="accent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lnSpc>
                          <a:spcPct val="107000"/>
                        </a:lnSpc>
                        <a:spcBef>
                          <a:spcPts val="300"/>
                        </a:spcBef>
                        <a:spcAft>
                          <a:spcPts val="300"/>
                        </a:spcAft>
                        <a:buNone/>
                      </a:pPr>
                      <a:r>
                        <a:rPr lang="lv-LV" sz="1100" dirty="0">
                          <a:solidFill>
                            <a:schemeClr val="accent3"/>
                          </a:solidFill>
                          <a:effectLst/>
                        </a:rPr>
                        <a:t>246 200</a:t>
                      </a:r>
                      <a:endParaRPr lang="lv-LV" sz="1100" dirty="0">
                        <a:solidFill>
                          <a:schemeClr val="accent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2989433410"/>
                  </a:ext>
                </a:extLst>
              </a:tr>
              <a:tr h="343403">
                <a:tc>
                  <a:txBody>
                    <a:bodyPr/>
                    <a:lstStyle/>
                    <a:p>
                      <a:pPr algn="just">
                        <a:lnSpc>
                          <a:spcPct val="107000"/>
                        </a:lnSpc>
                        <a:spcBef>
                          <a:spcPts val="300"/>
                        </a:spcBef>
                        <a:spcAft>
                          <a:spcPts val="300"/>
                        </a:spcAft>
                        <a:buNone/>
                      </a:pPr>
                      <a:r>
                        <a:rPr lang="lv-LV" sz="1100" dirty="0">
                          <a:solidFill>
                            <a:schemeClr val="accent3"/>
                          </a:solidFill>
                          <a:effectLst/>
                        </a:rPr>
                        <a:t>Transporta nabadzības skarto mājsaimniecību skaits </a:t>
                      </a:r>
                      <a:endParaRPr lang="lv-LV" sz="1100" dirty="0">
                        <a:solidFill>
                          <a:schemeClr val="accent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lnSpc>
                          <a:spcPct val="107000"/>
                        </a:lnSpc>
                        <a:spcBef>
                          <a:spcPts val="300"/>
                        </a:spcBef>
                        <a:spcAft>
                          <a:spcPts val="300"/>
                        </a:spcAft>
                        <a:buNone/>
                      </a:pPr>
                      <a:r>
                        <a:rPr lang="lv-LV" sz="1100" dirty="0">
                          <a:solidFill>
                            <a:schemeClr val="accent3"/>
                          </a:solidFill>
                          <a:effectLst/>
                        </a:rPr>
                        <a:t>243 000</a:t>
                      </a:r>
                      <a:endParaRPr lang="lv-LV" sz="1100" dirty="0">
                        <a:solidFill>
                          <a:schemeClr val="accent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3268770099"/>
                  </a:ext>
                </a:extLst>
              </a:tr>
              <a:tr h="293930">
                <a:tc>
                  <a:txBody>
                    <a:bodyPr/>
                    <a:lstStyle/>
                    <a:p>
                      <a:pPr algn="just">
                        <a:lnSpc>
                          <a:spcPct val="107000"/>
                        </a:lnSpc>
                        <a:spcBef>
                          <a:spcPts val="300"/>
                        </a:spcBef>
                        <a:spcAft>
                          <a:spcPts val="300"/>
                        </a:spcAft>
                        <a:buNone/>
                      </a:pPr>
                      <a:r>
                        <a:rPr lang="lv-LV" sz="1100" dirty="0" err="1">
                          <a:solidFill>
                            <a:schemeClr val="accent3"/>
                          </a:solidFill>
                          <a:effectLst/>
                        </a:rPr>
                        <a:t>Mazaizsargātu</a:t>
                      </a:r>
                      <a:r>
                        <a:rPr lang="lv-LV" sz="1100" dirty="0">
                          <a:solidFill>
                            <a:schemeClr val="accent3"/>
                          </a:solidFill>
                          <a:effectLst/>
                        </a:rPr>
                        <a:t> </a:t>
                      </a:r>
                      <a:r>
                        <a:rPr lang="lv-LV" sz="1100" dirty="0" err="1">
                          <a:solidFill>
                            <a:schemeClr val="accent3"/>
                          </a:solidFill>
                          <a:effectLst/>
                        </a:rPr>
                        <a:t>mikrouzņēmumu</a:t>
                      </a:r>
                      <a:r>
                        <a:rPr lang="lv-LV" sz="1100" dirty="0">
                          <a:solidFill>
                            <a:schemeClr val="accent3"/>
                          </a:solidFill>
                          <a:effectLst/>
                        </a:rPr>
                        <a:t> skaits </a:t>
                      </a:r>
                      <a:endParaRPr lang="lv-LV" sz="1100" dirty="0">
                        <a:solidFill>
                          <a:schemeClr val="accent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lnSpc>
                          <a:spcPct val="107000"/>
                        </a:lnSpc>
                        <a:spcBef>
                          <a:spcPts val="300"/>
                        </a:spcBef>
                        <a:spcAft>
                          <a:spcPts val="300"/>
                        </a:spcAft>
                        <a:buNone/>
                      </a:pPr>
                      <a:r>
                        <a:rPr lang="lv-LV" sz="1100" dirty="0">
                          <a:solidFill>
                            <a:schemeClr val="accent3"/>
                          </a:solidFill>
                          <a:effectLst/>
                        </a:rPr>
                        <a:t>4350</a:t>
                      </a:r>
                      <a:endParaRPr lang="lv-LV" sz="1100" dirty="0">
                        <a:solidFill>
                          <a:schemeClr val="accent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2910831391"/>
                  </a:ext>
                </a:extLst>
              </a:tr>
            </a:tbl>
          </a:graphicData>
        </a:graphic>
      </p:graphicFrame>
      <p:graphicFrame>
        <p:nvGraphicFramePr>
          <p:cNvPr id="3" name="Tabula 2">
            <a:extLst>
              <a:ext uri="{FF2B5EF4-FFF2-40B4-BE49-F238E27FC236}">
                <a16:creationId xmlns:a16="http://schemas.microsoft.com/office/drawing/2014/main" id="{2123142B-B78D-C738-373A-538902878487}"/>
              </a:ext>
            </a:extLst>
          </p:cNvPr>
          <p:cNvGraphicFramePr>
            <a:graphicFrameLocks noGrp="1"/>
          </p:cNvGraphicFramePr>
          <p:nvPr>
            <p:extLst>
              <p:ext uri="{D42A27DB-BD31-4B8C-83A1-F6EECF244321}">
                <p14:modId xmlns:p14="http://schemas.microsoft.com/office/powerpoint/2010/main" val="1167577708"/>
              </p:ext>
            </p:extLst>
          </p:nvPr>
        </p:nvGraphicFramePr>
        <p:xfrm>
          <a:off x="6270144" y="3848535"/>
          <a:ext cx="4766625" cy="2236426"/>
        </p:xfrm>
        <a:graphic>
          <a:graphicData uri="http://schemas.openxmlformats.org/drawingml/2006/table">
            <a:tbl>
              <a:tblPr firstRow="1" firstCol="1" bandRow="1">
                <a:tableStyleId>{5940675A-B579-460E-94D1-54222C63F5DA}</a:tableStyleId>
              </a:tblPr>
              <a:tblGrid>
                <a:gridCol w="3848295">
                  <a:extLst>
                    <a:ext uri="{9D8B030D-6E8A-4147-A177-3AD203B41FA5}">
                      <a16:colId xmlns:a16="http://schemas.microsoft.com/office/drawing/2014/main" val="3796873179"/>
                    </a:ext>
                  </a:extLst>
                </a:gridCol>
                <a:gridCol w="918330">
                  <a:extLst>
                    <a:ext uri="{9D8B030D-6E8A-4147-A177-3AD203B41FA5}">
                      <a16:colId xmlns:a16="http://schemas.microsoft.com/office/drawing/2014/main" val="614105252"/>
                    </a:ext>
                  </a:extLst>
                </a:gridCol>
              </a:tblGrid>
              <a:tr h="241220">
                <a:tc>
                  <a:txBody>
                    <a:bodyPr/>
                    <a:lstStyle/>
                    <a:p>
                      <a:pPr algn="ctr">
                        <a:spcBef>
                          <a:spcPts val="200"/>
                        </a:spcBef>
                        <a:spcAft>
                          <a:spcPts val="200"/>
                        </a:spcAft>
                        <a:buNone/>
                      </a:pPr>
                      <a:r>
                        <a:rPr lang="lv-LV" sz="1000" b="1" dirty="0">
                          <a:solidFill>
                            <a:schemeClr val="accent3"/>
                          </a:solidFill>
                          <a:effectLst/>
                        </a:rPr>
                        <a:t>Latvijas Sociālā klimata fonda plānā 2026.-2032.gadam iekļautais pasākums/investīcija*</a:t>
                      </a:r>
                      <a:endParaRPr lang="lv-LV" sz="900" b="1" dirty="0">
                        <a:solidFill>
                          <a:schemeClr val="accent3"/>
                        </a:solidFill>
                        <a:effectLst/>
                        <a:latin typeface="Times"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tc>
                  <a:txBody>
                    <a:bodyPr/>
                    <a:lstStyle/>
                    <a:p>
                      <a:pPr algn="ctr">
                        <a:spcBef>
                          <a:spcPts val="200"/>
                        </a:spcBef>
                        <a:spcAft>
                          <a:spcPts val="200"/>
                        </a:spcAft>
                        <a:buNone/>
                      </a:pPr>
                      <a:r>
                        <a:rPr lang="lv-LV" sz="1000" b="1" dirty="0">
                          <a:solidFill>
                            <a:schemeClr val="accent3"/>
                          </a:solidFill>
                          <a:effectLst/>
                        </a:rPr>
                        <a:t>Kopā, </a:t>
                      </a:r>
                      <a:r>
                        <a:rPr lang="lv-LV" sz="1000" b="1" dirty="0" err="1">
                          <a:solidFill>
                            <a:schemeClr val="accent3"/>
                          </a:solidFill>
                          <a:effectLst/>
                        </a:rPr>
                        <a:t>euro</a:t>
                      </a:r>
                      <a:endParaRPr lang="lv-LV" sz="900" b="1"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102678050"/>
                  </a:ext>
                </a:extLst>
              </a:tr>
              <a:tr h="218034">
                <a:tc>
                  <a:txBody>
                    <a:bodyPr/>
                    <a:lstStyle/>
                    <a:p>
                      <a:pPr algn="just">
                        <a:spcBef>
                          <a:spcPts val="200"/>
                        </a:spcBef>
                        <a:spcAft>
                          <a:spcPts val="200"/>
                        </a:spcAft>
                        <a:buNone/>
                      </a:pPr>
                      <a:r>
                        <a:rPr lang="lv-LV" sz="1000" dirty="0">
                          <a:solidFill>
                            <a:schemeClr val="accent3"/>
                          </a:solidFill>
                          <a:effectLst/>
                        </a:rPr>
                        <a:t>Autotransports pēc pieprasījuma attālākos lauku reģionos</a:t>
                      </a:r>
                      <a:endParaRPr lang="lv-LV" sz="900" dirty="0">
                        <a:solidFill>
                          <a:schemeClr val="accent3"/>
                        </a:solidFill>
                        <a:effectLst/>
                        <a:latin typeface="Times"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spcBef>
                          <a:spcPts val="200"/>
                        </a:spcBef>
                        <a:spcAft>
                          <a:spcPts val="200"/>
                        </a:spcAft>
                        <a:buNone/>
                      </a:pPr>
                      <a:r>
                        <a:rPr lang="lv-LV" sz="1000" dirty="0">
                          <a:solidFill>
                            <a:schemeClr val="accent3"/>
                          </a:solidFill>
                          <a:effectLst/>
                        </a:rPr>
                        <a:t>36 560 299</a:t>
                      </a:r>
                      <a:endParaRPr lang="lv-LV" sz="900"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72986381"/>
                  </a:ext>
                </a:extLst>
              </a:tr>
              <a:tr h="401997">
                <a:tc>
                  <a:txBody>
                    <a:bodyPr/>
                    <a:lstStyle/>
                    <a:p>
                      <a:pPr algn="just">
                        <a:spcBef>
                          <a:spcPts val="200"/>
                        </a:spcBef>
                        <a:spcAft>
                          <a:spcPts val="200"/>
                        </a:spcAft>
                        <a:buNone/>
                      </a:pPr>
                      <a:r>
                        <a:rPr lang="lv-LV" sz="1000" dirty="0">
                          <a:solidFill>
                            <a:schemeClr val="accent3"/>
                          </a:solidFill>
                          <a:effectLst/>
                        </a:rPr>
                        <a:t>Atbalsts </a:t>
                      </a:r>
                      <a:r>
                        <a:rPr lang="lv-LV" sz="1000" dirty="0" err="1">
                          <a:solidFill>
                            <a:schemeClr val="accent3"/>
                          </a:solidFill>
                          <a:effectLst/>
                        </a:rPr>
                        <a:t>bezemisiju</a:t>
                      </a:r>
                      <a:r>
                        <a:rPr lang="lv-LV" sz="1000" dirty="0">
                          <a:solidFill>
                            <a:schemeClr val="accent3"/>
                          </a:solidFill>
                          <a:effectLst/>
                        </a:rPr>
                        <a:t> un </a:t>
                      </a:r>
                      <a:r>
                        <a:rPr lang="lv-LV" sz="1000" dirty="0" err="1">
                          <a:solidFill>
                            <a:schemeClr val="accent3"/>
                          </a:solidFill>
                          <a:effectLst/>
                        </a:rPr>
                        <a:t>mazemisiju</a:t>
                      </a:r>
                      <a:r>
                        <a:rPr lang="lv-LV" sz="1000" dirty="0">
                          <a:solidFill>
                            <a:schemeClr val="accent3"/>
                          </a:solidFill>
                          <a:effectLst/>
                        </a:rPr>
                        <a:t> transportlīdzekļu iegādei sociālo pakalpojumu un veselības aprūpes pakalpojumu sniedzējiem</a:t>
                      </a:r>
                      <a:endParaRPr lang="lv-LV" sz="900" dirty="0">
                        <a:solidFill>
                          <a:schemeClr val="accent3"/>
                        </a:solidFill>
                        <a:effectLst/>
                        <a:latin typeface="Times"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spcBef>
                          <a:spcPts val="200"/>
                        </a:spcBef>
                        <a:spcAft>
                          <a:spcPts val="200"/>
                        </a:spcAft>
                        <a:buNone/>
                      </a:pPr>
                      <a:r>
                        <a:rPr lang="lv-LV" sz="1000">
                          <a:solidFill>
                            <a:schemeClr val="accent3"/>
                          </a:solidFill>
                          <a:effectLst/>
                        </a:rPr>
                        <a:t>28 087 604</a:t>
                      </a:r>
                      <a:endParaRPr lang="lv-LV" sz="90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935033413"/>
                  </a:ext>
                </a:extLst>
              </a:tr>
              <a:tr h="246262">
                <a:tc>
                  <a:txBody>
                    <a:bodyPr/>
                    <a:lstStyle/>
                    <a:p>
                      <a:pPr algn="just">
                        <a:spcBef>
                          <a:spcPts val="200"/>
                        </a:spcBef>
                        <a:spcAft>
                          <a:spcPts val="200"/>
                        </a:spcAft>
                        <a:buNone/>
                      </a:pPr>
                      <a:r>
                        <a:rPr lang="lv-LV" sz="1000" b="0" dirty="0">
                          <a:solidFill>
                            <a:schemeClr val="accent3"/>
                          </a:solidFill>
                          <a:effectLst/>
                        </a:rPr>
                        <a:t>Atbalsts elektromobiļu iegādei </a:t>
                      </a:r>
                      <a:r>
                        <a:rPr lang="lv-LV" sz="1000" b="0" dirty="0" err="1">
                          <a:solidFill>
                            <a:schemeClr val="accent3"/>
                          </a:solidFill>
                          <a:effectLst/>
                        </a:rPr>
                        <a:t>mazaizsargātajām</a:t>
                      </a:r>
                      <a:r>
                        <a:rPr lang="lv-LV" sz="1000" b="0" dirty="0">
                          <a:solidFill>
                            <a:schemeClr val="accent3"/>
                          </a:solidFill>
                          <a:effectLst/>
                        </a:rPr>
                        <a:t> mājsaimniecībām</a:t>
                      </a:r>
                      <a:endParaRPr lang="lv-LV" sz="900" b="0" dirty="0">
                        <a:solidFill>
                          <a:schemeClr val="accent3"/>
                        </a:solidFill>
                        <a:effectLst/>
                        <a:latin typeface="Times"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spcBef>
                          <a:spcPts val="200"/>
                        </a:spcBef>
                        <a:spcAft>
                          <a:spcPts val="200"/>
                        </a:spcAft>
                        <a:buNone/>
                      </a:pPr>
                      <a:r>
                        <a:rPr lang="lv-LV" sz="1000" dirty="0">
                          <a:solidFill>
                            <a:schemeClr val="accent3"/>
                          </a:solidFill>
                          <a:effectLst/>
                        </a:rPr>
                        <a:t>70 000 000</a:t>
                      </a:r>
                      <a:endParaRPr lang="lv-LV" sz="900"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3796272026"/>
                  </a:ext>
                </a:extLst>
              </a:tr>
              <a:tr h="218034">
                <a:tc>
                  <a:txBody>
                    <a:bodyPr/>
                    <a:lstStyle/>
                    <a:p>
                      <a:pPr algn="just">
                        <a:spcBef>
                          <a:spcPts val="200"/>
                        </a:spcBef>
                        <a:spcAft>
                          <a:spcPts val="200"/>
                        </a:spcAft>
                        <a:buNone/>
                      </a:pPr>
                      <a:r>
                        <a:rPr lang="lv-LV" sz="1000" dirty="0" err="1">
                          <a:solidFill>
                            <a:schemeClr val="accent3"/>
                          </a:solidFill>
                          <a:effectLst/>
                        </a:rPr>
                        <a:t>Mikromobilitātes</a:t>
                      </a:r>
                      <a:r>
                        <a:rPr lang="lv-LV" sz="1000" dirty="0">
                          <a:solidFill>
                            <a:schemeClr val="accent3"/>
                          </a:solidFill>
                          <a:effectLst/>
                        </a:rPr>
                        <a:t> attīstība</a:t>
                      </a:r>
                      <a:endParaRPr lang="lv-LV" sz="900" dirty="0">
                        <a:solidFill>
                          <a:schemeClr val="accent3"/>
                        </a:solidFill>
                        <a:effectLst/>
                        <a:latin typeface="Times"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spcBef>
                          <a:spcPts val="200"/>
                        </a:spcBef>
                        <a:spcAft>
                          <a:spcPts val="200"/>
                        </a:spcAft>
                        <a:buNone/>
                      </a:pPr>
                      <a:r>
                        <a:rPr lang="lv-LV" sz="1000" dirty="0">
                          <a:solidFill>
                            <a:schemeClr val="accent3"/>
                          </a:solidFill>
                          <a:effectLst/>
                        </a:rPr>
                        <a:t>26 000 000</a:t>
                      </a:r>
                      <a:endParaRPr lang="lv-LV" sz="900"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3783054516"/>
                  </a:ext>
                </a:extLst>
              </a:tr>
              <a:tr h="207541">
                <a:tc>
                  <a:txBody>
                    <a:bodyPr/>
                    <a:lstStyle/>
                    <a:p>
                      <a:pPr algn="just">
                        <a:spcBef>
                          <a:spcPts val="200"/>
                        </a:spcBef>
                        <a:spcAft>
                          <a:spcPts val="200"/>
                        </a:spcAft>
                        <a:buNone/>
                      </a:pPr>
                      <a:r>
                        <a:rPr lang="lv-LV" sz="1000" dirty="0">
                          <a:solidFill>
                            <a:schemeClr val="accent3"/>
                          </a:solidFill>
                          <a:effectLst/>
                        </a:rPr>
                        <a:t>Atbalsts tehnisko palīglīdzekļu iegādei </a:t>
                      </a:r>
                      <a:r>
                        <a:rPr lang="lv-LV" sz="1000" dirty="0" err="1">
                          <a:solidFill>
                            <a:schemeClr val="accent3"/>
                          </a:solidFill>
                          <a:effectLst/>
                        </a:rPr>
                        <a:t>mazaizsargātām</a:t>
                      </a:r>
                      <a:r>
                        <a:rPr lang="lv-LV" sz="1000" dirty="0">
                          <a:solidFill>
                            <a:schemeClr val="accent3"/>
                          </a:solidFill>
                          <a:effectLst/>
                        </a:rPr>
                        <a:t> grupām</a:t>
                      </a:r>
                      <a:endParaRPr lang="lv-LV" sz="900" dirty="0">
                        <a:solidFill>
                          <a:schemeClr val="accent3"/>
                        </a:solidFill>
                        <a:effectLst/>
                        <a:latin typeface="Times"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spcBef>
                          <a:spcPts val="200"/>
                        </a:spcBef>
                        <a:spcAft>
                          <a:spcPts val="200"/>
                        </a:spcAft>
                        <a:buNone/>
                      </a:pPr>
                      <a:r>
                        <a:rPr lang="lv-LV" sz="1000" dirty="0">
                          <a:solidFill>
                            <a:schemeClr val="accent3"/>
                          </a:solidFill>
                          <a:effectLst/>
                        </a:rPr>
                        <a:t>15 000 000</a:t>
                      </a:r>
                      <a:endParaRPr lang="lv-LV" sz="900"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2517675461"/>
                  </a:ext>
                </a:extLst>
              </a:tr>
              <a:tr h="203690">
                <a:tc>
                  <a:txBody>
                    <a:bodyPr/>
                    <a:lstStyle/>
                    <a:p>
                      <a:pPr algn="just">
                        <a:spcBef>
                          <a:spcPts val="200"/>
                        </a:spcBef>
                        <a:spcAft>
                          <a:spcPts val="200"/>
                        </a:spcAft>
                        <a:buNone/>
                      </a:pPr>
                      <a:r>
                        <a:rPr lang="lv-LV" sz="1000" dirty="0" err="1">
                          <a:solidFill>
                            <a:schemeClr val="accent3"/>
                          </a:solidFill>
                          <a:effectLst/>
                        </a:rPr>
                        <a:t>Piekļūstamības</a:t>
                      </a:r>
                      <a:r>
                        <a:rPr lang="lv-LV" sz="1000" dirty="0">
                          <a:solidFill>
                            <a:schemeClr val="accent3"/>
                          </a:solidFill>
                          <a:effectLst/>
                        </a:rPr>
                        <a:t> uzlabošana dzelzceļa stacijās</a:t>
                      </a:r>
                      <a:endParaRPr lang="lv-LV" sz="900" dirty="0">
                        <a:solidFill>
                          <a:schemeClr val="accent3"/>
                        </a:solidFill>
                        <a:effectLst/>
                        <a:latin typeface="Times"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spcBef>
                          <a:spcPts val="200"/>
                        </a:spcBef>
                        <a:spcAft>
                          <a:spcPts val="200"/>
                        </a:spcAft>
                        <a:buNone/>
                      </a:pPr>
                      <a:r>
                        <a:rPr lang="lv-LV" sz="1000" dirty="0">
                          <a:solidFill>
                            <a:schemeClr val="accent3"/>
                          </a:solidFill>
                          <a:effectLst/>
                        </a:rPr>
                        <a:t>1 530 000</a:t>
                      </a:r>
                      <a:endParaRPr lang="lv-LV" sz="900"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2385037988"/>
                  </a:ext>
                </a:extLst>
              </a:tr>
              <a:tr h="218034">
                <a:tc>
                  <a:txBody>
                    <a:bodyPr/>
                    <a:lstStyle/>
                    <a:p>
                      <a:pPr algn="just">
                        <a:spcBef>
                          <a:spcPts val="200"/>
                        </a:spcBef>
                        <a:spcAft>
                          <a:spcPts val="200"/>
                        </a:spcAft>
                        <a:buNone/>
                      </a:pPr>
                      <a:r>
                        <a:rPr lang="lv-LV" sz="1000" dirty="0">
                          <a:solidFill>
                            <a:schemeClr val="accent3"/>
                          </a:solidFill>
                          <a:effectLst/>
                        </a:rPr>
                        <a:t>Atbalsts bateriju elektrovilcieniem</a:t>
                      </a:r>
                      <a:endParaRPr lang="lv-LV" sz="900" dirty="0">
                        <a:solidFill>
                          <a:schemeClr val="accent3"/>
                        </a:solidFill>
                        <a:effectLst/>
                        <a:latin typeface="Times"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spcBef>
                          <a:spcPts val="200"/>
                        </a:spcBef>
                        <a:spcAft>
                          <a:spcPts val="200"/>
                        </a:spcAft>
                        <a:buNone/>
                      </a:pPr>
                      <a:r>
                        <a:rPr lang="lv-LV" sz="1000" dirty="0">
                          <a:solidFill>
                            <a:schemeClr val="accent3"/>
                          </a:solidFill>
                          <a:effectLst/>
                        </a:rPr>
                        <a:t>39 600 000</a:t>
                      </a:r>
                      <a:endParaRPr lang="lv-LV" sz="900"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1890914842"/>
                  </a:ext>
                </a:extLst>
              </a:tr>
              <a:tr h="218034">
                <a:tc>
                  <a:txBody>
                    <a:bodyPr/>
                    <a:lstStyle/>
                    <a:p>
                      <a:pPr algn="just">
                        <a:spcBef>
                          <a:spcPts val="200"/>
                        </a:spcBef>
                        <a:spcAft>
                          <a:spcPts val="200"/>
                        </a:spcAft>
                        <a:buNone/>
                      </a:pPr>
                      <a:r>
                        <a:rPr lang="lv-LV" sz="1000" dirty="0">
                          <a:solidFill>
                            <a:schemeClr val="accent3"/>
                          </a:solidFill>
                          <a:effectLst/>
                        </a:rPr>
                        <a:t> </a:t>
                      </a:r>
                      <a:endParaRPr lang="lv-LV" sz="900"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algn="ctr">
                        <a:spcBef>
                          <a:spcPts val="200"/>
                        </a:spcBef>
                        <a:spcAft>
                          <a:spcPts val="200"/>
                        </a:spcAft>
                        <a:buNone/>
                      </a:pPr>
                      <a:r>
                        <a:rPr lang="lv-LV" sz="1000" b="1" dirty="0">
                          <a:solidFill>
                            <a:schemeClr val="accent3"/>
                          </a:solidFill>
                          <a:effectLst/>
                        </a:rPr>
                        <a:t>216 777 903</a:t>
                      </a:r>
                      <a:endParaRPr lang="lv-LV" sz="900" b="1" dirty="0">
                        <a:solidFill>
                          <a:schemeClr val="accent3"/>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extLst>
                  <a:ext uri="{0D108BD9-81ED-4DB2-BD59-A6C34878D82A}">
                    <a16:rowId xmlns:a16="http://schemas.microsoft.com/office/drawing/2014/main" val="2412614412"/>
                  </a:ext>
                </a:extLst>
              </a:tr>
            </a:tbl>
          </a:graphicData>
        </a:graphic>
      </p:graphicFrame>
      <p:sp>
        <p:nvSpPr>
          <p:cNvPr id="5" name="Rectangle 4">
            <a:extLst>
              <a:ext uri="{FF2B5EF4-FFF2-40B4-BE49-F238E27FC236}">
                <a16:creationId xmlns:a16="http://schemas.microsoft.com/office/drawing/2014/main" id="{CD7330D4-3278-E082-555C-6D8BAE74841C}"/>
              </a:ext>
            </a:extLst>
          </p:cNvPr>
          <p:cNvSpPr/>
          <p:nvPr/>
        </p:nvSpPr>
        <p:spPr>
          <a:xfrm>
            <a:off x="776354" y="5139347"/>
            <a:ext cx="4645482" cy="9396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000" b="1" dirty="0"/>
              <a:t>Transporta nabadzība </a:t>
            </a:r>
            <a:r>
              <a:rPr lang="lv-LV" sz="1000" dirty="0"/>
              <a:t>- personu un mājsaimniecību nespēja vai grūtības segt privātā vai sabiedriskā transporta izmaksas vai tāda transporta piekļuves neesamība vai ierobežota piekļuve transportam, kas vajadzīgs, lai piekļūtu būtiskiem sociālekonomiskiem pakalpojumiem un aktivitātēm, ņemot vērā valsts un ģeogrāfisko kontekstu.</a:t>
            </a:r>
          </a:p>
        </p:txBody>
      </p:sp>
      <p:sp>
        <p:nvSpPr>
          <p:cNvPr id="7" name="Arrow: Down 6">
            <a:extLst>
              <a:ext uri="{FF2B5EF4-FFF2-40B4-BE49-F238E27FC236}">
                <a16:creationId xmlns:a16="http://schemas.microsoft.com/office/drawing/2014/main" id="{D7667022-7FDC-7600-CCD5-01976CF53FDD}"/>
              </a:ext>
            </a:extLst>
          </p:cNvPr>
          <p:cNvSpPr/>
          <p:nvPr/>
        </p:nvSpPr>
        <p:spPr>
          <a:xfrm>
            <a:off x="7309600" y="3136696"/>
            <a:ext cx="547860" cy="71183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8" name="TextBox 7">
            <a:extLst>
              <a:ext uri="{FF2B5EF4-FFF2-40B4-BE49-F238E27FC236}">
                <a16:creationId xmlns:a16="http://schemas.microsoft.com/office/drawing/2014/main" id="{0FE4BF6B-C385-A579-8DD6-F311CB8D9E2C}"/>
              </a:ext>
            </a:extLst>
          </p:cNvPr>
          <p:cNvSpPr txBox="1"/>
          <p:nvPr/>
        </p:nvSpPr>
        <p:spPr>
          <a:xfrm>
            <a:off x="6229232" y="6078985"/>
            <a:ext cx="4848447" cy="230832"/>
          </a:xfrm>
          <a:prstGeom prst="rect">
            <a:avLst/>
          </a:prstGeom>
          <a:noFill/>
        </p:spPr>
        <p:txBody>
          <a:bodyPr wrap="square" rtlCol="0">
            <a:spAutoFit/>
          </a:bodyPr>
          <a:lstStyle/>
          <a:p>
            <a:r>
              <a:rPr lang="lv-LV" sz="900" i="1" dirty="0">
                <a:latin typeface="Arial" panose="020B0604020202020204" pitchFamily="34" charset="0"/>
                <a:cs typeface="Arial" panose="020B0604020202020204" pitchFamily="34" charset="0"/>
              </a:rPr>
              <a:t>* Saskaņojumā ar EK atrodas aktuālākā versija ar izmaiņām </a:t>
            </a:r>
          </a:p>
        </p:txBody>
      </p:sp>
      <p:sp>
        <p:nvSpPr>
          <p:cNvPr id="10" name="Arrow: Down 9">
            <a:extLst>
              <a:ext uri="{FF2B5EF4-FFF2-40B4-BE49-F238E27FC236}">
                <a16:creationId xmlns:a16="http://schemas.microsoft.com/office/drawing/2014/main" id="{4CBAE0F6-3938-0199-8354-95917189DED5}"/>
              </a:ext>
            </a:extLst>
          </p:cNvPr>
          <p:cNvSpPr/>
          <p:nvPr/>
        </p:nvSpPr>
        <p:spPr>
          <a:xfrm>
            <a:off x="3304670" y="3136696"/>
            <a:ext cx="547860" cy="5567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2666462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B3213D-C453-522D-7499-576923921FC9}"/>
              </a:ext>
            </a:extLst>
          </p:cNvPr>
          <p:cNvSpPr txBox="1"/>
          <p:nvPr/>
        </p:nvSpPr>
        <p:spPr>
          <a:xfrm>
            <a:off x="1667312" y="424850"/>
            <a:ext cx="10108057" cy="523220"/>
          </a:xfrm>
          <a:prstGeom prst="rect">
            <a:avLst/>
          </a:prstGeom>
          <a:noFill/>
        </p:spPr>
        <p:txBody>
          <a:bodyPr wrap="square" rtlCol="0">
            <a:spAutoFit/>
          </a:bodyPr>
          <a:lstStyle/>
          <a:p>
            <a:r>
              <a:rPr lang="lv-LV" sz="2800" b="1" dirty="0">
                <a:solidFill>
                  <a:schemeClr val="accent3"/>
                </a:solidFill>
              </a:rPr>
              <a:t>3. Atbalsta mehānismi  </a:t>
            </a:r>
            <a:r>
              <a:rPr lang="lv-LV" sz="2800" b="1" dirty="0" err="1">
                <a:solidFill>
                  <a:schemeClr val="accent3"/>
                </a:solidFill>
              </a:rPr>
              <a:t>elektroauto</a:t>
            </a:r>
            <a:r>
              <a:rPr lang="lv-LV" sz="2800" b="1" dirty="0">
                <a:solidFill>
                  <a:schemeClr val="accent3"/>
                </a:solidFill>
              </a:rPr>
              <a:t> skaita palielināšanai (I) </a:t>
            </a:r>
          </a:p>
        </p:txBody>
      </p:sp>
      <p:pic>
        <p:nvPicPr>
          <p:cNvPr id="6" name="Picture 5">
            <a:extLst>
              <a:ext uri="{FF2B5EF4-FFF2-40B4-BE49-F238E27FC236}">
                <a16:creationId xmlns:a16="http://schemas.microsoft.com/office/drawing/2014/main" id="{A4FE0840-B03C-4619-1FFF-48782312604F}"/>
              </a:ext>
            </a:extLst>
          </p:cNvPr>
          <p:cNvPicPr>
            <a:picLocks noChangeAspect="1"/>
          </p:cNvPicPr>
          <p:nvPr/>
        </p:nvPicPr>
        <p:blipFill>
          <a:blip r:embed="rId3">
            <a:extLst>
              <a:ext uri="{28A0092B-C50C-407E-A947-70E740481C1C}">
                <a14:useLocalDpi xmlns:a14="http://schemas.microsoft.com/office/drawing/2010/main" val="0"/>
              </a:ext>
            </a:extLst>
          </a:blip>
          <a:srcRect l="2352" r="2860" b="39690"/>
          <a:stretch>
            <a:fillRect/>
          </a:stretch>
        </p:blipFill>
        <p:spPr>
          <a:xfrm>
            <a:off x="1957077" y="1217712"/>
            <a:ext cx="7796524" cy="4960596"/>
          </a:xfrm>
          <a:prstGeom prst="rect">
            <a:avLst/>
          </a:prstGeom>
        </p:spPr>
      </p:pic>
    </p:spTree>
    <p:extLst>
      <p:ext uri="{BB962C8B-B14F-4D97-AF65-F5344CB8AC3E}">
        <p14:creationId xmlns:p14="http://schemas.microsoft.com/office/powerpoint/2010/main" val="1291045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E380B-18E4-52F5-657E-D71381FABE08}"/>
            </a:ext>
          </a:extLst>
        </p:cNvPr>
        <p:cNvGrpSpPr/>
        <p:nvPr/>
      </p:nvGrpSpPr>
      <p:grpSpPr>
        <a:xfrm>
          <a:off x="0" y="0"/>
          <a:ext cx="0" cy="0"/>
          <a:chOff x="0" y="0"/>
          <a:chExt cx="0" cy="0"/>
        </a:xfrm>
      </p:grpSpPr>
      <p:sp>
        <p:nvSpPr>
          <p:cNvPr id="3" name="Brīvforma: forma 2">
            <a:extLst>
              <a:ext uri="{FF2B5EF4-FFF2-40B4-BE49-F238E27FC236}">
                <a16:creationId xmlns:a16="http://schemas.microsoft.com/office/drawing/2014/main" id="{23EBC799-69D5-2A63-82E7-7A4072B9B0BA}"/>
              </a:ext>
            </a:extLst>
          </p:cNvPr>
          <p:cNvSpPr/>
          <p:nvPr/>
        </p:nvSpPr>
        <p:spPr>
          <a:xfrm>
            <a:off x="613144" y="1676059"/>
            <a:ext cx="4446536" cy="4523468"/>
          </a:xfrm>
          <a:custGeom>
            <a:avLst/>
            <a:gdLst>
              <a:gd name="connsiteX0" fmla="*/ 0 w 9372600"/>
              <a:gd name="connsiteY0" fmla="*/ 0 h 1736925"/>
              <a:gd name="connsiteX1" fmla="*/ 9372600 w 9372600"/>
              <a:gd name="connsiteY1" fmla="*/ 0 h 1736925"/>
              <a:gd name="connsiteX2" fmla="*/ 9372600 w 9372600"/>
              <a:gd name="connsiteY2" fmla="*/ 1736925 h 1736925"/>
              <a:gd name="connsiteX3" fmla="*/ 0 w 9372600"/>
              <a:gd name="connsiteY3" fmla="*/ 1736925 h 1736925"/>
              <a:gd name="connsiteX4" fmla="*/ 0 w 9372600"/>
              <a:gd name="connsiteY4" fmla="*/ 0 h 17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00" h="1736925">
                <a:moveTo>
                  <a:pt x="0" y="0"/>
                </a:moveTo>
                <a:lnTo>
                  <a:pt x="9372600" y="0"/>
                </a:lnTo>
                <a:lnTo>
                  <a:pt x="9372600" y="1736925"/>
                </a:lnTo>
                <a:lnTo>
                  <a:pt x="0" y="1736925"/>
                </a:lnTo>
                <a:lnTo>
                  <a:pt x="0" y="0"/>
                </a:lnTo>
                <a:close/>
              </a:path>
            </a:pathLst>
          </a:custGeom>
          <a:pattFill prst="pct5">
            <a:fgClr>
              <a:schemeClr val="lt1">
                <a:hueOff val="0"/>
                <a:satOff val="0"/>
                <a:lumOff val="0"/>
              </a:schemeClr>
            </a:fgClr>
            <a:bgClr>
              <a:schemeClr val="bg1"/>
            </a:bgClr>
          </a:patt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2000" tIns="252000" rIns="252000" bIns="0" numCol="1" spcCol="1270" anchor="t" anchorCtr="0">
            <a:noAutofit/>
          </a:bodyPr>
          <a:lstStyle/>
          <a:p>
            <a:pPr marL="285750" indent="-285750" algn="just">
              <a:spcBef>
                <a:spcPts val="300"/>
              </a:spcBef>
              <a:spcAft>
                <a:spcPts val="300"/>
              </a:spcAft>
              <a:buFont typeface="Arial" panose="020B0604020202020204" pitchFamily="34" charset="0"/>
              <a:buChar char="•"/>
            </a:pPr>
            <a:r>
              <a:rPr lang="lv-LV" sz="1400" b="1" dirty="0">
                <a:solidFill>
                  <a:srgbClr val="204A72"/>
                </a:solidFill>
                <a:cs typeface="Times New Roman" panose="02020603050405020304" pitchFamily="18" charset="0"/>
              </a:rPr>
              <a:t>Dati par kopējo atbalstu netiek apkopoti un analizēti. </a:t>
            </a:r>
          </a:p>
          <a:p>
            <a:pPr marL="285750" indent="-285750" algn="just">
              <a:spcBef>
                <a:spcPts val="300"/>
              </a:spcBef>
              <a:spcAft>
                <a:spcPts val="300"/>
              </a:spcAft>
              <a:buFont typeface="Arial" panose="020B0604020202020204" pitchFamily="34" charset="0"/>
              <a:buChar char="•"/>
            </a:pPr>
            <a:r>
              <a:rPr lang="lv-LV" sz="1400" dirty="0">
                <a:solidFill>
                  <a:srgbClr val="204A72"/>
                </a:solidFill>
                <a:cs typeface="Times New Roman" panose="02020603050405020304" pitchFamily="18" charset="0"/>
              </a:rPr>
              <a:t>Nav skaidri definēti atbalsta pasākumu </a:t>
            </a:r>
            <a:r>
              <a:rPr lang="lv-LV" sz="1400" b="1" dirty="0">
                <a:solidFill>
                  <a:srgbClr val="204A72"/>
                </a:solidFill>
                <a:cs typeface="Times New Roman" panose="02020603050405020304" pitchFamily="18" charset="0"/>
              </a:rPr>
              <a:t>sasniedzamie rezultāti. </a:t>
            </a:r>
            <a:r>
              <a:rPr lang="lv-LV" sz="1400" dirty="0">
                <a:solidFill>
                  <a:srgbClr val="204A72"/>
                </a:solidFill>
                <a:cs typeface="Times New Roman" panose="02020603050405020304" pitchFamily="18" charset="0"/>
              </a:rPr>
              <a:t>Aktuālajos politikas plānošanas dokumentos vairs nav noteikti </a:t>
            </a:r>
            <a:r>
              <a:rPr lang="lv-LV" sz="1400" b="1" dirty="0">
                <a:solidFill>
                  <a:srgbClr val="204A72"/>
                </a:solidFill>
                <a:cs typeface="Times New Roman" panose="02020603050405020304" pitchFamily="18" charset="0"/>
              </a:rPr>
              <a:t>kritēriji </a:t>
            </a:r>
            <a:r>
              <a:rPr lang="lv-LV" sz="1400" dirty="0">
                <a:solidFill>
                  <a:srgbClr val="204A72"/>
                </a:solidFill>
                <a:cs typeface="Times New Roman" panose="02020603050405020304" pitchFamily="18" charset="0"/>
              </a:rPr>
              <a:t>vai mehānismi </a:t>
            </a:r>
            <a:r>
              <a:rPr lang="lv-LV" sz="1400" b="1" dirty="0">
                <a:solidFill>
                  <a:srgbClr val="204A72"/>
                </a:solidFill>
                <a:cs typeface="Times New Roman" panose="02020603050405020304" pitchFamily="18" charset="0"/>
              </a:rPr>
              <a:t>atbalsta intensitātes pārskatīšana</a:t>
            </a:r>
            <a:r>
              <a:rPr lang="lv-LV" sz="1400" dirty="0">
                <a:solidFill>
                  <a:srgbClr val="204A72"/>
                </a:solidFill>
                <a:cs typeface="Times New Roman" panose="02020603050405020304" pitchFamily="18" charset="0"/>
              </a:rPr>
              <a:t>i. </a:t>
            </a:r>
          </a:p>
          <a:p>
            <a:pPr marL="285750" indent="-285750" algn="just">
              <a:spcBef>
                <a:spcPts val="300"/>
              </a:spcBef>
              <a:spcAft>
                <a:spcPts val="300"/>
              </a:spcAft>
              <a:buFont typeface="Arial" panose="020B0604020202020204" pitchFamily="34" charset="0"/>
              <a:buChar char="•"/>
            </a:pPr>
            <a:r>
              <a:rPr lang="lv-LV" sz="1400" dirty="0">
                <a:solidFill>
                  <a:srgbClr val="204A72"/>
                </a:solidFill>
                <a:cs typeface="Times New Roman" panose="02020603050405020304" pitchFamily="18" charset="0"/>
              </a:rPr>
              <a:t>Eiropas valstīs pēdējos gados prakse noteikt skaidrus termiņus un kritērijus atbalsta </a:t>
            </a:r>
            <a:r>
              <a:rPr lang="lv-LV" sz="1400" b="1" dirty="0">
                <a:solidFill>
                  <a:srgbClr val="204A72"/>
                </a:solidFill>
                <a:cs typeface="Times New Roman" panose="02020603050405020304" pitchFamily="18" charset="0"/>
              </a:rPr>
              <a:t>intensitātes samazināšanai</a:t>
            </a:r>
            <a:r>
              <a:rPr lang="lv-LV" sz="1400" dirty="0">
                <a:solidFill>
                  <a:srgbClr val="204A72"/>
                </a:solidFill>
                <a:cs typeface="Times New Roman" panose="02020603050405020304" pitchFamily="18" charset="0"/>
              </a:rPr>
              <a:t>, balstoties uz tirgus attīstības dinamiku.</a:t>
            </a:r>
          </a:p>
          <a:p>
            <a:pPr marL="285750" indent="-285750" algn="just">
              <a:spcBef>
                <a:spcPts val="300"/>
              </a:spcBef>
              <a:spcAft>
                <a:spcPts val="300"/>
              </a:spcAft>
              <a:buFont typeface="Arial" panose="020B0604020202020204" pitchFamily="34" charset="0"/>
              <a:buChar char="•"/>
            </a:pPr>
            <a:r>
              <a:rPr lang="lv-LV" sz="1400" dirty="0">
                <a:solidFill>
                  <a:srgbClr val="204A72"/>
                </a:solidFill>
                <a:cs typeface="Times New Roman" panose="02020603050405020304" pitchFamily="18" charset="0"/>
              </a:rPr>
              <a:t> Atbalsts </a:t>
            </a:r>
            <a:r>
              <a:rPr lang="lv-LV" sz="1400" b="1" dirty="0" err="1">
                <a:solidFill>
                  <a:srgbClr val="204A72"/>
                </a:solidFill>
                <a:cs typeface="Times New Roman" panose="02020603050405020304" pitchFamily="18" charset="0"/>
              </a:rPr>
              <a:t>hibrīdauto</a:t>
            </a:r>
            <a:r>
              <a:rPr lang="lv-LV" sz="1400" b="1" dirty="0">
                <a:solidFill>
                  <a:srgbClr val="204A72"/>
                </a:solidFill>
                <a:cs typeface="Times New Roman" panose="02020603050405020304" pitchFamily="18" charset="0"/>
              </a:rPr>
              <a:t> iegādei</a:t>
            </a:r>
            <a:r>
              <a:rPr lang="lv-LV" sz="1400" b="1" dirty="0">
                <a:solidFill>
                  <a:schemeClr val="accent3"/>
                </a:solidFill>
                <a:cs typeface="Times New Roman" panose="02020603050405020304" pitchFamily="18" charset="0"/>
              </a:rPr>
              <a:t> -</a:t>
            </a:r>
            <a:r>
              <a:rPr lang="lv-LV" sz="1400" dirty="0">
                <a:solidFill>
                  <a:schemeClr val="accent3"/>
                </a:solidFill>
                <a:cs typeface="Times New Roman" panose="02020603050405020304" pitchFamily="18" charset="0"/>
              </a:rPr>
              <a:t> riski par ietekmi uz SEG emisiju samazināšanu. Vācija, LT un EE nav šāds atbalsts.  </a:t>
            </a:r>
          </a:p>
          <a:p>
            <a:pPr marL="285750" indent="-285750" algn="just">
              <a:spcBef>
                <a:spcPts val="300"/>
              </a:spcBef>
              <a:spcAft>
                <a:spcPts val="300"/>
              </a:spcAft>
              <a:buFont typeface="Arial" panose="020B0604020202020204" pitchFamily="34" charset="0"/>
              <a:buChar char="•"/>
            </a:pPr>
            <a:r>
              <a:rPr lang="lv-LV" sz="1400" b="1" dirty="0">
                <a:solidFill>
                  <a:schemeClr val="accent3"/>
                </a:solidFill>
                <a:cs typeface="Times New Roman" panose="02020603050405020304" pitchFamily="18" charset="0"/>
              </a:rPr>
              <a:t>Stāvvietas</a:t>
            </a:r>
            <a:r>
              <a:rPr lang="lv-LV" sz="1400" dirty="0">
                <a:solidFill>
                  <a:schemeClr val="accent3"/>
                </a:solidFill>
                <a:cs typeface="Times New Roman" panose="02020603050405020304" pitchFamily="18" charset="0"/>
              </a:rPr>
              <a:t>: LT – </a:t>
            </a:r>
            <a:r>
              <a:rPr lang="lv-LV" sz="1400" dirty="0">
                <a:solidFill>
                  <a:schemeClr val="accent3"/>
                </a:solidFill>
              </a:rPr>
              <a:t>tikai pirmā stunda bezmaksas, EE - tikai Tallinas iedzīvotājiem. </a:t>
            </a:r>
          </a:p>
        </p:txBody>
      </p:sp>
      <p:sp>
        <p:nvSpPr>
          <p:cNvPr id="10" name="Rectangle 4">
            <a:extLst>
              <a:ext uri="{FF2B5EF4-FFF2-40B4-BE49-F238E27FC236}">
                <a16:creationId xmlns:a16="http://schemas.microsoft.com/office/drawing/2014/main" id="{B11AF51C-D07E-11B6-7905-6C889687FFC1}"/>
              </a:ext>
            </a:extLst>
          </p:cNvPr>
          <p:cNvSpPr>
            <a:spLocks noChangeArrowheads="1"/>
          </p:cNvSpPr>
          <p:nvPr/>
        </p:nvSpPr>
        <p:spPr bwMode="auto">
          <a:xfrm>
            <a:off x="6202681" y="1474838"/>
            <a:ext cx="1340660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lv-LV" altLang="lv-LV" sz="1800" b="0" i="0" u="none" strike="noStrike" cap="none" normalizeH="0" baseline="0">
                <a:ln>
                  <a:noFill/>
                </a:ln>
                <a:solidFill>
                  <a:schemeClr val="tx1"/>
                </a:solidFill>
                <a:effectLst/>
                <a:latin typeface="Arial" panose="020B0604020202020204" pitchFamily="34" charset="0"/>
              </a:rPr>
            </a:br>
            <a:endParaRPr kumimoji="0" lang="lv-LV" altLang="lv-LV" sz="1800" b="0" i="0" u="none" strike="noStrike" cap="none" normalizeH="0" baseline="0">
              <a:ln>
                <a:noFill/>
              </a:ln>
              <a:solidFill>
                <a:schemeClr val="tx1"/>
              </a:solidFill>
              <a:effectLst/>
              <a:latin typeface="Arial" panose="020B0604020202020204" pitchFamily="34" charset="0"/>
            </a:endParaRPr>
          </a:p>
        </p:txBody>
      </p:sp>
      <p:sp>
        <p:nvSpPr>
          <p:cNvPr id="2" name="TextBox 1">
            <a:extLst>
              <a:ext uri="{FF2B5EF4-FFF2-40B4-BE49-F238E27FC236}">
                <a16:creationId xmlns:a16="http://schemas.microsoft.com/office/drawing/2014/main" id="{51923218-6D3F-1D01-0BC0-B61F6E742C7E}"/>
              </a:ext>
            </a:extLst>
          </p:cNvPr>
          <p:cNvSpPr txBox="1"/>
          <p:nvPr/>
        </p:nvSpPr>
        <p:spPr>
          <a:xfrm>
            <a:off x="1713686" y="543096"/>
            <a:ext cx="9663151" cy="492443"/>
          </a:xfrm>
          <a:prstGeom prst="rect">
            <a:avLst/>
          </a:prstGeom>
          <a:noFill/>
        </p:spPr>
        <p:txBody>
          <a:bodyPr wrap="square" rtlCol="0">
            <a:spAutoFit/>
          </a:bodyPr>
          <a:lstStyle/>
          <a:p>
            <a:pPr lvl="0" algn="just"/>
            <a:r>
              <a:rPr lang="lv-LV" sz="2600" b="1" dirty="0">
                <a:solidFill>
                  <a:schemeClr val="accent3"/>
                </a:solidFill>
              </a:rPr>
              <a:t>3. Valsts atbalsta politika </a:t>
            </a:r>
            <a:r>
              <a:rPr lang="lv-LV" sz="2600" b="1" dirty="0" err="1">
                <a:solidFill>
                  <a:schemeClr val="accent3"/>
                </a:solidFill>
              </a:rPr>
              <a:t>elektroauto</a:t>
            </a:r>
            <a:r>
              <a:rPr lang="lv-LV" sz="2600" b="1" dirty="0">
                <a:solidFill>
                  <a:schemeClr val="accent3"/>
                </a:solidFill>
              </a:rPr>
              <a:t> skaita palielināšanai (II)</a:t>
            </a:r>
          </a:p>
        </p:txBody>
      </p:sp>
      <p:graphicFrame>
        <p:nvGraphicFramePr>
          <p:cNvPr id="17" name="Table 16">
            <a:extLst>
              <a:ext uri="{FF2B5EF4-FFF2-40B4-BE49-F238E27FC236}">
                <a16:creationId xmlns:a16="http://schemas.microsoft.com/office/drawing/2014/main" id="{42467B01-A836-4A7B-B5C1-73A7D3D00A68}"/>
              </a:ext>
            </a:extLst>
          </p:cNvPr>
          <p:cNvGraphicFramePr>
            <a:graphicFrameLocks noGrp="1"/>
          </p:cNvGraphicFramePr>
          <p:nvPr>
            <p:extLst>
              <p:ext uri="{D42A27DB-BD31-4B8C-83A1-F6EECF244321}">
                <p14:modId xmlns:p14="http://schemas.microsoft.com/office/powerpoint/2010/main" val="2010463514"/>
              </p:ext>
            </p:extLst>
          </p:nvPr>
        </p:nvGraphicFramePr>
        <p:xfrm>
          <a:off x="5221565" y="1261353"/>
          <a:ext cx="6256337" cy="2548525"/>
        </p:xfrm>
        <a:graphic>
          <a:graphicData uri="http://schemas.openxmlformats.org/drawingml/2006/table">
            <a:tbl>
              <a:tblPr firstRow="1" firstCol="1" bandRow="1">
                <a:tableStyleId>{5C22544A-7EE6-4342-B048-85BDC9FD1C3A}</a:tableStyleId>
              </a:tblPr>
              <a:tblGrid>
                <a:gridCol w="767608">
                  <a:extLst>
                    <a:ext uri="{9D8B030D-6E8A-4147-A177-3AD203B41FA5}">
                      <a16:colId xmlns:a16="http://schemas.microsoft.com/office/drawing/2014/main" val="781340188"/>
                    </a:ext>
                  </a:extLst>
                </a:gridCol>
                <a:gridCol w="866106">
                  <a:extLst>
                    <a:ext uri="{9D8B030D-6E8A-4147-A177-3AD203B41FA5}">
                      <a16:colId xmlns:a16="http://schemas.microsoft.com/office/drawing/2014/main" val="623092161"/>
                    </a:ext>
                  </a:extLst>
                </a:gridCol>
                <a:gridCol w="866783">
                  <a:extLst>
                    <a:ext uri="{9D8B030D-6E8A-4147-A177-3AD203B41FA5}">
                      <a16:colId xmlns:a16="http://schemas.microsoft.com/office/drawing/2014/main" val="1491759771"/>
                    </a:ext>
                  </a:extLst>
                </a:gridCol>
                <a:gridCol w="963246">
                  <a:extLst>
                    <a:ext uri="{9D8B030D-6E8A-4147-A177-3AD203B41FA5}">
                      <a16:colId xmlns:a16="http://schemas.microsoft.com/office/drawing/2014/main" val="3127754546"/>
                    </a:ext>
                  </a:extLst>
                </a:gridCol>
                <a:gridCol w="963246">
                  <a:extLst>
                    <a:ext uri="{9D8B030D-6E8A-4147-A177-3AD203B41FA5}">
                      <a16:colId xmlns:a16="http://schemas.microsoft.com/office/drawing/2014/main" val="50166722"/>
                    </a:ext>
                  </a:extLst>
                </a:gridCol>
                <a:gridCol w="962565">
                  <a:extLst>
                    <a:ext uri="{9D8B030D-6E8A-4147-A177-3AD203B41FA5}">
                      <a16:colId xmlns:a16="http://schemas.microsoft.com/office/drawing/2014/main" val="470022393"/>
                    </a:ext>
                  </a:extLst>
                </a:gridCol>
                <a:gridCol w="866783">
                  <a:extLst>
                    <a:ext uri="{9D8B030D-6E8A-4147-A177-3AD203B41FA5}">
                      <a16:colId xmlns:a16="http://schemas.microsoft.com/office/drawing/2014/main" val="3785373687"/>
                    </a:ext>
                  </a:extLst>
                </a:gridCol>
              </a:tblGrid>
              <a:tr h="593963">
                <a:tc rowSpan="2">
                  <a:txBody>
                    <a:bodyPr/>
                    <a:lstStyle/>
                    <a:p>
                      <a:pPr algn="ctr">
                        <a:lnSpc>
                          <a:spcPct val="107000"/>
                        </a:lnSpc>
                        <a:spcAft>
                          <a:spcPts val="800"/>
                        </a:spcAft>
                        <a:buNone/>
                      </a:pPr>
                      <a:r>
                        <a:rPr lang="lv-LV" sz="1200" dirty="0">
                          <a:effectLst/>
                        </a:rPr>
                        <a:t>Gads</a:t>
                      </a:r>
                      <a:endParaRPr lang="lv-LV" sz="12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gridSpan="2">
                  <a:txBody>
                    <a:bodyPr/>
                    <a:lstStyle/>
                    <a:p>
                      <a:pPr marL="36830" algn="ctr">
                        <a:lnSpc>
                          <a:spcPct val="107000"/>
                        </a:lnSpc>
                        <a:spcAft>
                          <a:spcPts val="800"/>
                        </a:spcAft>
                        <a:buNone/>
                      </a:pPr>
                      <a:r>
                        <a:rPr lang="lv-LV" sz="1200" dirty="0">
                          <a:effectLst/>
                        </a:rPr>
                        <a:t>Valsts sniegtie atvieglojumi</a:t>
                      </a:r>
                    </a:p>
                  </a:txBody>
                  <a:tcPr marL="68580" marR="68580" marT="0" marB="0">
                    <a:solidFill>
                      <a:schemeClr val="accent1"/>
                    </a:solidFill>
                  </a:tcPr>
                </a:tc>
                <a:tc hMerge="1">
                  <a:txBody>
                    <a:bodyPr/>
                    <a:lstStyle/>
                    <a:p>
                      <a:endParaRPr lang="lv-LV"/>
                    </a:p>
                  </a:txBody>
                  <a:tcPr/>
                </a:tc>
                <a:tc gridSpan="4">
                  <a:txBody>
                    <a:bodyPr/>
                    <a:lstStyle/>
                    <a:p>
                      <a:pPr algn="ctr">
                        <a:lnSpc>
                          <a:spcPct val="107000"/>
                        </a:lnSpc>
                        <a:spcAft>
                          <a:spcPts val="800"/>
                        </a:spcAft>
                        <a:buNone/>
                      </a:pPr>
                      <a:r>
                        <a:rPr lang="lv-LV" sz="1200" dirty="0">
                          <a:effectLst/>
                        </a:rPr>
                        <a:t>Pašvaldību sniegtie atvieglojumi, </a:t>
                      </a:r>
                      <a:r>
                        <a:rPr lang="lv-LV" sz="1200" i="1" dirty="0" err="1">
                          <a:effectLst/>
                        </a:rPr>
                        <a:t>euro</a:t>
                      </a:r>
                      <a:endParaRPr lang="lv-LV" sz="1200" i="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3382355193"/>
                  </a:ext>
                </a:extLst>
              </a:tr>
              <a:tr h="570333">
                <a:tc vMerge="1">
                  <a:txBody>
                    <a:bodyPr/>
                    <a:lstStyle/>
                    <a:p>
                      <a:endParaRPr lang="lv-LV"/>
                    </a:p>
                  </a:txBody>
                  <a:tcPr/>
                </a:tc>
                <a:tc>
                  <a:txBody>
                    <a:bodyPr/>
                    <a:lstStyle/>
                    <a:p>
                      <a:pPr marL="36830" algn="ctr">
                        <a:lnSpc>
                          <a:spcPct val="107000"/>
                        </a:lnSpc>
                        <a:spcAft>
                          <a:spcPts val="800"/>
                        </a:spcAft>
                        <a:buNone/>
                      </a:pPr>
                      <a:r>
                        <a:rPr lang="lv-LV" sz="1000">
                          <a:effectLst/>
                        </a:rPr>
                        <a:t>Reģistrēto elektroauto skaits</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Izmaksas, euro</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Liepāja </a:t>
                      </a:r>
                      <a:r>
                        <a:rPr lang="lv-LV" sz="800">
                          <a:effectLst/>
                        </a:rPr>
                        <a:t>(stāvvietu izmantošana)</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4130" algn="ctr">
                        <a:lnSpc>
                          <a:spcPct val="107000"/>
                        </a:lnSpc>
                        <a:spcAft>
                          <a:spcPts val="800"/>
                        </a:spcAft>
                        <a:buNone/>
                      </a:pPr>
                      <a:r>
                        <a:rPr lang="lv-LV" sz="1000" dirty="0">
                          <a:effectLst/>
                        </a:rPr>
                        <a:t>Jūrmala </a:t>
                      </a:r>
                      <a:r>
                        <a:rPr lang="lv-LV" sz="800" dirty="0">
                          <a:effectLst/>
                        </a:rPr>
                        <a:t>(iebraukšanas maksa)</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dirty="0">
                          <a:effectLst/>
                        </a:rPr>
                        <a:t>Rīga</a:t>
                      </a:r>
                      <a:endParaRPr lang="lv-LV" sz="1150" dirty="0">
                        <a:effectLst/>
                      </a:endParaRPr>
                    </a:p>
                    <a:p>
                      <a:pPr algn="ctr">
                        <a:lnSpc>
                          <a:spcPct val="107000"/>
                        </a:lnSpc>
                        <a:spcAft>
                          <a:spcPts val="800"/>
                        </a:spcAft>
                        <a:buNone/>
                      </a:pPr>
                      <a:r>
                        <a:rPr lang="lv-LV" sz="800" dirty="0">
                          <a:effectLst/>
                        </a:rPr>
                        <a:t> (stāvvietu izmantošana)</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4765" algn="ctr">
                        <a:lnSpc>
                          <a:spcPct val="107000"/>
                        </a:lnSpc>
                        <a:spcAft>
                          <a:spcPts val="800"/>
                        </a:spcAft>
                        <a:buNone/>
                      </a:pPr>
                      <a:r>
                        <a:rPr lang="lv-LV" sz="1000">
                          <a:effectLst/>
                        </a:rPr>
                        <a:t>Kopā</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78815944"/>
                  </a:ext>
                </a:extLst>
              </a:tr>
              <a:tr h="197747">
                <a:tc>
                  <a:txBody>
                    <a:bodyPr/>
                    <a:lstStyle/>
                    <a:p>
                      <a:pPr algn="ctr">
                        <a:lnSpc>
                          <a:spcPct val="107000"/>
                        </a:lnSpc>
                        <a:spcAft>
                          <a:spcPts val="800"/>
                        </a:spcAft>
                        <a:buNone/>
                      </a:pPr>
                      <a:r>
                        <a:rPr lang="lv-LV" sz="1000" dirty="0">
                          <a:effectLst/>
                        </a:rPr>
                        <a:t>2020</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9370" algn="ctr">
                        <a:lnSpc>
                          <a:spcPct val="107000"/>
                        </a:lnSpc>
                        <a:spcAft>
                          <a:spcPts val="800"/>
                        </a:spcAft>
                        <a:buNone/>
                      </a:pPr>
                      <a:r>
                        <a:rPr lang="lv-LV" sz="1000">
                          <a:effectLst/>
                        </a:rPr>
                        <a:t>943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36 959</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8415" algn="ctr">
                        <a:lnSpc>
                          <a:spcPct val="107000"/>
                        </a:lnSpc>
                        <a:spcAft>
                          <a:spcPts val="800"/>
                        </a:spcAft>
                        <a:buNone/>
                      </a:pPr>
                      <a:r>
                        <a:rPr lang="lv-LV" sz="1000">
                          <a:effectLst/>
                        </a:rPr>
                        <a:t>357</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4130" algn="ctr">
                        <a:lnSpc>
                          <a:spcPct val="107000"/>
                        </a:lnSpc>
                        <a:spcAft>
                          <a:spcPts val="800"/>
                        </a:spcAft>
                        <a:buNone/>
                      </a:pPr>
                      <a:r>
                        <a:rPr lang="lv-LV" sz="1000">
                          <a:effectLst/>
                        </a:rPr>
                        <a:t>48 384</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635" algn="ctr">
                        <a:lnSpc>
                          <a:spcPct val="107000"/>
                        </a:lnSpc>
                        <a:spcAft>
                          <a:spcPts val="800"/>
                        </a:spcAft>
                        <a:buNone/>
                      </a:pPr>
                      <a:r>
                        <a:rPr lang="lv-LV" sz="1000" b="1" dirty="0">
                          <a:effectLst/>
                        </a:rPr>
                        <a:t>87 310</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173 953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70138238"/>
                  </a:ext>
                </a:extLst>
              </a:tr>
              <a:tr h="197747">
                <a:tc>
                  <a:txBody>
                    <a:bodyPr/>
                    <a:lstStyle/>
                    <a:p>
                      <a:pPr algn="ctr">
                        <a:lnSpc>
                          <a:spcPct val="107000"/>
                        </a:lnSpc>
                        <a:spcAft>
                          <a:spcPts val="800"/>
                        </a:spcAft>
                        <a:buNone/>
                      </a:pPr>
                      <a:r>
                        <a:rPr lang="lv-LV" sz="1000">
                          <a:effectLst/>
                        </a:rPr>
                        <a:t>2021</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9370" algn="ctr">
                        <a:lnSpc>
                          <a:spcPct val="107000"/>
                        </a:lnSpc>
                        <a:spcAft>
                          <a:spcPts val="800"/>
                        </a:spcAft>
                        <a:buNone/>
                      </a:pPr>
                      <a:r>
                        <a:rPr lang="lv-LV" sz="1000">
                          <a:effectLst/>
                        </a:rPr>
                        <a:t>1 310</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53 828</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8415" algn="ctr">
                        <a:lnSpc>
                          <a:spcPct val="107000"/>
                        </a:lnSpc>
                        <a:spcAft>
                          <a:spcPts val="800"/>
                        </a:spcAft>
                        <a:buNone/>
                      </a:pPr>
                      <a:r>
                        <a:rPr lang="lv-LV" sz="1000">
                          <a:effectLst/>
                        </a:rPr>
                        <a:t>663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4130" algn="ctr">
                        <a:lnSpc>
                          <a:spcPct val="107000"/>
                        </a:lnSpc>
                        <a:spcAft>
                          <a:spcPts val="800"/>
                        </a:spcAft>
                        <a:buNone/>
                      </a:pPr>
                      <a:r>
                        <a:rPr lang="lv-LV" sz="1000">
                          <a:effectLst/>
                        </a:rPr>
                        <a:t>73 800</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635" algn="ctr">
                        <a:lnSpc>
                          <a:spcPct val="107000"/>
                        </a:lnSpc>
                        <a:spcAft>
                          <a:spcPts val="800"/>
                        </a:spcAft>
                        <a:buNone/>
                      </a:pPr>
                      <a:r>
                        <a:rPr lang="lv-LV" sz="1000" b="1" dirty="0">
                          <a:effectLst/>
                        </a:rPr>
                        <a:t>148 064</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277 665</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09350346"/>
                  </a:ext>
                </a:extLst>
              </a:tr>
              <a:tr h="197747">
                <a:tc>
                  <a:txBody>
                    <a:bodyPr/>
                    <a:lstStyle/>
                    <a:p>
                      <a:pPr algn="ctr">
                        <a:lnSpc>
                          <a:spcPct val="107000"/>
                        </a:lnSpc>
                        <a:spcAft>
                          <a:spcPts val="800"/>
                        </a:spcAft>
                        <a:buNone/>
                      </a:pPr>
                      <a:r>
                        <a:rPr lang="lv-LV" sz="1000" dirty="0">
                          <a:effectLst/>
                        </a:rPr>
                        <a:t>2022</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9370" algn="ctr">
                        <a:lnSpc>
                          <a:spcPct val="107000"/>
                        </a:lnSpc>
                        <a:spcAft>
                          <a:spcPts val="800"/>
                        </a:spcAft>
                        <a:buNone/>
                      </a:pPr>
                      <a:r>
                        <a:rPr lang="lv-LV" sz="1000">
                          <a:effectLst/>
                        </a:rPr>
                        <a:t>2 200</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74 367</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8415" algn="ctr">
                        <a:lnSpc>
                          <a:spcPct val="107000"/>
                        </a:lnSpc>
                        <a:spcAft>
                          <a:spcPts val="800"/>
                        </a:spcAft>
                        <a:buNone/>
                      </a:pPr>
                      <a:r>
                        <a:rPr lang="lv-LV" sz="1000">
                          <a:effectLst/>
                        </a:rPr>
                        <a:t>1 173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4130" algn="ctr">
                        <a:lnSpc>
                          <a:spcPct val="107000"/>
                        </a:lnSpc>
                        <a:spcAft>
                          <a:spcPts val="800"/>
                        </a:spcAft>
                        <a:buNone/>
                      </a:pPr>
                      <a:r>
                        <a:rPr lang="lv-LV" sz="1000">
                          <a:effectLst/>
                        </a:rPr>
                        <a:t>141 738</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635" algn="ctr">
                        <a:lnSpc>
                          <a:spcPct val="107000"/>
                        </a:lnSpc>
                        <a:spcAft>
                          <a:spcPts val="800"/>
                        </a:spcAft>
                        <a:buNone/>
                      </a:pPr>
                      <a:r>
                        <a:rPr lang="lv-LV" sz="1000" b="1" dirty="0">
                          <a:effectLst/>
                        </a:rPr>
                        <a:t>327 618</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547 096</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45477802"/>
                  </a:ext>
                </a:extLst>
              </a:tr>
              <a:tr h="197747">
                <a:tc>
                  <a:txBody>
                    <a:bodyPr/>
                    <a:lstStyle/>
                    <a:p>
                      <a:pPr algn="ctr">
                        <a:lnSpc>
                          <a:spcPct val="107000"/>
                        </a:lnSpc>
                        <a:spcAft>
                          <a:spcPts val="800"/>
                        </a:spcAft>
                        <a:buNone/>
                      </a:pPr>
                      <a:r>
                        <a:rPr lang="lv-LV" sz="1000">
                          <a:effectLst/>
                        </a:rPr>
                        <a:t>2023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9370" algn="ctr">
                        <a:lnSpc>
                          <a:spcPct val="107000"/>
                        </a:lnSpc>
                        <a:spcAft>
                          <a:spcPts val="800"/>
                        </a:spcAft>
                        <a:buNone/>
                      </a:pPr>
                      <a:r>
                        <a:rPr lang="lv-LV" sz="1000">
                          <a:effectLst/>
                        </a:rPr>
                        <a:t>3 023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124 695</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8415" algn="ctr">
                        <a:lnSpc>
                          <a:spcPct val="107000"/>
                        </a:lnSpc>
                        <a:spcAft>
                          <a:spcPts val="800"/>
                        </a:spcAft>
                        <a:buNone/>
                      </a:pPr>
                      <a:r>
                        <a:rPr lang="lv-LV" sz="1000">
                          <a:effectLst/>
                        </a:rPr>
                        <a:t>2 091</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4130" algn="ctr">
                        <a:lnSpc>
                          <a:spcPct val="107000"/>
                        </a:lnSpc>
                        <a:spcAft>
                          <a:spcPts val="800"/>
                        </a:spcAft>
                        <a:buNone/>
                      </a:pPr>
                      <a:r>
                        <a:rPr lang="lv-LV" sz="1000">
                          <a:effectLst/>
                        </a:rPr>
                        <a:t>203 223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635" algn="ctr">
                        <a:lnSpc>
                          <a:spcPct val="107000"/>
                        </a:lnSpc>
                        <a:spcAft>
                          <a:spcPts val="800"/>
                        </a:spcAft>
                        <a:buNone/>
                      </a:pPr>
                      <a:r>
                        <a:rPr lang="lv-LV" sz="1000" b="1" dirty="0">
                          <a:effectLst/>
                        </a:rPr>
                        <a:t>623 628</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956 660</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31130088"/>
                  </a:ext>
                </a:extLst>
              </a:tr>
              <a:tr h="197747">
                <a:tc>
                  <a:txBody>
                    <a:bodyPr/>
                    <a:lstStyle/>
                    <a:p>
                      <a:pPr algn="ctr">
                        <a:lnSpc>
                          <a:spcPct val="107000"/>
                        </a:lnSpc>
                        <a:spcAft>
                          <a:spcPts val="800"/>
                        </a:spcAft>
                        <a:buNone/>
                      </a:pPr>
                      <a:r>
                        <a:rPr lang="lv-LV" sz="1000">
                          <a:effectLst/>
                        </a:rPr>
                        <a:t>2024</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9370" algn="ctr">
                        <a:lnSpc>
                          <a:spcPct val="107000"/>
                        </a:lnSpc>
                        <a:spcAft>
                          <a:spcPts val="800"/>
                        </a:spcAft>
                        <a:buNone/>
                      </a:pPr>
                      <a:r>
                        <a:rPr lang="lv-LV" sz="1000">
                          <a:effectLst/>
                        </a:rPr>
                        <a:t>3 311</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136 533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8415" algn="ctr">
                        <a:lnSpc>
                          <a:spcPct val="107000"/>
                        </a:lnSpc>
                        <a:spcAft>
                          <a:spcPts val="800"/>
                        </a:spcAft>
                        <a:buNone/>
                      </a:pPr>
                      <a:r>
                        <a:rPr lang="lv-LV" sz="1000">
                          <a:effectLst/>
                        </a:rPr>
                        <a:t>3 519</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4130" algn="ctr">
                        <a:lnSpc>
                          <a:spcPct val="107000"/>
                        </a:lnSpc>
                        <a:spcAft>
                          <a:spcPts val="800"/>
                        </a:spcAft>
                        <a:buNone/>
                      </a:pPr>
                      <a:r>
                        <a:rPr lang="lv-LV" sz="1000">
                          <a:effectLst/>
                        </a:rPr>
                        <a:t>562 395</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635" algn="ctr">
                        <a:lnSpc>
                          <a:spcPct val="107000"/>
                        </a:lnSpc>
                        <a:spcAft>
                          <a:spcPts val="800"/>
                        </a:spcAft>
                        <a:buNone/>
                      </a:pPr>
                      <a:r>
                        <a:rPr lang="lv-LV" sz="1000" b="1" dirty="0">
                          <a:effectLst/>
                        </a:rPr>
                        <a:t>1 037 133</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dirty="0">
                          <a:effectLst/>
                        </a:rPr>
                        <a:t>1 742 891</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79531979"/>
                  </a:ext>
                </a:extLst>
              </a:tr>
              <a:tr h="197747">
                <a:tc>
                  <a:txBody>
                    <a:bodyPr/>
                    <a:lstStyle/>
                    <a:p>
                      <a:pPr algn="ctr">
                        <a:lnSpc>
                          <a:spcPct val="107000"/>
                        </a:lnSpc>
                        <a:spcAft>
                          <a:spcPts val="800"/>
                        </a:spcAft>
                        <a:buNone/>
                      </a:pPr>
                      <a:r>
                        <a:rPr lang="lv-LV" sz="1000">
                          <a:effectLst/>
                        </a:rPr>
                        <a:t>2025</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9370" algn="ctr">
                        <a:lnSpc>
                          <a:spcPct val="107000"/>
                        </a:lnSpc>
                        <a:spcAft>
                          <a:spcPts val="800"/>
                        </a:spcAft>
                        <a:buNone/>
                      </a:pPr>
                      <a:r>
                        <a:rPr lang="lv-LV" sz="1000">
                          <a:effectLst/>
                        </a:rPr>
                        <a:t>5 458</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226 059</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18415" algn="ctr">
                        <a:lnSpc>
                          <a:spcPct val="107000"/>
                        </a:lnSpc>
                        <a:spcAft>
                          <a:spcPts val="800"/>
                        </a:spcAft>
                        <a:buNone/>
                      </a:pPr>
                      <a:r>
                        <a:rPr lang="lv-LV" sz="1000">
                          <a:effectLst/>
                        </a:rPr>
                        <a:t>5 100</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4130" algn="ctr">
                        <a:lnSpc>
                          <a:spcPct val="107000"/>
                        </a:lnSpc>
                        <a:spcAft>
                          <a:spcPts val="800"/>
                        </a:spcAft>
                        <a:buNone/>
                      </a:pPr>
                      <a:r>
                        <a:rPr lang="lv-LV" sz="1000">
                          <a:effectLst/>
                        </a:rPr>
                        <a:t>649 704</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635" algn="ctr">
                        <a:lnSpc>
                          <a:spcPct val="107000"/>
                        </a:lnSpc>
                        <a:spcAft>
                          <a:spcPts val="800"/>
                        </a:spcAft>
                        <a:buNone/>
                      </a:pPr>
                      <a:r>
                        <a:rPr lang="lv-LV" sz="1000" b="1" dirty="0">
                          <a:effectLst/>
                        </a:rPr>
                        <a:t>1 456 764</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a:effectLst/>
                        </a:rPr>
                        <a:t>2 343 085</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71106895"/>
                  </a:ext>
                </a:extLst>
              </a:tr>
              <a:tr h="197747">
                <a:tc>
                  <a:txBody>
                    <a:bodyPr/>
                    <a:lstStyle/>
                    <a:p>
                      <a:pPr algn="ctr">
                        <a:lnSpc>
                          <a:spcPct val="107000"/>
                        </a:lnSpc>
                        <a:spcBef>
                          <a:spcPts val="600"/>
                        </a:spcBef>
                        <a:spcAft>
                          <a:spcPts val="600"/>
                        </a:spcAft>
                        <a:buNone/>
                      </a:pPr>
                      <a:r>
                        <a:rPr lang="lv-LV" sz="1000" dirty="0">
                          <a:effectLst/>
                        </a:rPr>
                        <a:t>Kopā</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9370" algn="ctr">
                        <a:lnSpc>
                          <a:spcPct val="107000"/>
                        </a:lnSpc>
                        <a:spcBef>
                          <a:spcPts val="600"/>
                        </a:spcBef>
                        <a:spcAft>
                          <a:spcPts val="600"/>
                        </a:spcAft>
                        <a:buNone/>
                      </a:pPr>
                      <a:r>
                        <a:rPr lang="lv-LV" sz="1000" dirty="0">
                          <a:effectLst/>
                        </a:rPr>
                        <a:t>16 245</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Bef>
                          <a:spcPts val="600"/>
                        </a:spcBef>
                        <a:spcAft>
                          <a:spcPts val="600"/>
                        </a:spcAft>
                        <a:buNone/>
                      </a:pPr>
                      <a:r>
                        <a:rPr lang="lv-LV" sz="1000" dirty="0">
                          <a:effectLst/>
                        </a:rPr>
                        <a:t>652 441</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Bef>
                          <a:spcPts val="600"/>
                        </a:spcBef>
                        <a:spcAft>
                          <a:spcPts val="600"/>
                        </a:spcAft>
                        <a:buNone/>
                      </a:pPr>
                      <a:r>
                        <a:rPr lang="lv-LV" sz="1000" dirty="0">
                          <a:effectLst/>
                        </a:rPr>
                        <a:t>12 903</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Bef>
                          <a:spcPts val="600"/>
                        </a:spcBef>
                        <a:spcAft>
                          <a:spcPts val="600"/>
                        </a:spcAft>
                        <a:buNone/>
                      </a:pPr>
                      <a:r>
                        <a:rPr lang="lv-LV" sz="1000" dirty="0">
                          <a:effectLst/>
                        </a:rPr>
                        <a:t>1 679 244</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Bef>
                          <a:spcPts val="600"/>
                        </a:spcBef>
                        <a:spcAft>
                          <a:spcPts val="600"/>
                        </a:spcAft>
                        <a:buNone/>
                      </a:pPr>
                      <a:r>
                        <a:rPr lang="lv-LV" sz="1000" b="1" dirty="0">
                          <a:effectLst/>
                        </a:rPr>
                        <a:t>3 680 517</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20320" algn="ctr">
                        <a:lnSpc>
                          <a:spcPct val="107000"/>
                        </a:lnSpc>
                        <a:spcBef>
                          <a:spcPts val="600"/>
                        </a:spcBef>
                        <a:spcAft>
                          <a:spcPts val="600"/>
                        </a:spcAft>
                        <a:buNone/>
                      </a:pPr>
                      <a:r>
                        <a:rPr lang="lv-LV" sz="1000" dirty="0">
                          <a:effectLst/>
                        </a:rPr>
                        <a:t>6 041 350</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87335666"/>
                  </a:ext>
                </a:extLst>
              </a:tr>
            </a:tbl>
          </a:graphicData>
        </a:graphic>
      </p:graphicFrame>
      <p:sp>
        <p:nvSpPr>
          <p:cNvPr id="18" name="Rectangle 4">
            <a:extLst>
              <a:ext uri="{FF2B5EF4-FFF2-40B4-BE49-F238E27FC236}">
                <a16:creationId xmlns:a16="http://schemas.microsoft.com/office/drawing/2014/main" id="{D0350B6F-373E-9E14-BB9B-C4D15F74E054}"/>
              </a:ext>
            </a:extLst>
          </p:cNvPr>
          <p:cNvSpPr>
            <a:spLocks noChangeArrowheads="1"/>
          </p:cNvSpPr>
          <p:nvPr/>
        </p:nvSpPr>
        <p:spPr bwMode="auto">
          <a:xfrm>
            <a:off x="4117975" y="1791385"/>
            <a:ext cx="1797988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lv-LV" altLang="lv-LV" sz="1800" b="0" i="0" u="none" strike="noStrike" cap="none" normalizeH="0" baseline="0">
                <a:ln>
                  <a:noFill/>
                </a:ln>
                <a:solidFill>
                  <a:schemeClr val="tx1"/>
                </a:solidFill>
                <a:effectLst/>
                <a:latin typeface="Arial" panose="020B0604020202020204" pitchFamily="34" charset="0"/>
              </a:rPr>
            </a:br>
            <a:endParaRPr kumimoji="0" lang="lv-LV" altLang="lv-LV" sz="1800" b="0" i="0" u="none" strike="noStrike" cap="none" normalizeH="0" baseline="0">
              <a:ln>
                <a:noFill/>
              </a:ln>
              <a:solidFill>
                <a:schemeClr val="tx1"/>
              </a:solidFill>
              <a:effectLst/>
              <a:latin typeface="Arial" panose="020B0604020202020204" pitchFamily="34" charset="0"/>
            </a:endParaRPr>
          </a:p>
        </p:txBody>
      </p:sp>
      <p:graphicFrame>
        <p:nvGraphicFramePr>
          <p:cNvPr id="7" name="Chart 6">
            <a:extLst>
              <a:ext uri="{FF2B5EF4-FFF2-40B4-BE49-F238E27FC236}">
                <a16:creationId xmlns:a16="http://schemas.microsoft.com/office/drawing/2014/main" id="{F2D314FA-0E3A-2C96-A12E-55B25D39D91E}"/>
              </a:ext>
            </a:extLst>
          </p:cNvPr>
          <p:cNvGraphicFramePr/>
          <p:nvPr>
            <p:extLst>
              <p:ext uri="{D42A27DB-BD31-4B8C-83A1-F6EECF244321}">
                <p14:modId xmlns:p14="http://schemas.microsoft.com/office/powerpoint/2010/main" val="667341849"/>
              </p:ext>
            </p:extLst>
          </p:nvPr>
        </p:nvGraphicFramePr>
        <p:xfrm>
          <a:off x="5604748" y="3937793"/>
          <a:ext cx="5489972" cy="24722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8588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BC55D-AAFC-DDB0-1E6D-234646591400}"/>
            </a:ext>
          </a:extLst>
        </p:cNvPr>
        <p:cNvGrpSpPr/>
        <p:nvPr/>
      </p:nvGrpSpPr>
      <p:grpSpPr>
        <a:xfrm>
          <a:off x="0" y="0"/>
          <a:ext cx="0" cy="0"/>
          <a:chOff x="0" y="0"/>
          <a:chExt cx="0" cy="0"/>
        </a:xfrm>
      </p:grpSpPr>
      <p:sp>
        <p:nvSpPr>
          <p:cNvPr id="3" name="Brīvforma: forma 2">
            <a:extLst>
              <a:ext uri="{FF2B5EF4-FFF2-40B4-BE49-F238E27FC236}">
                <a16:creationId xmlns:a16="http://schemas.microsoft.com/office/drawing/2014/main" id="{73DD2D64-40EB-7417-94F3-07010E765FDB}"/>
              </a:ext>
            </a:extLst>
          </p:cNvPr>
          <p:cNvSpPr/>
          <p:nvPr/>
        </p:nvSpPr>
        <p:spPr>
          <a:xfrm>
            <a:off x="620254" y="3429000"/>
            <a:ext cx="4669579" cy="2938858"/>
          </a:xfrm>
          <a:custGeom>
            <a:avLst/>
            <a:gdLst>
              <a:gd name="connsiteX0" fmla="*/ 0 w 9372600"/>
              <a:gd name="connsiteY0" fmla="*/ 0 h 1736925"/>
              <a:gd name="connsiteX1" fmla="*/ 9372600 w 9372600"/>
              <a:gd name="connsiteY1" fmla="*/ 0 h 1736925"/>
              <a:gd name="connsiteX2" fmla="*/ 9372600 w 9372600"/>
              <a:gd name="connsiteY2" fmla="*/ 1736925 h 1736925"/>
              <a:gd name="connsiteX3" fmla="*/ 0 w 9372600"/>
              <a:gd name="connsiteY3" fmla="*/ 1736925 h 1736925"/>
              <a:gd name="connsiteX4" fmla="*/ 0 w 9372600"/>
              <a:gd name="connsiteY4" fmla="*/ 0 h 173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00" h="1736925">
                <a:moveTo>
                  <a:pt x="0" y="0"/>
                </a:moveTo>
                <a:lnTo>
                  <a:pt x="9372600" y="0"/>
                </a:lnTo>
                <a:lnTo>
                  <a:pt x="9372600" y="1736925"/>
                </a:lnTo>
                <a:lnTo>
                  <a:pt x="0" y="1736925"/>
                </a:lnTo>
                <a:lnTo>
                  <a:pt x="0" y="0"/>
                </a:lnTo>
                <a:close/>
              </a:path>
            </a:pathLst>
          </a:custGeom>
          <a:pattFill prst="pct5">
            <a:fgClr>
              <a:schemeClr val="lt1">
                <a:hueOff val="0"/>
                <a:satOff val="0"/>
                <a:lumOff val="0"/>
              </a:schemeClr>
            </a:fgClr>
            <a:bgClr>
              <a:schemeClr val="bg1"/>
            </a:bgClr>
          </a:patt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2000" tIns="252000" rIns="252000" bIns="0" numCol="1" spcCol="1270" anchor="t" anchorCtr="0">
            <a:noAutofit/>
          </a:bodyPr>
          <a:lstStyle/>
          <a:p>
            <a:pPr marL="285750" indent="-285750">
              <a:spcAft>
                <a:spcPts val="600"/>
              </a:spcAft>
              <a:buFont typeface="Arial" panose="020B0604020202020204" pitchFamily="34" charset="0"/>
              <a:buChar char="•"/>
            </a:pPr>
            <a:r>
              <a:rPr lang="lv-LV" sz="1400" dirty="0">
                <a:solidFill>
                  <a:srgbClr val="204A72"/>
                </a:solidFill>
                <a:cs typeface="Arial" panose="020B0604020202020204" pitchFamily="34" charset="0"/>
              </a:rPr>
              <a:t>Sociālā klimata fonds (2026.gads) - atbalsts </a:t>
            </a:r>
            <a:r>
              <a:rPr lang="lv-LV" sz="1400" dirty="0" err="1">
                <a:solidFill>
                  <a:srgbClr val="204A72"/>
                </a:solidFill>
                <a:cs typeface="Arial" panose="020B0604020202020204" pitchFamily="34" charset="0"/>
              </a:rPr>
              <a:t>elektroauto</a:t>
            </a:r>
            <a:r>
              <a:rPr lang="lv-LV" sz="1400" dirty="0">
                <a:solidFill>
                  <a:srgbClr val="204A72"/>
                </a:solidFill>
                <a:cs typeface="Arial" panose="020B0604020202020204" pitchFamily="34" charset="0"/>
              </a:rPr>
              <a:t> iegādei </a:t>
            </a:r>
            <a:r>
              <a:rPr lang="lv-LV" sz="1400" dirty="0" err="1">
                <a:solidFill>
                  <a:srgbClr val="204A72"/>
                </a:solidFill>
                <a:cs typeface="Arial" panose="020B0604020202020204" pitchFamily="34" charset="0"/>
              </a:rPr>
              <a:t>mazaizsargātiem</a:t>
            </a:r>
            <a:r>
              <a:rPr lang="lv-LV" sz="1400" dirty="0">
                <a:solidFill>
                  <a:srgbClr val="204A72"/>
                </a:solidFill>
                <a:cs typeface="Arial" panose="020B0604020202020204" pitchFamily="34" charset="0"/>
              </a:rPr>
              <a:t> transporta lietotājiem </a:t>
            </a:r>
            <a:r>
              <a:rPr lang="lv-LV" sz="1400" b="1" dirty="0">
                <a:solidFill>
                  <a:srgbClr val="204A72"/>
                </a:solidFill>
                <a:cs typeface="Arial" panose="020B0604020202020204" pitchFamily="34" charset="0"/>
              </a:rPr>
              <a:t>70 milj. </a:t>
            </a:r>
            <a:r>
              <a:rPr lang="lv-LV" sz="1400" b="1" i="1" dirty="0" err="1">
                <a:solidFill>
                  <a:srgbClr val="204A72"/>
                </a:solidFill>
                <a:cs typeface="Arial" panose="020B0604020202020204" pitchFamily="34" charset="0"/>
              </a:rPr>
              <a:t>euro</a:t>
            </a:r>
            <a:r>
              <a:rPr lang="lv-LV" sz="1400" b="1" dirty="0">
                <a:solidFill>
                  <a:srgbClr val="204A72"/>
                </a:solidFill>
                <a:cs typeface="Arial" panose="020B0604020202020204" pitchFamily="34" charset="0"/>
              </a:rPr>
              <a:t> </a:t>
            </a:r>
          </a:p>
          <a:p>
            <a:pPr marL="285750" indent="-285750">
              <a:spcAft>
                <a:spcPts val="600"/>
              </a:spcAft>
              <a:buFont typeface="Arial" panose="020B0604020202020204" pitchFamily="34" charset="0"/>
              <a:buChar char="•"/>
            </a:pPr>
            <a:r>
              <a:rPr lang="lv-LV" sz="1400" dirty="0">
                <a:solidFill>
                  <a:srgbClr val="204A72"/>
                </a:solidFill>
                <a:cs typeface="Arial" panose="020B0604020202020204" pitchFamily="34" charset="0"/>
              </a:rPr>
              <a:t>Risks tā sekmīgā un mērķētā īstenošanā. </a:t>
            </a:r>
          </a:p>
          <a:p>
            <a:pPr marL="742950" lvl="1" indent="-285750">
              <a:spcAft>
                <a:spcPts val="600"/>
              </a:spcAft>
              <a:buFont typeface="Arial" panose="020B0604020202020204" pitchFamily="34" charset="0"/>
              <a:buChar char="•"/>
            </a:pPr>
            <a:r>
              <a:rPr lang="lv-LV" sz="1400" dirty="0">
                <a:solidFill>
                  <a:srgbClr val="204A72"/>
                </a:solidFill>
                <a:cs typeface="Arial" panose="020B0604020202020204" pitchFamily="34" charset="0"/>
              </a:rPr>
              <a:t>Nav skaidri noteikta </a:t>
            </a:r>
            <a:r>
              <a:rPr lang="lv-LV" sz="1400" dirty="0" err="1">
                <a:solidFill>
                  <a:srgbClr val="204A72"/>
                </a:solidFill>
                <a:cs typeface="Arial" panose="020B0604020202020204" pitchFamily="34" charset="0"/>
              </a:rPr>
              <a:t>mērķgrupa</a:t>
            </a:r>
            <a:r>
              <a:rPr lang="lv-LV" sz="1400" dirty="0">
                <a:solidFill>
                  <a:srgbClr val="204A72"/>
                </a:solidFill>
                <a:cs typeface="Arial" panose="020B0604020202020204" pitchFamily="34" charset="0"/>
              </a:rPr>
              <a:t> un apzinātas tās vajadzības.</a:t>
            </a:r>
          </a:p>
          <a:p>
            <a:pPr marL="742950" lvl="1" indent="-285750">
              <a:spcAft>
                <a:spcPts val="600"/>
              </a:spcAft>
              <a:buFont typeface="Arial" panose="020B0604020202020204" pitchFamily="34" charset="0"/>
              <a:buChar char="•"/>
            </a:pPr>
            <a:r>
              <a:rPr lang="lv-LV" sz="1400" dirty="0" err="1">
                <a:solidFill>
                  <a:srgbClr val="204A72"/>
                </a:solidFill>
                <a:cs typeface="Arial" panose="020B0604020202020204" pitchFamily="34" charset="0"/>
              </a:rPr>
              <a:t>Mērķgrupas</a:t>
            </a:r>
            <a:r>
              <a:rPr lang="lv-LV" sz="1400" dirty="0">
                <a:solidFill>
                  <a:srgbClr val="204A72"/>
                </a:solidFill>
                <a:cs typeface="Arial" panose="020B0604020202020204" pitchFamily="34" charset="0"/>
              </a:rPr>
              <a:t> sasniegšana un finansiālās iespējas.</a:t>
            </a:r>
          </a:p>
          <a:p>
            <a:pPr marL="742950" lvl="1" indent="-285750">
              <a:spcAft>
                <a:spcPts val="600"/>
              </a:spcAft>
              <a:buFont typeface="Arial" panose="020B0604020202020204" pitchFamily="34" charset="0"/>
              <a:buChar char="•"/>
            </a:pPr>
            <a:r>
              <a:rPr lang="lv-LV" sz="1400" dirty="0">
                <a:solidFill>
                  <a:srgbClr val="204A72"/>
                </a:solidFill>
                <a:cs typeface="Arial" panose="020B0604020202020204" pitchFamily="34" charset="0"/>
              </a:rPr>
              <a:t>Līzinga pakalpojumu sniedzēju iesaiste.</a:t>
            </a:r>
          </a:p>
          <a:p>
            <a:pPr marL="742950" lvl="1" indent="-285750">
              <a:spcAft>
                <a:spcPts val="600"/>
              </a:spcAft>
              <a:buFont typeface="Arial" panose="020B0604020202020204" pitchFamily="34" charset="0"/>
              <a:buChar char="•"/>
            </a:pPr>
            <a:r>
              <a:rPr lang="lv-LV" sz="1400" dirty="0">
                <a:solidFill>
                  <a:srgbClr val="204A72"/>
                </a:solidFill>
                <a:cs typeface="Arial" panose="020B0604020202020204" pitchFamily="34" charset="0"/>
              </a:rPr>
              <a:t>Alternatīvie risinājumi. </a:t>
            </a:r>
          </a:p>
          <a:p>
            <a:pPr lvl="1" algn="just">
              <a:spcBef>
                <a:spcPts val="300"/>
              </a:spcBef>
              <a:spcAft>
                <a:spcPts val="300"/>
              </a:spcAft>
            </a:pPr>
            <a:endParaRPr lang="lv-LV" dirty="0">
              <a:solidFill>
                <a:schemeClr val="accent3"/>
              </a:solidFill>
            </a:endParaRPr>
          </a:p>
        </p:txBody>
      </p:sp>
      <p:sp>
        <p:nvSpPr>
          <p:cNvPr id="10" name="Rectangle 4">
            <a:extLst>
              <a:ext uri="{FF2B5EF4-FFF2-40B4-BE49-F238E27FC236}">
                <a16:creationId xmlns:a16="http://schemas.microsoft.com/office/drawing/2014/main" id="{28C2E362-E9DE-4BD3-9CCB-33E323F20EBC}"/>
              </a:ext>
            </a:extLst>
          </p:cNvPr>
          <p:cNvSpPr>
            <a:spLocks noChangeArrowheads="1"/>
          </p:cNvSpPr>
          <p:nvPr/>
        </p:nvSpPr>
        <p:spPr bwMode="auto">
          <a:xfrm>
            <a:off x="7832559" y="1694222"/>
            <a:ext cx="335681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lv-LV" altLang="lv-LV" sz="1800" b="0" i="0" u="none" strike="noStrike" cap="none" normalizeH="0" baseline="0">
                <a:ln>
                  <a:noFill/>
                </a:ln>
                <a:solidFill>
                  <a:schemeClr val="tx1"/>
                </a:solidFill>
                <a:effectLst/>
                <a:latin typeface="Arial" panose="020B0604020202020204" pitchFamily="34" charset="0"/>
              </a:rPr>
            </a:br>
            <a:endParaRPr kumimoji="0" lang="lv-LV" altLang="lv-LV" sz="1800" b="0" i="0" u="none" strike="noStrike" cap="none" normalizeH="0" baseline="0">
              <a:ln>
                <a:noFill/>
              </a:ln>
              <a:solidFill>
                <a:schemeClr val="tx1"/>
              </a:solidFill>
              <a:effectLst/>
              <a:latin typeface="Arial" panose="020B0604020202020204" pitchFamily="34" charset="0"/>
            </a:endParaRPr>
          </a:p>
        </p:txBody>
      </p:sp>
      <p:sp>
        <p:nvSpPr>
          <p:cNvPr id="2" name="TextBox 1">
            <a:extLst>
              <a:ext uri="{FF2B5EF4-FFF2-40B4-BE49-F238E27FC236}">
                <a16:creationId xmlns:a16="http://schemas.microsoft.com/office/drawing/2014/main" id="{4F176201-6A4F-BE63-109D-B717CDBCDB8D}"/>
              </a:ext>
            </a:extLst>
          </p:cNvPr>
          <p:cNvSpPr txBox="1"/>
          <p:nvPr/>
        </p:nvSpPr>
        <p:spPr>
          <a:xfrm>
            <a:off x="1713686" y="543096"/>
            <a:ext cx="9663151" cy="492443"/>
          </a:xfrm>
          <a:prstGeom prst="rect">
            <a:avLst/>
          </a:prstGeom>
          <a:noFill/>
        </p:spPr>
        <p:txBody>
          <a:bodyPr wrap="square" rtlCol="0">
            <a:spAutoFit/>
          </a:bodyPr>
          <a:lstStyle/>
          <a:p>
            <a:pPr lvl="0" algn="just"/>
            <a:r>
              <a:rPr lang="lv-LV" sz="2600" b="1" dirty="0">
                <a:solidFill>
                  <a:schemeClr val="accent3"/>
                </a:solidFill>
              </a:rPr>
              <a:t>3. Valsts atbalsta politika </a:t>
            </a:r>
            <a:r>
              <a:rPr lang="lv-LV" sz="2600" b="1" dirty="0" err="1">
                <a:solidFill>
                  <a:schemeClr val="accent3"/>
                </a:solidFill>
              </a:rPr>
              <a:t>elektroauto</a:t>
            </a:r>
            <a:r>
              <a:rPr lang="lv-LV" sz="2600" b="1" dirty="0">
                <a:solidFill>
                  <a:schemeClr val="accent3"/>
                </a:solidFill>
              </a:rPr>
              <a:t> skaita palielināšanai (III)</a:t>
            </a:r>
          </a:p>
        </p:txBody>
      </p:sp>
      <p:sp>
        <p:nvSpPr>
          <p:cNvPr id="4" name="Rectangle 3">
            <a:extLst>
              <a:ext uri="{FF2B5EF4-FFF2-40B4-BE49-F238E27FC236}">
                <a16:creationId xmlns:a16="http://schemas.microsoft.com/office/drawing/2014/main" id="{AA058404-4FFF-6CE7-14E8-19CA7886333D}"/>
              </a:ext>
            </a:extLst>
          </p:cNvPr>
          <p:cNvSpPr/>
          <p:nvPr/>
        </p:nvSpPr>
        <p:spPr>
          <a:xfrm>
            <a:off x="6096000" y="3880945"/>
            <a:ext cx="5093369" cy="25329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400" b="1" dirty="0"/>
              <a:t>«</a:t>
            </a:r>
            <a:r>
              <a:rPr lang="lv-LV" sz="1400" b="1" dirty="0">
                <a:cs typeface="Arial" panose="020B0604020202020204" pitchFamily="34" charset="0"/>
              </a:rPr>
              <a:t>Sociālais līzings» </a:t>
            </a:r>
            <a:r>
              <a:rPr lang="lv-LV" sz="1400" b="1" dirty="0" err="1">
                <a:cs typeface="Arial" panose="020B0604020202020204" pitchFamily="34" charset="0"/>
              </a:rPr>
              <a:t>elektroauto</a:t>
            </a:r>
            <a:r>
              <a:rPr lang="lv-LV" sz="1400" b="1" dirty="0">
                <a:cs typeface="Arial" panose="020B0604020202020204" pitchFamily="34" charset="0"/>
              </a:rPr>
              <a:t> iegādei</a:t>
            </a:r>
          </a:p>
          <a:p>
            <a:endParaRPr lang="lv-LV" sz="1100" b="1" dirty="0">
              <a:cs typeface="Arial" panose="020B0604020202020204" pitchFamily="34" charset="0"/>
            </a:endParaRPr>
          </a:p>
          <a:p>
            <a:pPr marL="285750" indent="-285750">
              <a:spcAft>
                <a:spcPts val="300"/>
              </a:spcAft>
              <a:buFont typeface="Arial" panose="020B0604020202020204" pitchFamily="34" charset="0"/>
              <a:buChar char="•"/>
            </a:pPr>
            <a:r>
              <a:rPr lang="lv-LV" sz="1100" dirty="0">
                <a:cs typeface="Arial" panose="020B0604020202020204" pitchFamily="34" charset="0"/>
              </a:rPr>
              <a:t>Atbalsts </a:t>
            </a:r>
            <a:r>
              <a:rPr lang="lv-LV" sz="1100" dirty="0" err="1">
                <a:cs typeface="Arial" panose="020B0604020202020204" pitchFamily="34" charset="0"/>
              </a:rPr>
              <a:t>mazaizsargātiem</a:t>
            </a:r>
            <a:r>
              <a:rPr lang="lv-LV" sz="1100" dirty="0">
                <a:cs typeface="Arial" panose="020B0604020202020204" pitchFamily="34" charset="0"/>
              </a:rPr>
              <a:t> transporta lietotājiem. </a:t>
            </a:r>
          </a:p>
          <a:p>
            <a:pPr marL="285750" indent="-285750">
              <a:spcAft>
                <a:spcPts val="300"/>
              </a:spcAft>
              <a:buFont typeface="Arial" panose="020B0604020202020204" pitchFamily="34" charset="0"/>
              <a:buChar char="•"/>
            </a:pPr>
            <a:r>
              <a:rPr lang="lv-LV" sz="1100" dirty="0">
                <a:cs typeface="Arial" panose="020B0604020202020204" pitchFamily="34" charset="0"/>
              </a:rPr>
              <a:t>Valsts uzņemas «iestāšanas maksu līzinga sistēmā»</a:t>
            </a:r>
          </a:p>
          <a:p>
            <a:pPr marL="285750" indent="-285750">
              <a:spcAft>
                <a:spcPts val="300"/>
              </a:spcAft>
              <a:buFont typeface="Arial" panose="020B0604020202020204" pitchFamily="34" charset="0"/>
              <a:buChar char="•"/>
            </a:pPr>
            <a:r>
              <a:rPr lang="lv-LV" sz="1100" dirty="0">
                <a:cs typeface="Arial" panose="020B0604020202020204" pitchFamily="34" charset="0"/>
              </a:rPr>
              <a:t>Modelētais līzinga maksājums 75-150 EUR. </a:t>
            </a:r>
          </a:p>
          <a:p>
            <a:pPr marL="285750" indent="-285750">
              <a:spcAft>
                <a:spcPts val="300"/>
              </a:spcAft>
              <a:buFont typeface="Arial" panose="020B0604020202020204" pitchFamily="34" charset="0"/>
              <a:buChar char="•"/>
            </a:pPr>
            <a:r>
              <a:rPr lang="lv-LV" sz="1100" dirty="0">
                <a:cs typeface="Arial" panose="020B0604020202020204" pitchFamily="34" charset="0"/>
              </a:rPr>
              <a:t>LV 14,6 %  tērē transportam. Ienākumiem būtu jābūt 514-1027 EUR. </a:t>
            </a:r>
          </a:p>
          <a:p>
            <a:pPr marL="742950" lvl="1" indent="-285750">
              <a:buFont typeface="Arial" panose="020B0604020202020204" pitchFamily="34" charset="0"/>
              <a:buChar char="•"/>
            </a:pPr>
            <a:r>
              <a:rPr lang="lv-LV" sz="1100" dirty="0">
                <a:cs typeface="Arial" panose="020B0604020202020204" pitchFamily="34" charset="0"/>
              </a:rPr>
              <a:t>Nabadzības riska slieksnis – 641 EUR </a:t>
            </a:r>
          </a:p>
          <a:p>
            <a:pPr marL="742950" lvl="1" indent="-285750">
              <a:buFont typeface="Arial" panose="020B0604020202020204" pitchFamily="34" charset="0"/>
              <a:buChar char="•"/>
            </a:pPr>
            <a:r>
              <a:rPr lang="lv-LV" sz="1100" dirty="0">
                <a:cs typeface="Arial" panose="020B0604020202020204" pitchFamily="34" charset="0"/>
              </a:rPr>
              <a:t>Maznodrošinātais (</a:t>
            </a:r>
            <a:r>
              <a:rPr lang="lv-LV" sz="1100" dirty="0" err="1">
                <a:cs typeface="Arial" panose="020B0604020202020204" pitchFamily="34" charset="0"/>
              </a:rPr>
              <a:t>max</a:t>
            </a:r>
            <a:r>
              <a:rPr lang="lv-LV" sz="1100" dirty="0">
                <a:cs typeface="Arial" panose="020B0604020202020204" pitchFamily="34" charset="0"/>
              </a:rPr>
              <a:t>.) – 680 EUR</a:t>
            </a:r>
          </a:p>
          <a:p>
            <a:pPr marL="742950" lvl="1" indent="-285750">
              <a:spcAft>
                <a:spcPts val="300"/>
              </a:spcAft>
              <a:buFont typeface="Arial" panose="020B0604020202020204" pitchFamily="34" charset="0"/>
              <a:buChar char="•"/>
            </a:pPr>
            <a:r>
              <a:rPr lang="lv-LV" sz="1100" dirty="0">
                <a:cs typeface="Arial" panose="020B0604020202020204" pitchFamily="34" charset="0"/>
              </a:rPr>
              <a:t>Trūcīgas personas – 425 EUR </a:t>
            </a:r>
          </a:p>
          <a:p>
            <a:pPr marL="285750" indent="-285750">
              <a:buFont typeface="Arial" panose="020B0604020202020204" pitchFamily="34" charset="0"/>
              <a:buChar char="•"/>
            </a:pPr>
            <a:r>
              <a:rPr lang="lv-LV" sz="1100" dirty="0">
                <a:cs typeface="Arial" panose="020B0604020202020204" pitchFamily="34" charset="0"/>
              </a:rPr>
              <a:t>Francijā līdzīgs – maksimālo prēmiju saņem ar 1280 EUR ienākumiem, kas Latvijā ir tuvu vidējai neto algai. </a:t>
            </a:r>
          </a:p>
        </p:txBody>
      </p:sp>
      <p:sp>
        <p:nvSpPr>
          <p:cNvPr id="5" name="TextBox 4">
            <a:extLst>
              <a:ext uri="{FF2B5EF4-FFF2-40B4-BE49-F238E27FC236}">
                <a16:creationId xmlns:a16="http://schemas.microsoft.com/office/drawing/2014/main" id="{2432D793-8ADF-E2F1-5BC5-DC7CCDCA30E3}"/>
              </a:ext>
            </a:extLst>
          </p:cNvPr>
          <p:cNvSpPr txBox="1"/>
          <p:nvPr/>
        </p:nvSpPr>
        <p:spPr>
          <a:xfrm>
            <a:off x="640887" y="1298998"/>
            <a:ext cx="4713775" cy="584775"/>
          </a:xfrm>
          <a:prstGeom prst="rect">
            <a:avLst/>
          </a:prstGeom>
          <a:noFill/>
        </p:spPr>
        <p:txBody>
          <a:bodyPr wrap="square" rtlCol="0">
            <a:spAutoFit/>
          </a:bodyPr>
          <a:lstStyle/>
          <a:p>
            <a:pPr lvl="0" algn="just"/>
            <a:r>
              <a:rPr lang="lv-LV" sz="1600" b="1" dirty="0">
                <a:solidFill>
                  <a:schemeClr val="accent3"/>
                </a:solidFill>
              </a:rPr>
              <a:t>Vai aizsniedz sociāli </a:t>
            </a:r>
            <a:r>
              <a:rPr lang="lv-LV" sz="1600" b="1" dirty="0" err="1">
                <a:solidFill>
                  <a:schemeClr val="accent3"/>
                </a:solidFill>
              </a:rPr>
              <a:t>mazaizsargātas</a:t>
            </a:r>
            <a:r>
              <a:rPr lang="lv-LV" sz="1600" b="1" dirty="0">
                <a:solidFill>
                  <a:schemeClr val="accent3"/>
                </a:solidFill>
              </a:rPr>
              <a:t> personu grupas?</a:t>
            </a:r>
          </a:p>
        </p:txBody>
      </p:sp>
      <p:graphicFrame>
        <p:nvGraphicFramePr>
          <p:cNvPr id="9" name="Table 8">
            <a:extLst>
              <a:ext uri="{FF2B5EF4-FFF2-40B4-BE49-F238E27FC236}">
                <a16:creationId xmlns:a16="http://schemas.microsoft.com/office/drawing/2014/main" id="{33843EA2-BD89-F99F-7067-A81EA50AAD33}"/>
              </a:ext>
            </a:extLst>
          </p:cNvPr>
          <p:cNvGraphicFramePr>
            <a:graphicFrameLocks noGrp="1"/>
          </p:cNvGraphicFramePr>
          <p:nvPr>
            <p:extLst>
              <p:ext uri="{D42A27DB-BD31-4B8C-83A1-F6EECF244321}">
                <p14:modId xmlns:p14="http://schemas.microsoft.com/office/powerpoint/2010/main" val="3290054343"/>
              </p:ext>
            </p:extLst>
          </p:nvPr>
        </p:nvGraphicFramePr>
        <p:xfrm>
          <a:off x="6096000" y="1521003"/>
          <a:ext cx="5093370" cy="2086700"/>
        </p:xfrm>
        <a:graphic>
          <a:graphicData uri="http://schemas.openxmlformats.org/drawingml/2006/table">
            <a:tbl>
              <a:tblPr firstRow="1" firstCol="1" bandRow="1">
                <a:tableStyleId>{5C22544A-7EE6-4342-B048-85BDC9FD1C3A}</a:tableStyleId>
              </a:tblPr>
              <a:tblGrid>
                <a:gridCol w="1364987">
                  <a:extLst>
                    <a:ext uri="{9D8B030D-6E8A-4147-A177-3AD203B41FA5}">
                      <a16:colId xmlns:a16="http://schemas.microsoft.com/office/drawing/2014/main" val="2761327889"/>
                    </a:ext>
                  </a:extLst>
                </a:gridCol>
                <a:gridCol w="1223650">
                  <a:extLst>
                    <a:ext uri="{9D8B030D-6E8A-4147-A177-3AD203B41FA5}">
                      <a16:colId xmlns:a16="http://schemas.microsoft.com/office/drawing/2014/main" val="444337638"/>
                    </a:ext>
                  </a:extLst>
                </a:gridCol>
                <a:gridCol w="759343">
                  <a:extLst>
                    <a:ext uri="{9D8B030D-6E8A-4147-A177-3AD203B41FA5}">
                      <a16:colId xmlns:a16="http://schemas.microsoft.com/office/drawing/2014/main" val="2019639694"/>
                    </a:ext>
                  </a:extLst>
                </a:gridCol>
                <a:gridCol w="872695">
                  <a:extLst>
                    <a:ext uri="{9D8B030D-6E8A-4147-A177-3AD203B41FA5}">
                      <a16:colId xmlns:a16="http://schemas.microsoft.com/office/drawing/2014/main" val="2793507304"/>
                    </a:ext>
                  </a:extLst>
                </a:gridCol>
                <a:gridCol w="872695">
                  <a:extLst>
                    <a:ext uri="{9D8B030D-6E8A-4147-A177-3AD203B41FA5}">
                      <a16:colId xmlns:a16="http://schemas.microsoft.com/office/drawing/2014/main" val="2361557767"/>
                    </a:ext>
                  </a:extLst>
                </a:gridCol>
              </a:tblGrid>
              <a:tr h="380949">
                <a:tc rowSpan="2">
                  <a:txBody>
                    <a:bodyPr/>
                    <a:lstStyle/>
                    <a:p>
                      <a:pPr algn="just">
                        <a:lnSpc>
                          <a:spcPct val="107000"/>
                        </a:lnSpc>
                        <a:spcAft>
                          <a:spcPts val="800"/>
                        </a:spcAft>
                        <a:buNone/>
                      </a:pPr>
                      <a:r>
                        <a:rPr lang="lv-LV" sz="1000" dirty="0">
                          <a:effectLst/>
                          <a:latin typeface="Arial" panose="020B0604020202020204" pitchFamily="34" charset="0"/>
                          <a:cs typeface="Arial" panose="020B0604020202020204" pitchFamily="34" charset="0"/>
                        </a:rPr>
                        <a:t>Modelis</a:t>
                      </a:r>
                      <a:endParaRPr lang="lv-LV" sz="1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3"/>
                    </a:solidFill>
                  </a:tcPr>
                </a:tc>
                <a:tc rowSpan="2">
                  <a:txBody>
                    <a:bodyPr/>
                    <a:lstStyle/>
                    <a:p>
                      <a:pPr algn="ctr">
                        <a:lnSpc>
                          <a:spcPct val="107000"/>
                        </a:lnSpc>
                        <a:spcAft>
                          <a:spcPts val="800"/>
                        </a:spcAft>
                        <a:buNone/>
                      </a:pPr>
                      <a:r>
                        <a:rPr lang="lv-LV" sz="1000" dirty="0">
                          <a:effectLst/>
                          <a:latin typeface="Arial" panose="020B0604020202020204" pitchFamily="34" charset="0"/>
                          <a:cs typeface="Arial" panose="020B0604020202020204" pitchFamily="34" charset="0"/>
                        </a:rPr>
                        <a:t>Pārdoto jauno transportlīdzekļu</a:t>
                      </a:r>
                      <a:br>
                        <a:rPr lang="lv-LV" sz="1000" dirty="0">
                          <a:effectLst/>
                          <a:latin typeface="Arial" panose="020B0604020202020204" pitchFamily="34" charset="0"/>
                          <a:cs typeface="Arial" panose="020B0604020202020204" pitchFamily="34" charset="0"/>
                        </a:rPr>
                      </a:br>
                      <a:r>
                        <a:rPr lang="lv-LV" sz="1000" dirty="0">
                          <a:effectLst/>
                          <a:latin typeface="Arial" panose="020B0604020202020204" pitchFamily="34" charset="0"/>
                          <a:cs typeface="Arial" panose="020B0604020202020204" pitchFamily="34" charset="0"/>
                        </a:rPr>
                        <a:t>skaits</a:t>
                      </a:r>
                      <a:endParaRPr lang="lv-LV" sz="1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3"/>
                    </a:solidFill>
                  </a:tcPr>
                </a:tc>
                <a:tc rowSpan="2">
                  <a:txBody>
                    <a:bodyPr/>
                    <a:lstStyle/>
                    <a:p>
                      <a:pPr algn="ctr">
                        <a:lnSpc>
                          <a:spcPct val="107000"/>
                        </a:lnSpc>
                        <a:spcAft>
                          <a:spcPts val="800"/>
                        </a:spcAft>
                        <a:buNone/>
                      </a:pPr>
                      <a:r>
                        <a:rPr lang="lv-LV" sz="1000" dirty="0">
                          <a:effectLst/>
                          <a:latin typeface="Arial" panose="020B0604020202020204" pitchFamily="34" charset="0"/>
                          <a:cs typeface="Arial" panose="020B0604020202020204" pitchFamily="34" charset="0"/>
                        </a:rPr>
                        <a:t>Vidējā cena</a:t>
                      </a:r>
                      <a:endParaRPr lang="lv-LV" sz="1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3"/>
                    </a:solidFill>
                  </a:tcPr>
                </a:tc>
                <a:tc gridSpan="2">
                  <a:txBody>
                    <a:bodyPr/>
                    <a:lstStyle/>
                    <a:p>
                      <a:pPr algn="ctr">
                        <a:lnSpc>
                          <a:spcPct val="107000"/>
                        </a:lnSpc>
                        <a:spcAft>
                          <a:spcPts val="800"/>
                        </a:spcAft>
                        <a:buNone/>
                      </a:pPr>
                      <a:r>
                        <a:rPr lang="lv-LV" sz="1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Vidējais mēneša maksājums</a:t>
                      </a:r>
                    </a:p>
                  </a:txBody>
                  <a:tcPr marL="68580" marR="68580" marT="0" marB="0">
                    <a:lnB w="12700" cap="flat" cmpd="sng" algn="ctr">
                      <a:solidFill>
                        <a:schemeClr val="bg1"/>
                      </a:solidFill>
                      <a:prstDash val="solid"/>
                      <a:round/>
                      <a:headEnd type="none" w="med" len="med"/>
                      <a:tailEnd type="none" w="med" len="med"/>
                    </a:lnB>
                    <a:solidFill>
                      <a:schemeClr val="accent3"/>
                    </a:solidFill>
                  </a:tcPr>
                </a:tc>
                <a:tc hMerge="1">
                  <a:txBody>
                    <a:bodyPr/>
                    <a:lstStyle/>
                    <a:p>
                      <a:pPr algn="ctr">
                        <a:lnSpc>
                          <a:spcPct val="107000"/>
                        </a:lnSpc>
                        <a:spcAft>
                          <a:spcPts val="800"/>
                        </a:spcAft>
                        <a:buNone/>
                      </a:pP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63509900"/>
                  </a:ext>
                </a:extLst>
              </a:tr>
              <a:tr h="463609">
                <a:tc vMerge="1">
                  <a:txBody>
                    <a:bodyPr/>
                    <a:lstStyle/>
                    <a:p>
                      <a:pPr algn="just">
                        <a:lnSpc>
                          <a:spcPct val="107000"/>
                        </a:lnSpc>
                        <a:spcAft>
                          <a:spcPts val="800"/>
                        </a:spcAft>
                        <a:buNone/>
                      </a:pP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vMerge="1">
                  <a:txBody>
                    <a:bodyPr/>
                    <a:lstStyle/>
                    <a:p>
                      <a:pPr algn="ctr">
                        <a:lnSpc>
                          <a:spcPct val="107000"/>
                        </a:lnSpc>
                        <a:spcAft>
                          <a:spcPts val="800"/>
                        </a:spcAft>
                        <a:buNone/>
                      </a:pP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vMerge="1">
                  <a:txBody>
                    <a:bodyPr/>
                    <a:lstStyle/>
                    <a:p>
                      <a:pPr algn="ctr">
                        <a:lnSpc>
                          <a:spcPct val="107000"/>
                        </a:lnSpc>
                        <a:spcAft>
                          <a:spcPts val="800"/>
                        </a:spcAft>
                        <a:buNone/>
                      </a:pP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lv-LV" sz="1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Finanšu līzings</a:t>
                      </a:r>
                    </a:p>
                  </a:txBody>
                  <a:tcPr marL="68580" marR="68580" marT="0" marB="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3"/>
                    </a:solidFill>
                  </a:tcPr>
                </a:tc>
                <a:tc>
                  <a:txBody>
                    <a:bodyPr/>
                    <a:lstStyle/>
                    <a:p>
                      <a:pPr algn="ctr">
                        <a:lnSpc>
                          <a:spcPct val="107000"/>
                        </a:lnSpc>
                        <a:spcAft>
                          <a:spcPts val="800"/>
                        </a:spcAft>
                        <a:buNone/>
                      </a:pPr>
                      <a:r>
                        <a:rPr lang="lv-LV" sz="1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Operatīvais līzings</a:t>
                      </a:r>
                    </a:p>
                  </a:txBody>
                  <a:tcPr marL="68580" marR="68580" marT="0" marB="0">
                    <a:lnT w="12700" cap="flat" cmpd="sng" algn="ctr">
                      <a:solidFill>
                        <a:schemeClr val="bg1"/>
                      </a:solidFill>
                      <a:prstDash val="solid"/>
                      <a:round/>
                      <a:headEnd type="none" w="med" len="med"/>
                      <a:tailEnd type="none" w="med" len="med"/>
                    </a:lnT>
                    <a:solidFill>
                      <a:schemeClr val="accent3"/>
                    </a:solidFill>
                  </a:tcPr>
                </a:tc>
                <a:extLst>
                  <a:ext uri="{0D108BD9-81ED-4DB2-BD59-A6C34878D82A}">
                    <a16:rowId xmlns:a16="http://schemas.microsoft.com/office/drawing/2014/main" val="427587944"/>
                  </a:ext>
                </a:extLst>
              </a:tr>
              <a:tr h="203889">
                <a:tc>
                  <a:txBody>
                    <a:bodyPr/>
                    <a:lstStyle/>
                    <a:p>
                      <a:pPr algn="ctr">
                        <a:lnSpc>
                          <a:spcPct val="107000"/>
                        </a:lnSpc>
                        <a:spcAft>
                          <a:spcPts val="800"/>
                        </a:spcAft>
                        <a:buNone/>
                      </a:pPr>
                      <a:r>
                        <a:rPr lang="lv-LV" sz="1000" dirty="0">
                          <a:effectLst/>
                          <a:latin typeface="Arial" panose="020B0604020202020204" pitchFamily="34" charset="0"/>
                          <a:cs typeface="Arial" panose="020B0604020202020204" pitchFamily="34" charset="0"/>
                        </a:rPr>
                        <a:t>Tesla </a:t>
                      </a:r>
                      <a:r>
                        <a:rPr lang="lv-LV" sz="1000" dirty="0" err="1">
                          <a:effectLst/>
                          <a:latin typeface="Arial" panose="020B0604020202020204" pitchFamily="34" charset="0"/>
                          <a:cs typeface="Arial" panose="020B0604020202020204" pitchFamily="34" charset="0"/>
                        </a:rPr>
                        <a:t>Model</a:t>
                      </a:r>
                      <a:r>
                        <a:rPr lang="lv-LV" sz="1000" dirty="0">
                          <a:effectLst/>
                          <a:latin typeface="Arial" panose="020B0604020202020204" pitchFamily="34" charset="0"/>
                          <a:cs typeface="Arial" panose="020B0604020202020204" pitchFamily="34" charset="0"/>
                        </a:rPr>
                        <a:t> 3</a:t>
                      </a:r>
                      <a:endParaRPr lang="lv-LV" sz="1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3"/>
                    </a:solidFill>
                  </a:tcPr>
                </a:tc>
                <a:tc>
                  <a:txBody>
                    <a:bodyPr/>
                    <a:lstStyle/>
                    <a:p>
                      <a:pPr algn="ctr">
                        <a:lnSpc>
                          <a:spcPct val="107000"/>
                        </a:lnSpc>
                        <a:spcAft>
                          <a:spcPts val="800"/>
                        </a:spcAft>
                        <a:buNone/>
                      </a:pPr>
                      <a:r>
                        <a:rPr lang="lv-LV" sz="1000" dirty="0">
                          <a:solidFill>
                            <a:schemeClr val="tx1"/>
                          </a:solidFill>
                          <a:effectLst/>
                          <a:latin typeface="Arial" panose="020B0604020202020204" pitchFamily="34" charset="0"/>
                          <a:cs typeface="Arial" panose="020B0604020202020204" pitchFamily="34" charset="0"/>
                        </a:rPr>
                        <a:t>55 </a:t>
                      </a:r>
                      <a:endParaRPr lang="lv-LV"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a:solidFill>
                            <a:schemeClr val="tx1"/>
                          </a:solidFill>
                          <a:effectLst/>
                          <a:latin typeface="Arial" panose="020B0604020202020204" pitchFamily="34" charset="0"/>
                          <a:cs typeface="Arial" panose="020B0604020202020204" pitchFamily="34" charset="0"/>
                        </a:rPr>
                        <a:t>25 967</a:t>
                      </a:r>
                      <a:endParaRPr lang="lv-LV" sz="1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469</a:t>
                      </a: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324</a:t>
                      </a:r>
                    </a:p>
                  </a:txBody>
                  <a:tcPr marL="68580" marR="68580" marT="0" marB="0"/>
                </a:tc>
                <a:extLst>
                  <a:ext uri="{0D108BD9-81ED-4DB2-BD59-A6C34878D82A}">
                    <a16:rowId xmlns:a16="http://schemas.microsoft.com/office/drawing/2014/main" val="1001947897"/>
                  </a:ext>
                </a:extLst>
              </a:tr>
              <a:tr h="203889">
                <a:tc>
                  <a:txBody>
                    <a:bodyPr/>
                    <a:lstStyle/>
                    <a:p>
                      <a:pPr algn="ctr">
                        <a:lnSpc>
                          <a:spcPct val="107000"/>
                        </a:lnSpc>
                        <a:spcAft>
                          <a:spcPts val="800"/>
                        </a:spcAft>
                        <a:buNone/>
                      </a:pPr>
                      <a:r>
                        <a:rPr lang="lv-LV" sz="1000" dirty="0">
                          <a:effectLst/>
                          <a:latin typeface="Arial" panose="020B0604020202020204" pitchFamily="34" charset="0"/>
                          <a:cs typeface="Arial" panose="020B0604020202020204" pitchFamily="34" charset="0"/>
                        </a:rPr>
                        <a:t>Nissan </a:t>
                      </a:r>
                      <a:r>
                        <a:rPr lang="lv-LV" sz="1000" dirty="0" err="1">
                          <a:effectLst/>
                          <a:latin typeface="Arial" panose="020B0604020202020204" pitchFamily="34" charset="0"/>
                          <a:cs typeface="Arial" panose="020B0604020202020204" pitchFamily="34" charset="0"/>
                        </a:rPr>
                        <a:t>Leaf</a:t>
                      </a:r>
                      <a:endParaRPr lang="lv-LV" sz="1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3"/>
                    </a:solidFill>
                  </a:tcPr>
                </a:tc>
                <a:tc>
                  <a:txBody>
                    <a:bodyPr/>
                    <a:lstStyle/>
                    <a:p>
                      <a:pPr algn="ctr">
                        <a:lnSpc>
                          <a:spcPct val="107000"/>
                        </a:lnSpc>
                        <a:spcAft>
                          <a:spcPts val="800"/>
                        </a:spcAft>
                        <a:buNone/>
                      </a:pPr>
                      <a:r>
                        <a:rPr lang="lv-LV" sz="1000">
                          <a:solidFill>
                            <a:schemeClr val="tx1"/>
                          </a:solidFill>
                          <a:effectLst/>
                          <a:latin typeface="Arial" panose="020B0604020202020204" pitchFamily="34" charset="0"/>
                          <a:cs typeface="Arial" panose="020B0604020202020204" pitchFamily="34" charset="0"/>
                        </a:rPr>
                        <a:t>180</a:t>
                      </a:r>
                      <a:endParaRPr lang="lv-LV" sz="1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dirty="0">
                          <a:solidFill>
                            <a:schemeClr val="tx1"/>
                          </a:solidFill>
                          <a:effectLst/>
                          <a:latin typeface="Arial" panose="020B0604020202020204" pitchFamily="34" charset="0"/>
                          <a:cs typeface="Arial" panose="020B0604020202020204" pitchFamily="34" charset="0"/>
                        </a:rPr>
                        <a:t>19 543</a:t>
                      </a:r>
                      <a:endParaRPr lang="lv-LV"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329</a:t>
                      </a: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220</a:t>
                      </a:r>
                    </a:p>
                  </a:txBody>
                  <a:tcPr marL="68580" marR="68580" marT="0" marB="0"/>
                </a:tc>
                <a:extLst>
                  <a:ext uri="{0D108BD9-81ED-4DB2-BD59-A6C34878D82A}">
                    <a16:rowId xmlns:a16="http://schemas.microsoft.com/office/drawing/2014/main" val="4127004105"/>
                  </a:ext>
                </a:extLst>
              </a:tr>
              <a:tr h="205463">
                <a:tc>
                  <a:txBody>
                    <a:bodyPr/>
                    <a:lstStyle/>
                    <a:p>
                      <a:pPr algn="ctr">
                        <a:lnSpc>
                          <a:spcPct val="107000"/>
                        </a:lnSpc>
                        <a:spcAft>
                          <a:spcPts val="800"/>
                        </a:spcAft>
                        <a:buNone/>
                      </a:pPr>
                      <a:r>
                        <a:rPr lang="lv-LV" sz="1000" dirty="0" err="1">
                          <a:effectLst/>
                          <a:latin typeface="Arial" panose="020B0604020202020204" pitchFamily="34" charset="0"/>
                          <a:cs typeface="Arial" panose="020B0604020202020204" pitchFamily="34" charset="0"/>
                        </a:rPr>
                        <a:t>Volkswagen</a:t>
                      </a:r>
                      <a:r>
                        <a:rPr lang="lv-LV" sz="1000" dirty="0">
                          <a:effectLst/>
                          <a:latin typeface="Arial" panose="020B0604020202020204" pitchFamily="34" charset="0"/>
                          <a:cs typeface="Arial" panose="020B0604020202020204" pitchFamily="34" charset="0"/>
                        </a:rPr>
                        <a:t> </a:t>
                      </a:r>
                      <a:r>
                        <a:rPr lang="lv-LV" sz="1000" dirty="0" err="1">
                          <a:effectLst/>
                          <a:latin typeface="Arial" panose="020B0604020202020204" pitchFamily="34" charset="0"/>
                          <a:cs typeface="Arial" panose="020B0604020202020204" pitchFamily="34" charset="0"/>
                        </a:rPr>
                        <a:t>Tayron</a:t>
                      </a:r>
                      <a:endParaRPr lang="lv-LV" sz="1000" dirty="0">
                        <a:effectLst/>
                        <a:latin typeface="Arial" panose="020B0604020202020204" pitchFamily="34" charset="0"/>
                        <a:cs typeface="Arial" panose="020B0604020202020204" pitchFamily="34" charset="0"/>
                      </a:endParaRPr>
                    </a:p>
                  </a:txBody>
                  <a:tcPr marL="68580" marR="68580" marT="0" marB="0">
                    <a:solidFill>
                      <a:schemeClr val="accent3"/>
                    </a:solidFill>
                  </a:tcPr>
                </a:tc>
                <a:tc>
                  <a:txBody>
                    <a:bodyPr/>
                    <a:lstStyle/>
                    <a:p>
                      <a:pPr algn="ctr">
                        <a:lnSpc>
                          <a:spcPct val="107000"/>
                        </a:lnSpc>
                        <a:spcAft>
                          <a:spcPts val="800"/>
                        </a:spcAft>
                        <a:buNone/>
                      </a:pPr>
                      <a:r>
                        <a:rPr lang="lv-LV" sz="1000">
                          <a:solidFill>
                            <a:schemeClr val="tx1"/>
                          </a:solidFill>
                          <a:effectLst/>
                          <a:latin typeface="Arial" panose="020B0604020202020204" pitchFamily="34" charset="0"/>
                          <a:cs typeface="Arial" panose="020B0604020202020204" pitchFamily="34" charset="0"/>
                        </a:rPr>
                        <a:t>338</a:t>
                      </a:r>
                      <a:endParaRPr lang="lv-LV" sz="1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dirty="0">
                          <a:solidFill>
                            <a:schemeClr val="tx1"/>
                          </a:solidFill>
                          <a:effectLst/>
                          <a:latin typeface="Arial" panose="020B0604020202020204" pitchFamily="34" charset="0"/>
                          <a:cs typeface="Arial" panose="020B0604020202020204" pitchFamily="34" charset="0"/>
                        </a:rPr>
                        <a:t>41 829</a:t>
                      </a:r>
                      <a:endParaRPr lang="lv-LV"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816</a:t>
                      </a: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582</a:t>
                      </a:r>
                    </a:p>
                  </a:txBody>
                  <a:tcPr marL="68580" marR="68580" marT="0" marB="0"/>
                </a:tc>
                <a:extLst>
                  <a:ext uri="{0D108BD9-81ED-4DB2-BD59-A6C34878D82A}">
                    <a16:rowId xmlns:a16="http://schemas.microsoft.com/office/drawing/2014/main" val="3730251276"/>
                  </a:ext>
                </a:extLst>
              </a:tr>
              <a:tr h="219549">
                <a:tc>
                  <a:txBody>
                    <a:bodyPr/>
                    <a:lstStyle/>
                    <a:p>
                      <a:pPr algn="ctr">
                        <a:lnSpc>
                          <a:spcPct val="107000"/>
                        </a:lnSpc>
                        <a:spcAft>
                          <a:spcPts val="800"/>
                        </a:spcAft>
                        <a:buNone/>
                      </a:pPr>
                      <a:r>
                        <a:rPr lang="lv-LV" sz="1000" dirty="0" err="1">
                          <a:effectLst/>
                          <a:latin typeface="Arial" panose="020B0604020202020204" pitchFamily="34" charset="0"/>
                          <a:cs typeface="Arial" panose="020B0604020202020204" pitchFamily="34" charset="0"/>
                        </a:rPr>
                        <a:t>Škoda</a:t>
                      </a:r>
                      <a:r>
                        <a:rPr lang="lv-LV" sz="1000" dirty="0">
                          <a:effectLst/>
                          <a:latin typeface="Arial" panose="020B0604020202020204" pitchFamily="34" charset="0"/>
                          <a:cs typeface="Arial" panose="020B0604020202020204" pitchFamily="34" charset="0"/>
                        </a:rPr>
                        <a:t> </a:t>
                      </a:r>
                      <a:r>
                        <a:rPr lang="lv-LV" sz="1000" dirty="0" err="1">
                          <a:effectLst/>
                          <a:latin typeface="Arial" panose="020B0604020202020204" pitchFamily="34" charset="0"/>
                          <a:cs typeface="Arial" panose="020B0604020202020204" pitchFamily="34" charset="0"/>
                        </a:rPr>
                        <a:t>Kodiaq</a:t>
                      </a:r>
                      <a:endParaRPr lang="lv-LV" sz="1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3"/>
                    </a:solidFill>
                  </a:tcPr>
                </a:tc>
                <a:tc>
                  <a:txBody>
                    <a:bodyPr/>
                    <a:lstStyle/>
                    <a:p>
                      <a:pPr algn="ctr">
                        <a:lnSpc>
                          <a:spcPct val="107000"/>
                        </a:lnSpc>
                        <a:spcAft>
                          <a:spcPts val="800"/>
                        </a:spcAft>
                        <a:buNone/>
                      </a:pPr>
                      <a:r>
                        <a:rPr lang="lv-LV" sz="1000">
                          <a:solidFill>
                            <a:schemeClr val="tx1"/>
                          </a:solidFill>
                          <a:effectLst/>
                          <a:latin typeface="Arial" panose="020B0604020202020204" pitchFamily="34" charset="0"/>
                          <a:cs typeface="Arial" panose="020B0604020202020204" pitchFamily="34" charset="0"/>
                        </a:rPr>
                        <a:t>325</a:t>
                      </a:r>
                      <a:endParaRPr lang="lv-LV" sz="1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dirty="0">
                          <a:solidFill>
                            <a:schemeClr val="tx1"/>
                          </a:solidFill>
                          <a:effectLst/>
                          <a:latin typeface="Arial" panose="020B0604020202020204" pitchFamily="34" charset="0"/>
                          <a:cs typeface="Arial" panose="020B0604020202020204" pitchFamily="34" charset="0"/>
                        </a:rPr>
                        <a:t>35 514</a:t>
                      </a:r>
                      <a:endParaRPr lang="lv-LV"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678</a:t>
                      </a: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479</a:t>
                      </a:r>
                    </a:p>
                  </a:txBody>
                  <a:tcPr marL="68580" marR="68580" marT="0" marB="0"/>
                </a:tc>
                <a:extLst>
                  <a:ext uri="{0D108BD9-81ED-4DB2-BD59-A6C34878D82A}">
                    <a16:rowId xmlns:a16="http://schemas.microsoft.com/office/drawing/2014/main" val="961671021"/>
                  </a:ext>
                </a:extLst>
              </a:tr>
              <a:tr h="203889">
                <a:tc>
                  <a:txBody>
                    <a:bodyPr/>
                    <a:lstStyle/>
                    <a:p>
                      <a:pPr algn="ctr">
                        <a:lnSpc>
                          <a:spcPct val="107000"/>
                        </a:lnSpc>
                        <a:spcAft>
                          <a:spcPts val="800"/>
                        </a:spcAft>
                        <a:buNone/>
                      </a:pPr>
                      <a:r>
                        <a:rPr lang="lv-LV" sz="1000" dirty="0">
                          <a:effectLst/>
                          <a:latin typeface="Arial" panose="020B0604020202020204" pitchFamily="34" charset="0"/>
                          <a:cs typeface="Arial" panose="020B0604020202020204" pitchFamily="34" charset="0"/>
                        </a:rPr>
                        <a:t>Audi E-</a:t>
                      </a:r>
                      <a:r>
                        <a:rPr lang="lv-LV" sz="1000" dirty="0" err="1">
                          <a:effectLst/>
                          <a:latin typeface="Arial" panose="020B0604020202020204" pitchFamily="34" charset="0"/>
                          <a:cs typeface="Arial" panose="020B0604020202020204" pitchFamily="34" charset="0"/>
                        </a:rPr>
                        <a:t>tron</a:t>
                      </a:r>
                      <a:endParaRPr lang="lv-LV" sz="1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3"/>
                    </a:solidFill>
                  </a:tcPr>
                </a:tc>
                <a:tc>
                  <a:txBody>
                    <a:bodyPr/>
                    <a:lstStyle/>
                    <a:p>
                      <a:pPr algn="ctr">
                        <a:lnSpc>
                          <a:spcPct val="107000"/>
                        </a:lnSpc>
                        <a:spcAft>
                          <a:spcPts val="800"/>
                        </a:spcAft>
                        <a:buNone/>
                      </a:pPr>
                      <a:r>
                        <a:rPr lang="lv-LV" sz="1000" dirty="0">
                          <a:solidFill>
                            <a:schemeClr val="tx1"/>
                          </a:solidFill>
                          <a:effectLst/>
                          <a:latin typeface="Arial" panose="020B0604020202020204" pitchFamily="34" charset="0"/>
                          <a:cs typeface="Arial" panose="020B0604020202020204" pitchFamily="34" charset="0"/>
                        </a:rPr>
                        <a:t>62</a:t>
                      </a:r>
                      <a:endParaRPr lang="lv-LV"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a:solidFill>
                            <a:schemeClr val="tx1"/>
                          </a:solidFill>
                          <a:effectLst/>
                          <a:latin typeface="Arial" panose="020B0604020202020204" pitchFamily="34" charset="0"/>
                          <a:cs typeface="Arial" panose="020B0604020202020204" pitchFamily="34" charset="0"/>
                        </a:rPr>
                        <a:t>35 049</a:t>
                      </a:r>
                      <a:endParaRPr lang="lv-LV" sz="1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667</a:t>
                      </a: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472</a:t>
                      </a:r>
                    </a:p>
                  </a:txBody>
                  <a:tcPr marL="68580" marR="68580" marT="0" marB="0"/>
                </a:tc>
                <a:extLst>
                  <a:ext uri="{0D108BD9-81ED-4DB2-BD59-A6C34878D82A}">
                    <a16:rowId xmlns:a16="http://schemas.microsoft.com/office/drawing/2014/main" val="710291371"/>
                  </a:ext>
                </a:extLst>
              </a:tr>
              <a:tr h="205463">
                <a:tc>
                  <a:txBody>
                    <a:bodyPr/>
                    <a:lstStyle/>
                    <a:p>
                      <a:pPr algn="ctr">
                        <a:lnSpc>
                          <a:spcPct val="107000"/>
                        </a:lnSpc>
                        <a:spcAft>
                          <a:spcPts val="800"/>
                        </a:spcAft>
                        <a:buNone/>
                      </a:pPr>
                      <a:r>
                        <a:rPr lang="lv-LV" sz="1000" dirty="0" err="1">
                          <a:effectLst/>
                          <a:latin typeface="Arial" panose="020B0604020202020204" pitchFamily="34" charset="0"/>
                          <a:cs typeface="Arial" panose="020B0604020202020204" pitchFamily="34" charset="0"/>
                        </a:rPr>
                        <a:t>Volkswagen</a:t>
                      </a:r>
                      <a:r>
                        <a:rPr lang="lv-LV" sz="1000" dirty="0">
                          <a:effectLst/>
                          <a:latin typeface="Arial" panose="020B0604020202020204" pitchFamily="34" charset="0"/>
                          <a:cs typeface="Arial" panose="020B0604020202020204" pitchFamily="34" charset="0"/>
                        </a:rPr>
                        <a:t> </a:t>
                      </a:r>
                      <a:r>
                        <a:rPr lang="lv-LV" sz="1000" dirty="0" err="1">
                          <a:effectLst/>
                          <a:latin typeface="Arial" panose="020B0604020202020204" pitchFamily="34" charset="0"/>
                          <a:cs typeface="Arial" panose="020B0604020202020204" pitchFamily="34" charset="0"/>
                        </a:rPr>
                        <a:t>Tiguan</a:t>
                      </a:r>
                      <a:endParaRPr lang="lv-LV" sz="1000" dirty="0">
                        <a:effectLst/>
                        <a:latin typeface="Arial" panose="020B0604020202020204" pitchFamily="34" charset="0"/>
                        <a:cs typeface="Arial" panose="020B0604020202020204" pitchFamily="34" charset="0"/>
                      </a:endParaRPr>
                    </a:p>
                  </a:txBody>
                  <a:tcPr marL="68580" marR="68580" marT="0" marB="0">
                    <a:solidFill>
                      <a:schemeClr val="accent3"/>
                    </a:solidFill>
                  </a:tcPr>
                </a:tc>
                <a:tc>
                  <a:txBody>
                    <a:bodyPr/>
                    <a:lstStyle/>
                    <a:p>
                      <a:pPr algn="ctr">
                        <a:lnSpc>
                          <a:spcPct val="107000"/>
                        </a:lnSpc>
                        <a:spcAft>
                          <a:spcPts val="800"/>
                        </a:spcAft>
                        <a:buNone/>
                      </a:pPr>
                      <a:r>
                        <a:rPr lang="lv-LV" sz="1000" dirty="0">
                          <a:solidFill>
                            <a:schemeClr val="tx1"/>
                          </a:solidFill>
                          <a:effectLst/>
                          <a:latin typeface="Arial" panose="020B0604020202020204" pitchFamily="34" charset="0"/>
                          <a:cs typeface="Arial" panose="020B0604020202020204" pitchFamily="34" charset="0"/>
                        </a:rPr>
                        <a:t>283</a:t>
                      </a:r>
                      <a:endParaRPr lang="lv-LV"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dirty="0">
                          <a:solidFill>
                            <a:schemeClr val="tx1"/>
                          </a:solidFill>
                          <a:effectLst/>
                          <a:latin typeface="Arial" panose="020B0604020202020204" pitchFamily="34" charset="0"/>
                          <a:cs typeface="Arial" panose="020B0604020202020204" pitchFamily="34" charset="0"/>
                        </a:rPr>
                        <a:t>39 905</a:t>
                      </a:r>
                      <a:endParaRPr lang="lv-LV"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774</a:t>
                      </a:r>
                    </a:p>
                  </a:txBody>
                  <a:tcPr marL="68580" marR="68580" marT="0" marB="0"/>
                </a:tc>
                <a:tc>
                  <a:txBody>
                    <a:bodyPr/>
                    <a:lstStyle/>
                    <a:p>
                      <a:pPr algn="ctr">
                        <a:lnSpc>
                          <a:spcPct val="107000"/>
                        </a:lnSpc>
                        <a:spcAft>
                          <a:spcPts val="800"/>
                        </a:spcAft>
                        <a:buNone/>
                      </a:pPr>
                      <a:r>
                        <a:rPr lang="lv-LV"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551</a:t>
                      </a:r>
                    </a:p>
                  </a:txBody>
                  <a:tcPr marL="68580" marR="68580" marT="0" marB="0"/>
                </a:tc>
                <a:extLst>
                  <a:ext uri="{0D108BD9-81ED-4DB2-BD59-A6C34878D82A}">
                    <a16:rowId xmlns:a16="http://schemas.microsoft.com/office/drawing/2014/main" val="168341188"/>
                  </a:ext>
                </a:extLst>
              </a:tr>
            </a:tbl>
          </a:graphicData>
        </a:graphic>
      </p:graphicFrame>
      <p:sp>
        <p:nvSpPr>
          <p:cNvPr id="11" name="Rectangle 1">
            <a:extLst>
              <a:ext uri="{FF2B5EF4-FFF2-40B4-BE49-F238E27FC236}">
                <a16:creationId xmlns:a16="http://schemas.microsoft.com/office/drawing/2014/main" id="{00C6CF6C-CCD1-FEF9-4EC9-5B63BD3F1949}"/>
              </a:ext>
            </a:extLst>
          </p:cNvPr>
          <p:cNvSpPr>
            <a:spLocks noChangeArrowheads="1"/>
          </p:cNvSpPr>
          <p:nvPr/>
        </p:nvSpPr>
        <p:spPr bwMode="auto">
          <a:xfrm>
            <a:off x="3078163" y="29067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lv-LV" altLang="lv-LV" sz="1800" b="0" i="0" u="none" strike="noStrike" cap="none" normalizeH="0" baseline="0">
                <a:ln>
                  <a:noFill/>
                </a:ln>
                <a:solidFill>
                  <a:schemeClr val="tx1"/>
                </a:solidFill>
                <a:effectLst/>
                <a:latin typeface="Arial" panose="020B0604020202020204" pitchFamily="34" charset="0"/>
              </a:rPr>
            </a:br>
            <a:endParaRPr kumimoji="0" lang="lv-LV" altLang="lv-LV" sz="1800" b="0" i="0" u="none" strike="noStrike" cap="none" normalizeH="0" baseline="0">
              <a:ln>
                <a:noFill/>
              </a:ln>
              <a:solidFill>
                <a:schemeClr val="tx1"/>
              </a:solidFill>
              <a:effectLst/>
              <a:latin typeface="Arial" panose="020B0604020202020204" pitchFamily="34" charset="0"/>
            </a:endParaRPr>
          </a:p>
        </p:txBody>
      </p:sp>
      <p:pic>
        <p:nvPicPr>
          <p:cNvPr id="15" name="Graphic 14" descr="Electric car with solid fill">
            <a:extLst>
              <a:ext uri="{FF2B5EF4-FFF2-40B4-BE49-F238E27FC236}">
                <a16:creationId xmlns:a16="http://schemas.microsoft.com/office/drawing/2014/main" id="{3D43A064-8F15-66D7-5E7A-5B87130ECC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26235" y="4093308"/>
            <a:ext cx="1163134" cy="1163134"/>
          </a:xfrm>
          <a:prstGeom prst="rect">
            <a:avLst/>
          </a:prstGeom>
        </p:spPr>
      </p:pic>
      <p:pic>
        <p:nvPicPr>
          <p:cNvPr id="7" name="Picture 6">
            <a:extLst>
              <a:ext uri="{FF2B5EF4-FFF2-40B4-BE49-F238E27FC236}">
                <a16:creationId xmlns:a16="http://schemas.microsoft.com/office/drawing/2014/main" id="{8C659A10-2C1F-3AC1-88DC-21534518F2F8}"/>
              </a:ext>
            </a:extLst>
          </p:cNvPr>
          <p:cNvPicPr>
            <a:picLocks noChangeAspect="1"/>
          </p:cNvPicPr>
          <p:nvPr/>
        </p:nvPicPr>
        <p:blipFill>
          <a:blip r:embed="rId4">
            <a:extLst>
              <a:ext uri="{28A0092B-C50C-407E-A947-70E740481C1C}">
                <a14:useLocalDpi xmlns:a14="http://schemas.microsoft.com/office/drawing/2010/main" val="0"/>
              </a:ext>
            </a:extLst>
          </a:blip>
          <a:srcRect l="3911" t="61393" r="38622" b="26885"/>
          <a:stretch>
            <a:fillRect/>
          </a:stretch>
        </p:blipFill>
        <p:spPr>
          <a:xfrm>
            <a:off x="598155" y="1945330"/>
            <a:ext cx="4713775" cy="961383"/>
          </a:xfrm>
          <a:prstGeom prst="rect">
            <a:avLst/>
          </a:prstGeom>
        </p:spPr>
      </p:pic>
      <p:sp>
        <p:nvSpPr>
          <p:cNvPr id="8" name="Arrow: Right 7">
            <a:extLst>
              <a:ext uri="{FF2B5EF4-FFF2-40B4-BE49-F238E27FC236}">
                <a16:creationId xmlns:a16="http://schemas.microsoft.com/office/drawing/2014/main" id="{6E310A4E-3E64-F952-E243-C8008179D572}"/>
              </a:ext>
            </a:extLst>
          </p:cNvPr>
          <p:cNvSpPr/>
          <p:nvPr/>
        </p:nvSpPr>
        <p:spPr>
          <a:xfrm>
            <a:off x="5335567" y="4674875"/>
            <a:ext cx="760433" cy="6039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92528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CD2C7-6EED-D759-EF93-0F64DB4BA1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494968-D854-D864-FE2A-EE317889FA22}"/>
              </a:ext>
            </a:extLst>
          </p:cNvPr>
          <p:cNvSpPr txBox="1"/>
          <p:nvPr/>
        </p:nvSpPr>
        <p:spPr>
          <a:xfrm>
            <a:off x="1648519" y="418791"/>
            <a:ext cx="9663151"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204C72"/>
                </a:solidFill>
                <a:effectLst/>
                <a:uLnTx/>
                <a:uFillTx/>
                <a:latin typeface="Times New Roman" panose="02020603050405020304" pitchFamily="18" charset="0"/>
                <a:ea typeface="+mn-ea"/>
                <a:cs typeface="Times New Roman" panose="02020603050405020304" pitchFamily="18" charset="0"/>
              </a:rPr>
              <a:t>4. Valsts </a:t>
            </a:r>
            <a:r>
              <a:rPr kumimoji="0" lang="lv-LV" sz="2400" b="1" i="0" u="none" strike="noStrike" kern="1200" cap="none" spc="0" normalizeH="0" baseline="0" noProof="0" dirty="0" err="1">
                <a:ln>
                  <a:noFill/>
                </a:ln>
                <a:solidFill>
                  <a:srgbClr val="204C72"/>
                </a:solidFill>
                <a:effectLst/>
                <a:uLnTx/>
                <a:uFillTx/>
                <a:latin typeface="Times New Roman" panose="02020603050405020304" pitchFamily="18" charset="0"/>
                <a:ea typeface="+mn-ea"/>
                <a:cs typeface="Times New Roman" panose="02020603050405020304" pitchFamily="18" charset="0"/>
              </a:rPr>
              <a:t>elektroauto</a:t>
            </a:r>
            <a:r>
              <a:rPr kumimoji="0" lang="lv-LV" sz="2400" b="1" i="0" u="none" strike="noStrike" kern="1200" cap="none" spc="0" normalizeH="0" baseline="0" noProof="0" dirty="0">
                <a:ln>
                  <a:noFill/>
                </a:ln>
                <a:solidFill>
                  <a:srgbClr val="204C72"/>
                </a:solidFill>
                <a:effectLst/>
                <a:uLnTx/>
                <a:uFillTx/>
                <a:latin typeface="Times New Roman" panose="02020603050405020304" pitchFamily="18" charset="0"/>
                <a:ea typeface="+mn-ea"/>
                <a:cs typeface="Times New Roman" panose="02020603050405020304" pitchFamily="18" charset="0"/>
              </a:rPr>
              <a:t> uzlādes infrastruktūras plānošana un esošās infrastruktūras pārvaldīšana (I)</a:t>
            </a:r>
          </a:p>
        </p:txBody>
      </p:sp>
      <p:sp>
        <p:nvSpPr>
          <p:cNvPr id="2" name="Text Placeholder 4">
            <a:extLst>
              <a:ext uri="{FF2B5EF4-FFF2-40B4-BE49-F238E27FC236}">
                <a16:creationId xmlns:a16="http://schemas.microsoft.com/office/drawing/2014/main" id="{687377A7-596A-C5A8-6942-C4E0E950A83C}"/>
              </a:ext>
            </a:extLst>
          </p:cNvPr>
          <p:cNvSpPr txBox="1">
            <a:spLocks/>
          </p:cNvSpPr>
          <p:nvPr/>
        </p:nvSpPr>
        <p:spPr>
          <a:xfrm>
            <a:off x="4687825" y="1680675"/>
            <a:ext cx="6928660" cy="2030433"/>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204A7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lv-LV" sz="2000" b="1" i="0" u="none" strike="noStrike" kern="1200" cap="none" spc="0" normalizeH="0" baseline="0" noProof="0" dirty="0">
                <a:ln>
                  <a:noFill/>
                </a:ln>
                <a:solidFill>
                  <a:srgbClr val="204A72"/>
                </a:solidFill>
                <a:effectLst/>
                <a:uLnTx/>
                <a:uFillTx/>
              </a:rPr>
              <a:t>Satiksmes ministrija – atbildīgā par politikas izstrādi</a:t>
            </a:r>
          </a:p>
        </p:txBody>
      </p:sp>
      <p:sp>
        <p:nvSpPr>
          <p:cNvPr id="6" name="Taisnstūris 5">
            <a:extLst>
              <a:ext uri="{FF2B5EF4-FFF2-40B4-BE49-F238E27FC236}">
                <a16:creationId xmlns:a16="http://schemas.microsoft.com/office/drawing/2014/main" id="{3B63B9B2-7132-D856-53F4-92D7E6901883}"/>
              </a:ext>
            </a:extLst>
          </p:cNvPr>
          <p:cNvSpPr/>
          <p:nvPr/>
        </p:nvSpPr>
        <p:spPr>
          <a:xfrm>
            <a:off x="4797553" y="2047122"/>
            <a:ext cx="1834565" cy="1500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2014–2020: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bija attīstības plāni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Taisnstūris 6">
            <a:extLst>
              <a:ext uri="{FF2B5EF4-FFF2-40B4-BE49-F238E27FC236}">
                <a16:creationId xmlns:a16="http://schemas.microsoft.com/office/drawing/2014/main" id="{C2637C8F-A81A-E0B6-878C-958D6C3226EE}"/>
              </a:ext>
            </a:extLst>
          </p:cNvPr>
          <p:cNvSpPr/>
          <p:nvPr/>
        </p:nvSpPr>
        <p:spPr>
          <a:xfrm>
            <a:off x="6718821" y="2027678"/>
            <a:ext cx="1986267" cy="1520194"/>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2021–2024: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politikas pēctecības pārrāvums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Taisnstūris 7">
            <a:extLst>
              <a:ext uri="{FF2B5EF4-FFF2-40B4-BE49-F238E27FC236}">
                <a16:creationId xmlns:a16="http://schemas.microsoft.com/office/drawing/2014/main" id="{4A4B667B-6F92-D1A5-6AC5-9E051471F76E}"/>
              </a:ext>
            </a:extLst>
          </p:cNvPr>
          <p:cNvSpPr/>
          <p:nvPr/>
        </p:nvSpPr>
        <p:spPr>
          <a:xfrm>
            <a:off x="8791790" y="2061496"/>
            <a:ext cx="2647353" cy="148637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1"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izstrādāta Stratēģija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(nav apstiprināta)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rPr>
              <a:t> (fokuss uz AFIR ieviešanu)</a:t>
            </a:r>
          </a:p>
        </p:txBody>
      </p:sp>
      <p:sp>
        <p:nvSpPr>
          <p:cNvPr id="9" name="Taisnstūris 8">
            <a:extLst>
              <a:ext uri="{FF2B5EF4-FFF2-40B4-BE49-F238E27FC236}">
                <a16:creationId xmlns:a16="http://schemas.microsoft.com/office/drawing/2014/main" id="{C718BA2D-1B43-F277-5CB4-C06AE0CBE15A}"/>
              </a:ext>
            </a:extLst>
          </p:cNvPr>
          <p:cNvSpPr/>
          <p:nvPr/>
        </p:nvSpPr>
        <p:spPr>
          <a:xfrm>
            <a:off x="4729160" y="3897622"/>
            <a:ext cx="1627301" cy="24319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Straujš </a:t>
            </a:r>
            <a:r>
              <a:rPr kumimoji="0" lang="lv-LV" sz="1600" b="0"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elektroauto</a:t>
            </a:r>
            <a:r>
              <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skaita pieaugums 2021–2024</a:t>
            </a:r>
          </a:p>
        </p:txBody>
      </p:sp>
      <p:pic>
        <p:nvPicPr>
          <p:cNvPr id="12" name="Grafika 11" descr="Electric car with solid fill">
            <a:extLst>
              <a:ext uri="{FF2B5EF4-FFF2-40B4-BE49-F238E27FC236}">
                <a16:creationId xmlns:a16="http://schemas.microsoft.com/office/drawing/2014/main" id="{0CFDAFF1-081A-D972-D291-C69FE9B65D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69077" y="3924372"/>
            <a:ext cx="596273" cy="596273"/>
          </a:xfrm>
          <a:prstGeom prst="rect">
            <a:avLst/>
          </a:prstGeom>
        </p:spPr>
      </p:pic>
      <p:sp>
        <p:nvSpPr>
          <p:cNvPr id="16" name="Taisnstūris 15">
            <a:extLst>
              <a:ext uri="{FF2B5EF4-FFF2-40B4-BE49-F238E27FC236}">
                <a16:creationId xmlns:a16="http://schemas.microsoft.com/office/drawing/2014/main" id="{21D7EAE2-5D73-B957-1860-65E095DA3BD5}"/>
              </a:ext>
            </a:extLst>
          </p:cNvPr>
          <p:cNvSpPr/>
          <p:nvPr/>
        </p:nvSpPr>
        <p:spPr>
          <a:xfrm>
            <a:off x="8234640" y="3916824"/>
            <a:ext cx="1627301" cy="24021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Lieljaudas uzlādes infrastruktūras finansējuma pārdale (finansējums – 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Taisnstūris 16">
            <a:extLst>
              <a:ext uri="{FF2B5EF4-FFF2-40B4-BE49-F238E27FC236}">
                <a16:creationId xmlns:a16="http://schemas.microsoft.com/office/drawing/2014/main" id="{48BD34F2-142D-80AF-BD45-E3412F04951D}"/>
              </a:ext>
            </a:extLst>
          </p:cNvPr>
          <p:cNvSpPr/>
          <p:nvPr/>
        </p:nvSpPr>
        <p:spPr>
          <a:xfrm>
            <a:off x="9989185" y="3917622"/>
            <a:ext cx="1627300" cy="23545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Nav vienota datu pārvaldība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 name="Taisnstūris 14">
            <a:extLst>
              <a:ext uri="{FF2B5EF4-FFF2-40B4-BE49-F238E27FC236}">
                <a16:creationId xmlns:a16="http://schemas.microsoft.com/office/drawing/2014/main" id="{D80FD3F1-D564-184A-9C90-29EAD6CC1ACC}"/>
              </a:ext>
            </a:extLst>
          </p:cNvPr>
          <p:cNvSpPr/>
          <p:nvPr/>
        </p:nvSpPr>
        <p:spPr>
          <a:xfrm>
            <a:off x="6524854" y="3914319"/>
            <a:ext cx="1627301" cy="24316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Valsts publiskais e-</a:t>
            </a:r>
            <a:r>
              <a:rPr kumimoji="0" lang="lv-LV" sz="1600" b="0"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mobi</a:t>
            </a:r>
            <a:r>
              <a:rPr kumimoji="0" lang="lv-LV"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tīkls + paralēla privāto operatoru attīstība </a:t>
            </a:r>
          </a:p>
        </p:txBody>
      </p:sp>
      <p:pic>
        <p:nvPicPr>
          <p:cNvPr id="14" name="Grafika 13" descr="Battery charging with solid fill">
            <a:extLst>
              <a:ext uri="{FF2B5EF4-FFF2-40B4-BE49-F238E27FC236}">
                <a16:creationId xmlns:a16="http://schemas.microsoft.com/office/drawing/2014/main" id="{86C60604-0E7F-E2EE-4766-97675CE6B8D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70382" y="3878195"/>
            <a:ext cx="686407" cy="686407"/>
          </a:xfrm>
          <a:prstGeom prst="rect">
            <a:avLst/>
          </a:prstGeom>
        </p:spPr>
      </p:pic>
      <p:pic>
        <p:nvPicPr>
          <p:cNvPr id="21" name="Grafika 20" descr="Database with solid fill">
            <a:extLst>
              <a:ext uri="{FF2B5EF4-FFF2-40B4-BE49-F238E27FC236}">
                <a16:creationId xmlns:a16="http://schemas.microsoft.com/office/drawing/2014/main" id="{6089F21B-0A02-2BD0-634A-C3F0F11670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59631" y="3992412"/>
            <a:ext cx="613753" cy="613753"/>
          </a:xfrm>
          <a:prstGeom prst="rect">
            <a:avLst/>
          </a:prstGeom>
        </p:spPr>
      </p:pic>
      <p:pic>
        <p:nvPicPr>
          <p:cNvPr id="23" name="Grafika 22" descr="Euro with solid fill">
            <a:extLst>
              <a:ext uri="{FF2B5EF4-FFF2-40B4-BE49-F238E27FC236}">
                <a16:creationId xmlns:a16="http://schemas.microsoft.com/office/drawing/2014/main" id="{14BEB54E-0C1B-1032-DF5B-61412719CDF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41966" y="3999278"/>
            <a:ext cx="612648" cy="446460"/>
          </a:xfrm>
          <a:prstGeom prst="rect">
            <a:avLst/>
          </a:prstGeom>
        </p:spPr>
      </p:pic>
      <p:sp>
        <p:nvSpPr>
          <p:cNvPr id="18" name="Rectangle 17">
            <a:extLst>
              <a:ext uri="{FF2B5EF4-FFF2-40B4-BE49-F238E27FC236}">
                <a16:creationId xmlns:a16="http://schemas.microsoft.com/office/drawing/2014/main" id="{8E6E087F-196E-0705-D18D-E9438E15004F}"/>
              </a:ext>
            </a:extLst>
          </p:cNvPr>
          <p:cNvSpPr/>
          <p:nvPr/>
        </p:nvSpPr>
        <p:spPr>
          <a:xfrm>
            <a:off x="1234604" y="1901952"/>
            <a:ext cx="2661106" cy="3291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dirty="0">
                <a:latin typeface="Arial" panose="020B0604020202020204" pitchFamily="34" charset="0"/>
                <a:cs typeface="Arial" panose="020B0604020202020204" pitchFamily="34" charset="0"/>
              </a:rPr>
              <a:t>Pārvaldība nav pietiekami mērķtiecīga un nav uz datiem balstīta nozares plānošana</a:t>
            </a:r>
          </a:p>
        </p:txBody>
      </p:sp>
    </p:spTree>
    <p:extLst>
      <p:ext uri="{BB962C8B-B14F-4D97-AF65-F5344CB8AC3E}">
        <p14:creationId xmlns:p14="http://schemas.microsoft.com/office/powerpoint/2010/main" val="1091768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34B3AB9-3B74-B13D-7893-0655195F9815}"/>
              </a:ext>
            </a:extLst>
          </p:cNvPr>
          <p:cNvSpPr txBox="1"/>
          <p:nvPr/>
        </p:nvSpPr>
        <p:spPr>
          <a:xfrm>
            <a:off x="1588943" y="420301"/>
            <a:ext cx="9787894"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v-LV" sz="2400" b="1" i="0" u="none" strike="noStrike" kern="1200" cap="none" spc="0" normalizeH="0" baseline="0" noProof="0" dirty="0">
                <a:ln>
                  <a:noFill/>
                </a:ln>
                <a:solidFill>
                  <a:srgbClr val="204C72"/>
                </a:solidFill>
                <a:effectLst/>
                <a:uLnTx/>
                <a:uFillTx/>
                <a:latin typeface="Aptos" panose="02110004020202020204"/>
                <a:ea typeface="+mn-ea"/>
                <a:cs typeface="+mn-cs"/>
              </a:rPr>
              <a:t>4. Valsts </a:t>
            </a:r>
            <a:r>
              <a:rPr kumimoji="0" lang="lv-LV" sz="2400" b="1" i="0" u="none" strike="noStrike" kern="1200" cap="none" spc="0" normalizeH="0" baseline="0" noProof="0" dirty="0" err="1">
                <a:ln>
                  <a:noFill/>
                </a:ln>
                <a:solidFill>
                  <a:srgbClr val="204C72"/>
                </a:solidFill>
                <a:effectLst/>
                <a:uLnTx/>
                <a:uFillTx/>
                <a:latin typeface="Aptos" panose="02110004020202020204"/>
                <a:ea typeface="+mn-ea"/>
                <a:cs typeface="+mn-cs"/>
              </a:rPr>
              <a:t>elektroauto</a:t>
            </a:r>
            <a:r>
              <a:rPr kumimoji="0" lang="lv-LV" sz="2400" b="1" i="0" u="none" strike="noStrike" kern="1200" cap="none" spc="0" normalizeH="0" baseline="0" noProof="0" dirty="0">
                <a:ln>
                  <a:noFill/>
                </a:ln>
                <a:solidFill>
                  <a:srgbClr val="204C72"/>
                </a:solidFill>
                <a:effectLst/>
                <a:uLnTx/>
                <a:uFillTx/>
                <a:latin typeface="Aptos" panose="02110004020202020204"/>
                <a:ea typeface="+mn-ea"/>
                <a:cs typeface="+mn-cs"/>
              </a:rPr>
              <a:t> uzlādes infrastruktūras plānošana un esošās infrastruktūras pārvaldīšana (II)</a:t>
            </a:r>
          </a:p>
        </p:txBody>
      </p:sp>
      <p:sp>
        <p:nvSpPr>
          <p:cNvPr id="6" name="Remarka: labā bultiņa 5">
            <a:extLst>
              <a:ext uri="{FF2B5EF4-FFF2-40B4-BE49-F238E27FC236}">
                <a16:creationId xmlns:a16="http://schemas.microsoft.com/office/drawing/2014/main" id="{6D5936AA-EB98-CC24-02A9-628C89BCB9A6}"/>
              </a:ext>
            </a:extLst>
          </p:cNvPr>
          <p:cNvSpPr/>
          <p:nvPr/>
        </p:nvSpPr>
        <p:spPr>
          <a:xfrm>
            <a:off x="660153" y="2656768"/>
            <a:ext cx="1912492" cy="3654852"/>
          </a:xfrm>
          <a:prstGeom prst="righ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200" b="0" i="0" u="none" strike="noStrike" kern="1200" cap="none" spc="0" normalizeH="0" baseline="0" noProof="0" dirty="0">
                <a:ln>
                  <a:noFill/>
                </a:ln>
                <a:solidFill>
                  <a:prstClr val="white"/>
                </a:solidFill>
                <a:effectLst/>
                <a:uLnTx/>
                <a:uFillTx/>
                <a:ea typeface="+mn-ea"/>
                <a:cs typeface="Times New Roman" panose="02020603050405020304" pitchFamily="18" charset="0"/>
              </a:rPr>
              <a:t>139 stacijas izbūvētas ar ES fonda atbalstu</a:t>
            </a:r>
          </a:p>
        </p:txBody>
      </p:sp>
      <p:pic>
        <p:nvPicPr>
          <p:cNvPr id="4" name="Grafika 3" descr="139 stacijas izbūvētas ar ES Kohēzijas fonda atbalstu (līdz 2021.)&#10;&#10;Kopš 2018. gada – finansējums tikai uzturēšanai&#10;&#10;Attīstības un modernizācijas mehānisms nav paredzēts&#10;">
            <a:extLst>
              <a:ext uri="{FF2B5EF4-FFF2-40B4-BE49-F238E27FC236}">
                <a16:creationId xmlns:a16="http://schemas.microsoft.com/office/drawing/2014/main" id="{C7053C11-4528-E4B9-6B47-AF6BC951D19E}"/>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9991" y="3010890"/>
            <a:ext cx="758952" cy="676656"/>
          </a:xfrm>
          <a:prstGeom prst="rect">
            <a:avLst/>
          </a:prstGeom>
        </p:spPr>
      </p:pic>
      <p:sp>
        <p:nvSpPr>
          <p:cNvPr id="8" name="Remarka: labā bultiņa 7">
            <a:extLst>
              <a:ext uri="{FF2B5EF4-FFF2-40B4-BE49-F238E27FC236}">
                <a16:creationId xmlns:a16="http://schemas.microsoft.com/office/drawing/2014/main" id="{FF7CAAEE-50C7-5BDF-7862-E18FE396BF8A}"/>
              </a:ext>
            </a:extLst>
          </p:cNvPr>
          <p:cNvSpPr/>
          <p:nvPr/>
        </p:nvSpPr>
        <p:spPr>
          <a:xfrm>
            <a:off x="2625909" y="2656767"/>
            <a:ext cx="1912492" cy="3654853"/>
          </a:xfrm>
          <a:prstGeom prst="righ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200" b="0" i="0" u="none" strike="noStrike" kern="1200" cap="none" spc="0" normalizeH="0" baseline="0" noProof="0" dirty="0">
                <a:ln>
                  <a:noFill/>
                </a:ln>
                <a:solidFill>
                  <a:prstClr val="white"/>
                </a:solidFill>
                <a:effectLst/>
                <a:uLnTx/>
                <a:uFillTx/>
                <a:ea typeface="+mn-ea"/>
                <a:cs typeface="Times New Roman" panose="02020603050405020304" pitchFamily="18" charset="0"/>
              </a:rPr>
              <a:t>Uzlādes minūtes 2020.–2025.gads pieaugušas 7,8 reizes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dirty="0">
              <a:ln>
                <a:noFill/>
              </a:ln>
              <a:solidFill>
                <a:prstClr val="white"/>
              </a:solidFill>
              <a:effectLst/>
              <a:uLnTx/>
              <a:uFillTx/>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200" b="0" i="0" u="none" strike="noStrike" kern="1200" cap="none" spc="0" normalizeH="0" baseline="0" noProof="0" dirty="0">
                <a:ln>
                  <a:noFill/>
                </a:ln>
                <a:solidFill>
                  <a:prstClr val="white"/>
                </a:solidFill>
                <a:effectLst/>
                <a:uLnTx/>
                <a:uFillTx/>
                <a:ea typeface="+mn-ea"/>
                <a:cs typeface="Times New Roman" panose="02020603050405020304" pitchFamily="18" charset="0"/>
              </a:rPr>
              <a:t>Noslodze starp stacijām atšķiras desmitiem reižu</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dirty="0">
              <a:ln>
                <a:noFill/>
              </a:ln>
              <a:solidFill>
                <a:prstClr val="white"/>
              </a:solidFill>
              <a:effectLst/>
              <a:uLnTx/>
              <a:uFillTx/>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200" b="0" i="0" u="none" strike="noStrike" kern="1200" cap="none" spc="0" normalizeH="0" baseline="0" noProof="0" dirty="0">
                <a:ln>
                  <a:noFill/>
                </a:ln>
                <a:solidFill>
                  <a:prstClr val="white"/>
                </a:solidFill>
                <a:effectLst/>
                <a:uLnTx/>
                <a:uFillTx/>
                <a:ea typeface="+mn-ea"/>
                <a:cs typeface="Times New Roman" panose="02020603050405020304" pitchFamily="18" charset="0"/>
              </a:rPr>
              <a:t>Rīgā/Pierīgā – konkurence ar privātajiem operatoriem</a:t>
            </a:r>
          </a:p>
        </p:txBody>
      </p:sp>
      <p:pic>
        <p:nvPicPr>
          <p:cNvPr id="10" name="Grafika 9" descr="Bar graph with upward trend with solid fill">
            <a:extLst>
              <a:ext uri="{FF2B5EF4-FFF2-40B4-BE49-F238E27FC236}">
                <a16:creationId xmlns:a16="http://schemas.microsoft.com/office/drawing/2014/main" id="{5F302818-E1B6-45A4-6EAC-07DB2B24FA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88536" y="1719072"/>
            <a:ext cx="685800" cy="566928"/>
          </a:xfrm>
          <a:prstGeom prst="rect">
            <a:avLst/>
          </a:prstGeom>
        </p:spPr>
      </p:pic>
      <p:sp>
        <p:nvSpPr>
          <p:cNvPr id="16" name="Taisnstūris 15">
            <a:extLst>
              <a:ext uri="{FF2B5EF4-FFF2-40B4-BE49-F238E27FC236}">
                <a16:creationId xmlns:a16="http://schemas.microsoft.com/office/drawing/2014/main" id="{52827C3E-086D-E3AD-23A5-5B1BF6C0F352}"/>
              </a:ext>
            </a:extLst>
          </p:cNvPr>
          <p:cNvSpPr/>
          <p:nvPr/>
        </p:nvSpPr>
        <p:spPr>
          <a:xfrm>
            <a:off x="4591666" y="2641739"/>
            <a:ext cx="6940182" cy="1712555"/>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defTabSz="914400" rtl="0" eaLnBrk="1" fontAlgn="auto" latinLnBrk="0" hangingPunct="1">
              <a:lnSpc>
                <a:spcPct val="100000"/>
              </a:lnSpc>
              <a:spcBef>
                <a:spcPts val="0"/>
              </a:spcBef>
              <a:spcAft>
                <a:spcPts val="1200"/>
              </a:spcAft>
              <a:buClrTx/>
              <a:buSzTx/>
              <a:buFont typeface="Wingdings" panose="05000000000000000000" pitchFamily="2" charset="2"/>
              <a:buChar char="§"/>
              <a:tabLst/>
              <a:defRPr/>
            </a:pPr>
            <a:r>
              <a:rPr kumimoji="0" lang="lv-LV" sz="1100" i="0" u="none" strike="noStrike" kern="1200" cap="none" spc="0" normalizeH="0" baseline="0" noProof="0" dirty="0">
                <a:ln>
                  <a:noFill/>
                </a:ln>
                <a:solidFill>
                  <a:prstClr val="white"/>
                </a:solidFill>
                <a:effectLst/>
                <a:uLnTx/>
                <a:uFillTx/>
                <a:ea typeface="+mn-ea"/>
                <a:cs typeface="Times New Roman" panose="02020603050405020304" pitchFamily="18" charset="0"/>
              </a:rPr>
              <a:t>Deleģēšanas līgums nav pielāgots ekspluatācijas posmam.</a:t>
            </a:r>
          </a:p>
          <a:p>
            <a:pPr marL="285750" indent="-285750">
              <a:spcAft>
                <a:spcPts val="1200"/>
              </a:spcAft>
              <a:buFont typeface="Wingdings" panose="05000000000000000000" pitchFamily="2" charset="2"/>
              <a:buChar char="§"/>
              <a:defRPr/>
            </a:pPr>
            <a:r>
              <a:rPr lang="lv-LV" sz="1100" noProof="0" dirty="0">
                <a:solidFill>
                  <a:prstClr val="white"/>
                </a:solidFill>
                <a:cs typeface="Times New Roman" panose="02020603050405020304" pitchFamily="18" charset="0"/>
              </a:rPr>
              <a:t>Budžeta plānošana - </a:t>
            </a:r>
            <a:r>
              <a:rPr lang="lv-LV" sz="1100" noProof="0" dirty="0">
                <a:cs typeface="Times New Roman" panose="02020603050405020304" pitchFamily="18" charset="0"/>
              </a:rPr>
              <a:t>nav konsekventas saiknes starp aplēsēm, budžeta plāniem un faktisko izpildi.</a:t>
            </a:r>
            <a:endParaRPr kumimoji="0" lang="lv-LV" sz="1100" i="0" u="none" strike="noStrike" kern="1200" cap="none" spc="0" normalizeH="0" baseline="0" noProof="0" dirty="0">
              <a:ln>
                <a:noFill/>
              </a:ln>
              <a:solidFill>
                <a:prstClr val="white"/>
              </a:solidFill>
              <a:effectLst/>
              <a:uLnTx/>
              <a:uFillTx/>
              <a:ea typeface="+mn-ea"/>
              <a:cs typeface="Times New Roman" panose="02020603050405020304" pitchFamily="18" charset="0"/>
            </a:endParaRPr>
          </a:p>
          <a:p>
            <a:pPr marL="285750" indent="-285750">
              <a:spcAft>
                <a:spcPts val="1200"/>
              </a:spcAft>
              <a:buFont typeface="Wingdings" panose="05000000000000000000" pitchFamily="2" charset="2"/>
              <a:buChar char="§"/>
              <a:defRPr/>
            </a:pPr>
            <a:r>
              <a:rPr lang="lv-LV" sz="1100" noProof="0" dirty="0">
                <a:cs typeface="Times New Roman" panose="02020603050405020304" pitchFamily="18" charset="0"/>
              </a:rPr>
              <a:t>Uzlādes apjoma pieaugums nav radījis finansiālu pašpietiekamību.</a:t>
            </a:r>
            <a:endParaRPr kumimoji="0" lang="lv-LV" sz="1100" i="0" u="none" strike="noStrike" kern="1200" cap="none" spc="0" normalizeH="0" baseline="0" noProof="0" dirty="0">
              <a:ln>
                <a:noFill/>
              </a:ln>
              <a:solidFill>
                <a:prstClr val="white"/>
              </a:solidFill>
              <a:effectLst/>
              <a:uLnTx/>
              <a:uFillTx/>
              <a:ea typeface="+mn-ea"/>
              <a:cs typeface="Times New Roman" panose="02020603050405020304" pitchFamily="18" charset="0"/>
            </a:endParaRPr>
          </a:p>
          <a:p>
            <a:pPr marL="285750" marR="0" lvl="0" indent="-285750" defTabSz="914400" rtl="0" eaLnBrk="1" fontAlgn="auto" latinLnBrk="0" hangingPunct="1">
              <a:lnSpc>
                <a:spcPct val="100000"/>
              </a:lnSpc>
              <a:spcBef>
                <a:spcPts val="0"/>
              </a:spcBef>
              <a:spcAft>
                <a:spcPts val="1200"/>
              </a:spcAft>
              <a:buClrTx/>
              <a:buSzTx/>
              <a:buFont typeface="Wingdings" panose="05000000000000000000" pitchFamily="2" charset="2"/>
              <a:buChar char="§"/>
              <a:tabLst/>
              <a:defRPr/>
            </a:pPr>
            <a:r>
              <a:rPr lang="lv-LV" sz="1100" noProof="0" dirty="0">
                <a:solidFill>
                  <a:prstClr val="white"/>
                </a:solidFill>
                <a:cs typeface="Times New Roman" panose="02020603050405020304" pitchFamily="18" charset="0"/>
              </a:rPr>
              <a:t>Uz pakalpojumu attiecināmo i</a:t>
            </a:r>
            <a:r>
              <a:rPr kumimoji="0" lang="lv-LV" sz="1100" i="0" u="none" strike="noStrike" kern="1200" cap="none" spc="0" normalizeH="0" baseline="0" noProof="0" dirty="0">
                <a:ln>
                  <a:noFill/>
                </a:ln>
                <a:solidFill>
                  <a:prstClr val="white"/>
                </a:solidFill>
                <a:effectLst/>
                <a:uLnTx/>
                <a:uFillTx/>
                <a:ea typeface="+mn-ea"/>
                <a:cs typeface="Times New Roman" panose="02020603050405020304" pitchFamily="18" charset="0"/>
              </a:rPr>
              <a:t>zmaksu izsekojamība ir pi</a:t>
            </a:r>
            <a:r>
              <a:rPr lang="lv-LV" sz="1100" noProof="0" dirty="0">
                <a:solidFill>
                  <a:prstClr val="white"/>
                </a:solidFill>
                <a:cs typeface="Times New Roman" panose="02020603050405020304" pitchFamily="18" charset="0"/>
              </a:rPr>
              <a:t>lnveidojama.</a:t>
            </a:r>
            <a:endParaRPr kumimoji="0" lang="lv-LV" sz="1100" i="0" u="none" strike="noStrike" kern="1200" cap="none" spc="0" normalizeH="0" baseline="0" noProof="0" dirty="0">
              <a:ln>
                <a:noFill/>
              </a:ln>
              <a:solidFill>
                <a:prstClr val="white"/>
              </a:solidFill>
              <a:effectLst/>
              <a:uLnTx/>
              <a:uFillTx/>
              <a:ea typeface="+mn-ea"/>
              <a:cs typeface="Times New Roman" panose="02020603050405020304" pitchFamily="18" charset="0"/>
            </a:endParaRPr>
          </a:p>
          <a:p>
            <a:pPr marL="285750" indent="-285750">
              <a:spcAft>
                <a:spcPts val="1200"/>
              </a:spcAft>
              <a:buFont typeface="Wingdings" panose="05000000000000000000" pitchFamily="2" charset="2"/>
              <a:buChar char="§"/>
              <a:defRPr/>
            </a:pPr>
            <a:r>
              <a:rPr lang="lv-LV" sz="1100" noProof="0" dirty="0">
                <a:cs typeface="Times New Roman" panose="02020603050405020304" pitchFamily="18" charset="0"/>
              </a:rPr>
              <a:t>Fiksētā un mainīgā tarifa daļa neatspoguļo uzlādes pakalpojuma faktisko izmaksu struktūru. </a:t>
            </a:r>
            <a:endParaRPr lang="lv-LV" sz="1100" b="1" dirty="0">
              <a:solidFill>
                <a:schemeClr val="bg1"/>
              </a:solidFill>
              <a:ea typeface="Times New Roman" panose="02020603050405020304" pitchFamily="18" charset="0"/>
              <a:cs typeface="Times New Roman" panose="02020603050405020304" pitchFamily="18" charset="0"/>
            </a:endParaRPr>
          </a:p>
        </p:txBody>
      </p:sp>
      <p:pic>
        <p:nvPicPr>
          <p:cNvPr id="17" name="Graphic 16" descr="Cycle with people with solid fill">
            <a:extLst>
              <a:ext uri="{FF2B5EF4-FFF2-40B4-BE49-F238E27FC236}">
                <a16:creationId xmlns:a16="http://schemas.microsoft.com/office/drawing/2014/main" id="{FC2CB874-A79A-1633-FE4A-B6C4DBBB90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94892" y="2656767"/>
            <a:ext cx="813072" cy="813072"/>
          </a:xfrm>
          <a:prstGeom prst="rect">
            <a:avLst/>
          </a:prstGeom>
        </p:spPr>
      </p:pic>
      <p:pic>
        <p:nvPicPr>
          <p:cNvPr id="2" name="Picture 1">
            <a:extLst>
              <a:ext uri="{FF2B5EF4-FFF2-40B4-BE49-F238E27FC236}">
                <a16:creationId xmlns:a16="http://schemas.microsoft.com/office/drawing/2014/main" id="{E5DDE73C-AE7C-0A1C-5337-8DCAD6AC2072}"/>
              </a:ext>
            </a:extLst>
          </p:cNvPr>
          <p:cNvPicPr>
            <a:picLocks noChangeAspect="1"/>
          </p:cNvPicPr>
          <p:nvPr/>
        </p:nvPicPr>
        <p:blipFill>
          <a:blip r:embed="rId6">
            <a:extLst>
              <a:ext uri="{28A0092B-C50C-407E-A947-70E740481C1C}">
                <a14:useLocalDpi xmlns:a14="http://schemas.microsoft.com/office/drawing/2010/main" val="0"/>
              </a:ext>
            </a:extLst>
          </a:blip>
          <a:srcRect l="5054" t="82317" r="4312" b="4162"/>
          <a:stretch>
            <a:fillRect/>
          </a:stretch>
        </p:blipFill>
        <p:spPr>
          <a:xfrm>
            <a:off x="660153" y="1306196"/>
            <a:ext cx="7810402" cy="1165188"/>
          </a:xfrm>
          <a:prstGeom prst="rect">
            <a:avLst/>
          </a:prstGeom>
        </p:spPr>
      </p:pic>
      <p:graphicFrame>
        <p:nvGraphicFramePr>
          <p:cNvPr id="3" name="Table 2">
            <a:extLst>
              <a:ext uri="{FF2B5EF4-FFF2-40B4-BE49-F238E27FC236}">
                <a16:creationId xmlns:a16="http://schemas.microsoft.com/office/drawing/2014/main" id="{ACC42E0C-6E71-D39D-CA71-987C085E39B2}"/>
              </a:ext>
            </a:extLst>
          </p:cNvPr>
          <p:cNvGraphicFramePr>
            <a:graphicFrameLocks noGrp="1"/>
          </p:cNvGraphicFramePr>
          <p:nvPr>
            <p:extLst>
              <p:ext uri="{D42A27DB-BD31-4B8C-83A1-F6EECF244321}">
                <p14:modId xmlns:p14="http://schemas.microsoft.com/office/powerpoint/2010/main" val="4263333768"/>
              </p:ext>
            </p:extLst>
          </p:nvPr>
        </p:nvGraphicFramePr>
        <p:xfrm>
          <a:off x="4591666" y="4442689"/>
          <a:ext cx="6940180" cy="1899117"/>
        </p:xfrm>
        <a:graphic>
          <a:graphicData uri="http://schemas.openxmlformats.org/drawingml/2006/table">
            <a:tbl>
              <a:tblPr firstRow="1" firstCol="1" bandRow="1">
                <a:tableStyleId>{5C22544A-7EE6-4342-B048-85BDC9FD1C3A}</a:tableStyleId>
              </a:tblPr>
              <a:tblGrid>
                <a:gridCol w="1916998">
                  <a:extLst>
                    <a:ext uri="{9D8B030D-6E8A-4147-A177-3AD203B41FA5}">
                      <a16:colId xmlns:a16="http://schemas.microsoft.com/office/drawing/2014/main" val="810793577"/>
                    </a:ext>
                  </a:extLst>
                </a:gridCol>
                <a:gridCol w="746628">
                  <a:extLst>
                    <a:ext uri="{9D8B030D-6E8A-4147-A177-3AD203B41FA5}">
                      <a16:colId xmlns:a16="http://schemas.microsoft.com/office/drawing/2014/main" val="3667283373"/>
                    </a:ext>
                  </a:extLst>
                </a:gridCol>
                <a:gridCol w="811356">
                  <a:extLst>
                    <a:ext uri="{9D8B030D-6E8A-4147-A177-3AD203B41FA5}">
                      <a16:colId xmlns:a16="http://schemas.microsoft.com/office/drawing/2014/main" val="4090882163"/>
                    </a:ext>
                  </a:extLst>
                </a:gridCol>
                <a:gridCol w="788777">
                  <a:extLst>
                    <a:ext uri="{9D8B030D-6E8A-4147-A177-3AD203B41FA5}">
                      <a16:colId xmlns:a16="http://schemas.microsoft.com/office/drawing/2014/main" val="575916684"/>
                    </a:ext>
                  </a:extLst>
                </a:gridCol>
                <a:gridCol w="858020">
                  <a:extLst>
                    <a:ext uri="{9D8B030D-6E8A-4147-A177-3AD203B41FA5}">
                      <a16:colId xmlns:a16="http://schemas.microsoft.com/office/drawing/2014/main" val="744260543"/>
                    </a:ext>
                  </a:extLst>
                </a:gridCol>
                <a:gridCol w="858020">
                  <a:extLst>
                    <a:ext uri="{9D8B030D-6E8A-4147-A177-3AD203B41FA5}">
                      <a16:colId xmlns:a16="http://schemas.microsoft.com/office/drawing/2014/main" val="2601754632"/>
                    </a:ext>
                  </a:extLst>
                </a:gridCol>
                <a:gridCol w="960381">
                  <a:extLst>
                    <a:ext uri="{9D8B030D-6E8A-4147-A177-3AD203B41FA5}">
                      <a16:colId xmlns:a16="http://schemas.microsoft.com/office/drawing/2014/main" val="2262733591"/>
                    </a:ext>
                  </a:extLst>
                </a:gridCol>
              </a:tblGrid>
              <a:tr h="184150">
                <a:tc>
                  <a:txBody>
                    <a:bodyPr/>
                    <a:lstStyle/>
                    <a:p>
                      <a:pPr algn="r">
                        <a:lnSpc>
                          <a:spcPct val="107000"/>
                        </a:lnSpc>
                        <a:spcAft>
                          <a:spcPts val="800"/>
                        </a:spcAft>
                        <a:buNone/>
                      </a:pPr>
                      <a:r>
                        <a:rPr lang="lv-LV" sz="950">
                          <a:effectLst/>
                        </a:rPr>
                        <a:t>Gads</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2020</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2021</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2022</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2023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2024</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2025</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691856515"/>
                  </a:ext>
                </a:extLst>
              </a:tr>
              <a:tr h="287020">
                <a:tc>
                  <a:txBody>
                    <a:bodyPr/>
                    <a:lstStyle/>
                    <a:p>
                      <a:pPr algn="ctr">
                        <a:lnSpc>
                          <a:spcPct val="107000"/>
                        </a:lnSpc>
                        <a:spcAft>
                          <a:spcPts val="800"/>
                        </a:spcAft>
                        <a:buNone/>
                      </a:pPr>
                      <a:r>
                        <a:rPr lang="lv-LV" sz="950">
                          <a:effectLst/>
                        </a:rPr>
                        <a:t>Uzlādes minūtes</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dirty="0">
                          <a:effectLst/>
                        </a:rPr>
                        <a:t>434 172</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dirty="0">
                          <a:effectLst/>
                        </a:rPr>
                        <a:t>1 187 419</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dirty="0">
                          <a:effectLst/>
                        </a:rPr>
                        <a:t>2 666 487</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dirty="0">
                          <a:effectLst/>
                        </a:rPr>
                        <a:t>2 904 431</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dirty="0">
                          <a:effectLst/>
                        </a:rPr>
                        <a:t>3 266 380</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dirty="0">
                          <a:effectLst/>
                        </a:rPr>
                        <a:t>3 364 022</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9934465"/>
                  </a:ext>
                </a:extLst>
              </a:tr>
              <a:tr h="303403">
                <a:tc>
                  <a:txBody>
                    <a:bodyPr/>
                    <a:lstStyle/>
                    <a:p>
                      <a:pPr algn="r">
                        <a:lnSpc>
                          <a:spcPct val="107000"/>
                        </a:lnSpc>
                        <a:spcAft>
                          <a:spcPts val="800"/>
                        </a:spcAft>
                        <a:buNone/>
                      </a:pPr>
                      <a:r>
                        <a:rPr lang="lv-LV" sz="950" dirty="0">
                          <a:effectLst/>
                        </a:rPr>
                        <a:t>Kopējie ETL tīkla ieņēmumi, </a:t>
                      </a:r>
                      <a:r>
                        <a:rPr lang="lv-LV" sz="950" dirty="0" err="1">
                          <a:effectLst/>
                        </a:rPr>
                        <a:t>euro</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53 823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dirty="0">
                          <a:effectLst/>
                        </a:rPr>
                        <a:t>147 201</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435 507</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486 300</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522 812</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533 809</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27818298"/>
                  </a:ext>
                </a:extLst>
              </a:tr>
              <a:tr h="303403">
                <a:tc>
                  <a:txBody>
                    <a:bodyPr/>
                    <a:lstStyle/>
                    <a:p>
                      <a:pPr algn="r">
                        <a:lnSpc>
                          <a:spcPct val="107000"/>
                        </a:lnSpc>
                        <a:spcAft>
                          <a:spcPts val="800"/>
                        </a:spcAft>
                        <a:buNone/>
                      </a:pPr>
                      <a:r>
                        <a:rPr lang="lv-LV" sz="950">
                          <a:effectLst/>
                        </a:rPr>
                        <a:t>Kopējie ETL tīkla izdevumi, tajā skaitā, euro:</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438 997</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dirty="0">
                          <a:effectLst/>
                        </a:rPr>
                        <a:t>619 755</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dirty="0">
                          <a:effectLst/>
                        </a:rPr>
                        <a:t>992 925</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dirty="0">
                          <a:effectLst/>
                        </a:rPr>
                        <a:t>718 307</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800 053</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dirty="0">
                          <a:effectLst/>
                        </a:rPr>
                        <a:t>889 993</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74141781"/>
                  </a:ext>
                </a:extLst>
              </a:tr>
              <a:tr h="303403">
                <a:tc>
                  <a:txBody>
                    <a:bodyPr/>
                    <a:lstStyle/>
                    <a:p>
                      <a:pPr algn="r">
                        <a:lnSpc>
                          <a:spcPct val="107000"/>
                        </a:lnSpc>
                        <a:spcAft>
                          <a:spcPts val="800"/>
                        </a:spcAft>
                        <a:buNone/>
                      </a:pPr>
                      <a:r>
                        <a:rPr lang="lv-LV" sz="950">
                          <a:effectLst/>
                        </a:rPr>
                        <a:t>ETL tīkla uzturēšanas izdevumi </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414 145</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517 997</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527 200</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dirty="0">
                          <a:effectLst/>
                        </a:rPr>
                        <a:t>477 260</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dirty="0">
                          <a:effectLst/>
                        </a:rPr>
                        <a:t>525 669</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601 899</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80438903"/>
                  </a:ext>
                </a:extLst>
              </a:tr>
              <a:tr h="184150">
                <a:tc>
                  <a:txBody>
                    <a:bodyPr/>
                    <a:lstStyle/>
                    <a:p>
                      <a:pPr algn="r">
                        <a:lnSpc>
                          <a:spcPct val="107000"/>
                        </a:lnSpc>
                        <a:spcAft>
                          <a:spcPts val="800"/>
                        </a:spcAft>
                        <a:buNone/>
                      </a:pPr>
                      <a:r>
                        <a:rPr lang="lv-LV" sz="950">
                          <a:effectLst/>
                        </a:rPr>
                        <a:t>Elektroenerģijas izdevumi </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a:effectLst/>
                        </a:rPr>
                        <a:t>24 852</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101 758</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465 726</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241 047</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a:effectLst/>
                        </a:rPr>
                        <a:t>274 384</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dirty="0">
                          <a:effectLst/>
                        </a:rPr>
                        <a:t>288 094</a:t>
                      </a:r>
                      <a:endParaRPr lang="lv-LV" sz="115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27160230"/>
                  </a:ext>
                </a:extLst>
              </a:tr>
              <a:tr h="333588">
                <a:tc>
                  <a:txBody>
                    <a:bodyPr/>
                    <a:lstStyle/>
                    <a:p>
                      <a:pPr algn="r">
                        <a:lnSpc>
                          <a:spcPct val="107000"/>
                        </a:lnSpc>
                        <a:spcAft>
                          <a:spcPts val="800"/>
                        </a:spcAft>
                        <a:buNone/>
                      </a:pPr>
                      <a:r>
                        <a:rPr lang="lv-LV" sz="950">
                          <a:effectLst/>
                        </a:rPr>
                        <a:t>Kopējo ieņēmumu/izdevumu starpība, euro</a:t>
                      </a:r>
                      <a:endParaRPr lang="lv-LV" sz="115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lv-LV" sz="950" b="1">
                          <a:effectLst/>
                        </a:rPr>
                        <a:t>-385 174</a:t>
                      </a:r>
                      <a:endParaRPr lang="lv-LV" sz="1150" b="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a:effectLst/>
                        </a:rPr>
                        <a:t>-472 555</a:t>
                      </a:r>
                      <a:endParaRPr lang="lv-LV" sz="1150" b="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a:effectLst/>
                        </a:rPr>
                        <a:t>-557 418</a:t>
                      </a:r>
                      <a:endParaRPr lang="lv-LV" sz="1150" b="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a:effectLst/>
                        </a:rPr>
                        <a:t>-232 008</a:t>
                      </a:r>
                      <a:endParaRPr lang="lv-LV" sz="1150" b="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a:effectLst/>
                        </a:rPr>
                        <a:t>-277 241</a:t>
                      </a:r>
                      <a:endParaRPr lang="lv-LV" sz="1150" b="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lv-LV" sz="950" b="1" dirty="0">
                          <a:effectLst/>
                        </a:rPr>
                        <a:t>-356 184</a:t>
                      </a:r>
                      <a:endParaRPr lang="lv-LV" sz="115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46293996"/>
                  </a:ext>
                </a:extLst>
              </a:tr>
            </a:tbl>
          </a:graphicData>
        </a:graphic>
      </p:graphicFrame>
    </p:spTree>
    <p:extLst>
      <p:ext uri="{BB962C8B-B14F-4D97-AF65-F5344CB8AC3E}">
        <p14:creationId xmlns:p14="http://schemas.microsoft.com/office/powerpoint/2010/main" val="193608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C31569-BFF8-4DD1-A260-76829BB0825B}"/>
              </a:ext>
            </a:extLst>
          </p:cNvPr>
          <p:cNvSpPr txBox="1"/>
          <p:nvPr/>
        </p:nvSpPr>
        <p:spPr>
          <a:xfrm>
            <a:off x="1680082" y="344466"/>
            <a:ext cx="9555083" cy="523220"/>
          </a:xfrm>
          <a:prstGeom prst="rect">
            <a:avLst/>
          </a:prstGeom>
          <a:noFill/>
        </p:spPr>
        <p:txBody>
          <a:bodyPr wrap="square" rtlCol="0">
            <a:spAutoFit/>
          </a:bodyPr>
          <a:lstStyle/>
          <a:p>
            <a:pPr lvl="0" algn="just"/>
            <a:r>
              <a:rPr lang="lv-LV" sz="2800" b="1" dirty="0">
                <a:solidFill>
                  <a:schemeClr val="accent3"/>
                </a:solidFill>
              </a:rPr>
              <a:t>Ieteikumi</a:t>
            </a:r>
          </a:p>
        </p:txBody>
      </p:sp>
      <p:pic>
        <p:nvPicPr>
          <p:cNvPr id="3" name="Picture 2">
            <a:extLst>
              <a:ext uri="{FF2B5EF4-FFF2-40B4-BE49-F238E27FC236}">
                <a16:creationId xmlns:a16="http://schemas.microsoft.com/office/drawing/2014/main" id="{321D0F74-3937-BCDF-FBD7-2AF2F581286D}"/>
              </a:ext>
            </a:extLst>
          </p:cNvPr>
          <p:cNvPicPr>
            <a:picLocks noChangeAspect="1"/>
          </p:cNvPicPr>
          <p:nvPr/>
        </p:nvPicPr>
        <p:blipFill>
          <a:blip r:embed="rId3">
            <a:extLst>
              <a:ext uri="{28A0092B-C50C-407E-A947-70E740481C1C}">
                <a14:useLocalDpi xmlns:a14="http://schemas.microsoft.com/office/drawing/2010/main" val="0"/>
              </a:ext>
            </a:extLst>
          </a:blip>
          <a:srcRect l="1892" t="9132" r="2251" b="22883"/>
          <a:stretch>
            <a:fillRect/>
          </a:stretch>
        </p:blipFill>
        <p:spPr>
          <a:xfrm>
            <a:off x="1465545" y="992947"/>
            <a:ext cx="6400800" cy="4539619"/>
          </a:xfrm>
          <a:prstGeom prst="rect">
            <a:avLst/>
          </a:prstGeom>
        </p:spPr>
      </p:pic>
      <p:pic>
        <p:nvPicPr>
          <p:cNvPr id="8" name="Picture 7">
            <a:extLst>
              <a:ext uri="{FF2B5EF4-FFF2-40B4-BE49-F238E27FC236}">
                <a16:creationId xmlns:a16="http://schemas.microsoft.com/office/drawing/2014/main" id="{73C7AA7B-02EE-DBB1-7BC7-2F8C17E9F9F5}"/>
              </a:ext>
            </a:extLst>
          </p:cNvPr>
          <p:cNvPicPr>
            <a:picLocks noChangeAspect="1"/>
          </p:cNvPicPr>
          <p:nvPr/>
        </p:nvPicPr>
        <p:blipFill>
          <a:blip r:embed="rId4">
            <a:extLst>
              <a:ext uri="{28A0092B-C50C-407E-A947-70E740481C1C}">
                <a14:useLocalDpi xmlns:a14="http://schemas.microsoft.com/office/drawing/2010/main" val="0"/>
              </a:ext>
            </a:extLst>
          </a:blip>
          <a:srcRect l="4581" t="78904" r="3911" b="5023"/>
          <a:stretch>
            <a:fillRect/>
          </a:stretch>
        </p:blipFill>
        <p:spPr>
          <a:xfrm>
            <a:off x="4809622" y="5275797"/>
            <a:ext cx="6852110" cy="1203564"/>
          </a:xfrm>
          <a:prstGeom prst="rect">
            <a:avLst/>
          </a:prstGeom>
        </p:spPr>
      </p:pic>
    </p:spTree>
    <p:extLst>
      <p:ext uri="{BB962C8B-B14F-4D97-AF65-F5344CB8AC3E}">
        <p14:creationId xmlns:p14="http://schemas.microsoft.com/office/powerpoint/2010/main" val="2321207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275E39-BD21-572A-40F2-60AF5A58B8B6}"/>
              </a:ext>
            </a:extLst>
          </p:cNvPr>
          <p:cNvPicPr>
            <a:picLocks noChangeAspect="1"/>
          </p:cNvPicPr>
          <p:nvPr/>
        </p:nvPicPr>
        <p:blipFill>
          <a:blip r:embed="rId3">
            <a:extLst>
              <a:ext uri="{28A0092B-C50C-407E-A947-70E740481C1C}">
                <a14:useLocalDpi xmlns:a14="http://schemas.microsoft.com/office/drawing/2010/main" val="0"/>
              </a:ext>
            </a:extLst>
          </a:blip>
          <a:srcRect t="7140" b="7140"/>
          <a:stretch/>
        </p:blipFill>
        <p:spPr>
          <a:xfrm>
            <a:off x="125147" y="127000"/>
            <a:ext cx="11556253" cy="6604000"/>
          </a:xfrm>
          <a:prstGeom prst="rect">
            <a:avLst/>
          </a:prstGeom>
          <a:ln>
            <a:noFill/>
          </a:ln>
          <a:effectLst>
            <a:softEdge rad="112500"/>
          </a:effectLst>
        </p:spPr>
      </p:pic>
      <p:pic>
        <p:nvPicPr>
          <p:cNvPr id="4" name="Picture 3">
            <a:extLst>
              <a:ext uri="{FF2B5EF4-FFF2-40B4-BE49-F238E27FC236}">
                <a16:creationId xmlns:a16="http://schemas.microsoft.com/office/drawing/2014/main" id="{8C205558-C587-56E1-66A9-2C912A27BF8F}"/>
              </a:ext>
            </a:extLst>
          </p:cNvPr>
          <p:cNvPicPr>
            <a:picLocks noChangeAspect="1"/>
          </p:cNvPicPr>
          <p:nvPr/>
        </p:nvPicPr>
        <p:blipFill>
          <a:blip r:embed="rId4"/>
          <a:stretch>
            <a:fillRect/>
          </a:stretch>
        </p:blipFill>
        <p:spPr>
          <a:xfrm>
            <a:off x="0" y="0"/>
            <a:ext cx="12192000" cy="6857999"/>
          </a:xfrm>
          <a:prstGeom prst="rect">
            <a:avLst/>
          </a:prstGeom>
        </p:spPr>
      </p:pic>
      <p:grpSp>
        <p:nvGrpSpPr>
          <p:cNvPr id="22" name="Group 14">
            <a:extLst>
              <a:ext uri="{FF2B5EF4-FFF2-40B4-BE49-F238E27FC236}">
                <a16:creationId xmlns:a16="http://schemas.microsoft.com/office/drawing/2014/main" id="{70E17D4D-B92A-4E79-AEC4-1AC71A3E8DA8}"/>
              </a:ext>
            </a:extLst>
          </p:cNvPr>
          <p:cNvGrpSpPr/>
          <p:nvPr/>
        </p:nvGrpSpPr>
        <p:grpSpPr>
          <a:xfrm>
            <a:off x="2686078" y="1361937"/>
            <a:ext cx="8995322" cy="3881542"/>
            <a:chOff x="2693096" y="1488228"/>
            <a:chExt cx="8995322" cy="3881542"/>
          </a:xfrm>
        </p:grpSpPr>
        <p:sp>
          <p:nvSpPr>
            <p:cNvPr id="23" name="Rectangle 1">
              <a:extLst>
                <a:ext uri="{FF2B5EF4-FFF2-40B4-BE49-F238E27FC236}">
                  <a16:creationId xmlns:a16="http://schemas.microsoft.com/office/drawing/2014/main" id="{C262048A-B821-4961-B35A-876750E84920}"/>
                </a:ext>
              </a:extLst>
            </p:cNvPr>
            <p:cNvSpPr/>
            <p:nvPr/>
          </p:nvSpPr>
          <p:spPr>
            <a:xfrm>
              <a:off x="2693096" y="4867074"/>
              <a:ext cx="8995322" cy="502696"/>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solidFill>
                  <a:srgbClr val="7FD2F1"/>
                </a:solidFill>
              </a:endParaRPr>
            </a:p>
          </p:txBody>
        </p:sp>
        <p:grpSp>
          <p:nvGrpSpPr>
            <p:cNvPr id="24" name="Group 2">
              <a:extLst>
                <a:ext uri="{FF2B5EF4-FFF2-40B4-BE49-F238E27FC236}">
                  <a16:creationId xmlns:a16="http://schemas.microsoft.com/office/drawing/2014/main" id="{DDC2FBB6-813F-46A2-9699-720CE4A49AE2}"/>
                </a:ext>
              </a:extLst>
            </p:cNvPr>
            <p:cNvGrpSpPr/>
            <p:nvPr/>
          </p:nvGrpSpPr>
          <p:grpSpPr>
            <a:xfrm>
              <a:off x="2693096" y="1488228"/>
              <a:ext cx="8995322" cy="3768693"/>
              <a:chOff x="2693096" y="1545521"/>
              <a:chExt cx="8995322" cy="3768693"/>
            </a:xfrm>
          </p:grpSpPr>
          <p:sp>
            <p:nvSpPr>
              <p:cNvPr id="25" name="Rectangle 3">
                <a:extLst>
                  <a:ext uri="{FF2B5EF4-FFF2-40B4-BE49-F238E27FC236}">
                    <a16:creationId xmlns:a16="http://schemas.microsoft.com/office/drawing/2014/main" id="{17D881FF-DD7A-41BA-A83C-ABAB5663CD58}"/>
                  </a:ext>
                </a:extLst>
              </p:cNvPr>
              <p:cNvSpPr/>
              <p:nvPr/>
            </p:nvSpPr>
            <p:spPr>
              <a:xfrm>
                <a:off x="2693096" y="1545521"/>
                <a:ext cx="3402904" cy="3294345"/>
              </a:xfrm>
              <a:prstGeom prst="rect">
                <a:avLst/>
              </a:prstGeom>
              <a:solidFill>
                <a:srgbClr val="204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a:p>
            </p:txBody>
          </p:sp>
          <p:sp>
            <p:nvSpPr>
              <p:cNvPr id="26" name="Rectangle 4">
                <a:extLst>
                  <a:ext uri="{FF2B5EF4-FFF2-40B4-BE49-F238E27FC236}">
                    <a16:creationId xmlns:a16="http://schemas.microsoft.com/office/drawing/2014/main" id="{710BB1C7-1175-4745-AEFA-404E98DD8540}"/>
                  </a:ext>
                </a:extLst>
              </p:cNvPr>
              <p:cNvSpPr/>
              <p:nvPr/>
            </p:nvSpPr>
            <p:spPr>
              <a:xfrm>
                <a:off x="6095999" y="1545521"/>
                <a:ext cx="5592419" cy="3294345"/>
              </a:xfrm>
              <a:prstGeom prst="rect">
                <a:avLst/>
              </a:prstGeom>
              <a:solidFill>
                <a:srgbClr val="F9C54C">
                  <a:alpha val="848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pic>
            <p:nvPicPr>
              <p:cNvPr id="27" name="Picture 5" descr="Text&#10;&#10;Description automatically generated">
                <a:extLst>
                  <a:ext uri="{FF2B5EF4-FFF2-40B4-BE49-F238E27FC236}">
                    <a16:creationId xmlns:a16="http://schemas.microsoft.com/office/drawing/2014/main" id="{9409965F-F993-4D61-BA1F-A0C42625236F}"/>
                  </a:ext>
                </a:extLst>
              </p:cNvPr>
              <p:cNvPicPr>
                <a:picLocks noChangeAspect="1"/>
              </p:cNvPicPr>
              <p:nvPr/>
            </p:nvPicPr>
            <p:blipFill>
              <a:blip r:embed="rId5"/>
              <a:stretch>
                <a:fillRect/>
              </a:stretch>
            </p:blipFill>
            <p:spPr>
              <a:xfrm>
                <a:off x="2890668" y="1800805"/>
                <a:ext cx="3007760" cy="2763227"/>
              </a:xfrm>
              <a:prstGeom prst="rect">
                <a:avLst/>
              </a:prstGeom>
            </p:spPr>
          </p:pic>
          <p:sp>
            <p:nvSpPr>
              <p:cNvPr id="28" name="TextBox 27">
                <a:extLst>
                  <a:ext uri="{FF2B5EF4-FFF2-40B4-BE49-F238E27FC236}">
                    <a16:creationId xmlns:a16="http://schemas.microsoft.com/office/drawing/2014/main" id="{C68494BC-2C3E-4784-9708-EABA09769DDF}"/>
                  </a:ext>
                </a:extLst>
              </p:cNvPr>
              <p:cNvSpPr txBox="1"/>
              <p:nvPr/>
            </p:nvSpPr>
            <p:spPr>
              <a:xfrm>
                <a:off x="3080330" y="5037215"/>
                <a:ext cx="5065160" cy="276999"/>
              </a:xfrm>
              <a:prstGeom prst="rect">
                <a:avLst/>
              </a:prstGeom>
              <a:noFill/>
            </p:spPr>
            <p:txBody>
              <a:bodyPr wrap="square" rtlCol="0">
                <a:spAutoFit/>
              </a:bodyPr>
              <a:lstStyle/>
              <a:p>
                <a:r>
                  <a:rPr lang="en-LV" sz="1200" dirty="0">
                    <a:solidFill>
                      <a:schemeClr val="bg1"/>
                    </a:solidFill>
                    <a:latin typeface="Arial" panose="020B0604020202020204" pitchFamily="34" charset="0"/>
                    <a:cs typeface="Arial" panose="020B0604020202020204" pitchFamily="34" charset="0"/>
                  </a:rPr>
                  <a:t>Paldies par uzmanību! </a:t>
                </a:r>
              </a:p>
            </p:txBody>
          </p:sp>
        </p:grpSp>
      </p:grpSp>
      <p:sp>
        <p:nvSpPr>
          <p:cNvPr id="36" name="Rectangle 10">
            <a:extLst>
              <a:ext uri="{FF2B5EF4-FFF2-40B4-BE49-F238E27FC236}">
                <a16:creationId xmlns:a16="http://schemas.microsoft.com/office/drawing/2014/main" id="{1595FDD2-3BAF-4A27-B298-57DBEB5A148F}"/>
              </a:ext>
            </a:extLst>
          </p:cNvPr>
          <p:cNvSpPr/>
          <p:nvPr/>
        </p:nvSpPr>
        <p:spPr>
          <a:xfrm>
            <a:off x="7066353" y="2342025"/>
            <a:ext cx="4585171" cy="1200329"/>
          </a:xfrm>
          <a:prstGeom prst="rect">
            <a:avLst/>
          </a:prstGeom>
        </p:spPr>
        <p:txBody>
          <a:bodyPr wrap="square">
            <a:spAutoFit/>
          </a:bodyPr>
          <a:lstStyle/>
          <a:p>
            <a:r>
              <a:rPr lang="en-LV" dirty="0">
                <a:solidFill>
                  <a:srgbClr val="204B72"/>
                </a:solidFill>
                <a:latin typeface="Arial" panose="020B0604020202020204" pitchFamily="34" charset="0"/>
                <a:cs typeface="Arial" panose="020B0604020202020204" pitchFamily="34" charset="0"/>
              </a:rPr>
              <a:t>Skanstes iela 50, Rīgā, LV-1013</a:t>
            </a:r>
          </a:p>
          <a:p>
            <a:r>
              <a:rPr lang="en-LV" dirty="0">
                <a:solidFill>
                  <a:srgbClr val="204B72"/>
                </a:solidFill>
                <a:latin typeface="Arial" panose="020B0604020202020204" pitchFamily="34" charset="0"/>
                <a:cs typeface="Arial" panose="020B0604020202020204" pitchFamily="34" charset="0"/>
              </a:rPr>
              <a:t>Tālrunis:</a:t>
            </a:r>
            <a:r>
              <a:rPr lang="lv-LV" dirty="0">
                <a:solidFill>
                  <a:srgbClr val="204B72"/>
                </a:solidFill>
                <a:latin typeface="Arial" panose="020B0604020202020204" pitchFamily="34" charset="0"/>
                <a:cs typeface="Arial" panose="020B0604020202020204" pitchFamily="34" charset="0"/>
              </a:rPr>
              <a:t> </a:t>
            </a:r>
            <a:r>
              <a:rPr lang="en-LV" dirty="0">
                <a:solidFill>
                  <a:srgbClr val="204B72"/>
                </a:solidFill>
                <a:latin typeface="Arial" panose="020B0604020202020204" pitchFamily="34" charset="0"/>
                <a:cs typeface="Arial" panose="020B0604020202020204" pitchFamily="34" charset="0"/>
              </a:rPr>
              <a:t>+371 23282272</a:t>
            </a:r>
          </a:p>
          <a:p>
            <a:r>
              <a:rPr lang="en-LV" dirty="0">
                <a:solidFill>
                  <a:srgbClr val="204B72"/>
                </a:solidFill>
                <a:latin typeface="Arial" panose="020B0604020202020204" pitchFamily="34" charset="0"/>
                <a:cs typeface="Arial" panose="020B0604020202020204" pitchFamily="34" charset="0"/>
              </a:rPr>
              <a:t>E-pasts: </a:t>
            </a:r>
            <a:r>
              <a:rPr lang="lv-LV">
                <a:solidFill>
                  <a:srgbClr val="204B72"/>
                </a:solidFill>
                <a:latin typeface="Arial" panose="020B0604020202020204" pitchFamily="34" charset="0"/>
                <a:cs typeface="Arial" panose="020B0604020202020204" pitchFamily="34" charset="0"/>
              </a:rPr>
              <a:t>pasts</a:t>
            </a:r>
            <a:r>
              <a:rPr lang="en-LV">
                <a:solidFill>
                  <a:srgbClr val="204B72"/>
                </a:solidFill>
                <a:latin typeface="Arial" panose="020B0604020202020204" pitchFamily="34" charset="0"/>
                <a:cs typeface="Arial" panose="020B0604020202020204" pitchFamily="34" charset="0"/>
              </a:rPr>
              <a:t>@</a:t>
            </a:r>
            <a:r>
              <a:rPr lang="en-LV" dirty="0">
                <a:solidFill>
                  <a:srgbClr val="204B72"/>
                </a:solidFill>
                <a:latin typeface="Arial" panose="020B0604020202020204" pitchFamily="34" charset="0"/>
                <a:cs typeface="Arial" panose="020B0604020202020204" pitchFamily="34" charset="0"/>
              </a:rPr>
              <a:t>lrvk.gov.lv</a:t>
            </a:r>
          </a:p>
          <a:p>
            <a:r>
              <a:rPr lang="en-LV" dirty="0">
                <a:solidFill>
                  <a:srgbClr val="204B72"/>
                </a:solidFill>
                <a:latin typeface="Arial" panose="020B0604020202020204" pitchFamily="34" charset="0"/>
                <a:cs typeface="Arial" panose="020B0604020202020204" pitchFamily="34" charset="0"/>
              </a:rPr>
              <a:t>FB/Twitter: @VKontrole</a:t>
            </a:r>
          </a:p>
        </p:txBody>
      </p:sp>
    </p:spTree>
    <p:extLst>
      <p:ext uri="{BB962C8B-B14F-4D97-AF65-F5344CB8AC3E}">
        <p14:creationId xmlns:p14="http://schemas.microsoft.com/office/powerpoint/2010/main" val="755909860"/>
      </p:ext>
    </p:extLst>
  </p:cSld>
  <p:clrMapOvr>
    <a:masterClrMapping/>
  </p:clrMapOvr>
  <mc:AlternateContent xmlns:mc="http://schemas.openxmlformats.org/markup-compatibility/2006" xmlns:p14="http://schemas.microsoft.com/office/powerpoint/2010/main">
    <mc:Choice Requires="p14">
      <p:transition p14:dur="0" advTm="2534"/>
    </mc:Choice>
    <mc:Fallback xmlns="">
      <p:transition advTm="2534"/>
    </mc:Fallback>
  </mc:AlternateContent>
</p:sld>
</file>

<file path=ppt/theme/theme1.xml><?xml version="1.0" encoding="utf-8"?>
<a:theme xmlns:a="http://schemas.openxmlformats.org/drawingml/2006/main" name="Office dizains">
  <a:themeElements>
    <a:clrScheme name="VK_krasu_palete">
      <a:dk1>
        <a:srgbClr val="333333"/>
      </a:dk1>
      <a:lt1>
        <a:sysClr val="window" lastClr="FFFFFF"/>
      </a:lt1>
      <a:dk2>
        <a:srgbClr val="666666"/>
      </a:dk2>
      <a:lt2>
        <a:srgbClr val="E7E6E6"/>
      </a:lt2>
      <a:accent1>
        <a:srgbClr val="2A6496"/>
      </a:accent1>
      <a:accent2>
        <a:srgbClr val="3D87C7"/>
      </a:accent2>
      <a:accent3>
        <a:srgbClr val="204C72"/>
      </a:accent3>
      <a:accent4>
        <a:srgbClr val="7FD2F1"/>
      </a:accent4>
      <a:accent5>
        <a:srgbClr val="FFC54B"/>
      </a:accent5>
      <a:accent6>
        <a:srgbClr val="E34742"/>
      </a:accent6>
      <a:hlink>
        <a:srgbClr val="3D87C7"/>
      </a:hlink>
      <a:folHlink>
        <a:srgbClr val="204C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dizains">
  <a:themeElements>
    <a:clrScheme name="Custom 1">
      <a:dk1>
        <a:srgbClr val="1F4A72"/>
      </a:dk1>
      <a:lt1>
        <a:srgbClr val="FFFFFF"/>
      </a:lt1>
      <a:dk2>
        <a:srgbClr val="000000"/>
      </a:dk2>
      <a:lt2>
        <a:srgbClr val="E7E6E6"/>
      </a:lt2>
      <a:accent1>
        <a:srgbClr val="1F4A72"/>
      </a:accent1>
      <a:accent2>
        <a:srgbClr val="F9CD6C"/>
      </a:accent2>
      <a:accent3>
        <a:srgbClr val="A5A5A5"/>
      </a:accent3>
      <a:accent4>
        <a:srgbClr val="7ED1F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09C1235E-7C91-524B-A027-46FA7C416203}" vid="{0404FD78-F81C-9143-A8C3-7A08FEB5CBF4}"/>
    </a:ext>
  </a:extLst>
</a:theme>
</file>

<file path=ppt/theme/theme3.xml><?xml version="1.0" encoding="utf-8"?>
<a:theme xmlns:a="http://schemas.openxmlformats.org/drawingml/2006/main" name="Office dizain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dd21963-ab86-41c0-b7fd-53136ce425b9}" enabled="1" method="Standard" siteId="{b49383e6-98fe-49ed-810d-3f02511afefc}" removed="0"/>
</clbl:labelList>
</file>

<file path=docProps/app.xml><?xml version="1.0" encoding="utf-8"?>
<Properties xmlns="http://schemas.openxmlformats.org/officeDocument/2006/extended-properties" xmlns:vt="http://schemas.openxmlformats.org/officeDocument/2006/docPropsVTypes">
  <Template>Integral</Template>
  <TotalTime>4894</TotalTime>
  <Words>1451</Words>
  <Application>Microsoft Office PowerPoint</Application>
  <PresentationFormat>Widescreen</PresentationFormat>
  <Paragraphs>342</Paragraphs>
  <Slides>19</Slides>
  <Notes>19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Aptos</vt:lpstr>
      <vt:lpstr>Aptos Display</vt:lpstr>
      <vt:lpstr>Arial</vt:lpstr>
      <vt:lpstr>Calibri</vt:lpstr>
      <vt:lpstr>Times</vt:lpstr>
      <vt:lpstr>Times New Roman</vt:lpstr>
      <vt:lpstr>Wingdings</vt:lpstr>
      <vt:lpstr>Office dizains</vt:lpstr>
      <vt:lpstr>1_Office dizains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Diāna Nasteviča</dc:creator>
  <cp:lastModifiedBy>Mārtiņš Āboliņš</cp:lastModifiedBy>
  <cp:revision>101</cp:revision>
  <cp:lastPrinted>2026-04-15T08:01:17Z</cp:lastPrinted>
  <dcterms:created xsi:type="dcterms:W3CDTF">2025-12-09T05:12:06Z</dcterms:created>
  <dcterms:modified xsi:type="dcterms:W3CDTF">2026-08-27T12:57:21Z</dcterms:modified>
</cp:coreProperties>
</file>