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309" r:id="rId6"/>
    <p:sldId id="439" r:id="rId7"/>
    <p:sldId id="443" r:id="rId8"/>
    <p:sldId id="445" r:id="rId9"/>
    <p:sldId id="446" r:id="rId10"/>
    <p:sldId id="438" r:id="rId11"/>
  </p:sldIdLst>
  <p:sldSz cx="9144000" cy="5143500" type="screen16x9"/>
  <p:notesSz cx="6808788" cy="9940925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87"/>
    <a:srgbClr val="D5DADF"/>
    <a:srgbClr val="355464"/>
    <a:srgbClr val="336666"/>
    <a:srgbClr val="7ADFEA"/>
    <a:srgbClr val="FFC101"/>
    <a:srgbClr val="A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 autoAdjust="0"/>
    <p:restoredTop sz="79216" autoAdjust="0"/>
  </p:normalViewPr>
  <p:slideViewPr>
    <p:cSldViewPr snapToGrid="0" snapToObjects="1">
      <p:cViewPr varScale="1">
        <p:scale>
          <a:sx n="115" d="100"/>
          <a:sy n="115" d="100"/>
        </p:scale>
        <p:origin x="168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BE964E-9C39-3C49-AA3C-1DEC2C16E9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F3CE2F-936C-0F48-86EB-82744A1943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1E5DA71-AD26-9A49-80A9-F29E66729191}" type="datetimeFigureOut">
              <a:rPr lang="lv-LV" altLang="lv-LV"/>
              <a:pPr>
                <a:defRPr/>
              </a:pPr>
              <a:t>24.03.2026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FE6E004-3590-8D4A-81E2-2D0C4C8F3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8014F86-C55B-8846-86B0-73D6539AA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51F03-A5D8-5D45-9909-5766813137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0C637-3CF8-6E44-AC6D-F543E1329E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EC814D1-70A8-6F41-8C4D-91D0DE9A9AB7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C814D1-70A8-6F41-8C4D-91D0DE9A9AB7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474350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C814D1-70A8-6F41-8C4D-91D0DE9A9AB7}" type="slidenum">
              <a:rPr lang="lv-LV" altLang="lv-LV" smtClean="0"/>
              <a:pPr>
                <a:defRPr/>
              </a:pPr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946457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C814D1-70A8-6F41-8C4D-91D0DE9A9AB7}" type="slidenum">
              <a:rPr lang="lv-LV" altLang="lv-LV" smtClean="0"/>
              <a:pPr>
                <a:defRPr/>
              </a:pPr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75178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840E2-A955-94FC-43FC-9179C247C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C8229B-292E-4047-FD8C-49B112F2A4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089F2C-50F1-DD92-0613-14D2EEC341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77DA6-701B-F890-D987-55F597710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C814D1-70A8-6F41-8C4D-91D0DE9A9AB7}" type="slidenum">
              <a:rPr lang="lv-LV" altLang="lv-LV" smtClean="0"/>
              <a:pPr>
                <a:defRPr/>
              </a:pPr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93651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C3C94-DCFB-499F-D082-604C5BA61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3E7A18-5651-FEAB-95E3-C0BA621875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291A18-4345-58F4-0448-4A6FE3CEAC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33038-72D2-A6A2-FAF8-32EB88B11D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C814D1-70A8-6F41-8C4D-91D0DE9A9AB7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139414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76E14-F285-B34E-C997-6694DD5F1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A2F22C-4CEB-19B1-8343-C8C77F0E0C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4C640E-1666-CC05-4651-283EE1637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34E3B-9096-34A9-C9BC-D051DCD8DF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C814D1-70A8-6F41-8C4D-91D0DE9A9AB7}" type="slidenum">
              <a:rPr lang="lv-LV" altLang="lv-LV" smtClean="0"/>
              <a:pPr>
                <a:defRPr/>
              </a:pPr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132307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C814D1-70A8-6F41-8C4D-91D0DE9A9AB7}" type="slidenum">
              <a:rPr lang="lv-LV" altLang="lv-LV" smtClean="0"/>
              <a:pPr>
                <a:defRPr/>
              </a:pPr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12172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>
            <a:extLst>
              <a:ext uri="{FF2B5EF4-FFF2-40B4-BE49-F238E27FC236}">
                <a16:creationId xmlns:a16="http://schemas.microsoft.com/office/drawing/2014/main" id="{94344991-F404-6047-90ED-C7A266A18F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483" y="0"/>
            <a:ext cx="2545034" cy="280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F7532285-D0F2-4A4C-890D-C7226BC9C0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6100"/>
            <a:ext cx="9144000" cy="184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56B1AD4-C79B-234F-BBE1-B24B6C038225}"/>
              </a:ext>
            </a:extLst>
          </p:cNvPr>
          <p:cNvSpPr txBox="1">
            <a:spLocks/>
          </p:cNvSpPr>
          <p:nvPr userDrawn="1"/>
        </p:nvSpPr>
        <p:spPr>
          <a:xfrm>
            <a:off x="685802" y="3543303"/>
            <a:ext cx="7772400" cy="777479"/>
          </a:xfrm>
          <a:prstGeom prst="rect">
            <a:avLst/>
          </a:prstGeom>
        </p:spPr>
        <p:txBody>
          <a:bodyPr lIns="93957" tIns="46980" rIns="93957" bIns="46980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2" y="2628902"/>
            <a:ext cx="7772400" cy="720332"/>
          </a:xfr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2" y="3543300"/>
            <a:ext cx="77724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2" y="4320779"/>
            <a:ext cx="7772400" cy="479822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995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78"/>
            <a:ext cx="2715295" cy="2637245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78"/>
            <a:ext cx="2791496" cy="2624249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rgbClr val="336666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rgbClr val="336666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64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rgbClr val="0037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rgbClr val="0037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rgbClr val="D5DAD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rgbClr val="D5DAD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57387"/>
            <a:ext cx="2715295" cy="2650236"/>
          </a:xfrm>
        </p:spPr>
        <p:txBody>
          <a:bodyPr>
            <a:normAutofit/>
          </a:bodyPr>
          <a:lstStyle>
            <a:lvl1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57387"/>
            <a:ext cx="2791496" cy="263724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rgbClr val="003787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rgbClr val="003787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0037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63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08A567-9FE9-604E-906F-8940DD4B9B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C5187F36-87B1-5540-A53C-712A0EDF28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157A6628-D4FC-4646-9FB9-7061D132C2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533104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Slide Number Placeholder 22">
            <a:extLst>
              <a:ext uri="{FF2B5EF4-FFF2-40B4-BE49-F238E27FC236}">
                <a16:creationId xmlns:a16="http://schemas.microsoft.com/office/drawing/2014/main" id="{449887B6-092B-974A-803F-338ADE95428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09904" y="4743450"/>
            <a:ext cx="429296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ACA3062-E267-6DBF-0BDC-1B79B92C171A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397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>
            <a:extLst>
              <a:ext uri="{FF2B5EF4-FFF2-40B4-BE49-F238E27FC236}">
                <a16:creationId xmlns:a16="http://schemas.microsoft.com/office/drawing/2014/main" id="{188091E5-8524-154F-9120-D13D2EE1A8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2882ACB7-58D5-EC4E-A043-C127BAEACE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A0942C9E-ECBA-FF4C-8978-F96A1930D0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558862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22">
            <a:extLst>
              <a:ext uri="{FF2B5EF4-FFF2-40B4-BE49-F238E27FC236}">
                <a16:creationId xmlns:a16="http://schemas.microsoft.com/office/drawing/2014/main" id="{8E676676-2AA7-3B44-B69F-EEADC1B749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35662" y="4743450"/>
            <a:ext cx="403538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586310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8BDAC95-04EB-994A-BAD2-E3BE99B5EE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15708979-E31B-EC43-AE1A-E5B70B5E71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066F0D08-D0D1-6A45-AAEE-CAD4A6C9C9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0F243B76-8A4C-334C-B99F-DF37DA4743E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</p:spPr>
        <p:txBody>
          <a:bodyPr/>
          <a:lstStyle>
            <a:lvl1pPr>
              <a:defRPr sz="8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59736FB-4DBD-CE4D-823D-529EBA3A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92DCBED-E5C1-8442-8010-DADA0418EE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90800" y="1219200"/>
            <a:ext cx="6096000" cy="3254375"/>
          </a:xfrm>
        </p:spPr>
        <p:txBody>
          <a:bodyPr/>
          <a:lstStyle>
            <a:lvl1pPr marL="0" indent="0">
              <a:buNone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lv-LV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D1F3D31-F0AC-5113-CF49-4A081D992866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496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8E8838F2-65B2-374C-859F-CE47F9F07E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1271098-A84A-1846-9C58-5587706CA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A205C238-48A1-C54D-A6D4-170DA357DB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9">
            <a:extLst>
              <a:ext uri="{FF2B5EF4-FFF2-40B4-BE49-F238E27FC236}">
                <a16:creationId xmlns:a16="http://schemas.microsoft.com/office/drawing/2014/main" id="{5F2FB63D-5E72-DC40-822A-242CA5E7A3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22">
            <a:extLst>
              <a:ext uri="{FF2B5EF4-FFF2-40B4-BE49-F238E27FC236}">
                <a16:creationId xmlns:a16="http://schemas.microsoft.com/office/drawing/2014/main" id="{78B44F43-3E82-3F4C-AA2C-63A585194E8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</p:spPr>
        <p:txBody>
          <a:bodyPr/>
          <a:lstStyle>
            <a:lvl1pPr>
              <a:defRPr sz="8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AAE505E-B21B-C244-B9D9-416EB3DB86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90800" y="1233488"/>
            <a:ext cx="6096000" cy="1635125"/>
          </a:xfrm>
        </p:spPr>
        <p:txBody>
          <a:bodyPr/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/>
            </a:lvl2pPr>
            <a:lvl3pPr marL="939788" indent="0">
              <a:buNone/>
              <a:defRPr/>
            </a:lvl3pPr>
            <a:lvl4pPr marL="1409684" indent="0">
              <a:buNone/>
              <a:defRPr/>
            </a:lvl4pPr>
            <a:lvl5pPr marL="1879578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D0DA838-0E7B-C24A-A054-5FE70FA1C4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0800" y="3073398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Vārds</a:t>
            </a:r>
            <a:r>
              <a:rPr lang="en-GB" dirty="0"/>
              <a:t>, </a:t>
            </a:r>
            <a:r>
              <a:rPr lang="en-GB" dirty="0" err="1"/>
              <a:t>uzvārds</a:t>
            </a:r>
            <a:endParaRPr lang="lv-LV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4D05E568-A2E5-B041-BAAA-1C40290DAF4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590800" y="3502889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Ieņemamais</a:t>
            </a:r>
            <a:r>
              <a:rPr lang="en-GB" dirty="0"/>
              <a:t> </a:t>
            </a:r>
            <a:r>
              <a:rPr lang="en-GB" dirty="0" err="1"/>
              <a:t>amats</a:t>
            </a:r>
            <a:endParaRPr lang="lv-LV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A265D1A6-5CF4-F748-B1C6-AA94AFCF9F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90800" y="3932380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Kontakti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0187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A1D37585-5679-524D-8A3C-B71CEE3AA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6100"/>
            <a:ext cx="9144000" cy="184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CBB19280-FDC1-4447-91B3-227EAEFC18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483" y="0"/>
            <a:ext cx="2545034" cy="280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138C65-9379-4485-5A30-B7EA85D2CF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2417015"/>
            <a:ext cx="7772400" cy="777875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904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17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1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65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5"/>
            <a:ext cx="2810814" cy="3103372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97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4"/>
            <a:ext cx="2810814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55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5"/>
            <a:ext cx="2810814" cy="3103372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52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80"/>
            <a:ext cx="2715295" cy="2637244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80"/>
            <a:ext cx="2791496" cy="2624247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57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78"/>
            <a:ext cx="2715295" cy="2637245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78"/>
            <a:ext cx="2791496" cy="2624249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33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1BF790-6CA0-EF48-B315-D3B4B1B84F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443147-320B-AD46-ACC1-61FEF82753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dirty="0"/>
              <a:t>Click to edit Master text styles</a:t>
            </a:r>
          </a:p>
          <a:p>
            <a:pPr lvl="1"/>
            <a:r>
              <a:rPr lang="en-US" altLang="lv-LV" dirty="0"/>
              <a:t>Second level</a:t>
            </a:r>
          </a:p>
          <a:p>
            <a:pPr lvl="2"/>
            <a:r>
              <a:rPr lang="en-US" altLang="lv-LV" dirty="0"/>
              <a:t>Third level</a:t>
            </a:r>
          </a:p>
          <a:p>
            <a:pPr lvl="3"/>
            <a:r>
              <a:rPr lang="en-US" altLang="lv-LV" dirty="0"/>
              <a:t>Fourth level</a:t>
            </a:r>
          </a:p>
          <a:p>
            <a:pPr lvl="4"/>
            <a:r>
              <a:rPr lang="en-US" altLang="lv-LV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E08C4-8A5F-F54A-B4F3-A2E73DE52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770E497-D8A4-FA48-8496-19FEFEA0D3F9}" type="datetime1">
              <a:rPr lang="en-US" altLang="lv-LV"/>
              <a:pPr>
                <a:defRPr/>
              </a:pPr>
              <a:t>3/24/2026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E001C-C99D-2340-8F39-CAD38BE78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2" y="4767265"/>
            <a:ext cx="2895600" cy="273844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62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BC044-D8BC-BC4B-B036-FB122BA5A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5ECB908-8634-4A43-888F-2A77EA45ED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40" r:id="rId3"/>
    <p:sldLayoutId id="2147483842" r:id="rId4"/>
    <p:sldLayoutId id="2147483832" r:id="rId5"/>
    <p:sldLayoutId id="2147483843" r:id="rId6"/>
    <p:sldLayoutId id="2147483844" r:id="rId7"/>
    <p:sldLayoutId id="2147483833" r:id="rId8"/>
    <p:sldLayoutId id="2147483845" r:id="rId9"/>
    <p:sldLayoutId id="2147483846" r:id="rId10"/>
    <p:sldLayoutId id="2147483849" r:id="rId11"/>
    <p:sldLayoutId id="2147483834" r:id="rId12"/>
    <p:sldLayoutId id="2147483835" r:id="rId13"/>
    <p:sldLayoutId id="2147483838" r:id="rId14"/>
    <p:sldLayoutId id="2147483839" r:id="rId15"/>
    <p:sldLayoutId id="2147483837" r:id="rId16"/>
  </p:sldLayoutIdLst>
  <p:hf hdr="0" ftr="0" dt="0"/>
  <p:txStyles>
    <p:titleStyle>
      <a:lvl1pPr algn="ctr" defTabSz="938202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2pPr>
      <a:lvl3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3pPr>
      <a:lvl4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4pPr>
      <a:lvl5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5pPr>
      <a:lvl6pPr marL="457195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388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583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777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5" indent="-350835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61990" indent="-292096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47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43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37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03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585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368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49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2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62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47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29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11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695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473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259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92FA2B8-E482-7D4A-AE96-CE7AA315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2354657"/>
            <a:ext cx="7772400" cy="960439"/>
          </a:xfrm>
        </p:spPr>
        <p:txBody>
          <a:bodyPr>
            <a:normAutofit/>
          </a:bodyPr>
          <a:lstStyle/>
          <a:p>
            <a:r>
              <a:rPr lang="lv-LV" altLang="lv-LV" sz="2800" dirty="0">
                <a:ea typeface="MS PGothic" panose="020B0600070205080204" pitchFamily="34" charset="-128"/>
              </a:rPr>
              <a:t>CSDP </a:t>
            </a:r>
            <a:r>
              <a:rPr lang="lv-LV" altLang="lv-LV" sz="2800" dirty="0" err="1">
                <a:ea typeface="MS PGothic" panose="020B0600070205080204" pitchFamily="34" charset="-128"/>
              </a:rPr>
              <a:t>domnīcas</a:t>
            </a:r>
            <a:r>
              <a:rPr lang="lv-LV" altLang="lv-LV" sz="2800" dirty="0">
                <a:ea typeface="MS PGothic" panose="020B0600070205080204" pitchFamily="34" charset="-128"/>
              </a:rPr>
              <a:t> darbs, CSDP lēmumi un atskaites</a:t>
            </a: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7587A947-E7E5-C844-9A5C-0914A765C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lv-LV" altLang="lv-LV" sz="1200" dirty="0">
                <a:ea typeface="MS PGothic" panose="020B0600070205080204" pitchFamily="34" charset="-128"/>
                <a:cs typeface="MS PGothic" panose="020B0600070205080204" pitchFamily="34" charset="-128"/>
              </a:rPr>
              <a:t>CSDP sēde 2026.gada 26.martā</a:t>
            </a:r>
          </a:p>
        </p:txBody>
      </p:sp>
      <p:sp>
        <p:nvSpPr>
          <p:cNvPr id="12292" name="Text Placeholder 3">
            <a:extLst>
              <a:ext uri="{FF2B5EF4-FFF2-40B4-BE49-F238E27FC236}">
                <a16:creationId xmlns:a16="http://schemas.microsoft.com/office/drawing/2014/main" id="{43F29DAE-EF92-1540-AC44-FC7FCB6DF7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5802" y="4080868"/>
            <a:ext cx="7772400" cy="479822"/>
          </a:xfrm>
        </p:spPr>
        <p:txBody>
          <a:bodyPr>
            <a:normAutofit lnSpcReduction="10000"/>
          </a:bodyPr>
          <a:lstStyle/>
          <a:p>
            <a:r>
              <a:rPr lang="lv-LV" altLang="lv-LV" sz="1200" dirty="0">
                <a:ea typeface="MS PGothic" panose="020B0600070205080204" pitchFamily="34" charset="-128"/>
                <a:cs typeface="MS PGothic" panose="020B0600070205080204" pitchFamily="34" charset="-128"/>
              </a:rPr>
              <a:t>Jānis Kalniņš</a:t>
            </a:r>
          </a:p>
          <a:p>
            <a:r>
              <a:rPr lang="lv-LV" altLang="lv-LV" dirty="0">
                <a:ea typeface="MS PGothic" panose="020B0600070205080204" pitchFamily="34" charset="-128"/>
                <a:cs typeface="MS PGothic" panose="020B0600070205080204" pitchFamily="34" charset="-128"/>
              </a:rPr>
              <a:t>SM Autosatiksmes departamenta direktora vietnieks</a:t>
            </a:r>
            <a:endParaRPr lang="lv-LV" altLang="lv-LV" sz="1200" dirty="0"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5DC83-DBC4-CD53-42CF-6923EC0BF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AE6B9C-CCA7-A3C6-6A2E-0DDB8FDA5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latin typeface="+mn-lt"/>
                <a:cs typeface="Times New Roman" panose="02020603050405020304" pitchFamily="18" charset="0"/>
              </a:rPr>
              <a:t>Līdz 26.martam trīs </a:t>
            </a:r>
            <a:r>
              <a:rPr lang="lv-LV" dirty="0" err="1">
                <a:latin typeface="+mn-lt"/>
                <a:cs typeface="Times New Roman" panose="02020603050405020304" pitchFamily="18" charset="0"/>
              </a:rPr>
              <a:t>domnīcas</a:t>
            </a:r>
            <a:r>
              <a:rPr lang="lv-LV" dirty="0">
                <a:latin typeface="+mn-lt"/>
                <a:cs typeface="Times New Roman" panose="02020603050405020304" pitchFamily="18" charset="0"/>
              </a:rPr>
              <a:t>:</a:t>
            </a:r>
          </a:p>
          <a:p>
            <a:r>
              <a:rPr lang="lv-LV" dirty="0">
                <a:latin typeface="+mn-lt"/>
                <a:cs typeface="Times New Roman" panose="02020603050405020304" pitchFamily="18" charset="0"/>
              </a:rPr>
              <a:t>- </a:t>
            </a:r>
            <a:r>
              <a:rPr lang="lv-LV" b="1" dirty="0">
                <a:latin typeface="+mn-lt"/>
                <a:cs typeface="Times New Roman" panose="02020603050405020304" pitchFamily="18" charset="0"/>
              </a:rPr>
              <a:t>Par luksoforu nakts darbības režīmu</a:t>
            </a:r>
          </a:p>
          <a:p>
            <a:r>
              <a:rPr lang="lv-LV" dirty="0">
                <a:latin typeface="+mn-lt"/>
                <a:cs typeface="Times New Roman" panose="02020603050405020304" pitchFamily="18" charset="0"/>
              </a:rPr>
              <a:t>Dzeltenais signāls nakts laikā – rekomendācija neizmantot.</a:t>
            </a:r>
          </a:p>
          <a:p>
            <a:pPr marL="285750" indent="-285750">
              <a:buFontTx/>
              <a:buChar char="-"/>
            </a:pPr>
            <a:r>
              <a:rPr lang="lv-LV" b="1" dirty="0">
                <a:latin typeface="+mn-lt"/>
                <a:cs typeface="Times New Roman" panose="02020603050405020304" pitchFamily="18" charset="0"/>
              </a:rPr>
              <a:t>Par CSDP projektiem 2026.gadā – kampaņas, pētījumi</a:t>
            </a:r>
          </a:p>
          <a:p>
            <a:r>
              <a:rPr lang="lv-LV" dirty="0">
                <a:latin typeface="+mn-lt"/>
                <a:cs typeface="Times New Roman" panose="02020603050405020304" pitchFamily="18" charset="0"/>
              </a:rPr>
              <a:t>17 kampaņas  un pētījumi</a:t>
            </a:r>
          </a:p>
          <a:p>
            <a:pPr marL="285750" indent="-285750">
              <a:buFontTx/>
              <a:buChar char="-"/>
            </a:pPr>
            <a:r>
              <a:rPr lang="lv-LV" b="1" dirty="0">
                <a:latin typeface="+mn-lt"/>
                <a:cs typeface="Times New Roman" panose="02020603050405020304" pitchFamily="18" charset="0"/>
              </a:rPr>
              <a:t>Par CSDP projektiem 2026.gadā – tehniskie projekti, pētījumi</a:t>
            </a:r>
          </a:p>
          <a:p>
            <a:r>
              <a:rPr lang="lv-LV" dirty="0">
                <a:latin typeface="+mn-lt"/>
                <a:cs typeface="Times New Roman" panose="02020603050405020304" pitchFamily="18" charset="0"/>
              </a:rPr>
              <a:t>21 pieteikums pasākumiem (sistēmu ieviešana/pilnveide, pētījumi u.c.)</a:t>
            </a:r>
          </a:p>
          <a:p>
            <a:endParaRPr lang="lv-LV" dirty="0">
              <a:latin typeface="+mn-lt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B70A41-AB99-580C-D566-EB4A0A254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314" y="171450"/>
            <a:ext cx="6475709" cy="653688"/>
          </a:xfrm>
        </p:spPr>
        <p:txBody>
          <a:bodyPr>
            <a:normAutofit fontScale="90000"/>
          </a:bodyPr>
          <a:lstStyle/>
          <a:p>
            <a:r>
              <a:rPr lang="lv-LV" dirty="0"/>
              <a:t>CSDP </a:t>
            </a:r>
            <a:r>
              <a:rPr lang="lv-LV" dirty="0" err="1"/>
              <a:t>domnīcas</a:t>
            </a:r>
            <a:r>
              <a:rPr lang="lv-LV" dirty="0"/>
              <a:t> darbs 2025. un 2026.gadā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D44E3-F0BF-3A99-BC1D-C1FF64078F2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2</a:t>
            </a:fld>
            <a:endParaRPr lang="en-US" altLang="lv-LV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977D991-3554-C315-A5A0-B020DEE5400B}"/>
              </a:ext>
            </a:extLst>
          </p:cNvPr>
          <p:cNvSpPr/>
          <p:nvPr/>
        </p:nvSpPr>
        <p:spPr>
          <a:xfrm>
            <a:off x="613801" y="2139732"/>
            <a:ext cx="1539688" cy="1505230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900" b="1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F7DFE84-9A68-9622-7A40-6F22A3C91CB7}"/>
              </a:ext>
            </a:extLst>
          </p:cNvPr>
          <p:cNvCxnSpPr>
            <a:stCxn id="5" idx="4"/>
          </p:cNvCxnSpPr>
          <p:nvPr/>
        </p:nvCxnSpPr>
        <p:spPr>
          <a:xfrm>
            <a:off x="1383645" y="3644962"/>
            <a:ext cx="1207155" cy="949669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Graphic 7" descr="Head with gears outline">
            <a:extLst>
              <a:ext uri="{FF2B5EF4-FFF2-40B4-BE49-F238E27FC236}">
                <a16:creationId xmlns:a16="http://schemas.microsoft.com/office/drawing/2014/main" id="{602A7A34-BE82-05A7-A3BE-C3DE6BD0A2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6444" y="2354773"/>
            <a:ext cx="1023857" cy="102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60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FC3E32-ACB1-F6B6-3C17-33801EEAA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/>
          <a:p>
            <a:r>
              <a:rPr lang="lv-LV" sz="1600" b="1" dirty="0"/>
              <a:t>27.11.2025. sēdes lēmumu izpilde</a:t>
            </a:r>
            <a:r>
              <a:rPr lang="lv-LV" sz="1600" dirty="0"/>
              <a:t>:</a:t>
            </a:r>
          </a:p>
          <a:p>
            <a:endParaRPr lang="lv-LV" sz="1600" dirty="0"/>
          </a:p>
          <a:p>
            <a:pPr marL="285750" indent="-285750">
              <a:buFontTx/>
              <a:buChar char="-"/>
            </a:pPr>
            <a:r>
              <a:rPr lang="lv-LV" sz="1600" dirty="0"/>
              <a:t>Pašvaldību fiksētie pārkāpumu info padomei – izpildīts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IZ par tehnisko līdzekļu tālāku attīstību – daļēji izpildīts – tiek izstrādāts IZ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CSDP locekļu priekšlikumi CSD uzlabošanā – daļēji izpildīts – nav saņemti līdz šim priekšlikumi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23ECB2-4DCA-8C96-AF5C-FD56CDA7A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CSDP lēmumu izpilde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E9D75-C45A-F43A-B5BF-17394AC9A9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3</a:t>
            </a:fld>
            <a:endParaRPr lang="en-US" altLang="lv-LV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647E899-D9F8-BBF2-5EE5-35B06F2F1769}"/>
              </a:ext>
            </a:extLst>
          </p:cNvPr>
          <p:cNvSpPr/>
          <p:nvPr/>
        </p:nvSpPr>
        <p:spPr>
          <a:xfrm>
            <a:off x="613801" y="2139732"/>
            <a:ext cx="1539688" cy="1505230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900" b="1" dirty="0">
              <a:solidFill>
                <a:schemeClr val="tx1"/>
              </a:solidFill>
            </a:endParaRPr>
          </a:p>
        </p:txBody>
      </p:sp>
      <p:pic>
        <p:nvPicPr>
          <p:cNvPr id="7" name="Graphic 6" descr="Document outline">
            <a:extLst>
              <a:ext uri="{FF2B5EF4-FFF2-40B4-BE49-F238E27FC236}">
                <a16:creationId xmlns:a16="http://schemas.microsoft.com/office/drawing/2014/main" id="{35FA9BD8-0509-B074-3E89-D8BCE57439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3280" y="243514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709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39CFD-7F1F-8619-0AAF-881E7147E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BB9BFE-E73F-16C0-0073-977FF02D1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/>
          <a:p>
            <a:r>
              <a:rPr lang="lv-LV" sz="1600" b="1" dirty="0"/>
              <a:t>05.03.2025. sēdes lēmumu izpilde</a:t>
            </a:r>
            <a:r>
              <a:rPr lang="lv-LV" sz="1600" dirty="0"/>
              <a:t>:</a:t>
            </a:r>
          </a:p>
          <a:p>
            <a:endParaRPr lang="lv-LV" sz="1600" dirty="0"/>
          </a:p>
          <a:p>
            <a:pPr marL="285750" indent="-285750">
              <a:buFontTx/>
              <a:buChar char="-"/>
            </a:pPr>
            <a:r>
              <a:rPr lang="lv-LV" sz="1600" dirty="0"/>
              <a:t>Pārceļamie pasākumi no 2023.,2024.gada – daļēji izpildīts – visi pasākumi vēl nav noslēgti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Līdzekļu pārdale LVC priekš vidējā ātruma kontroles – izpildīts – pasākums realizēts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Līdzekļu pārdale CSDD projektiem – izpildīts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Projektu realizācija 2025.gadā – izpildīts – projekti realizēti – iesniegtas atskaites</a:t>
            </a:r>
          </a:p>
          <a:p>
            <a:endParaRPr lang="lv-LV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0B27A9-6524-8D48-0E10-723BDE38F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CSDP lēmumu izpilde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89240-2201-B652-4076-AEF4A5069F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10B4DBD-DBD4-9409-AA3D-5B98D21B8D93}"/>
              </a:ext>
            </a:extLst>
          </p:cNvPr>
          <p:cNvSpPr/>
          <p:nvPr/>
        </p:nvSpPr>
        <p:spPr>
          <a:xfrm>
            <a:off x="613801" y="2139732"/>
            <a:ext cx="1539688" cy="1505230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900" b="1" dirty="0">
              <a:solidFill>
                <a:schemeClr val="tx1"/>
              </a:solidFill>
            </a:endParaRPr>
          </a:p>
        </p:txBody>
      </p:sp>
      <p:pic>
        <p:nvPicPr>
          <p:cNvPr id="7" name="Graphic 6" descr="Document outline">
            <a:extLst>
              <a:ext uri="{FF2B5EF4-FFF2-40B4-BE49-F238E27FC236}">
                <a16:creationId xmlns:a16="http://schemas.microsoft.com/office/drawing/2014/main" id="{F712CE51-78A5-8A63-ABD7-B078350763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3280" y="243514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11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B9BA0-4062-4E47-5E67-64D3D5E08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370C87-2F94-0FB5-79E9-5ABB17A8B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 fontScale="92500" lnSpcReduction="10000"/>
          </a:bodyPr>
          <a:lstStyle/>
          <a:p>
            <a:r>
              <a:rPr lang="lv-LV" sz="1600" b="1" dirty="0"/>
              <a:t>Atskaites</a:t>
            </a:r>
            <a:endParaRPr lang="lv-LV" sz="1600" dirty="0"/>
          </a:p>
          <a:p>
            <a:pPr marL="285750" indent="-285750">
              <a:buFontTx/>
              <a:buChar char="-"/>
            </a:pPr>
            <a:r>
              <a:rPr lang="lv-LV" sz="1600" dirty="0"/>
              <a:t>Pārceltie no 2022.gada  - sodu reģistra pilnveide - rakstveida lēmums – turpinās 2026.gadā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Pārceltie no 2023.-2024.gada: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Ātruma kontroles līdzekļi (VP) – izpildīts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Numura zīmju noteikšana (VP) – izpildīts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Preventīvie materiāli (VP) – turpinās 2026.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Kameras VRS – turpinās 2026.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Mobilās gala iekārtas (IeM IC) – izpildīts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Finansējums </a:t>
            </a:r>
            <a:r>
              <a:rPr lang="lv-LV" sz="1600" dirty="0" err="1"/>
              <a:t>vid.ātruma</a:t>
            </a:r>
            <a:r>
              <a:rPr lang="lv-LV" sz="1600" dirty="0"/>
              <a:t> </a:t>
            </a:r>
            <a:r>
              <a:rPr lang="lv-LV" sz="1600" dirty="0" err="1"/>
              <a:t>kontr</a:t>
            </a:r>
            <a:r>
              <a:rPr lang="lv-LV" sz="1600" dirty="0"/>
              <a:t>. (LVC) - izpildīts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2025.gadā atbalstītie pasākumi: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Pārceltie pasākumi: </a:t>
            </a:r>
          </a:p>
          <a:p>
            <a:pPr marL="285750" indent="-285750">
              <a:buFontTx/>
              <a:buChar char="-"/>
            </a:pPr>
            <a:endParaRPr lang="lv-LV" sz="1600" dirty="0"/>
          </a:p>
          <a:p>
            <a:pPr marL="285750" indent="-285750">
              <a:buFontTx/>
              <a:buChar char="-"/>
            </a:pPr>
            <a:endParaRPr lang="lv-LV" sz="1600" dirty="0"/>
          </a:p>
          <a:p>
            <a:endParaRPr lang="lv-LV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9E75E6-D119-24B9-AAA0-CE279E07C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Atskaites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01527-F404-9C27-71B5-2D0EEDFFA0F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5</a:t>
            </a:fld>
            <a:endParaRPr lang="en-US" altLang="lv-LV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DA50C03-242B-7F2D-005F-CA99344B3C12}"/>
              </a:ext>
            </a:extLst>
          </p:cNvPr>
          <p:cNvSpPr/>
          <p:nvPr/>
        </p:nvSpPr>
        <p:spPr>
          <a:xfrm>
            <a:off x="613801" y="2139732"/>
            <a:ext cx="1539688" cy="1505230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900" b="1" dirty="0">
              <a:solidFill>
                <a:schemeClr val="tx1"/>
              </a:solidFill>
            </a:endParaRPr>
          </a:p>
        </p:txBody>
      </p:sp>
      <p:pic>
        <p:nvPicPr>
          <p:cNvPr id="7" name="Graphic 6" descr="Document outline">
            <a:extLst>
              <a:ext uri="{FF2B5EF4-FFF2-40B4-BE49-F238E27FC236}">
                <a16:creationId xmlns:a16="http://schemas.microsoft.com/office/drawing/2014/main" id="{4CC71052-20E9-EDA2-1091-90EB701832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3280" y="243514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1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A27C9-D1BA-36C0-078C-A57087A66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57BC17-CBFC-541B-6D24-AA062B6AA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/>
          <a:p>
            <a:endParaRPr lang="lv-LV" sz="1600" dirty="0"/>
          </a:p>
          <a:p>
            <a:endParaRPr lang="lv-LV" sz="1600" dirty="0"/>
          </a:p>
          <a:p>
            <a:r>
              <a:rPr lang="lv-LV" sz="1600" dirty="0"/>
              <a:t>2025.gadā atbalstītie un realizētie pasākumi: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SM realizēti 25 pasākumi, 23 pabeigti, 2 tiks pabeigti 2026.- </a:t>
            </a:r>
            <a:r>
              <a:rPr lang="lv-LV" sz="1600" dirty="0" err="1"/>
              <a:t>starpatskaites</a:t>
            </a:r>
            <a:r>
              <a:rPr lang="lv-LV" sz="1600" dirty="0"/>
              <a:t> (</a:t>
            </a:r>
            <a:r>
              <a:rPr lang="lv-LV" sz="1600" dirty="0" err="1"/>
              <a:t>CSNg</a:t>
            </a:r>
            <a:r>
              <a:rPr lang="lv-LV" sz="1600" dirty="0"/>
              <a:t> izpēte, «Gribu būt mobils)</a:t>
            </a:r>
          </a:p>
          <a:p>
            <a:pPr marL="285750" indent="-285750">
              <a:buFontTx/>
              <a:buChar char="-"/>
            </a:pPr>
            <a:r>
              <a:rPr lang="lv-LV" sz="1600" dirty="0"/>
              <a:t>IeM realizēti 13 pasākumi, 11 pabeigti, 2 turpinās 2026.gadā - </a:t>
            </a:r>
            <a:r>
              <a:rPr lang="lv-LV" sz="1600" dirty="0" err="1"/>
              <a:t>starpatskaites</a:t>
            </a:r>
            <a:endParaRPr lang="lv-LV" sz="1600" dirty="0"/>
          </a:p>
          <a:p>
            <a:pPr marL="285750" indent="-285750">
              <a:buFontTx/>
              <a:buChar char="-"/>
            </a:pPr>
            <a:endParaRPr lang="lv-LV" sz="1600" dirty="0"/>
          </a:p>
          <a:p>
            <a:endParaRPr lang="lv-LV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4E89A5-4BCD-9F8C-C585-49C5557A4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Atskaites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55CBB-1FB0-3573-93B7-036411951BD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6</a:t>
            </a:fld>
            <a:endParaRPr lang="en-US" altLang="lv-LV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2117117-5BC6-3347-DCA0-F54E38066BA0}"/>
              </a:ext>
            </a:extLst>
          </p:cNvPr>
          <p:cNvSpPr/>
          <p:nvPr/>
        </p:nvSpPr>
        <p:spPr>
          <a:xfrm>
            <a:off x="613801" y="2139732"/>
            <a:ext cx="1539688" cy="1505230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900" b="1" dirty="0">
              <a:solidFill>
                <a:schemeClr val="tx1"/>
              </a:solidFill>
            </a:endParaRPr>
          </a:p>
        </p:txBody>
      </p:sp>
      <p:pic>
        <p:nvPicPr>
          <p:cNvPr id="7" name="Graphic 6" descr="Document outline">
            <a:extLst>
              <a:ext uri="{FF2B5EF4-FFF2-40B4-BE49-F238E27FC236}">
                <a16:creationId xmlns:a16="http://schemas.microsoft.com/office/drawing/2014/main" id="{F7891E3E-3748-4309-5E60-F871677C10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3280" y="243514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95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204" y="1971530"/>
            <a:ext cx="5391592" cy="120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Custom 1">
      <a:dk1>
        <a:srgbClr val="355464"/>
      </a:dk1>
      <a:lt1>
        <a:srgbClr val="FFFFFF"/>
      </a:lt1>
      <a:dk2>
        <a:srgbClr val="7ADFEA"/>
      </a:dk2>
      <a:lt2>
        <a:srgbClr val="C6ED9C"/>
      </a:lt2>
      <a:accent1>
        <a:srgbClr val="26C4E8"/>
      </a:accent1>
      <a:accent2>
        <a:srgbClr val="355464"/>
      </a:accent2>
      <a:accent3>
        <a:srgbClr val="DBEFC6"/>
      </a:accent3>
      <a:accent4>
        <a:srgbClr val="8CDEE8"/>
      </a:accent4>
      <a:accent5>
        <a:srgbClr val="729EB4"/>
      </a:accent5>
      <a:accent6>
        <a:srgbClr val="E7F94C"/>
      </a:accent6>
      <a:hlink>
        <a:srgbClr val="26C4E8"/>
      </a:hlink>
      <a:folHlink>
        <a:srgbClr val="AF0000"/>
      </a:folHlink>
    </a:clrScheme>
    <a:fontScheme name="Satiksmes Ministrija">
      <a:majorFont>
        <a:latin typeface="Verdana bold"/>
        <a:ea typeface="Calibri"/>
        <a:cs typeface="Calibri"/>
      </a:majorFont>
      <a:minorFont>
        <a:latin typeface="Verdana regular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2F10E7C4C39940B5A4614184529A47" ma:contentTypeVersion="18" ma:contentTypeDescription="Create a new document." ma:contentTypeScope="" ma:versionID="a61629a9ec085c9ef04dc86ea33f7def">
  <xsd:schema xmlns:xsd="http://www.w3.org/2001/XMLSchema" xmlns:xs="http://www.w3.org/2001/XMLSchema" xmlns:p="http://schemas.microsoft.com/office/2006/metadata/properties" xmlns:ns2="929ef86d-0678-474b-a2d1-4b70d1db9477" xmlns:ns3="a57d379d-1838-4fe5-9dd3-f55eabd60318" targetNamespace="http://schemas.microsoft.com/office/2006/metadata/properties" ma:root="true" ma:fieldsID="befcb401a800740fc74491140e5754a1" ns2:_="" ns3:_="">
    <xsd:import namespace="929ef86d-0678-474b-a2d1-4b70d1db9477"/>
    <xsd:import namespace="a57d379d-1838-4fe5-9dd3-f55eabd603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ef86d-0678-474b-a2d1-4b70d1db94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02c859b-0546-4206-9cae-cfa997077b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7d379d-1838-4fe5-9dd3-f55eabd6031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c23498-8d43-4f6c-b49d-fc58ffadf4f7}" ma:internalName="TaxCatchAll" ma:showField="CatchAllData" ma:web="a57d379d-1838-4fe5-9dd3-f55eabd603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29ef86d-0678-474b-a2d1-4b70d1db9477">
      <Terms xmlns="http://schemas.microsoft.com/office/infopath/2007/PartnerControls"/>
    </lcf76f155ced4ddcb4097134ff3c332f>
    <TaxCatchAll xmlns="a57d379d-1838-4fe5-9dd3-f55eabd60318" xsi:nil="true"/>
  </documentManagement>
</p:properties>
</file>

<file path=customXml/itemProps1.xml><?xml version="1.0" encoding="utf-8"?>
<ds:datastoreItem xmlns:ds="http://schemas.openxmlformats.org/officeDocument/2006/customXml" ds:itemID="{D8AB998A-3168-47B7-BA95-E910BF796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9ef86d-0678-474b-a2d1-4b70d1db9477"/>
    <ds:schemaRef ds:uri="a57d379d-1838-4fe5-9dd3-f55eabd603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3F67D5-3A88-46FD-B163-CB82B84B70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7B2EF8-A40A-4AA0-8CE3-794D8F14FB27}">
  <ds:schemaRefs>
    <ds:schemaRef ds:uri="929ef86d-0678-474b-a2d1-4b70d1db9477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a57d379d-1838-4fe5-9dd3-f55eabd60318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2802</TotalTime>
  <Words>339</Words>
  <Application>Microsoft Office PowerPoint</Application>
  <PresentationFormat>On-screen Show (16:9)</PresentationFormat>
  <Paragraphs>57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MS PGothic</vt:lpstr>
      <vt:lpstr>Arial</vt:lpstr>
      <vt:lpstr>Calibri</vt:lpstr>
      <vt:lpstr>Times New Roman</vt:lpstr>
      <vt:lpstr>Verdana</vt:lpstr>
      <vt:lpstr>Verdana bold</vt:lpstr>
      <vt:lpstr>Verdana regular</vt:lpstr>
      <vt:lpstr>89_Prezentacija_templateLV</vt:lpstr>
      <vt:lpstr>CSDP domnīcas darbs, CSDP lēmumi un atskaites</vt:lpstr>
      <vt:lpstr>CSDP domnīcas darbs 2025. un 2026.gadā</vt:lpstr>
      <vt:lpstr>CSDP lēmumu izpilde</vt:lpstr>
      <vt:lpstr>CSDP lēmumu izpilde</vt:lpstr>
      <vt:lpstr>Atskaites</vt:lpstr>
      <vt:lpstr>Atskaites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Elīna Saule</cp:lastModifiedBy>
  <cp:revision>22</cp:revision>
  <cp:lastPrinted>2025-11-26T09:47:10Z</cp:lastPrinted>
  <dcterms:created xsi:type="dcterms:W3CDTF">2014-11-20T14:46:47Z</dcterms:created>
  <dcterms:modified xsi:type="dcterms:W3CDTF">2026-03-24T11:16:38Z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0x010100572F10E7C4C39940B5A4614184529A47</vt:lpwstr>
  </property>
  <property fmtid="{D5CDD505-2E9C-101B-9397-08002B2CF9AE}" pid="3" name="MediaServiceImageTags">
    <vt:lpwstr/>
  </property>
</Properties>
</file>