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sldIdLst>
    <p:sldId id="256" r:id="rId5"/>
    <p:sldId id="312" r:id="rId6"/>
    <p:sldId id="317" r:id="rId7"/>
    <p:sldId id="333" r:id="rId8"/>
    <p:sldId id="334" r:id="rId9"/>
    <p:sldId id="336" r:id="rId10"/>
    <p:sldId id="337" r:id="rId11"/>
    <p:sldId id="335" r:id="rId12"/>
  </p:sldIdLst>
  <p:sldSz cx="9144000" cy="5143500" type="screen16x9"/>
  <p:notesSz cx="7010400" cy="92964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01"/>
    <a:srgbClr val="336666"/>
    <a:srgbClr val="ECFD4F"/>
    <a:srgbClr val="003787"/>
    <a:srgbClr val="D5DADF"/>
    <a:srgbClr val="355464"/>
    <a:srgbClr val="7ADFEA"/>
    <a:srgbClr val="A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1945AE-AFAC-4D24-BE8E-74A8CA673421}" v="16" dt="2026-03-25T09:32:31.0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4673" autoAdjust="0"/>
  </p:normalViewPr>
  <p:slideViewPr>
    <p:cSldViewPr snapToGrid="0" snapToObjects="1">
      <p:cViewPr varScale="1">
        <p:scale>
          <a:sx n="138" d="100"/>
          <a:sy n="138" d="100"/>
        </p:scale>
        <p:origin x="1110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25.03.2026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95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64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57387"/>
            <a:ext cx="2715295" cy="265023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57387"/>
            <a:ext cx="2791496" cy="263724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003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063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33104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09904" y="4743450"/>
            <a:ext cx="429296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CA3062-E267-6DBF-0BDC-1B79B92C171A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397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58862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5662" y="4743450"/>
            <a:ext cx="403538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86310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D1F3D31-F0AC-5113-CF49-4A081D992866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38C65-9379-4485-5A30-B7EA85D2CF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2417015"/>
            <a:ext cx="7772400" cy="777875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1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5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4"/>
            <a:ext cx="2810814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5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2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80"/>
            <a:ext cx="2715295" cy="2637244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80"/>
            <a:ext cx="2791496" cy="2624247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33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text styles</a:t>
            </a:r>
          </a:p>
          <a:p>
            <a:pPr lvl="1"/>
            <a:r>
              <a:rPr lang="en-US" altLang="lv-LV" dirty="0"/>
              <a:t>Second level</a:t>
            </a:r>
          </a:p>
          <a:p>
            <a:pPr lvl="2"/>
            <a:r>
              <a:rPr lang="en-US" altLang="lv-LV" dirty="0"/>
              <a:t>Third level</a:t>
            </a:r>
          </a:p>
          <a:p>
            <a:pPr lvl="3"/>
            <a:r>
              <a:rPr lang="en-US" altLang="lv-LV" dirty="0"/>
              <a:t>Fourth level</a:t>
            </a:r>
          </a:p>
          <a:p>
            <a:pPr lvl="4"/>
            <a:r>
              <a:rPr lang="en-US" altLang="lv-LV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3/25/2026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40" r:id="rId3"/>
    <p:sldLayoutId id="2147483842" r:id="rId4"/>
    <p:sldLayoutId id="2147483832" r:id="rId5"/>
    <p:sldLayoutId id="2147483843" r:id="rId6"/>
    <p:sldLayoutId id="2147483844" r:id="rId7"/>
    <p:sldLayoutId id="2147483833" r:id="rId8"/>
    <p:sldLayoutId id="2147483845" r:id="rId9"/>
    <p:sldLayoutId id="2147483846" r:id="rId10"/>
    <p:sldLayoutId id="2147483849" r:id="rId11"/>
    <p:sldLayoutId id="2147483834" r:id="rId12"/>
    <p:sldLayoutId id="2147483835" r:id="rId13"/>
    <p:sldLayoutId id="2147483838" r:id="rId14"/>
    <p:sldLayoutId id="2147483839" r:id="rId15"/>
    <p:sldLayoutId id="2147483837" r:id="rId16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92FA2B8-E482-7D4A-AE96-CE7AA315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647955"/>
            <a:ext cx="7772400" cy="960439"/>
          </a:xfrm>
        </p:spPr>
        <p:txBody>
          <a:bodyPr>
            <a:normAutofit/>
          </a:bodyPr>
          <a:lstStyle/>
          <a:p>
            <a:r>
              <a:rPr lang="lv-LV" altLang="lv-LV" dirty="0">
                <a:ea typeface="MS PGothic" panose="020B0600070205080204" pitchFamily="34" charset="-128"/>
              </a:rPr>
              <a:t>Pasākumi CSNg novēršanai (profilaksei) 2026.gadā</a:t>
            </a:r>
            <a:endParaRPr lang="lv-LV" altLang="lv-LV" sz="2800" dirty="0">
              <a:ea typeface="MS PGothic" panose="020B0600070205080204" pitchFamily="34" charset="-128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587A947-E7E5-C844-9A5C-0914A765C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CSDP sēde 2026.gada 26.martā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43F29DAE-EF92-1540-AC44-FC7FCB6DF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Tālivaldis </a:t>
            </a:r>
            <a:r>
              <a:rPr lang="lv-LV" altLang="lv-LV" sz="1200" dirty="0" err="1">
                <a:ea typeface="MS PGothic" panose="020B0600070205080204" pitchFamily="34" charset="-128"/>
                <a:cs typeface="MS PGothic" panose="020B0600070205080204" pitchFamily="34" charset="-128"/>
              </a:rPr>
              <a:t>Vectirāns</a:t>
            </a:r>
            <a:endParaRPr lang="lv-LV" altLang="lv-LV" sz="1200" dirty="0"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r>
              <a:rPr lang="lv-LV" altLang="lv-LV" dirty="0">
                <a:ea typeface="MS PGothic" panose="020B0600070205080204" pitchFamily="34" charset="-128"/>
                <a:cs typeface="MS PGothic" panose="020B0600070205080204" pitchFamily="34" charset="-128"/>
              </a:rPr>
              <a:t>SM Autosatiksmes departamenta direktors</a:t>
            </a:r>
            <a:endParaRPr lang="lv-LV" altLang="lv-LV" sz="1200" dirty="0"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DD046-0A21-043B-D836-C63958D2F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srgbClr val="336666"/>
                </a:solidFill>
              </a:rPr>
              <a:t>Finansējums 2026.gadā</a:t>
            </a:r>
            <a:endParaRPr lang="en-US" sz="2000" dirty="0">
              <a:solidFill>
                <a:srgbClr val="336666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5736D-ACD1-F2F1-BDAE-DE85C7C77E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436877-7CB7-7AF5-45D7-60A1FBF18E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lv-LV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Kopējais pieteikumu skaits </a:t>
            </a:r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pieteikumi</a:t>
            </a:r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r>
              <a:rPr lang="lv-LV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IeM pieteikumi un 22 citi pieteikumi </a:t>
            </a:r>
            <a:endParaRPr lang="lv-LV" sz="18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IeM = 1 413 520</a:t>
            </a:r>
            <a:r>
              <a:rPr lang="lv-LV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</a:p>
          <a:p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Citi = 1 697 120 EUR</a:t>
            </a:r>
          </a:p>
          <a:p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Kopā</a:t>
            </a:r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3 110 640 EUR</a:t>
            </a:r>
          </a:p>
          <a:p>
            <a:endParaRPr lang="lv-LV" sz="18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Pieejamā </a:t>
            </a:r>
            <a:r>
              <a:rPr lang="lv-LV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 </a:t>
            </a:r>
            <a:r>
              <a:rPr lang="lv-LV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2 870 440 </a:t>
            </a:r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</a:p>
          <a:p>
            <a:r>
              <a:rPr lang="lv-LV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Priekšlikums piešķirt 34 pasākumiem </a:t>
            </a:r>
            <a:r>
              <a:rPr lang="lv-LV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2 802 540</a:t>
            </a:r>
            <a:r>
              <a:rPr lang="lv-LV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EUR</a:t>
            </a:r>
          </a:p>
          <a:p>
            <a:r>
              <a:rPr lang="lv-LV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lv-LV" b="1" dirty="0">
                <a:solidFill>
                  <a:srgbClr val="FFC1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(rezerve 67 900 EUR)</a:t>
            </a:r>
            <a:endParaRPr lang="en-US" sz="1800" dirty="0">
              <a:solidFill>
                <a:srgbClr val="FFC1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4BD66DC-63F6-9DA4-ECBF-75885E9616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092200" cy="238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2200">
                  <a:extLst>
                    <a:ext uri="{9D8B030D-6E8A-4147-A177-3AD203B41FA5}">
                      <a16:colId xmlns:a16="http://schemas.microsoft.com/office/drawing/2014/main" val="3953720375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400" u="none" strike="noStrike" dirty="0">
                          <a:effectLst/>
                        </a:rPr>
                        <a:t>1 697 120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92626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E5C6D83-D0FF-6ADB-F397-759C52EC94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092200" cy="238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2200">
                  <a:extLst>
                    <a:ext uri="{9D8B030D-6E8A-4147-A177-3AD203B41FA5}">
                      <a16:colId xmlns:a16="http://schemas.microsoft.com/office/drawing/2014/main" val="1741431567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400" u="none" strike="noStrike" dirty="0">
                          <a:effectLst/>
                        </a:rPr>
                        <a:t>1 697 120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530821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CC8294-546C-306F-A8FD-4015505F1F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219200" cy="447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3203987239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800" u="none" strike="noStrike" dirty="0">
                          <a:effectLst/>
                        </a:rPr>
                        <a:t>2 802 540 </a:t>
                      </a:r>
                      <a:endParaRPr lang="lv-LV" sz="1800" b="1" i="0" u="none" strike="noStrike" dirty="0">
                        <a:solidFill>
                          <a:srgbClr val="0D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3916390"/>
                  </a:ext>
                </a:extLst>
              </a:tr>
            </a:tbl>
          </a:graphicData>
        </a:graphic>
      </p:graphicFrame>
      <p:pic>
        <p:nvPicPr>
          <p:cNvPr id="11" name="Graphic 10" descr="Wallet outline">
            <a:extLst>
              <a:ext uri="{FF2B5EF4-FFF2-40B4-BE49-F238E27FC236}">
                <a16:creationId xmlns:a16="http://schemas.microsoft.com/office/drawing/2014/main" id="{8C2BB2FD-04C9-06DE-9254-78D4F7258F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167" y="2051050"/>
            <a:ext cx="1424066" cy="142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413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FB6BF-5143-643D-A882-D8CA86DCA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9286-EF63-C4FE-6414-1AD413ACF2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27777D-C471-A427-2A91-2A1A088DFD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0082F47-B553-3D57-E121-CFC856A20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92462"/>
              </p:ext>
            </p:extLst>
          </p:nvPr>
        </p:nvGraphicFramePr>
        <p:xfrm>
          <a:off x="342276" y="1392863"/>
          <a:ext cx="8496923" cy="2538336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6200931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1079291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  <a:gridCol w="1216701">
                  <a:extLst>
                    <a:ext uri="{9D8B030D-6E8A-4147-A177-3AD203B41FA5}">
                      <a16:colId xmlns:a16="http://schemas.microsoft.com/office/drawing/2014/main" val="2361866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Pieteicējs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Pieprasītā summa</a:t>
                      </a:r>
                    </a:p>
                    <a:p>
                      <a:r>
                        <a:rPr lang="lv-LV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(EUR)</a:t>
                      </a:r>
                      <a:endParaRPr 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2495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Drošas moto braukšanas apmācība apmācība uzsākot motosezonu 2026. BKSB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15 180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174255"/>
                  </a:ext>
                </a:extLst>
              </a:tr>
              <a:tr h="1990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“Drošas braukšanas apmācības dažādu segumu apstākļos 2026.gadā”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15 290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533151"/>
                  </a:ext>
                </a:extLst>
              </a:tr>
              <a:tr h="148529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Mācību materiāls “Mācies ielu gudrības ar Asvalteru un laid kā lielais!”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29 900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727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Konkura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“Ceļu satiksmes drošības pašvaldību novērtēšanas indekss 2025” īstenošana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47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Kampaņa, lai veiktu profilakses pasākumus agresīvas braukšanas mazināšanai, un informētu autovadītājus par drošas un atbildīgas braukšanas ietekmi uz to apdrošināšanas vēsturi “Cik maksā Tava neuzmanība uz ceļa?”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LTAB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369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kampaņa “Iedzīvotāju izglītošana par rīcību pēc vidējiem un smagiem CSNg" īstenošana (SADARBĪBĀ AR VUGD)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LTAB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980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Kampaņa “Klik - un noformēts!”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LTAB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08582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ACB70AF-7113-60D7-5998-74B80B70E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20" y="328135"/>
            <a:ext cx="6096000" cy="528847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Pieteikumi projektiem 2026.gadā</a:t>
            </a:r>
            <a:endParaRPr lang="en-US" sz="20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37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4DF2B-5708-CD5C-1FDB-C42DC1415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B1741-70E9-974A-B719-37D5D722AA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67F4D-2E35-0179-4A75-8A842D0823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ABFE42-4890-2588-E5E6-497CF07C501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A0E3CE1-C64D-652A-8BF2-B305F6AE86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468031"/>
              </p:ext>
            </p:extLst>
          </p:nvPr>
        </p:nvGraphicFramePr>
        <p:xfrm>
          <a:off x="342276" y="1392863"/>
          <a:ext cx="8496923" cy="3077451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6200931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1079291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  <a:gridCol w="1216701">
                  <a:extLst>
                    <a:ext uri="{9D8B030D-6E8A-4147-A177-3AD203B41FA5}">
                      <a16:colId xmlns:a16="http://schemas.microsoft.com/office/drawing/2014/main" val="2361866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Pieteicējs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Pieprasītā summa</a:t>
                      </a:r>
                    </a:p>
                    <a:p>
                      <a:r>
                        <a:rPr lang="lv-LV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(EUR)</a:t>
                      </a:r>
                      <a:endParaRPr 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Satiksmes dalībnieku informēšana un izglītošana 2026.gadā par drošu dalību ceļu satiksmē par šādām tēmām:</a:t>
                      </a:r>
                      <a:b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Par drošības jostu lietošanu transportlīdzeklī;</a:t>
                      </a:r>
                      <a:b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- Par gada tumšo periodu un drošības pamatnoteikumiem, kas jāievēro satiksmes dalībniekiem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CSDD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145 200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58662"/>
                  </a:ext>
                </a:extLst>
              </a:tr>
              <a:tr h="3000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Ceļu satiksmes drošības pasākums: “Drošas braukšanas konsultācijas Biķernieku kompleksajā sporta bāzē (BKSB) un reģionos” 2026.gadā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CSDD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67549"/>
                  </a:ext>
                </a:extLst>
              </a:tr>
              <a:tr h="2495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Izglītības projekts 2026.gadā "Latvijas Jauno satiksmes dalībnieku forums"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CSDD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174255"/>
                  </a:ext>
                </a:extLst>
              </a:tr>
              <a:tr h="1990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Mācību projekts 6. 8. klašu skolēniem ”Gribu būt mobils” 2026.gadā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CSDD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533151"/>
                  </a:ext>
                </a:extLst>
              </a:tr>
              <a:tr h="1485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“Smago ceļu satiksmes negadījumu izpētes projekts” 2026. gadā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CSDD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727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Ceļu satiksmes drošības rādītāju par 2026. gadu datu iegūšana, apstrāde, apkopošana, analīze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CSDD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47938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869326E7-F012-A9D7-605E-004146F21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20" y="328135"/>
            <a:ext cx="6096000" cy="528847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Pieteikumi projektiem 2026.gadā</a:t>
            </a:r>
            <a:endParaRPr lang="en-US" sz="20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027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79296-A473-8784-3D60-463B6BDC3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5ACCE3-2012-4775-E582-99BE87926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F6D0F-B84E-977D-4ADC-C836144F4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9142D2-802A-B7F0-DC77-FC3BC49EB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D5F2DE6-371D-A070-EE92-07C392E95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741221"/>
              </p:ext>
            </p:extLst>
          </p:nvPr>
        </p:nvGraphicFramePr>
        <p:xfrm>
          <a:off x="342276" y="1392863"/>
          <a:ext cx="8496923" cy="2592705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6200931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1079291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  <a:gridCol w="1216701">
                  <a:extLst>
                    <a:ext uri="{9D8B030D-6E8A-4147-A177-3AD203B41FA5}">
                      <a16:colId xmlns:a16="http://schemas.microsoft.com/office/drawing/2014/main" val="2361866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Pieteicējs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Pieprasītā summa</a:t>
                      </a:r>
                    </a:p>
                    <a:p>
                      <a:r>
                        <a:rPr lang="lv-LV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(EUR)</a:t>
                      </a:r>
                      <a:endParaRPr 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Ātruma mierināšanas pasākumu tipveida risinājumu piemērošanas kritēriju identificēšana un efektivitātes izpēte satiksmes režīmu maiņas zonā pie apdzīvoto vietu robežām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 "Inženierbūve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54 450,00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58662"/>
                  </a:ext>
                </a:extLst>
              </a:tr>
              <a:tr h="2495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“Satiksmes plūsmas analīze vidējā ātruma kontroles zonās, pirms/pēc tām”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APKC (RTU)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174255"/>
                  </a:ext>
                </a:extLst>
              </a:tr>
              <a:tr h="1990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Ceļu satiksmes negadījumu profilakses pasākums “Dzirdi. Redzi. Dzīvo! – Dzelzceļa spoki. Jaunieši brīdina”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Latvijas Dzelzceļš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533151"/>
                  </a:ext>
                </a:extLst>
              </a:tr>
              <a:tr h="1485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Satiksmes drošības sociālā kampaņa ar saukli </a:t>
                      </a: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Hej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vadītāj! Atceries par 20km/h dzīvojamās zonās!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Latvijas Auto Moto biedrība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727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Papildus vidējā braukšanas ātruma kontroles tehnisko līdzekļu uzstādīšana 2026.gadā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Latvijas Valsts ceļi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47938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3335B646-FCED-7AD4-43CF-E80F2E3E8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20" y="328135"/>
            <a:ext cx="6096000" cy="528847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Pieteikumi projektiem 2026.gadā</a:t>
            </a:r>
            <a:endParaRPr lang="en-US" sz="20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9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26640-61D8-BFBC-8D76-45511B089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AF5ED-75A0-DBBE-439A-09582FCB3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962A5-951B-A5FC-B754-1B8E1A6AA7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25174A-35F2-9B86-ADA3-A976FC82511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6007EBF-1917-919F-7A0E-799FB1C83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422471"/>
              </p:ext>
            </p:extLst>
          </p:nvPr>
        </p:nvGraphicFramePr>
        <p:xfrm>
          <a:off x="342276" y="1392863"/>
          <a:ext cx="8496923" cy="339852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6200931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1079291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  <a:gridCol w="1216701">
                  <a:extLst>
                    <a:ext uri="{9D8B030D-6E8A-4147-A177-3AD203B41FA5}">
                      <a16:colId xmlns:a16="http://schemas.microsoft.com/office/drawing/2014/main" val="2361866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Pieteicējs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Pieprasītā summa</a:t>
                      </a:r>
                    </a:p>
                    <a:p>
                      <a:r>
                        <a:rPr lang="lv-LV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(EUR)</a:t>
                      </a:r>
                      <a:endParaRPr 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Aprīkojuma iegāde preventīvu pasākumu nodrošināšanai 2026.gadā.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58662"/>
                  </a:ext>
                </a:extLst>
              </a:tr>
              <a:tr h="3000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Preventīvu izdales materiālu ar gaismu atstarojošiem elementiem iegāde ceļu satiksmes drošības veicināšanai 2026.gadā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67549"/>
                  </a:ext>
                </a:extLst>
              </a:tr>
              <a:tr h="2495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Preventīvu izdales materiālu – veicināšanas balvu - iegāde ceļu satiksmes drošības veicināšanai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174255"/>
                  </a:ext>
                </a:extLst>
              </a:tr>
              <a:tr h="1990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Digitālu interaktīvi izglītojošu spēļu izstrāde par drošību piedaloties ceļu satiksmē 2026.gadā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533151"/>
                  </a:ext>
                </a:extLst>
              </a:tr>
              <a:tr h="1485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Portatīvo mērierīču alkohola koncentrācijas noteikšanai izelpojamā gaisā komplektu iegāde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727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(trīs) portatīvo autotransporta svaru komplektu iegāde ceļu satiksmes (autopārvadājumu) kontroles nodrošināšanai 2026.gadā.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47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Automātiskās transportlīdzekļu valsts reģistrācijas numura zīmju nolasīšanas/atpazīšanas un ceļu satiksmē izdarītu pārkāpumu fiksēšanas sistēmas un tās programmnodrošinājuma uzturēšanas, remonta un pilnveidošanas pakalpojuma iegāde 2026.gadā (EUNOMIA)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288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Transportlīdzekļu, kas paredzēti pārvietojamo fotoradaru darbības nodrošināšanai, iegāde 2026.gadā.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369298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498D35F-3CE7-0D68-E043-E53A0B02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20" y="328135"/>
            <a:ext cx="6096000" cy="528847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IeM pieteikumi projektiem 2026.gadā</a:t>
            </a:r>
            <a:endParaRPr lang="en-US" sz="20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89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86D67-4A3A-5E19-EE14-A521DBB2C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065E6-571D-256C-EAFA-13F2C6655C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236AD4-454F-373F-463F-6FED2BF9D4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B1F08-5F25-C379-7897-C7B87A72A9B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98B6626-2519-4DF5-F59D-27C4F6494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531218"/>
              </p:ext>
            </p:extLst>
          </p:nvPr>
        </p:nvGraphicFramePr>
        <p:xfrm>
          <a:off x="342276" y="1392863"/>
          <a:ext cx="8496923" cy="3329879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6200931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1079291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  <a:gridCol w="1216701">
                  <a:extLst>
                    <a:ext uri="{9D8B030D-6E8A-4147-A177-3AD203B41FA5}">
                      <a16:colId xmlns:a16="http://schemas.microsoft.com/office/drawing/2014/main" val="2361866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Pieteicējs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Pieprasītā summa</a:t>
                      </a:r>
                    </a:p>
                    <a:p>
                      <a:r>
                        <a:rPr lang="lv-LV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(EUR)</a:t>
                      </a:r>
                      <a:endParaRPr 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Attālinātas saziņas ar viedo </a:t>
                      </a: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tahogrāfu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 (četru) komplektu (DSRC modulis) iegāde ceļu satiksmes (autopārvadājumu) uzraudzības nodrošināšanai 2026.gadā.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058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Ceļu satiksmē izdarītu pārkāpumu fiksēšanai un apstrādei nepieciešamā programmnodrošinājuma piegādes, uzturēšanas un pilnveidošanas pakalpojuma iegāde (2026.gadā)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58662"/>
                  </a:ext>
                </a:extLst>
              </a:tr>
              <a:tr h="3000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Ekspresdiagnostikas testi narkotisko un psihotropo vielu klātbūtnes noteikšanai.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67549"/>
                  </a:ext>
                </a:extLst>
              </a:tr>
              <a:tr h="2495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Valsts ugunsdzēsības un glābšanas dienesta materiāli tehniskās bāzes glābšanas darbu veikšanai iegāde un CSNg apstākļu fiksēšanai nostiprināšana un paplašināšana 2026.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VUGD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349 994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174255"/>
                  </a:ext>
                </a:extLst>
              </a:tr>
              <a:tr h="1990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Informatīvās kampaņas "Iedzīvotāju izglītošana par rīcību pēc </a:t>
                      </a: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CSNg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 īstenošana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VUGD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29 930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533151"/>
                  </a:ext>
                </a:extLst>
              </a:tr>
              <a:tr h="1485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Jaunās paaudzes Satiksmes negadījumu reģistra izstrāde 2026.gadā (1.posms)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IeM IC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58 998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727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Jaunās paaudzes Autopārvadājumu kontroles un uzraudzības sistēmas izstrāde 2026.gadā (1.posms)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IeM IC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58 998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47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Droša operatīvā transportlīdzekļa vadīšanas iemaņas Valsts robežsardzes amatpersonām 2026.gadā.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288055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F8660615-C049-F8E6-EB64-9BBC05BBD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20" y="328135"/>
            <a:ext cx="6096000" cy="528847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IeM pieteikumi projektiem 2026.gadā</a:t>
            </a:r>
            <a:endParaRPr lang="en-US" sz="20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788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4F4AE-2494-3CB5-DED1-FC2125F91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52D188-B29D-7910-FFE8-4F9872A48D5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72B1374-4A78-52E6-F087-215EC6EBF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168201"/>
              </p:ext>
            </p:extLst>
          </p:nvPr>
        </p:nvGraphicFramePr>
        <p:xfrm>
          <a:off x="1225963" y="1568349"/>
          <a:ext cx="6935151" cy="232410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40521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4403250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1196129">
                  <a:extLst>
                    <a:ext uri="{9D8B030D-6E8A-4147-A177-3AD203B41FA5}">
                      <a16:colId xmlns:a16="http://schemas.microsoft.com/office/drawing/2014/main" val="2424073979"/>
                    </a:ext>
                  </a:extLst>
                </a:gridCol>
                <a:gridCol w="995251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365817">
                <a:tc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pieteicējs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pPr algn="l"/>
                      <a:r>
                        <a:rPr lang="lv-LV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Pētījums “</a:t>
                      </a: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Mazaizsargāto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satiksmes dalībnieku drošība un </a:t>
                      </a: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mikromobilitātes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infrastruktūras risinājumu uz tiltiem un satiksmes pārvadiem </a:t>
                      </a: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izvērtējums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pilnveidošanas iespējas”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471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Pētījums par braukšanas </a:t>
                      </a: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simulatoru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efektivitāti samazināt ceļu satiksmes negadījumu skaitu Latvijā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VRCentrs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VA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27 200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74394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Pilotprojekts: Cilvēka faktora un uzvedības izpēte ceļu satiksmes negadījumos dzelzceļa vidē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TNGIIB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758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Informatīvi izglītojoša kampaņa un aktivitātes par videi un cilvēkam drošu auto un moto braukšanu mežos un to apkārtnē atļautajās teritorijās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Rīgas Meži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28 000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624376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A887740B-DF3B-6C8C-D8A5-5F9452FAD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  <a:r>
              <a:rPr lang="lv-LV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lv-LV" sz="20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Atliktie projekti </a:t>
            </a:r>
            <a:endParaRPr lang="en-US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0250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Custom 1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E7F94C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F10E7C4C39940B5A4614184529A47" ma:contentTypeVersion="18" ma:contentTypeDescription="Create a new document." ma:contentTypeScope="" ma:versionID="a61629a9ec085c9ef04dc86ea33f7def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befcb401a800740fc74491140e5754a1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9ef86d-0678-474b-a2d1-4b70d1db9477">
      <Terms xmlns="http://schemas.microsoft.com/office/infopath/2007/PartnerControls"/>
    </lcf76f155ced4ddcb4097134ff3c332f>
    <TaxCatchAll xmlns="a57d379d-1838-4fe5-9dd3-f55eabd60318" xsi:nil="true"/>
  </documentManagement>
</p:properties>
</file>

<file path=customXml/itemProps1.xml><?xml version="1.0" encoding="utf-8"?>
<ds:datastoreItem xmlns:ds="http://schemas.openxmlformats.org/officeDocument/2006/customXml" ds:itemID="{D8AB998A-3168-47B7-BA95-E910BF7967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ef86d-0678-474b-a2d1-4b70d1db9477"/>
    <ds:schemaRef ds:uri="a57d379d-1838-4fe5-9dd3-f55eabd60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3F67D5-3A88-46FD-B163-CB82B84B70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7B2EF8-A40A-4AA0-8CE3-794D8F14FB27}">
  <ds:schemaRefs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elements/1.1/"/>
    <ds:schemaRef ds:uri="a57d379d-1838-4fe5-9dd3-f55eabd60318"/>
    <ds:schemaRef ds:uri="929ef86d-0678-474b-a2d1-4b70d1db947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1187</TotalTime>
  <Words>921</Words>
  <Application>Microsoft Office PowerPoint</Application>
  <PresentationFormat>On-screen Show (16:9)</PresentationFormat>
  <Paragraphs>177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MS PGothic</vt:lpstr>
      <vt:lpstr>Arial</vt:lpstr>
      <vt:lpstr>Calibri</vt:lpstr>
      <vt:lpstr>Times New Roman</vt:lpstr>
      <vt:lpstr>Verdana</vt:lpstr>
      <vt:lpstr>Verdana bold</vt:lpstr>
      <vt:lpstr>Verdana regular</vt:lpstr>
      <vt:lpstr>89_Prezentacija_templateLV</vt:lpstr>
      <vt:lpstr>Pasākumi CSNg novēršanai (profilaksei) 2026.gadā</vt:lpstr>
      <vt:lpstr>Finansējums 2026.gadā</vt:lpstr>
      <vt:lpstr>Pieteikumi projektiem 2026.gadā</vt:lpstr>
      <vt:lpstr>Pieteikumi projektiem 2026.gadā</vt:lpstr>
      <vt:lpstr>Pieteikumi projektiem 2026.gadā</vt:lpstr>
      <vt:lpstr>IeM pieteikumi projektiem 2026.gadā</vt:lpstr>
      <vt:lpstr>IeM pieteikumi projektiem 2026.gadā</vt:lpstr>
      <vt:lpstr>!    Atliktie projekti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Elīna Saule</cp:lastModifiedBy>
  <cp:revision>24</cp:revision>
  <cp:lastPrinted>2025-02-11T13:53:51Z</cp:lastPrinted>
  <dcterms:created xsi:type="dcterms:W3CDTF">2014-11-20T14:46:47Z</dcterms:created>
  <dcterms:modified xsi:type="dcterms:W3CDTF">2026-03-25T10:24:31Z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  <property fmtid="{D5CDD505-2E9C-101B-9397-08002B2CF9AE}" pid="3" name="MediaServiceImageTags">
    <vt:lpwstr/>
  </property>
</Properties>
</file>