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3"/>
  </p:notesMasterIdLst>
  <p:sldIdLst>
    <p:sldId id="256" r:id="rId5"/>
    <p:sldId id="312" r:id="rId6"/>
    <p:sldId id="317" r:id="rId7"/>
    <p:sldId id="333" r:id="rId8"/>
    <p:sldId id="334" r:id="rId9"/>
    <p:sldId id="336" r:id="rId10"/>
    <p:sldId id="337" r:id="rId11"/>
    <p:sldId id="335" r:id="rId12"/>
  </p:sldIdLst>
  <p:sldSz cx="9144000" cy="5143500" type="screen16x9"/>
  <p:notesSz cx="7010400" cy="92964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101"/>
    <a:srgbClr val="336666"/>
    <a:srgbClr val="ECFD4F"/>
    <a:srgbClr val="003787"/>
    <a:srgbClr val="D5DADF"/>
    <a:srgbClr val="355464"/>
    <a:srgbClr val="7ADFEA"/>
    <a:srgbClr val="A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1945AE-AFAC-4D24-BE8E-74A8CA673421}" v="16" dt="2026-03-25T09:32:31.0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94673" autoAdjust="0"/>
  </p:normalViewPr>
  <p:slideViewPr>
    <p:cSldViewPr snapToGrid="0" snapToObjects="1">
      <p:cViewPr varScale="1">
        <p:scale>
          <a:sx n="138" d="100"/>
          <a:sy n="138" d="100"/>
        </p:scale>
        <p:origin x="111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BE964E-9C39-3C49-AA3C-1DEC2C16E9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95742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F3CE2F-936C-0F48-86EB-82744A19432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1E5DA71-AD26-9A49-80A9-F29E66729191}" type="datetimeFigureOut">
              <a:rPr lang="lv-LV" altLang="lv-LV"/>
              <a:pPr>
                <a:defRPr/>
              </a:pPr>
              <a:t>25.03.2026</a:t>
            </a:fld>
            <a:endParaRPr lang="lv-LV" alt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FE6E004-3590-8D4A-81E2-2D0C4C8F36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8014F86-C55B-8846-86B0-73D6539AA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451F03-A5D8-5D45-9909-5766813137D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957427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D0C637-3CF8-6E44-AC6D-F543E1329E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EC814D1-70A8-6F41-8C4D-91D0DE9A9AB7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>
            <a:extLst>
              <a:ext uri="{FF2B5EF4-FFF2-40B4-BE49-F238E27FC236}">
                <a16:creationId xmlns:a16="http://schemas.microsoft.com/office/drawing/2014/main" id="{94344991-F404-6047-90ED-C7A266A18F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483" y="0"/>
            <a:ext cx="2545034" cy="2805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F7532285-D0F2-4A4C-890D-C7226BC9C0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6100"/>
            <a:ext cx="9144000" cy="184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56B1AD4-C79B-234F-BBE1-B24B6C038225}"/>
              </a:ext>
            </a:extLst>
          </p:cNvPr>
          <p:cNvSpPr txBox="1">
            <a:spLocks/>
          </p:cNvSpPr>
          <p:nvPr userDrawn="1"/>
        </p:nvSpPr>
        <p:spPr>
          <a:xfrm>
            <a:off x="685802" y="3543303"/>
            <a:ext cx="7772400" cy="777479"/>
          </a:xfrm>
          <a:prstGeom prst="rect">
            <a:avLst/>
          </a:prstGeom>
        </p:spPr>
        <p:txBody>
          <a:bodyPr lIns="93957" tIns="46980" rIns="93957" bIns="46980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2" y="2628902"/>
            <a:ext cx="7772400" cy="720332"/>
          </a:xfrm>
        </p:spPr>
        <p:txBody>
          <a:bodyPr anchor="t">
            <a:normAutofit/>
          </a:bodyPr>
          <a:lstStyle>
            <a:lvl1pPr algn="ctr">
              <a:defRPr sz="28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2" y="3543300"/>
            <a:ext cx="7772400" cy="685800"/>
          </a:xfrm>
        </p:spPr>
        <p:txBody>
          <a:bodyPr>
            <a:normAutofit/>
          </a:bodyPr>
          <a:lstStyle>
            <a:lvl1pPr marL="0" indent="0" algn="ctr">
              <a:buNone/>
              <a:defRPr sz="12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2" y="4320779"/>
            <a:ext cx="7772400" cy="479822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995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27A5CE-3CFE-56AA-F144-38E4496A24E8}"/>
              </a:ext>
            </a:extLst>
          </p:cNvPr>
          <p:cNvSpPr/>
          <p:nvPr userDrawn="1"/>
        </p:nvSpPr>
        <p:spPr>
          <a:xfrm>
            <a:off x="5892082" y="1803198"/>
            <a:ext cx="2794718" cy="2650236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16EC33-7CBD-2075-4261-3E7ADD9C156F}"/>
              </a:ext>
            </a:extLst>
          </p:cNvPr>
          <p:cNvSpPr/>
          <p:nvPr userDrawn="1"/>
        </p:nvSpPr>
        <p:spPr>
          <a:xfrm>
            <a:off x="2771105" y="1804189"/>
            <a:ext cx="2715296" cy="2650236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FA093C-B0A4-785B-DBAC-417A70A8AAA2}"/>
              </a:ext>
            </a:extLst>
          </p:cNvPr>
          <p:cNvSpPr/>
          <p:nvPr userDrawn="1"/>
        </p:nvSpPr>
        <p:spPr>
          <a:xfrm>
            <a:off x="5711779" y="1957388"/>
            <a:ext cx="2794718" cy="265023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52DA2A-9C67-58DF-ED13-0E4DDD818FC8}"/>
              </a:ext>
            </a:extLst>
          </p:cNvPr>
          <p:cNvSpPr/>
          <p:nvPr userDrawn="1"/>
        </p:nvSpPr>
        <p:spPr>
          <a:xfrm>
            <a:off x="2590801" y="1957388"/>
            <a:ext cx="2715295" cy="26372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970378"/>
            <a:ext cx="2715295" cy="2637245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1" y="1970378"/>
            <a:ext cx="2791496" cy="2624249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1" y="1110349"/>
            <a:ext cx="2895600" cy="612193"/>
          </a:xfrm>
          <a:solidFill>
            <a:srgbClr val="336666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109854"/>
            <a:ext cx="2971801" cy="612193"/>
          </a:xfrm>
          <a:solidFill>
            <a:srgbClr val="336666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87D3629D-9342-A647-8A21-143228823B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lide Number Placeholder 22">
            <a:extLst>
              <a:ext uri="{FF2B5EF4-FFF2-40B4-BE49-F238E27FC236}">
                <a16:creationId xmlns:a16="http://schemas.microsoft.com/office/drawing/2014/main" id="{17610F51-BE26-264D-B843-4C52AEAEAD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7555" y="4743450"/>
            <a:ext cx="55164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372908-D804-E3C6-2FE4-D306773990AF}"/>
              </a:ext>
            </a:extLst>
          </p:cNvPr>
          <p:cNvCxnSpPr/>
          <p:nvPr userDrawn="1"/>
        </p:nvCxnSpPr>
        <p:spPr>
          <a:xfrm>
            <a:off x="2576846" y="1035097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64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27A5CE-3CFE-56AA-F144-38E4496A24E8}"/>
              </a:ext>
            </a:extLst>
          </p:cNvPr>
          <p:cNvSpPr/>
          <p:nvPr userDrawn="1"/>
        </p:nvSpPr>
        <p:spPr>
          <a:xfrm>
            <a:off x="5892082" y="1803198"/>
            <a:ext cx="2794718" cy="2650236"/>
          </a:xfrm>
          <a:prstGeom prst="rect">
            <a:avLst/>
          </a:prstGeom>
          <a:solidFill>
            <a:srgbClr val="0037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16EC33-7CBD-2075-4261-3E7ADD9C156F}"/>
              </a:ext>
            </a:extLst>
          </p:cNvPr>
          <p:cNvSpPr/>
          <p:nvPr userDrawn="1"/>
        </p:nvSpPr>
        <p:spPr>
          <a:xfrm>
            <a:off x="2771105" y="1804189"/>
            <a:ext cx="2715296" cy="2650236"/>
          </a:xfrm>
          <a:prstGeom prst="rect">
            <a:avLst/>
          </a:prstGeom>
          <a:solidFill>
            <a:srgbClr val="0037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FA093C-B0A4-785B-DBAC-417A70A8AAA2}"/>
              </a:ext>
            </a:extLst>
          </p:cNvPr>
          <p:cNvSpPr/>
          <p:nvPr userDrawn="1"/>
        </p:nvSpPr>
        <p:spPr>
          <a:xfrm>
            <a:off x="5711779" y="1957388"/>
            <a:ext cx="2794718" cy="2650235"/>
          </a:xfrm>
          <a:prstGeom prst="rect">
            <a:avLst/>
          </a:prstGeom>
          <a:solidFill>
            <a:srgbClr val="D5DAD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52DA2A-9C67-58DF-ED13-0E4DDD818FC8}"/>
              </a:ext>
            </a:extLst>
          </p:cNvPr>
          <p:cNvSpPr/>
          <p:nvPr userDrawn="1"/>
        </p:nvSpPr>
        <p:spPr>
          <a:xfrm>
            <a:off x="2590801" y="1957388"/>
            <a:ext cx="2715295" cy="2637245"/>
          </a:xfrm>
          <a:prstGeom prst="rect">
            <a:avLst/>
          </a:prstGeom>
          <a:solidFill>
            <a:srgbClr val="D5DAD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957387"/>
            <a:ext cx="2715295" cy="2650236"/>
          </a:xfrm>
        </p:spPr>
        <p:txBody>
          <a:bodyPr>
            <a:normAutofit/>
          </a:bodyPr>
          <a:lstStyle>
            <a:lvl1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1" y="1957387"/>
            <a:ext cx="2791496" cy="2637240"/>
          </a:xfrm>
        </p:spPr>
        <p:txBody>
          <a:bodyPr>
            <a:normAutofit/>
          </a:bodyPr>
          <a:lstStyle>
            <a:lvl1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solidFill>
                  <a:srgbClr val="0037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1" y="1110349"/>
            <a:ext cx="2895600" cy="612193"/>
          </a:xfrm>
          <a:solidFill>
            <a:srgbClr val="003787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109854"/>
            <a:ext cx="2971801" cy="612193"/>
          </a:xfrm>
          <a:solidFill>
            <a:srgbClr val="003787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87D3629D-9342-A647-8A21-143228823B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lide Number Placeholder 22">
            <a:extLst>
              <a:ext uri="{FF2B5EF4-FFF2-40B4-BE49-F238E27FC236}">
                <a16:creationId xmlns:a16="http://schemas.microsoft.com/office/drawing/2014/main" id="{17610F51-BE26-264D-B843-4C52AEAEAD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7555" y="4743450"/>
            <a:ext cx="55164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372908-D804-E3C6-2FE4-D306773990AF}"/>
              </a:ext>
            </a:extLst>
          </p:cNvPr>
          <p:cNvCxnSpPr/>
          <p:nvPr userDrawn="1"/>
        </p:nvCxnSpPr>
        <p:spPr>
          <a:xfrm>
            <a:off x="2576846" y="1035097"/>
            <a:ext cx="6109955" cy="0"/>
          </a:xfrm>
          <a:prstGeom prst="line">
            <a:avLst/>
          </a:prstGeom>
          <a:ln>
            <a:solidFill>
              <a:srgbClr val="0037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063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08A567-9FE9-604E-906F-8940DD4B9B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C5187F36-87B1-5540-A53C-712A0EDF28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1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157A6628-D4FC-4646-9FB9-7061D132C2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533104" cy="228600"/>
          </a:xfrm>
        </p:spPr>
        <p:txBody>
          <a:bodyPr>
            <a:normAutofit/>
          </a:bodyPr>
          <a:lstStyle>
            <a:lvl1pPr marL="0" indent="0" algn="r">
              <a:buNone/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Slide Number Placeholder 22">
            <a:extLst>
              <a:ext uri="{FF2B5EF4-FFF2-40B4-BE49-F238E27FC236}">
                <a16:creationId xmlns:a16="http://schemas.microsoft.com/office/drawing/2014/main" id="{449887B6-092B-974A-803F-338ADE95428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09904" y="4743450"/>
            <a:ext cx="429296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0ACA3062-E267-6DBF-0BDC-1B79B92C171A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397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>
            <a:extLst>
              <a:ext uri="{FF2B5EF4-FFF2-40B4-BE49-F238E27FC236}">
                <a16:creationId xmlns:a16="http://schemas.microsoft.com/office/drawing/2014/main" id="{188091E5-8524-154F-9120-D13D2EE1A8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2882ACB7-58D5-EC4E-A043-C127BAEACE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1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A0942C9E-ECBA-FF4C-8978-F96A1930D07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558862" cy="228600"/>
          </a:xfrm>
        </p:spPr>
        <p:txBody>
          <a:bodyPr>
            <a:normAutofit/>
          </a:bodyPr>
          <a:lstStyle>
            <a:lvl1pPr marL="0" indent="0" algn="r">
              <a:buNone/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22">
            <a:extLst>
              <a:ext uri="{FF2B5EF4-FFF2-40B4-BE49-F238E27FC236}">
                <a16:creationId xmlns:a16="http://schemas.microsoft.com/office/drawing/2014/main" id="{8E676676-2AA7-3B44-B69F-EEADC1B749E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35662" y="4743450"/>
            <a:ext cx="403538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586310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78BDAC95-04EB-994A-BAD2-E3BE99B5EE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15708979-E31B-EC43-AE1A-E5B70B5E71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1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19">
            <a:extLst>
              <a:ext uri="{FF2B5EF4-FFF2-40B4-BE49-F238E27FC236}">
                <a16:creationId xmlns:a16="http://schemas.microsoft.com/office/drawing/2014/main" id="{066F0D08-D0D1-6A45-AAEE-CAD4A6C9C9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657600" cy="228600"/>
          </a:xfrm>
        </p:spPr>
        <p:txBody>
          <a:bodyPr>
            <a:normAutofit/>
          </a:bodyPr>
          <a:lstStyle>
            <a:lvl1pPr marL="0" indent="0" algn="r">
              <a:buNone/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0F243B76-8A4C-334C-B99F-DF37DA4743E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4743450"/>
            <a:ext cx="304800" cy="228600"/>
          </a:xfrm>
        </p:spPr>
        <p:txBody>
          <a:bodyPr/>
          <a:lstStyle>
            <a:lvl1pPr>
              <a:defRPr sz="8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59736FB-4DBD-CE4D-823D-529EBA3A1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092DCBED-E5C1-8442-8010-DADA0418EE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90800" y="1219200"/>
            <a:ext cx="6096000" cy="3254375"/>
          </a:xfrm>
        </p:spPr>
        <p:txBody>
          <a:bodyPr/>
          <a:lstStyle>
            <a:lvl1pPr marL="0" indent="0">
              <a:buNone/>
              <a:defRPr sz="1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lv-LV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D1F3D31-F0AC-5113-CF49-4A081D992866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496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8E8838F2-65B2-374C-859F-CE47F9F07E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1271098-A84A-1846-9C58-5587706CA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A205C238-48A1-C54D-A6D4-170DA357DB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1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9">
            <a:extLst>
              <a:ext uri="{FF2B5EF4-FFF2-40B4-BE49-F238E27FC236}">
                <a16:creationId xmlns:a16="http://schemas.microsoft.com/office/drawing/2014/main" id="{5F2FB63D-5E72-DC40-822A-242CA5E7A3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657600" cy="228600"/>
          </a:xfrm>
        </p:spPr>
        <p:txBody>
          <a:bodyPr>
            <a:normAutofit/>
          </a:bodyPr>
          <a:lstStyle>
            <a:lvl1pPr marL="0" indent="0" algn="r">
              <a:buNone/>
              <a:defRPr sz="8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22">
            <a:extLst>
              <a:ext uri="{FF2B5EF4-FFF2-40B4-BE49-F238E27FC236}">
                <a16:creationId xmlns:a16="http://schemas.microsoft.com/office/drawing/2014/main" id="{78B44F43-3E82-3F4C-AA2C-63A585194E8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4743450"/>
            <a:ext cx="304800" cy="228600"/>
          </a:xfrm>
        </p:spPr>
        <p:txBody>
          <a:bodyPr/>
          <a:lstStyle>
            <a:lvl1pPr>
              <a:defRPr sz="8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AAE505E-B21B-C244-B9D9-416EB3DB864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90800" y="1233488"/>
            <a:ext cx="6096000" cy="1635125"/>
          </a:xfrm>
        </p:spPr>
        <p:txBody>
          <a:bodyPr/>
          <a:lstStyle>
            <a:lvl1pPr marL="0" indent="0">
              <a:buNone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894" indent="0">
              <a:buNone/>
              <a:defRPr/>
            </a:lvl2pPr>
            <a:lvl3pPr marL="939788" indent="0">
              <a:buNone/>
              <a:defRPr/>
            </a:lvl3pPr>
            <a:lvl4pPr marL="1409684" indent="0">
              <a:buNone/>
              <a:defRPr/>
            </a:lvl4pPr>
            <a:lvl5pPr marL="1879578" indent="0"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D0DA838-0E7B-C24A-A054-5FE70FA1C4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90800" y="3073398"/>
            <a:ext cx="6096000" cy="334820"/>
          </a:xfrm>
        </p:spPr>
        <p:txBody>
          <a:bodyPr/>
          <a:lstStyle>
            <a:lvl1pPr marL="0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89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3978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40968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7957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 dirty="0" err="1"/>
              <a:t>Vārds</a:t>
            </a:r>
            <a:r>
              <a:rPr lang="en-GB" dirty="0"/>
              <a:t>, </a:t>
            </a:r>
            <a:r>
              <a:rPr lang="en-GB" dirty="0" err="1"/>
              <a:t>uzvārds</a:t>
            </a:r>
            <a:endParaRPr lang="lv-LV" dirty="0"/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4D05E568-A2E5-B041-BAAA-1C40290DAF4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590800" y="3502889"/>
            <a:ext cx="6096000" cy="334820"/>
          </a:xfrm>
        </p:spPr>
        <p:txBody>
          <a:bodyPr/>
          <a:lstStyle>
            <a:lvl1pPr marL="0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89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3978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40968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7957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 dirty="0" err="1"/>
              <a:t>Ieņemamais</a:t>
            </a:r>
            <a:r>
              <a:rPr lang="en-GB" dirty="0"/>
              <a:t> </a:t>
            </a:r>
            <a:r>
              <a:rPr lang="en-GB" dirty="0" err="1"/>
              <a:t>amats</a:t>
            </a:r>
            <a:endParaRPr lang="lv-LV" dirty="0"/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A265D1A6-5CF4-F748-B1C6-AA94AFCF9F6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90800" y="3932380"/>
            <a:ext cx="6096000" cy="334820"/>
          </a:xfrm>
        </p:spPr>
        <p:txBody>
          <a:bodyPr/>
          <a:lstStyle>
            <a:lvl1pPr marL="0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89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3978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409684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79578" indent="0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 dirty="0" err="1"/>
              <a:t>Kontakti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10187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A1D37585-5679-524D-8A3C-B71CEE3AA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66100"/>
            <a:ext cx="9144000" cy="184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CBB19280-FDC1-4447-91B3-227EAEFC18B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483" y="0"/>
            <a:ext cx="2545034" cy="2805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138C65-9379-4485-5A30-B7EA85D2CF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2417015"/>
            <a:ext cx="7772400" cy="777875"/>
          </a:xfrm>
        </p:spPr>
        <p:txBody>
          <a:bodyPr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9040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54427B-04DF-F145-95EE-D4BCD160CC0B}"/>
              </a:ext>
            </a:extLst>
          </p:cNvPr>
          <p:cNvSpPr/>
          <p:nvPr userDrawn="1"/>
        </p:nvSpPr>
        <p:spPr>
          <a:xfrm>
            <a:off x="2827245" y="1337982"/>
            <a:ext cx="5859556" cy="31087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1FD51E-6768-0AC2-3687-19963606E458}"/>
              </a:ext>
            </a:extLst>
          </p:cNvPr>
          <p:cNvSpPr/>
          <p:nvPr userDrawn="1"/>
        </p:nvSpPr>
        <p:spPr>
          <a:xfrm>
            <a:off x="2576846" y="1485899"/>
            <a:ext cx="5968760" cy="31087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85899"/>
            <a:ext cx="5954806" cy="310873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85751"/>
            <a:ext cx="6096000" cy="777482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0CF6814-3A73-124F-AF0E-5D603A2DDD9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965" y="4743450"/>
            <a:ext cx="44823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1FBA2D32-65FA-5442-AC40-75797C1165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1727C4-9BC0-CAAD-7313-AC2D56598B3A}"/>
              </a:ext>
            </a:extLst>
          </p:cNvPr>
          <p:cNvCxnSpPr/>
          <p:nvPr userDrawn="1"/>
        </p:nvCxnSpPr>
        <p:spPr>
          <a:xfrm>
            <a:off x="2576846" y="1063233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17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54427B-04DF-F145-95EE-D4BCD160CC0B}"/>
              </a:ext>
            </a:extLst>
          </p:cNvPr>
          <p:cNvSpPr/>
          <p:nvPr userDrawn="1"/>
        </p:nvSpPr>
        <p:spPr>
          <a:xfrm>
            <a:off x="2827245" y="1337982"/>
            <a:ext cx="5859556" cy="31087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1FD51E-6768-0AC2-3687-19963606E458}"/>
              </a:ext>
            </a:extLst>
          </p:cNvPr>
          <p:cNvSpPr/>
          <p:nvPr userDrawn="1"/>
        </p:nvSpPr>
        <p:spPr>
          <a:xfrm>
            <a:off x="2576846" y="1485899"/>
            <a:ext cx="5968760" cy="31087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85899"/>
            <a:ext cx="5954806" cy="310873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85751"/>
            <a:ext cx="6096000" cy="777482"/>
          </a:xfrm>
        </p:spPr>
        <p:txBody>
          <a:bodyPr anchor="t">
            <a:normAutofit/>
          </a:bodyPr>
          <a:lstStyle>
            <a:lvl1pPr algn="l">
              <a:defRPr sz="22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0CF6814-3A73-124F-AF0E-5D603A2DDD9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965" y="4743450"/>
            <a:ext cx="44823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1FBA2D32-65FA-5442-AC40-75797C1165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1727C4-9BC0-CAAD-7313-AC2D56598B3A}"/>
              </a:ext>
            </a:extLst>
          </p:cNvPr>
          <p:cNvCxnSpPr/>
          <p:nvPr userDrawn="1"/>
        </p:nvCxnSpPr>
        <p:spPr>
          <a:xfrm>
            <a:off x="2576846" y="1063233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11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54427B-04DF-F145-95EE-D4BCD160CC0B}"/>
              </a:ext>
            </a:extLst>
          </p:cNvPr>
          <p:cNvSpPr/>
          <p:nvPr userDrawn="1"/>
        </p:nvSpPr>
        <p:spPr>
          <a:xfrm>
            <a:off x="2827245" y="1337982"/>
            <a:ext cx="5859556" cy="3108731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1FD51E-6768-0AC2-3687-19963606E458}"/>
              </a:ext>
            </a:extLst>
          </p:cNvPr>
          <p:cNvSpPr/>
          <p:nvPr userDrawn="1"/>
        </p:nvSpPr>
        <p:spPr>
          <a:xfrm>
            <a:off x="2576846" y="1485899"/>
            <a:ext cx="5968760" cy="31087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85899"/>
            <a:ext cx="5954806" cy="310873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85751"/>
            <a:ext cx="6096000" cy="777482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0CF6814-3A73-124F-AF0E-5D603A2DDD9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965" y="4743450"/>
            <a:ext cx="44823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1FBA2D32-65FA-5442-AC40-75797C1165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1727C4-9BC0-CAAD-7313-AC2D56598B3A}"/>
              </a:ext>
            </a:extLst>
          </p:cNvPr>
          <p:cNvCxnSpPr/>
          <p:nvPr userDrawn="1"/>
        </p:nvCxnSpPr>
        <p:spPr>
          <a:xfrm>
            <a:off x="2576846" y="1063233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652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98604C-9E71-2BA6-1916-C8C267499764}"/>
              </a:ext>
            </a:extLst>
          </p:cNvPr>
          <p:cNvSpPr/>
          <p:nvPr userDrawn="1"/>
        </p:nvSpPr>
        <p:spPr>
          <a:xfrm>
            <a:off x="2737833" y="1331711"/>
            <a:ext cx="2748568" cy="31087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26B7A6-9B73-5992-1A2E-D824C0F12D46}"/>
              </a:ext>
            </a:extLst>
          </p:cNvPr>
          <p:cNvSpPr/>
          <p:nvPr userDrawn="1"/>
        </p:nvSpPr>
        <p:spPr>
          <a:xfrm>
            <a:off x="5875987" y="1331717"/>
            <a:ext cx="2810814" cy="31087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C89AC874-789F-7647-B67A-251112F0D8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lide Number Placeholder 22">
            <a:extLst>
              <a:ext uri="{FF2B5EF4-FFF2-40B4-BE49-F238E27FC236}">
                <a16:creationId xmlns:a16="http://schemas.microsoft.com/office/drawing/2014/main" id="{9BB2E487-768D-7046-A41F-F6C0D54F76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586" y="4743450"/>
            <a:ext cx="448614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5A25D8-566F-9884-871A-C1A89C586BB7}"/>
              </a:ext>
            </a:extLst>
          </p:cNvPr>
          <p:cNvSpPr/>
          <p:nvPr userDrawn="1"/>
        </p:nvSpPr>
        <p:spPr>
          <a:xfrm>
            <a:off x="2576846" y="1485894"/>
            <a:ext cx="2748568" cy="31087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0BB237-808D-B208-F0B3-67D4880616CD}"/>
              </a:ext>
            </a:extLst>
          </p:cNvPr>
          <p:cNvSpPr/>
          <p:nvPr userDrawn="1"/>
        </p:nvSpPr>
        <p:spPr>
          <a:xfrm>
            <a:off x="5715000" y="1483215"/>
            <a:ext cx="2810814" cy="31087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485895"/>
            <a:ext cx="2810814" cy="3103372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485894"/>
            <a:ext cx="2734613" cy="3103373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87ABBC-2D34-DA18-0B44-15E09B179A94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977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98604C-9E71-2BA6-1916-C8C267499764}"/>
              </a:ext>
            </a:extLst>
          </p:cNvPr>
          <p:cNvSpPr/>
          <p:nvPr userDrawn="1"/>
        </p:nvSpPr>
        <p:spPr>
          <a:xfrm>
            <a:off x="2737833" y="1331711"/>
            <a:ext cx="2748568" cy="31087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26B7A6-9B73-5992-1A2E-D824C0F12D46}"/>
              </a:ext>
            </a:extLst>
          </p:cNvPr>
          <p:cNvSpPr/>
          <p:nvPr userDrawn="1"/>
        </p:nvSpPr>
        <p:spPr>
          <a:xfrm>
            <a:off x="5875987" y="1331717"/>
            <a:ext cx="2810814" cy="31087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C89AC874-789F-7647-B67A-251112F0D8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lide Number Placeholder 22">
            <a:extLst>
              <a:ext uri="{FF2B5EF4-FFF2-40B4-BE49-F238E27FC236}">
                <a16:creationId xmlns:a16="http://schemas.microsoft.com/office/drawing/2014/main" id="{9BB2E487-768D-7046-A41F-F6C0D54F76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586" y="4743450"/>
            <a:ext cx="448614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5A25D8-566F-9884-871A-C1A89C586BB7}"/>
              </a:ext>
            </a:extLst>
          </p:cNvPr>
          <p:cNvSpPr/>
          <p:nvPr userDrawn="1"/>
        </p:nvSpPr>
        <p:spPr>
          <a:xfrm>
            <a:off x="2576846" y="1485894"/>
            <a:ext cx="2748568" cy="31087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0BB237-808D-B208-F0B3-67D4880616CD}"/>
              </a:ext>
            </a:extLst>
          </p:cNvPr>
          <p:cNvSpPr/>
          <p:nvPr userDrawn="1"/>
        </p:nvSpPr>
        <p:spPr>
          <a:xfrm>
            <a:off x="5715000" y="1483215"/>
            <a:ext cx="2810814" cy="31087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485894"/>
            <a:ext cx="2810814" cy="3103373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485894"/>
            <a:ext cx="2734613" cy="3103373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87ABBC-2D34-DA18-0B44-15E09B179A94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355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98604C-9E71-2BA6-1916-C8C267499764}"/>
              </a:ext>
            </a:extLst>
          </p:cNvPr>
          <p:cNvSpPr/>
          <p:nvPr userDrawn="1"/>
        </p:nvSpPr>
        <p:spPr>
          <a:xfrm>
            <a:off x="2737833" y="1331711"/>
            <a:ext cx="2748568" cy="3108731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26B7A6-9B73-5992-1A2E-D824C0F12D46}"/>
              </a:ext>
            </a:extLst>
          </p:cNvPr>
          <p:cNvSpPr/>
          <p:nvPr userDrawn="1"/>
        </p:nvSpPr>
        <p:spPr>
          <a:xfrm>
            <a:off x="5875987" y="1331717"/>
            <a:ext cx="2810814" cy="3108725"/>
          </a:xfrm>
          <a:prstGeom prst="rect">
            <a:avLst/>
          </a:prstGeom>
          <a:solidFill>
            <a:srgbClr val="3366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6">
            <a:extLst>
              <a:ext uri="{FF2B5EF4-FFF2-40B4-BE49-F238E27FC236}">
                <a16:creationId xmlns:a16="http://schemas.microsoft.com/office/drawing/2014/main" id="{C89AC874-789F-7647-B67A-251112F0D8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lide Number Placeholder 22">
            <a:extLst>
              <a:ext uri="{FF2B5EF4-FFF2-40B4-BE49-F238E27FC236}">
                <a16:creationId xmlns:a16="http://schemas.microsoft.com/office/drawing/2014/main" id="{9BB2E487-768D-7046-A41F-F6C0D54F76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90586" y="4743450"/>
            <a:ext cx="448614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5A25D8-566F-9884-871A-C1A89C586BB7}"/>
              </a:ext>
            </a:extLst>
          </p:cNvPr>
          <p:cNvSpPr/>
          <p:nvPr userDrawn="1"/>
        </p:nvSpPr>
        <p:spPr>
          <a:xfrm>
            <a:off x="2576846" y="1485894"/>
            <a:ext cx="2748568" cy="31087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0BB237-808D-B208-F0B3-67D4880616CD}"/>
              </a:ext>
            </a:extLst>
          </p:cNvPr>
          <p:cNvSpPr/>
          <p:nvPr userDrawn="1"/>
        </p:nvSpPr>
        <p:spPr>
          <a:xfrm>
            <a:off x="5715000" y="1483215"/>
            <a:ext cx="2810814" cy="31087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485895"/>
            <a:ext cx="2810814" cy="3103372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485894"/>
            <a:ext cx="2734613" cy="3103373"/>
          </a:xfrm>
        </p:spPr>
        <p:txBody>
          <a:bodyPr>
            <a:normAutofit/>
          </a:bodyPr>
          <a:lstStyle>
            <a:lvl1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87ABBC-2D34-DA18-0B44-15E09B179A94}"/>
              </a:ext>
            </a:extLst>
          </p:cNvPr>
          <p:cNvCxnSpPr/>
          <p:nvPr userDrawn="1"/>
        </p:nvCxnSpPr>
        <p:spPr>
          <a:xfrm>
            <a:off x="2576846" y="1042131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2528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27A5CE-3CFE-56AA-F144-38E4496A24E8}"/>
              </a:ext>
            </a:extLst>
          </p:cNvPr>
          <p:cNvSpPr/>
          <p:nvPr userDrawn="1"/>
        </p:nvSpPr>
        <p:spPr>
          <a:xfrm>
            <a:off x="5892082" y="1803198"/>
            <a:ext cx="2794718" cy="26502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16EC33-7CBD-2075-4261-3E7ADD9C156F}"/>
              </a:ext>
            </a:extLst>
          </p:cNvPr>
          <p:cNvSpPr/>
          <p:nvPr userDrawn="1"/>
        </p:nvSpPr>
        <p:spPr>
          <a:xfrm>
            <a:off x="2771105" y="1804189"/>
            <a:ext cx="2715296" cy="26502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FA093C-B0A4-785B-DBAC-417A70A8AAA2}"/>
              </a:ext>
            </a:extLst>
          </p:cNvPr>
          <p:cNvSpPr/>
          <p:nvPr userDrawn="1"/>
        </p:nvSpPr>
        <p:spPr>
          <a:xfrm>
            <a:off x="5711779" y="1957388"/>
            <a:ext cx="2794718" cy="26502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52DA2A-9C67-58DF-ED13-0E4DDD818FC8}"/>
              </a:ext>
            </a:extLst>
          </p:cNvPr>
          <p:cNvSpPr/>
          <p:nvPr userDrawn="1"/>
        </p:nvSpPr>
        <p:spPr>
          <a:xfrm>
            <a:off x="2590801" y="1957388"/>
            <a:ext cx="2715295" cy="26372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970380"/>
            <a:ext cx="2715295" cy="2637244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1" y="1970380"/>
            <a:ext cx="2791496" cy="2624247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1" y="1110349"/>
            <a:ext cx="2895600" cy="612193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109854"/>
            <a:ext cx="2971801" cy="612193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87D3629D-9342-A647-8A21-143228823B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lide Number Placeholder 22">
            <a:extLst>
              <a:ext uri="{FF2B5EF4-FFF2-40B4-BE49-F238E27FC236}">
                <a16:creationId xmlns:a16="http://schemas.microsoft.com/office/drawing/2014/main" id="{17610F51-BE26-264D-B843-4C52AEAEAD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7555" y="4743450"/>
            <a:ext cx="55164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372908-D804-E3C6-2FE4-D306773990AF}"/>
              </a:ext>
            </a:extLst>
          </p:cNvPr>
          <p:cNvCxnSpPr/>
          <p:nvPr userDrawn="1"/>
        </p:nvCxnSpPr>
        <p:spPr>
          <a:xfrm>
            <a:off x="2576846" y="1035097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757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27A5CE-3CFE-56AA-F144-38E4496A24E8}"/>
              </a:ext>
            </a:extLst>
          </p:cNvPr>
          <p:cNvSpPr/>
          <p:nvPr userDrawn="1"/>
        </p:nvSpPr>
        <p:spPr>
          <a:xfrm>
            <a:off x="5892082" y="1803198"/>
            <a:ext cx="2794718" cy="26502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B16EC33-7CBD-2075-4261-3E7ADD9C156F}"/>
              </a:ext>
            </a:extLst>
          </p:cNvPr>
          <p:cNvSpPr/>
          <p:nvPr userDrawn="1"/>
        </p:nvSpPr>
        <p:spPr>
          <a:xfrm>
            <a:off x="2771105" y="1804189"/>
            <a:ext cx="2715296" cy="26502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FA093C-B0A4-785B-DBAC-417A70A8AAA2}"/>
              </a:ext>
            </a:extLst>
          </p:cNvPr>
          <p:cNvSpPr/>
          <p:nvPr userDrawn="1"/>
        </p:nvSpPr>
        <p:spPr>
          <a:xfrm>
            <a:off x="5711779" y="1957388"/>
            <a:ext cx="2794718" cy="265023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752DA2A-9C67-58DF-ED13-0E4DDD818FC8}"/>
              </a:ext>
            </a:extLst>
          </p:cNvPr>
          <p:cNvSpPr/>
          <p:nvPr userDrawn="1"/>
        </p:nvSpPr>
        <p:spPr>
          <a:xfrm>
            <a:off x="2590801" y="1957388"/>
            <a:ext cx="2715295" cy="263724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20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28604"/>
            <a:ext cx="6096000" cy="800099"/>
          </a:xfrm>
        </p:spPr>
        <p:txBody>
          <a:bodyPr anchor="t">
            <a:normAutofit/>
          </a:bodyPr>
          <a:lstStyle>
            <a:lvl1pPr algn="l">
              <a:defRPr sz="22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1" y="1970378"/>
            <a:ext cx="2715295" cy="2637245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1" y="1970378"/>
            <a:ext cx="2791496" cy="2624249"/>
          </a:xfrm>
        </p:spPr>
        <p:txBody>
          <a:bodyPr>
            <a:normAutofit/>
          </a:bodyPr>
          <a:lstStyle>
            <a:lvl1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1" y="1110349"/>
            <a:ext cx="2895600" cy="612193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109854"/>
            <a:ext cx="2971801" cy="612193"/>
          </a:xfrm>
          <a:solidFill>
            <a:schemeClr val="tx1"/>
          </a:solidFill>
        </p:spPr>
        <p:txBody>
          <a:bodyPr>
            <a:no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87D3629D-9342-A647-8A21-143228823B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Slide Number Placeholder 22">
            <a:extLst>
              <a:ext uri="{FF2B5EF4-FFF2-40B4-BE49-F238E27FC236}">
                <a16:creationId xmlns:a16="http://schemas.microsoft.com/office/drawing/2014/main" id="{17610F51-BE26-264D-B843-4C52AEAEAD7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287555" y="4743450"/>
            <a:ext cx="551645" cy="228600"/>
          </a:xfrm>
        </p:spPr>
        <p:txBody>
          <a:bodyPr/>
          <a:lstStyle>
            <a:lvl1pPr>
              <a:defRPr sz="9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‹#›</a:t>
            </a:fld>
            <a:endParaRPr lang="en-US" altLang="lv-LV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372908-D804-E3C6-2FE4-D306773990AF}"/>
              </a:ext>
            </a:extLst>
          </p:cNvPr>
          <p:cNvCxnSpPr/>
          <p:nvPr userDrawn="1"/>
        </p:nvCxnSpPr>
        <p:spPr>
          <a:xfrm>
            <a:off x="2576846" y="1035097"/>
            <a:ext cx="6109955" cy="0"/>
          </a:xfrm>
          <a:prstGeom prst="line">
            <a:avLst/>
          </a:prstGeom>
          <a:ln>
            <a:solidFill>
              <a:srgbClr val="355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334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F1BF790-6CA0-EF48-B315-D3B4B1B84F3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443147-320B-AD46-ACC1-61FEF82753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dirty="0"/>
              <a:t>Click to edit Master text styles</a:t>
            </a:r>
          </a:p>
          <a:p>
            <a:pPr lvl="1"/>
            <a:r>
              <a:rPr lang="en-US" altLang="lv-LV" dirty="0"/>
              <a:t>Second level</a:t>
            </a:r>
          </a:p>
          <a:p>
            <a:pPr lvl="2"/>
            <a:r>
              <a:rPr lang="en-US" altLang="lv-LV" dirty="0"/>
              <a:t>Third level</a:t>
            </a:r>
          </a:p>
          <a:p>
            <a:pPr lvl="3"/>
            <a:r>
              <a:rPr lang="en-US" altLang="lv-LV" dirty="0"/>
              <a:t>Fourth level</a:t>
            </a:r>
          </a:p>
          <a:p>
            <a:pPr lvl="4"/>
            <a:r>
              <a:rPr lang="en-US" altLang="lv-LV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E08C4-8A5F-F54A-B4F3-A2E73DE528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770E497-D8A4-FA48-8496-19FEFEA0D3F9}" type="datetime1">
              <a:rPr lang="en-US" altLang="lv-LV"/>
              <a:pPr>
                <a:defRPr/>
              </a:pPr>
              <a:t>3/25/2026</a:t>
            </a:fld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E001C-C99D-2340-8F39-CAD38BE784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2" y="4767265"/>
            <a:ext cx="2895600" cy="273844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62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BC044-D8BC-BC4B-B036-FB122BA5AA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5ECB908-8634-4A43-888F-2A77EA45ED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40" r:id="rId3"/>
    <p:sldLayoutId id="2147483842" r:id="rId4"/>
    <p:sldLayoutId id="2147483832" r:id="rId5"/>
    <p:sldLayoutId id="2147483843" r:id="rId6"/>
    <p:sldLayoutId id="2147483844" r:id="rId7"/>
    <p:sldLayoutId id="2147483833" r:id="rId8"/>
    <p:sldLayoutId id="2147483845" r:id="rId9"/>
    <p:sldLayoutId id="2147483846" r:id="rId10"/>
    <p:sldLayoutId id="2147483849" r:id="rId11"/>
    <p:sldLayoutId id="2147483834" r:id="rId12"/>
    <p:sldLayoutId id="2147483835" r:id="rId13"/>
    <p:sldLayoutId id="2147483838" r:id="rId14"/>
    <p:sldLayoutId id="2147483839" r:id="rId15"/>
    <p:sldLayoutId id="2147483837" r:id="rId16"/>
  </p:sldLayoutIdLst>
  <p:hf hdr="0" ftr="0" dt="0"/>
  <p:txStyles>
    <p:titleStyle>
      <a:lvl1pPr algn="ctr" defTabSz="938202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938202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Verdana bold" panose="020B0804030504040204" pitchFamily="34" charset="0"/>
          <a:ea typeface="MS PGothic" panose="020B0600070205080204" pitchFamily="34" charset="-128"/>
          <a:cs typeface="ＭＳ Ｐゴシック" charset="0"/>
        </a:defRPr>
      </a:lvl2pPr>
      <a:lvl3pPr algn="ctr" defTabSz="938202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Verdana bold" panose="020B0804030504040204" pitchFamily="34" charset="0"/>
          <a:ea typeface="MS PGothic" panose="020B0600070205080204" pitchFamily="34" charset="-128"/>
          <a:cs typeface="ＭＳ Ｐゴシック" charset="0"/>
        </a:defRPr>
      </a:lvl3pPr>
      <a:lvl4pPr algn="ctr" defTabSz="938202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Verdana bold" panose="020B0804030504040204" pitchFamily="34" charset="0"/>
          <a:ea typeface="MS PGothic" panose="020B0600070205080204" pitchFamily="34" charset="-128"/>
          <a:cs typeface="ＭＳ Ｐゴシック" charset="0"/>
        </a:defRPr>
      </a:lvl4pPr>
      <a:lvl5pPr algn="ctr" defTabSz="938202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Verdana bold" panose="020B0804030504040204" pitchFamily="34" charset="0"/>
          <a:ea typeface="MS PGothic" panose="020B0600070205080204" pitchFamily="34" charset="-128"/>
          <a:cs typeface="ＭＳ Ｐゴシック" charset="0"/>
        </a:defRPr>
      </a:lvl5pPr>
      <a:lvl6pPr marL="457195" algn="ctr" defTabSz="938202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388" algn="ctr" defTabSz="938202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583" algn="ctr" defTabSz="938202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777" algn="ctr" defTabSz="938202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5" indent="-350835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1pPr>
      <a:lvl2pPr marL="761990" indent="-292096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73147" indent="-233359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43043" indent="-233359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112937" indent="-233359" algn="l" defTabSz="93820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83803" indent="-234890" algn="l" defTabSz="93956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585" indent="-234890" algn="l" defTabSz="93956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368" indent="-234890" algn="l" defTabSz="93956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49" indent="-234890" algn="l" defTabSz="93956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2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62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47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29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11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695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473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259" algn="l" defTabSz="93956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B92FA2B8-E482-7D4A-AE96-CE7AA3154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2" y="2647955"/>
            <a:ext cx="7772400" cy="960439"/>
          </a:xfrm>
        </p:spPr>
        <p:txBody>
          <a:bodyPr>
            <a:normAutofit/>
          </a:bodyPr>
          <a:lstStyle/>
          <a:p>
            <a:r>
              <a:rPr lang="lv-LV" altLang="lv-LV" dirty="0">
                <a:ea typeface="MS PGothic" panose="020B0600070205080204" pitchFamily="34" charset="-128"/>
              </a:rPr>
              <a:t>Pasākumi CSNg novēršanai (profilaksei) 2026.gadā</a:t>
            </a:r>
            <a:endParaRPr lang="lv-LV" altLang="lv-LV" sz="2800" dirty="0">
              <a:ea typeface="MS PGothic" panose="020B0600070205080204" pitchFamily="34" charset="-128"/>
            </a:endParaRPr>
          </a:p>
        </p:txBody>
      </p:sp>
      <p:sp>
        <p:nvSpPr>
          <p:cNvPr id="12291" name="Text Placeholder 2">
            <a:extLst>
              <a:ext uri="{FF2B5EF4-FFF2-40B4-BE49-F238E27FC236}">
                <a16:creationId xmlns:a16="http://schemas.microsoft.com/office/drawing/2014/main" id="{7587A947-E7E5-C844-9A5C-0914A765C5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lv-LV" altLang="lv-LV" sz="1200" dirty="0">
                <a:ea typeface="MS PGothic" panose="020B0600070205080204" pitchFamily="34" charset="-128"/>
                <a:cs typeface="MS PGothic" panose="020B0600070205080204" pitchFamily="34" charset="-128"/>
              </a:rPr>
              <a:t>CSDP sēde 2026.gada 26.martā</a:t>
            </a:r>
          </a:p>
        </p:txBody>
      </p:sp>
      <p:sp>
        <p:nvSpPr>
          <p:cNvPr id="12292" name="Text Placeholder 3">
            <a:extLst>
              <a:ext uri="{FF2B5EF4-FFF2-40B4-BE49-F238E27FC236}">
                <a16:creationId xmlns:a16="http://schemas.microsoft.com/office/drawing/2014/main" id="{43F29DAE-EF92-1540-AC44-FC7FCB6DF7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lv-LV" altLang="lv-LV" sz="1200" dirty="0">
                <a:ea typeface="MS PGothic" panose="020B0600070205080204" pitchFamily="34" charset="-128"/>
                <a:cs typeface="MS PGothic" panose="020B0600070205080204" pitchFamily="34" charset="-128"/>
              </a:rPr>
              <a:t>Tālivaldis </a:t>
            </a:r>
            <a:r>
              <a:rPr lang="lv-LV" altLang="lv-LV" sz="1200" dirty="0" err="1">
                <a:ea typeface="MS PGothic" panose="020B0600070205080204" pitchFamily="34" charset="-128"/>
                <a:cs typeface="MS PGothic" panose="020B0600070205080204" pitchFamily="34" charset="-128"/>
              </a:rPr>
              <a:t>Vectirāns</a:t>
            </a:r>
            <a:endParaRPr lang="lv-LV" altLang="lv-LV" sz="1200" dirty="0">
              <a:ea typeface="MS PGothic" panose="020B0600070205080204" pitchFamily="34" charset="-128"/>
              <a:cs typeface="MS PGothic" panose="020B0600070205080204" pitchFamily="34" charset="-128"/>
            </a:endParaRPr>
          </a:p>
          <a:p>
            <a:r>
              <a:rPr lang="lv-LV" altLang="lv-LV" dirty="0">
                <a:ea typeface="MS PGothic" panose="020B0600070205080204" pitchFamily="34" charset="-128"/>
                <a:cs typeface="MS PGothic" panose="020B0600070205080204" pitchFamily="34" charset="-128"/>
              </a:rPr>
              <a:t>SM Autosatiksmes departamenta direktors</a:t>
            </a:r>
            <a:endParaRPr lang="lv-LV" altLang="lv-LV" sz="1200" dirty="0"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DD046-0A21-043B-D836-C63958D2F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000" dirty="0">
                <a:solidFill>
                  <a:srgbClr val="336666"/>
                </a:solidFill>
              </a:rPr>
              <a:t>Finansējums 2026.gadā</a:t>
            </a:r>
            <a:endParaRPr lang="en-US" sz="2000" dirty="0">
              <a:solidFill>
                <a:srgbClr val="336666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C5736D-ACD1-F2F1-BDAE-DE85C7C77EB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2</a:t>
            </a:fld>
            <a:endParaRPr lang="en-US" altLang="lv-LV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6436877-7CB7-7AF5-45D7-60A1FBF18E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lv-LV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Kopējais pieteikumu skaits </a:t>
            </a:r>
            <a:r>
              <a:rPr lang="lv-LV" sz="1800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 pieteikumi</a:t>
            </a:r>
            <a:r>
              <a:rPr lang="lv-LV" sz="18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r>
              <a:rPr lang="lv-LV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IeM pieteikumi un 22 citi pieteikumi </a:t>
            </a:r>
            <a:endParaRPr lang="lv-LV" sz="18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IeM = 1 413 520</a:t>
            </a:r>
            <a:r>
              <a:rPr lang="lv-LV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8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</a:p>
          <a:p>
            <a:r>
              <a:rPr lang="lv-LV" sz="18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Citi = 1 697 120 EUR</a:t>
            </a:r>
          </a:p>
          <a:p>
            <a:r>
              <a:rPr lang="lv-LV" sz="1800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Kopā</a:t>
            </a:r>
            <a:r>
              <a:rPr lang="lv-LV" sz="18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800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3 110 640 EUR</a:t>
            </a:r>
          </a:p>
          <a:p>
            <a:endParaRPr lang="lv-LV" sz="18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Pieejamā </a:t>
            </a:r>
            <a:r>
              <a:rPr lang="lv-LV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 </a:t>
            </a:r>
            <a:r>
              <a:rPr lang="lv-LV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2 870 440 </a:t>
            </a:r>
            <a:r>
              <a:rPr lang="lv-LV" sz="1800" b="1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</a:p>
          <a:p>
            <a:r>
              <a:rPr lang="lv-LV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Priekšlikums piešķirt 34 pasākumiem </a:t>
            </a:r>
            <a:r>
              <a:rPr lang="lv-LV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2 802 540</a:t>
            </a:r>
            <a:r>
              <a:rPr lang="lv-LV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EUR</a:t>
            </a:r>
          </a:p>
          <a:p>
            <a:r>
              <a:rPr lang="lv-LV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lv-LV" b="1" dirty="0">
                <a:solidFill>
                  <a:srgbClr val="FFC1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(rezerve 67 900 EUR)</a:t>
            </a:r>
            <a:endParaRPr lang="en-US" sz="1800" dirty="0">
              <a:solidFill>
                <a:srgbClr val="FFC1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4BD66DC-63F6-9DA4-ECBF-75885E96166C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092200" cy="238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2200">
                  <a:extLst>
                    <a:ext uri="{9D8B030D-6E8A-4147-A177-3AD203B41FA5}">
                      <a16:colId xmlns:a16="http://schemas.microsoft.com/office/drawing/2014/main" val="3953720375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400" u="none" strike="noStrike" dirty="0">
                          <a:effectLst/>
                        </a:rPr>
                        <a:t>1 697 120 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92626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E5C6D83-D0FF-6ADB-F397-759C52EC94EA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092200" cy="238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2200">
                  <a:extLst>
                    <a:ext uri="{9D8B030D-6E8A-4147-A177-3AD203B41FA5}">
                      <a16:colId xmlns:a16="http://schemas.microsoft.com/office/drawing/2014/main" val="1741431567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400" u="none" strike="noStrike" dirty="0">
                          <a:effectLst/>
                        </a:rPr>
                        <a:t>1 697 120 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530821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DCC8294-546C-306F-A8FD-4015505F1F21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1219200" cy="4476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3203987239"/>
                    </a:ext>
                  </a:extLst>
                </a:gridCol>
              </a:tblGrid>
              <a:tr h="447675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lv-LV" sz="1800" u="none" strike="noStrike" dirty="0">
                          <a:effectLst/>
                        </a:rPr>
                        <a:t>2 802 540 </a:t>
                      </a:r>
                      <a:endParaRPr lang="lv-LV" sz="1800" b="1" i="0" u="none" strike="noStrike" dirty="0">
                        <a:solidFill>
                          <a:srgbClr val="0D0D0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3916390"/>
                  </a:ext>
                </a:extLst>
              </a:tr>
            </a:tbl>
          </a:graphicData>
        </a:graphic>
      </p:graphicFrame>
      <p:pic>
        <p:nvPicPr>
          <p:cNvPr id="11" name="Graphic 10" descr="Wallet outline">
            <a:extLst>
              <a:ext uri="{FF2B5EF4-FFF2-40B4-BE49-F238E27FC236}">
                <a16:creationId xmlns:a16="http://schemas.microsoft.com/office/drawing/2014/main" id="{8C2BB2FD-04C9-06DE-9254-78D4F7258FF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7167" y="2051050"/>
            <a:ext cx="1424066" cy="1424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413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FB6BF-5143-643D-A882-D8CA86DCA0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C9286-EF63-C4FE-6414-1AD413ACF2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27777D-C471-A427-2A91-2A1A088DFDA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3</a:t>
            </a:fld>
            <a:endParaRPr lang="en-US" altLang="lv-LV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0082F47-B553-3D57-E121-CFC856A20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92462"/>
              </p:ext>
            </p:extLst>
          </p:nvPr>
        </p:nvGraphicFramePr>
        <p:xfrm>
          <a:off x="342276" y="1392863"/>
          <a:ext cx="8496923" cy="2538336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6200931">
                  <a:extLst>
                    <a:ext uri="{9D8B030D-6E8A-4147-A177-3AD203B41FA5}">
                      <a16:colId xmlns:a16="http://schemas.microsoft.com/office/drawing/2014/main" val="3614502254"/>
                    </a:ext>
                  </a:extLst>
                </a:gridCol>
                <a:gridCol w="1079291">
                  <a:extLst>
                    <a:ext uri="{9D8B030D-6E8A-4147-A177-3AD203B41FA5}">
                      <a16:colId xmlns:a16="http://schemas.microsoft.com/office/drawing/2014/main" val="1969958040"/>
                    </a:ext>
                  </a:extLst>
                </a:gridCol>
                <a:gridCol w="1216701">
                  <a:extLst>
                    <a:ext uri="{9D8B030D-6E8A-4147-A177-3AD203B41FA5}">
                      <a16:colId xmlns:a16="http://schemas.microsoft.com/office/drawing/2014/main" val="23618662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Pieteicējs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Pieprasītā summa</a:t>
                      </a:r>
                    </a:p>
                    <a:p>
                      <a:r>
                        <a:rPr lang="lv-LV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(EUR)</a:t>
                      </a:r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641169"/>
                  </a:ext>
                </a:extLst>
              </a:tr>
              <a:tr h="2495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Drošas moto braukšanas apmācība apmācība uzsākot motosezonu 2026. BKSB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LMA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15 180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174255"/>
                  </a:ext>
                </a:extLst>
              </a:tr>
              <a:tr h="1990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“Drošas braukšanas apmācības dažādu segumu apstākļos 2026.gadā”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LMA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15 290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533151"/>
                  </a:ext>
                </a:extLst>
              </a:tr>
              <a:tr h="14852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Mācību materiāls “Mācies ielu gudrības ar Asvalteru un laid kā lielais!”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29 900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727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Konkura</a:t>
                      </a: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“Ceļu satiksmes drošības pašvaldību novērtēšanas indekss 2025” īstenošana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5479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Kampaņa, lai veiktu profilakses pasākumus agresīvas braukšanas mazināšanai, un informētu autovadītājus par drošas un atbildīgas braukšanas ietekmi uz to apdrošināšanas vēsturi “Cik maksā Tava neuzmanība uz ceļa?”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LTAB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3692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kampaņa “Iedzīvotāju izglītošana par rīcību pēc vidējiem un smagiem CSNg" īstenošana (SADARBĪBĀ AR VUGD)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LTAB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9801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Kampaņa “Klik - un noformēts!”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LTAB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085823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7ACB70AF-7113-60D7-5998-74B80B70E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620" y="328135"/>
            <a:ext cx="6096000" cy="528847"/>
          </a:xfrm>
        </p:spPr>
        <p:txBody>
          <a:bodyPr>
            <a:normAutofit/>
          </a:bodyPr>
          <a:lstStyle/>
          <a:p>
            <a:pPr algn="ctr"/>
            <a:r>
              <a:rPr lang="lv-LV" sz="20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Pieteikumi projektiem 2026.gadā</a:t>
            </a:r>
            <a:endParaRPr lang="en-US" sz="20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537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4DF2B-5708-CD5C-1FDB-C42DC1415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B1741-70E9-974A-B719-37D5D722AA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67F4D-2E35-0179-4A75-8A842D0823B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ABFE42-4890-2588-E5E6-497CF07C501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4</a:t>
            </a:fld>
            <a:endParaRPr lang="en-US" altLang="lv-LV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A0E3CE1-C64D-652A-8BF2-B305F6AE8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468031"/>
              </p:ext>
            </p:extLst>
          </p:nvPr>
        </p:nvGraphicFramePr>
        <p:xfrm>
          <a:off x="342276" y="1392863"/>
          <a:ext cx="8496923" cy="3077451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6200931">
                  <a:extLst>
                    <a:ext uri="{9D8B030D-6E8A-4147-A177-3AD203B41FA5}">
                      <a16:colId xmlns:a16="http://schemas.microsoft.com/office/drawing/2014/main" val="3614502254"/>
                    </a:ext>
                  </a:extLst>
                </a:gridCol>
                <a:gridCol w="1079291">
                  <a:extLst>
                    <a:ext uri="{9D8B030D-6E8A-4147-A177-3AD203B41FA5}">
                      <a16:colId xmlns:a16="http://schemas.microsoft.com/office/drawing/2014/main" val="1969958040"/>
                    </a:ext>
                  </a:extLst>
                </a:gridCol>
                <a:gridCol w="1216701">
                  <a:extLst>
                    <a:ext uri="{9D8B030D-6E8A-4147-A177-3AD203B41FA5}">
                      <a16:colId xmlns:a16="http://schemas.microsoft.com/office/drawing/2014/main" val="23618662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Pieteicējs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Pieprasītā summa</a:t>
                      </a:r>
                    </a:p>
                    <a:p>
                      <a:r>
                        <a:rPr lang="lv-LV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(EUR)</a:t>
                      </a:r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641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Satiksmes dalībnieku informēšana un izglītošana 2026.gadā par drošu dalību ceļu satiksmē par šādām tēmām:</a:t>
                      </a:r>
                      <a:b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Par drošības jostu lietošanu transportlīdzeklī;</a:t>
                      </a:r>
                      <a:b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- Par gada tumšo periodu un drošības pamatnoteikumiem, kas jāievēro satiksmes dalībniekiem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CSDD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145 200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58662"/>
                  </a:ext>
                </a:extLst>
              </a:tr>
              <a:tr h="3000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lv-LV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Ceļu satiksmes drošības pasākums: “Drošas braukšanas konsultācijas Biķernieku kompleksajā sporta bāzē (BKSB) un reģionos” 2026.gadā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CSDD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67549"/>
                  </a:ext>
                </a:extLst>
              </a:tr>
              <a:tr h="2495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Izglītības projekts 2026.gadā "Latvijas Jauno satiksmes dalībnieku forums"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CSDD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174255"/>
                  </a:ext>
                </a:extLst>
              </a:tr>
              <a:tr h="1990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Mācību projekts 6. 8. klašu skolēniem ”Gribu būt mobils” 2026.gadā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CSDD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533151"/>
                  </a:ext>
                </a:extLst>
              </a:tr>
              <a:tr h="1485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“Smago ceļu satiksmes negadījumu izpētes projekts” 2026. gadā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CSDD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727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Ceļu satiksmes drošības rādītāju par 2026. gadu datu iegūšana, apstrāde, apkopošana, analīze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CSDD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547938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869326E7-F012-A9D7-605E-004146F21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620" y="328135"/>
            <a:ext cx="6096000" cy="528847"/>
          </a:xfrm>
        </p:spPr>
        <p:txBody>
          <a:bodyPr>
            <a:normAutofit/>
          </a:bodyPr>
          <a:lstStyle/>
          <a:p>
            <a:pPr algn="ctr"/>
            <a:r>
              <a:rPr lang="lv-LV" sz="20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Pieteikumi projektiem 2026.gadā</a:t>
            </a:r>
            <a:endParaRPr lang="en-US" sz="20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027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79296-A473-8784-3D60-463B6BDC3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5ACCE3-2012-4775-E582-99BE879265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CF6D0F-B84E-977D-4ADC-C836144F43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9142D2-802A-B7F0-DC77-FC3BC49EBAC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5</a:t>
            </a:fld>
            <a:endParaRPr lang="en-US" altLang="lv-LV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D5F2DE6-371D-A070-EE92-07C392E955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741221"/>
              </p:ext>
            </p:extLst>
          </p:nvPr>
        </p:nvGraphicFramePr>
        <p:xfrm>
          <a:off x="342276" y="1392863"/>
          <a:ext cx="8496923" cy="2592705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6200931">
                  <a:extLst>
                    <a:ext uri="{9D8B030D-6E8A-4147-A177-3AD203B41FA5}">
                      <a16:colId xmlns:a16="http://schemas.microsoft.com/office/drawing/2014/main" val="3614502254"/>
                    </a:ext>
                  </a:extLst>
                </a:gridCol>
                <a:gridCol w="1079291">
                  <a:extLst>
                    <a:ext uri="{9D8B030D-6E8A-4147-A177-3AD203B41FA5}">
                      <a16:colId xmlns:a16="http://schemas.microsoft.com/office/drawing/2014/main" val="1969958040"/>
                    </a:ext>
                  </a:extLst>
                </a:gridCol>
                <a:gridCol w="1216701">
                  <a:extLst>
                    <a:ext uri="{9D8B030D-6E8A-4147-A177-3AD203B41FA5}">
                      <a16:colId xmlns:a16="http://schemas.microsoft.com/office/drawing/2014/main" val="23618662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Pieteicējs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Pieprasītā summa</a:t>
                      </a:r>
                    </a:p>
                    <a:p>
                      <a:r>
                        <a:rPr lang="lv-LV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(EUR)</a:t>
                      </a:r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641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Ātruma mierināšanas pasākumu tipveida risinājumu piemērošanas kritēriju identificēšana un efektivitātes izpēte satiksmes režīmu maiņas zonā pie apdzīvoto vietu robežām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SIA "Inženierbūve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54 450,00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58662"/>
                  </a:ext>
                </a:extLst>
              </a:tr>
              <a:tr h="2495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“Satiksmes plūsmas analīze vidējā ātruma kontroles zonās, pirms/pēc tām”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lv-LV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APKC (RTU)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174255"/>
                  </a:ext>
                </a:extLst>
              </a:tr>
              <a:tr h="1990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Ceļu satiksmes negadījumu profilakses pasākums “Dzirdi. Redzi. Dzīvo! – Dzelzceļa spoki. Jaunieši brīdina”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Latvijas Dzelzceļš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533151"/>
                  </a:ext>
                </a:extLst>
              </a:tr>
              <a:tr h="1485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Satiksmes drošības sociālā kampaņa ar saukli </a:t>
                      </a:r>
                      <a:r>
                        <a:rPr lang="lv-LV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Hej</a:t>
                      </a: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vadītāj! Atceries par 20km/h dzīvojamās zonās!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lv-LV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Latvijas Auto Moto biedrība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727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lv-LV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Papildus vidējā braukšanas ātruma kontroles tehnisko līdzekļu uzstādīšana 2026.gadā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Latvijas Valsts ceļi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500 000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547938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3335B646-FCED-7AD4-43CF-E80F2E3E8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620" y="328135"/>
            <a:ext cx="6096000" cy="528847"/>
          </a:xfrm>
        </p:spPr>
        <p:txBody>
          <a:bodyPr>
            <a:normAutofit/>
          </a:bodyPr>
          <a:lstStyle/>
          <a:p>
            <a:pPr algn="ctr"/>
            <a:r>
              <a:rPr lang="lv-LV" sz="20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Pieteikumi projektiem 2026.gadā</a:t>
            </a:r>
            <a:endParaRPr lang="en-US" sz="20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9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26640-61D8-BFBC-8D76-45511B089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AF5ED-75A0-DBBE-439A-09582FCB3F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962A5-951B-A5FC-B754-1B8E1A6AA7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25174A-35F2-9B86-ADA3-A976FC82511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6</a:t>
            </a:fld>
            <a:endParaRPr lang="en-US" altLang="lv-LV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6007EBF-1917-919F-7A0E-799FB1C83A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422471"/>
              </p:ext>
            </p:extLst>
          </p:nvPr>
        </p:nvGraphicFramePr>
        <p:xfrm>
          <a:off x="342276" y="1392863"/>
          <a:ext cx="8496923" cy="339852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6200931">
                  <a:extLst>
                    <a:ext uri="{9D8B030D-6E8A-4147-A177-3AD203B41FA5}">
                      <a16:colId xmlns:a16="http://schemas.microsoft.com/office/drawing/2014/main" val="3614502254"/>
                    </a:ext>
                  </a:extLst>
                </a:gridCol>
                <a:gridCol w="1079291">
                  <a:extLst>
                    <a:ext uri="{9D8B030D-6E8A-4147-A177-3AD203B41FA5}">
                      <a16:colId xmlns:a16="http://schemas.microsoft.com/office/drawing/2014/main" val="1969958040"/>
                    </a:ext>
                  </a:extLst>
                </a:gridCol>
                <a:gridCol w="1216701">
                  <a:extLst>
                    <a:ext uri="{9D8B030D-6E8A-4147-A177-3AD203B41FA5}">
                      <a16:colId xmlns:a16="http://schemas.microsoft.com/office/drawing/2014/main" val="23618662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Pieteicējs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Pieprasītā summa</a:t>
                      </a:r>
                    </a:p>
                    <a:p>
                      <a:r>
                        <a:rPr lang="lv-LV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(EUR)</a:t>
                      </a:r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641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Aprīkojuma iegāde preventīvu pasākumu nodrošināšanai 2026.gadā.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2 600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58662"/>
                  </a:ext>
                </a:extLst>
              </a:tr>
              <a:tr h="3000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Preventīvu izdales materiālu ar gaismu atstarojošiem elementiem iegāde ceļu satiksmes drošības veicināšanai 2026.gadā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67549"/>
                  </a:ext>
                </a:extLst>
              </a:tr>
              <a:tr h="2495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Preventīvu izdales materiālu – veicināšanas balvu - iegāde ceļu satiksmes drošības veicināšanai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174255"/>
                  </a:ext>
                </a:extLst>
              </a:tr>
              <a:tr h="1990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Digitālu interaktīvi izglītojošu spēļu izstrāde par drošību piedaloties ceļu satiksmē 2026.gadā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533151"/>
                  </a:ext>
                </a:extLst>
              </a:tr>
              <a:tr h="1485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Portatīvo mērierīču alkohola koncentrācijas noteikšanai izelpojamā gaisā komplektu iegāde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727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(trīs) portatīvo autotransporta svaru komplektu iegāde ceļu satiksmes (autopārvadājumu) kontroles nodrošināšanai 2026.gadā.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5479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Automātiskās transportlīdzekļu valsts reģistrācijas numura zīmju nolasīšanas/atpazīšanas un ceļu satiksmē izdarītu pārkāpumu fiksēšanas sistēmas un tās programmnodrošinājuma uzturēšanas, remonta un pilnveidošanas pakalpojuma iegāde 2026.gadā (EUNOMIA)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172 000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2880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Transportlīdzekļu, kas paredzēti pārvietojamo fotoradaru darbības nodrošināšanai, iegāde 2026.gadā.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369298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D498D35F-3CE7-0D68-E043-E53A0B02D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620" y="328135"/>
            <a:ext cx="6096000" cy="528847"/>
          </a:xfrm>
        </p:spPr>
        <p:txBody>
          <a:bodyPr>
            <a:normAutofit/>
          </a:bodyPr>
          <a:lstStyle/>
          <a:p>
            <a:pPr algn="ctr"/>
            <a:r>
              <a:rPr lang="lv-LV" sz="20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IeM pieteikumi projektiem 2026.gadā</a:t>
            </a:r>
            <a:endParaRPr lang="en-US" sz="20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890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86D67-4A3A-5E19-EE14-A521DBB2C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4065E6-571D-256C-EAFA-13F2C6655C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36AD4-454F-373F-463F-6FED2BF9D4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DB1F08-5F25-C379-7897-C7B87A72A9B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7</a:t>
            </a:fld>
            <a:endParaRPr lang="en-US" altLang="lv-LV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98B6626-2519-4DF5-F59D-27C4F64949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531218"/>
              </p:ext>
            </p:extLst>
          </p:nvPr>
        </p:nvGraphicFramePr>
        <p:xfrm>
          <a:off x="342276" y="1392863"/>
          <a:ext cx="8496923" cy="3329879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6200931">
                  <a:extLst>
                    <a:ext uri="{9D8B030D-6E8A-4147-A177-3AD203B41FA5}">
                      <a16:colId xmlns:a16="http://schemas.microsoft.com/office/drawing/2014/main" val="3614502254"/>
                    </a:ext>
                  </a:extLst>
                </a:gridCol>
                <a:gridCol w="1079291">
                  <a:extLst>
                    <a:ext uri="{9D8B030D-6E8A-4147-A177-3AD203B41FA5}">
                      <a16:colId xmlns:a16="http://schemas.microsoft.com/office/drawing/2014/main" val="1969958040"/>
                    </a:ext>
                  </a:extLst>
                </a:gridCol>
                <a:gridCol w="1216701">
                  <a:extLst>
                    <a:ext uri="{9D8B030D-6E8A-4147-A177-3AD203B41FA5}">
                      <a16:colId xmlns:a16="http://schemas.microsoft.com/office/drawing/2014/main" val="23618662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Pieteicējs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Pieprasītā summa</a:t>
                      </a:r>
                    </a:p>
                    <a:p>
                      <a:r>
                        <a:rPr lang="lv-LV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(EUR)</a:t>
                      </a:r>
                      <a:endParaRPr lang="en-US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641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Attālinātas saziņas ar viedo </a:t>
                      </a:r>
                      <a:r>
                        <a:rPr lang="lv-LV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tahogrāfu</a:t>
                      </a: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 (četru) komplektu (DSRC modulis) iegāde ceļu satiksmes (autopārvadājumu) uzraudzības nodrošināšanai 2026.gadā.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058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Ceļu satiksmē izdarītu pārkāpumu fiksēšanai un apstrādei nepieciešamā programmnodrošinājuma piegādes, uzturēšanas un pilnveidošanas pakalpojuma iegāde (2026.gadā)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658662"/>
                  </a:ext>
                </a:extLst>
              </a:tr>
              <a:tr h="3000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Ekspresdiagnostikas testi narkotisko un psihotropo vielu klātbūtnes noteikšanai.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67549"/>
                  </a:ext>
                </a:extLst>
              </a:tr>
              <a:tr h="2495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Valsts ugunsdzēsības un glābšanas dienesta materiāli tehniskās bāzes glābšanas darbu veikšanai iegāde un CSNg apstākļu fiksēšanai nostiprināšana un paplašināšana 2026.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VUGD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349 994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174255"/>
                  </a:ext>
                </a:extLst>
              </a:tr>
              <a:tr h="1990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Informatīvās kampaņas "Iedzīvotāju izglītošana par rīcību pēc </a:t>
                      </a:r>
                      <a:r>
                        <a:rPr lang="lv-LV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CSNg</a:t>
                      </a: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 īstenošana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VUGD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29 930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533151"/>
                  </a:ext>
                </a:extLst>
              </a:tr>
              <a:tr h="1485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Jaunās paaudzes Satiksmes negadījumu reģistra izstrāde 2026.gadā (1.posms)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IeM IC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58 998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727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Jaunās paaudzes Autopārvadājumu kontroles un uzraudzības sistēmas izstrāde 2026.gadā (1.posms)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IeM IC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58 998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5479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Droša operatīvā transportlīdzekļa vadīšanas iemaņas Valsts robežsardzes amatpersonām 2026.gadā.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VRS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288055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F8660615-C049-F8E6-EB64-9BBC05BBD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3620" y="328135"/>
            <a:ext cx="6096000" cy="528847"/>
          </a:xfrm>
        </p:spPr>
        <p:txBody>
          <a:bodyPr>
            <a:normAutofit/>
          </a:bodyPr>
          <a:lstStyle/>
          <a:p>
            <a:pPr algn="ctr"/>
            <a:r>
              <a:rPr lang="lv-LV" sz="2000" dirty="0">
                <a:solidFill>
                  <a:srgbClr val="33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IeM pieteikumi projektiem 2026.gadā</a:t>
            </a:r>
            <a:endParaRPr lang="en-US" sz="2000" dirty="0">
              <a:solidFill>
                <a:srgbClr val="33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788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4F4AE-2494-3CB5-DED1-FC2125F91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52D188-B29D-7910-FFE8-4F9872A48D5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77EA0F-6BB9-6D44-BDE9-FC2A7AA0ACD8}" type="slidenum">
              <a:rPr lang="en-US" altLang="lv-LV" smtClean="0"/>
              <a:pPr>
                <a:defRPr/>
              </a:pPr>
              <a:t>8</a:t>
            </a:fld>
            <a:endParaRPr lang="en-US" altLang="lv-LV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72B1374-4A78-52E6-F087-215EC6EBF9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168201"/>
              </p:ext>
            </p:extLst>
          </p:nvPr>
        </p:nvGraphicFramePr>
        <p:xfrm>
          <a:off x="1225963" y="1568349"/>
          <a:ext cx="6935151" cy="2324100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340521">
                  <a:extLst>
                    <a:ext uri="{9D8B030D-6E8A-4147-A177-3AD203B41FA5}">
                      <a16:colId xmlns:a16="http://schemas.microsoft.com/office/drawing/2014/main" val="277124831"/>
                    </a:ext>
                  </a:extLst>
                </a:gridCol>
                <a:gridCol w="4403250">
                  <a:extLst>
                    <a:ext uri="{9D8B030D-6E8A-4147-A177-3AD203B41FA5}">
                      <a16:colId xmlns:a16="http://schemas.microsoft.com/office/drawing/2014/main" val="2263133872"/>
                    </a:ext>
                  </a:extLst>
                </a:gridCol>
                <a:gridCol w="1196129">
                  <a:extLst>
                    <a:ext uri="{9D8B030D-6E8A-4147-A177-3AD203B41FA5}">
                      <a16:colId xmlns:a16="http://schemas.microsoft.com/office/drawing/2014/main" val="2424073979"/>
                    </a:ext>
                  </a:extLst>
                </a:gridCol>
                <a:gridCol w="995251">
                  <a:extLst>
                    <a:ext uri="{9D8B030D-6E8A-4147-A177-3AD203B41FA5}">
                      <a16:colId xmlns:a16="http://schemas.microsoft.com/office/drawing/2014/main" val="3001253095"/>
                    </a:ext>
                  </a:extLst>
                </a:gridCol>
              </a:tblGrid>
              <a:tr h="365817">
                <a:tc>
                  <a:txBody>
                    <a:bodyPr/>
                    <a:lstStyle/>
                    <a:p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Pasākums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pieteicējs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</a:t>
                      </a:r>
                    </a:p>
                    <a:p>
                      <a:pPr algn="l"/>
                      <a:r>
                        <a:rPr lang="lv-LV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(EUR)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7573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20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Pētījums “</a:t>
                      </a:r>
                      <a:r>
                        <a:rPr lang="lv-LV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Mazaizsargāto</a:t>
                      </a: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satiksmes dalībnieku drošība un </a:t>
                      </a:r>
                      <a:r>
                        <a:rPr lang="lv-LV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mikromobilitātes</a:t>
                      </a: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infrastruktūras risinājumu uz tiltiem un satiksmes pārvadiem </a:t>
                      </a:r>
                      <a:r>
                        <a:rPr lang="lv-LV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izvērtējums</a:t>
                      </a: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 pilnveidošanas iespējas”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RTU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4715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20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Pētījums par braukšanas </a:t>
                      </a:r>
                      <a:r>
                        <a:rPr lang="lv-LV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simulatoru</a:t>
                      </a: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efektivitāti samazināt ceļu satiksmes negadījumu skaitu Latvijā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VRCentrs</a:t>
                      </a: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 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27 200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74394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Pilotprojekts: Cilvēka faktora un uzvedības izpēte ceļu satiksmes negadījumos dzelzceļa vidē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lv-LV" sz="12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TNGIIB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115 000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7589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395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200" b="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Informatīvi izglītojoša kampaņa un aktivitātes par videi un cilvēkam drošu auto un moto braukšanu mežos un to apkārtnē atļautajās teritorijās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Rīgas Meži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lv-LV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28 000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624376"/>
                  </a:ext>
                </a:extLst>
              </a:tr>
            </a:tbl>
          </a:graphicData>
        </a:graphic>
      </p:graphicFrame>
      <p:sp>
        <p:nvSpPr>
          <p:cNvPr id="8" name="Title 7">
            <a:extLst>
              <a:ext uri="{FF2B5EF4-FFF2-40B4-BE49-F238E27FC236}">
                <a16:creationId xmlns:a16="http://schemas.microsoft.com/office/drawing/2014/main" id="{A887740B-DF3B-6C8C-D8A5-5F9452FAD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!</a:t>
            </a:r>
            <a:r>
              <a:rPr lang="lv-LV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lv-LV" sz="20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Atliktie projekti </a:t>
            </a:r>
            <a:endParaRPr lang="en-US" sz="2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002503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Custom 1">
      <a:dk1>
        <a:srgbClr val="355464"/>
      </a:dk1>
      <a:lt1>
        <a:srgbClr val="FFFFFF"/>
      </a:lt1>
      <a:dk2>
        <a:srgbClr val="7ADFEA"/>
      </a:dk2>
      <a:lt2>
        <a:srgbClr val="C6ED9C"/>
      </a:lt2>
      <a:accent1>
        <a:srgbClr val="26C4E8"/>
      </a:accent1>
      <a:accent2>
        <a:srgbClr val="355464"/>
      </a:accent2>
      <a:accent3>
        <a:srgbClr val="DBEFC6"/>
      </a:accent3>
      <a:accent4>
        <a:srgbClr val="8CDEE8"/>
      </a:accent4>
      <a:accent5>
        <a:srgbClr val="729EB4"/>
      </a:accent5>
      <a:accent6>
        <a:srgbClr val="E7F94C"/>
      </a:accent6>
      <a:hlink>
        <a:srgbClr val="26C4E8"/>
      </a:hlink>
      <a:folHlink>
        <a:srgbClr val="AF0000"/>
      </a:folHlink>
    </a:clrScheme>
    <a:fontScheme name="Satiksmes Ministrija">
      <a:majorFont>
        <a:latin typeface="Verdana bold"/>
        <a:ea typeface="Calibri"/>
        <a:cs typeface="Calibri"/>
      </a:majorFont>
      <a:minorFont>
        <a:latin typeface="Verdana regular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2F10E7C4C39940B5A4614184529A47" ma:contentTypeVersion="18" ma:contentTypeDescription="Create a new document." ma:contentTypeScope="" ma:versionID="a61629a9ec085c9ef04dc86ea33f7def">
  <xsd:schema xmlns:xsd="http://www.w3.org/2001/XMLSchema" xmlns:xs="http://www.w3.org/2001/XMLSchema" xmlns:p="http://schemas.microsoft.com/office/2006/metadata/properties" xmlns:ns2="929ef86d-0678-474b-a2d1-4b70d1db9477" xmlns:ns3="a57d379d-1838-4fe5-9dd3-f55eabd60318" targetNamespace="http://schemas.microsoft.com/office/2006/metadata/properties" ma:root="true" ma:fieldsID="befcb401a800740fc74491140e5754a1" ns2:_="" ns3:_="">
    <xsd:import namespace="929ef86d-0678-474b-a2d1-4b70d1db9477"/>
    <xsd:import namespace="a57d379d-1838-4fe5-9dd3-f55eabd603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9ef86d-0678-474b-a2d1-4b70d1db94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02c859b-0546-4206-9cae-cfa997077b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7d379d-1838-4fe5-9dd3-f55eabd60318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c23498-8d43-4f6c-b49d-fc58ffadf4f7}" ma:internalName="TaxCatchAll" ma:showField="CatchAllData" ma:web="a57d379d-1838-4fe5-9dd3-f55eabd603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29ef86d-0678-474b-a2d1-4b70d1db9477">
      <Terms xmlns="http://schemas.microsoft.com/office/infopath/2007/PartnerControls"/>
    </lcf76f155ced4ddcb4097134ff3c332f>
    <TaxCatchAll xmlns="a57d379d-1838-4fe5-9dd3-f55eabd60318" xsi:nil="true"/>
  </documentManagement>
</p:properties>
</file>

<file path=customXml/itemProps1.xml><?xml version="1.0" encoding="utf-8"?>
<ds:datastoreItem xmlns:ds="http://schemas.openxmlformats.org/officeDocument/2006/customXml" ds:itemID="{D8AB998A-3168-47B7-BA95-E910BF7967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9ef86d-0678-474b-a2d1-4b70d1db9477"/>
    <ds:schemaRef ds:uri="a57d379d-1838-4fe5-9dd3-f55eabd603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3F67D5-3A88-46FD-B163-CB82B84B70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7B2EF8-A40A-4AA0-8CE3-794D8F14FB27}">
  <ds:schemaRefs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  <ds:schemaRef ds:uri="a57d379d-1838-4fe5-9dd3-f55eabd60318"/>
    <ds:schemaRef ds:uri="929ef86d-0678-474b-a2d1-4b70d1db947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1187</TotalTime>
  <Words>921</Words>
  <Application>Microsoft Office PowerPoint</Application>
  <PresentationFormat>On-screen Show (16:9)</PresentationFormat>
  <Paragraphs>177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MS PGothic</vt:lpstr>
      <vt:lpstr>Arial</vt:lpstr>
      <vt:lpstr>Calibri</vt:lpstr>
      <vt:lpstr>Times New Roman</vt:lpstr>
      <vt:lpstr>Verdana</vt:lpstr>
      <vt:lpstr>Verdana bold</vt:lpstr>
      <vt:lpstr>Verdana regular</vt:lpstr>
      <vt:lpstr>89_Prezentacija_templateLV</vt:lpstr>
      <vt:lpstr>Pasākumi CSNg novēršanai (profilaksei) 2026.gadā</vt:lpstr>
      <vt:lpstr>Finansējums 2026.gadā</vt:lpstr>
      <vt:lpstr>Pieteikumi projektiem 2026.gadā</vt:lpstr>
      <vt:lpstr>Pieteikumi projektiem 2026.gadā</vt:lpstr>
      <vt:lpstr>Pieteikumi projektiem 2026.gadā</vt:lpstr>
      <vt:lpstr>IeM pieteikumi projektiem 2026.gadā</vt:lpstr>
      <vt:lpstr>IeM pieteikumi projektiem 2026.gadā</vt:lpstr>
      <vt:lpstr>!    Atliktie projekti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Elīna Saule</cp:lastModifiedBy>
  <cp:revision>24</cp:revision>
  <cp:lastPrinted>2025-02-11T13:53:51Z</cp:lastPrinted>
  <dcterms:created xsi:type="dcterms:W3CDTF">2014-11-20T14:46:47Z</dcterms:created>
  <dcterms:modified xsi:type="dcterms:W3CDTF">2026-03-25T10:24:31Z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0x010100572F10E7C4C39940B5A4614184529A47</vt:lpwstr>
  </property>
  <property fmtid="{D5CDD505-2E9C-101B-9397-08002B2CF9AE}" pid="3" name="MediaServiceImageTags">
    <vt:lpwstr/>
  </property>
</Properties>
</file>