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92" r:id="rId3"/>
    <p:sldId id="391" r:id="rId4"/>
    <p:sldId id="388" r:id="rId5"/>
    <p:sldId id="384" r:id="rId6"/>
    <p:sldId id="389" r:id="rId7"/>
    <p:sldId id="390" r:id="rId8"/>
    <p:sldId id="347" r:id="rId9"/>
  </p:sldIdLst>
  <p:sldSz cx="12192000" cy="6858000"/>
  <p:notesSz cx="9928225" cy="6797675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80344C-D066-5EB1-9312-C76FCC82A0EE}" name="Beāta Dambīte" initials="BD" userId="S::beata.dambite@csdd.gov.lv::472b6f5b-db35-403d-9114-2a2b6f42cb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828"/>
    <a:srgbClr val="405544"/>
    <a:srgbClr val="FFF7E6"/>
    <a:srgbClr val="1E3829"/>
    <a:srgbClr val="375140"/>
    <a:srgbClr val="000000"/>
    <a:srgbClr val="75B58E"/>
    <a:srgbClr val="365140"/>
    <a:srgbClr val="75A387"/>
    <a:srgbClr val="006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4" autoAdjust="0"/>
    <p:restoredTop sz="96247" autoAdjust="0"/>
  </p:normalViewPr>
  <p:slideViewPr>
    <p:cSldViewPr snapToGrid="0" showGuides="1">
      <p:cViewPr varScale="1">
        <p:scale>
          <a:sx n="106" d="100"/>
          <a:sy n="106" d="100"/>
        </p:scale>
        <p:origin x="115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elita Stepiņa" userId="40f5f76d-cb5d-4bce-83e2-f4b29ced3f57" providerId="ADAL" clId="{E2B03F6D-9CAF-47EA-B6B9-B36BDD204DDC}"/>
    <pc:docChg chg="modSld">
      <pc:chgData name="Aelita Stepiņa" userId="40f5f76d-cb5d-4bce-83e2-f4b29ced3f57" providerId="ADAL" clId="{E2B03F6D-9CAF-47EA-B6B9-B36BDD204DDC}" dt="2026-03-26T13:29:22.221" v="0" actId="1076"/>
      <pc:docMkLst>
        <pc:docMk/>
      </pc:docMkLst>
      <pc:sldChg chg="modSp mod">
        <pc:chgData name="Aelita Stepiņa" userId="40f5f76d-cb5d-4bce-83e2-f4b29ced3f57" providerId="ADAL" clId="{E2B03F6D-9CAF-47EA-B6B9-B36BDD204DDC}" dt="2026-03-26T13:29:22.221" v="0" actId="1076"/>
        <pc:sldMkLst>
          <pc:docMk/>
          <pc:sldMk cId="331798453" sldId="256"/>
        </pc:sldMkLst>
        <pc:spChg chg="mod">
          <ac:chgData name="Aelita Stepiņa" userId="40f5f76d-cb5d-4bce-83e2-f4b29ced3f57" providerId="ADAL" clId="{E2B03F6D-9CAF-47EA-B6B9-B36BDD204DDC}" dt="2026-03-26T13:29:22.221" v="0" actId="1076"/>
          <ac:spMkLst>
            <pc:docMk/>
            <pc:sldMk cId="331798453" sldId="256"/>
            <ac:spMk id="2" creationId="{B466886D-E4DD-3665-B0E7-F78D52845C6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dd.lv\milzisdfs\analitika\!!!SCSNg\!!!NEGADIJUMI%20DARBA%20FAILS%202026%20ar%20matricu%20un%20grafikie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dministrator\Desktop\rezultatu%20matrice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\Users\IT\Statistika\CSNg%20izmeklesana\!!!NEGADIJUMI%20DARBA%20FAILS%202026%20EV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dd.lv\milzisdfs\analitika\!!!SCSNg\!!!NEGADIJUMI%20DARBA%20FAILS%202026%20ar%20matricu%20un%20grafikie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1993231553451"/>
          <c:y val="2.5943319365529766E-2"/>
          <c:w val="0.79214016254399067"/>
          <c:h val="0.447632673292089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40554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'2025'!$K$6:$K$19</c:f>
              <c:strCache>
                <c:ptCount val="14"/>
                <c:pt idx="0">
                  <c:v>Neatbilstoša kustības ātruma izvēle</c:v>
                </c:pt>
                <c:pt idx="1">
                  <c:v>Kontroles zudums pār transportlīdzekļa vadību</c:v>
                </c:pt>
                <c:pt idx="2">
                  <c:v>Apreibinošo vielu ietekme</c:v>
                </c:pt>
                <c:pt idx="3">
                  <c:v>Gājēja rīcība</c:v>
                </c:pt>
                <c:pt idx="4">
                  <c:v>Tehniskais stāvoklis</c:v>
                </c:pt>
                <c:pt idx="5">
                  <c:v>Drošības sistēmas</c:v>
                </c:pt>
                <c:pt idx="6">
                  <c:v>Nepārliecināšanās par kustības dršību</c:v>
                </c:pt>
                <c:pt idx="7">
                  <c:v>Fizioloģiskais stāvoklis</c:v>
                </c:pt>
                <c:pt idx="8">
                  <c:v>Laika apstākļu ietekme</c:v>
                </c:pt>
                <c:pt idx="9">
                  <c:v>Iemaņu trūkums</c:v>
                </c:pt>
                <c:pt idx="10">
                  <c:v>Manevrēšana</c:v>
                </c:pt>
                <c:pt idx="11">
                  <c:v>Infrastruktūras ietekme</c:v>
                </c:pt>
                <c:pt idx="12">
                  <c:v>Nereaģēšana, pārreaģēšana, neadekvāta reakcija uz kustības bīstamību</c:v>
                </c:pt>
                <c:pt idx="13">
                  <c:v>Velosipēdista rīcība</c:v>
                </c:pt>
              </c:strCache>
            </c:strRef>
          </c:cat>
          <c:val>
            <c:numRef>
              <c:f>'2025'!$L$6:$L$19</c:f>
              <c:numCache>
                <c:formatCode>General</c:formatCode>
                <c:ptCount val="14"/>
                <c:pt idx="0">
                  <c:v>112</c:v>
                </c:pt>
                <c:pt idx="1">
                  <c:v>76</c:v>
                </c:pt>
                <c:pt idx="2">
                  <c:v>54</c:v>
                </c:pt>
                <c:pt idx="3">
                  <c:v>53</c:v>
                </c:pt>
                <c:pt idx="4">
                  <c:v>51</c:v>
                </c:pt>
                <c:pt idx="5">
                  <c:v>47</c:v>
                </c:pt>
                <c:pt idx="6">
                  <c:v>39</c:v>
                </c:pt>
                <c:pt idx="7">
                  <c:v>38</c:v>
                </c:pt>
                <c:pt idx="8">
                  <c:v>35</c:v>
                </c:pt>
                <c:pt idx="9">
                  <c:v>29</c:v>
                </c:pt>
                <c:pt idx="10">
                  <c:v>21</c:v>
                </c:pt>
                <c:pt idx="11">
                  <c:v>14</c:v>
                </c:pt>
                <c:pt idx="12">
                  <c:v>14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9-47D9-B444-D979AE1522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9286847"/>
        <c:axId val="1029284927"/>
      </c:barChart>
      <c:catAx>
        <c:axId val="102928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4055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029284927"/>
        <c:crosses val="autoZero"/>
        <c:auto val="1"/>
        <c:lblAlgn val="ctr"/>
        <c:lblOffset val="100"/>
        <c:noMultiLvlLbl val="0"/>
      </c:catAx>
      <c:valAx>
        <c:axId val="102928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05544">
                  <a:alpha val="10196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55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02928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Sheet3!$AM$94:$AM$99</c:f>
              <c:strCache>
                <c:ptCount val="6"/>
                <c:pt idx="0">
                  <c:v>līdz atļautajam</c:v>
                </c:pt>
                <c:pt idx="1">
                  <c:v>līdz 10</c:v>
                </c:pt>
                <c:pt idx="2">
                  <c:v>10 līdz 20</c:v>
                </c:pt>
                <c:pt idx="3">
                  <c:v>20 līdz 30</c:v>
                </c:pt>
                <c:pt idx="4">
                  <c:v>30 līdz 40</c:v>
                </c:pt>
                <c:pt idx="5">
                  <c:v>vairāk par 40</c:v>
                </c:pt>
              </c:strCache>
            </c:strRef>
          </c:cat>
          <c:val>
            <c:numRef>
              <c:f>Sheet3!$AN$94:$AN$99</c:f>
              <c:numCache>
                <c:formatCode>General</c:formatCode>
                <c:ptCount val="6"/>
                <c:pt idx="0">
                  <c:v>21</c:v>
                </c:pt>
                <c:pt idx="1">
                  <c:v>31</c:v>
                </c:pt>
                <c:pt idx="2">
                  <c:v>29</c:v>
                </c:pt>
                <c:pt idx="3">
                  <c:v>17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B-4A39-A25D-1680650121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8754688"/>
        <c:axId val="608756608"/>
      </c:barChart>
      <c:catAx>
        <c:axId val="608754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40554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v-LV" dirty="0">
                    <a:solidFill>
                      <a:srgbClr val="405544"/>
                    </a:solidFill>
                  </a:rPr>
                  <a:t>Ātrums,</a:t>
                </a:r>
                <a:r>
                  <a:rPr lang="lv-LV" baseline="0" dirty="0">
                    <a:solidFill>
                      <a:srgbClr val="405544"/>
                    </a:solidFill>
                  </a:rPr>
                  <a:t> </a:t>
                </a:r>
                <a:r>
                  <a:rPr lang="lv-LV" dirty="0">
                    <a:solidFill>
                      <a:srgbClr val="405544"/>
                    </a:solidFill>
                  </a:rPr>
                  <a:t>km/h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40554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4055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608756608"/>
        <c:crosses val="autoZero"/>
        <c:auto val="1"/>
        <c:lblAlgn val="ctr"/>
        <c:lblOffset val="100"/>
        <c:noMultiLvlLbl val="0"/>
      </c:catAx>
      <c:valAx>
        <c:axId val="60875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05544">
                  <a:alpha val="10196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v-LV" dirty="0">
                    <a:solidFill>
                      <a:srgbClr val="405544"/>
                    </a:solidFill>
                  </a:rPr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55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60875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76284407997099"/>
          <c:y val="2.4947560121476937E-2"/>
          <c:w val="0.80723715592002909"/>
          <c:h val="0.396643620164979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05544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'[!!!NEGADIJUMI DARBA FAILS 2026 EVA.xlsx]2025'!$M$206:$M$226</c:f>
              <c:strCache>
                <c:ptCount val="14"/>
                <c:pt idx="0">
                  <c:v>Kontroles zudums pār transportlīdzekļa vadību</c:v>
                </c:pt>
                <c:pt idx="1">
                  <c:v>Drošības sistēmas</c:v>
                </c:pt>
                <c:pt idx="2">
                  <c:v>Iemaņu trūkums</c:v>
                </c:pt>
                <c:pt idx="3">
                  <c:v>Nobraukums no ceļa klātnes</c:v>
                </c:pt>
                <c:pt idx="4">
                  <c:v>Apgāšanās</c:v>
                </c:pt>
                <c:pt idx="5">
                  <c:v>Tehniskais stāvoklis</c:v>
                </c:pt>
                <c:pt idx="6">
                  <c:v>Nepārliecināšanās par kustības dršību</c:v>
                </c:pt>
                <c:pt idx="7">
                  <c:v>Laika apstākļu ietekme</c:v>
                </c:pt>
                <c:pt idx="8">
                  <c:v>Apreibinošo vielu ietekme</c:v>
                </c:pt>
                <c:pt idx="9">
                  <c:v>Iebraukšana pretējā kustības joslā</c:v>
                </c:pt>
                <c:pt idx="10">
                  <c:v>Uzbraukums šķērslim</c:v>
                </c:pt>
                <c:pt idx="11">
                  <c:v>Manevrēšana</c:v>
                </c:pt>
                <c:pt idx="12">
                  <c:v>Agresīva braukšana</c:v>
                </c:pt>
                <c:pt idx="13">
                  <c:v>Nereaģēšana, pārreaģēšana, neadekvāta reakcija uz kustības bīstamību</c:v>
                </c:pt>
              </c:strCache>
            </c:strRef>
          </c:cat>
          <c:val>
            <c:numRef>
              <c:f>'[!!!NEGADIJUMI DARBA FAILS 2026 EVA.xlsx]2025'!$O$206:$O$226</c:f>
              <c:numCache>
                <c:formatCode>0</c:formatCode>
                <c:ptCount val="14"/>
                <c:pt idx="0">
                  <c:v>53.571428571428569</c:v>
                </c:pt>
                <c:pt idx="1">
                  <c:v>33.928571428571431</c:v>
                </c:pt>
                <c:pt idx="2">
                  <c:v>24.107142857142858</c:v>
                </c:pt>
                <c:pt idx="3">
                  <c:v>22.321428571428573</c:v>
                </c:pt>
                <c:pt idx="4">
                  <c:v>21.428571428571427</c:v>
                </c:pt>
                <c:pt idx="5">
                  <c:v>18.75</c:v>
                </c:pt>
                <c:pt idx="6">
                  <c:v>18.75</c:v>
                </c:pt>
                <c:pt idx="7">
                  <c:v>18.75</c:v>
                </c:pt>
                <c:pt idx="8">
                  <c:v>17.857142857142858</c:v>
                </c:pt>
                <c:pt idx="9">
                  <c:v>16.071428571428573</c:v>
                </c:pt>
                <c:pt idx="10">
                  <c:v>12.5</c:v>
                </c:pt>
                <c:pt idx="11">
                  <c:v>9.8214285714285712</c:v>
                </c:pt>
                <c:pt idx="12">
                  <c:v>9.8214285714285712</c:v>
                </c:pt>
                <c:pt idx="13">
                  <c:v>8.9285714285714288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A-4073-8447-0ED18F7DE1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965759"/>
        <c:axId val="1014959039"/>
      </c:barChart>
      <c:catAx>
        <c:axId val="101496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64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rgbClr val="405544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14959039"/>
        <c:crosses val="autoZero"/>
        <c:auto val="1"/>
        <c:lblAlgn val="ctr"/>
        <c:lblOffset val="100"/>
        <c:noMultiLvlLbl val="0"/>
      </c:catAx>
      <c:valAx>
        <c:axId val="101495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05544">
                  <a:alpha val="10196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1E382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3200" b="1">
                    <a:solidFill>
                      <a:srgbClr val="1E3829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11335510414701419"/>
              <c:y val="0.188386569284913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rgbClr val="1E3829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5544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14965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4172142201859E-2"/>
          <c:y val="5.2418513975420494E-2"/>
          <c:w val="0.89712718265771052"/>
          <c:h val="0.51089615218232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5-4258-930F-69402203F9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'2025'!$FL$97:$FL$105</c:f>
              <c:strCache>
                <c:ptCount val="9"/>
                <c:pt idx="0">
                  <c:v>Drošības jostas</c:v>
                </c:pt>
                <c:pt idx="1">
                  <c:v>Izmešana no transportlīdzekļa</c:v>
                </c:pt>
                <c:pt idx="2">
                  <c:v>Ekipējums</c:v>
                </c:pt>
                <c:pt idx="3">
                  <c:v>Brīdinājuma zīmes, avārijas gaismas</c:v>
                </c:pt>
                <c:pt idx="4">
                  <c:v>Bērnu sēdeklītis</c:v>
                </c:pt>
                <c:pt idx="5">
                  <c:v>Pasīvās sistēmas</c:v>
                </c:pt>
                <c:pt idx="6">
                  <c:v>Ķivere</c:v>
                </c:pt>
                <c:pt idx="7">
                  <c:v>Aktīvās sistēmas</c:v>
                </c:pt>
                <c:pt idx="8">
                  <c:v>Drošības konstrukcija, Dugas</c:v>
                </c:pt>
              </c:strCache>
            </c:strRef>
          </c:cat>
          <c:val>
            <c:numRef>
              <c:f>'2025'!$FM$97:$FM$105</c:f>
              <c:numCache>
                <c:formatCode>General</c:formatCode>
                <c:ptCount val="9"/>
                <c:pt idx="0">
                  <c:v>30</c:v>
                </c:pt>
                <c:pt idx="1">
                  <c:v>20</c:v>
                </c:pt>
                <c:pt idx="2">
                  <c:v>10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5-4258-930F-69402203F9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6979392"/>
        <c:axId val="1196981792"/>
      </c:barChart>
      <c:catAx>
        <c:axId val="119697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405544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6981792"/>
        <c:crosses val="autoZero"/>
        <c:auto val="1"/>
        <c:lblAlgn val="ctr"/>
        <c:lblOffset val="100"/>
        <c:noMultiLvlLbl val="0"/>
      </c:catAx>
      <c:valAx>
        <c:axId val="1196981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405544">
                  <a:alpha val="10196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9697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4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59567587-C8B4-E54E-9868-87EDDE184CE7}" type="datetimeFigureOut">
              <a:rPr lang="en-LV" smtClean="0"/>
              <a:t>03/26/2026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3"/>
            <a:ext cx="4302231" cy="34106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696B251A-E77B-BA40-A636-2DD1FEE13B2E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2750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145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0F658-9236-241E-62A6-2C86CF4FC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FD121B-CE61-4652-93CB-DA495D3BE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1DD32F-2598-7C2C-B3EB-8514E1BEE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324F0-8900-6548-9BA1-62804BBEA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6932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EE69F-8B12-A5C7-7E81-F5E0E75BB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496E7F-E167-ED12-173B-8DCF11BEB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062AD2-BE39-29DC-E3B0-83AD9DFC9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C0B48-4B70-ACA3-4639-08D2F1E3E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3246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02E8-1D49-2033-B295-7110FB9E2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1A6EF-55E4-14A1-9696-8FBE3F4EB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2FA080-6E57-03D3-5D93-B52A6E029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24583-5E27-20F2-7F54-7524FB09F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3109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B9B23-CE43-03CE-E9E7-293E6E9EF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250E0B-B846-3635-6B87-8D6F2D526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3A1482-41AD-4DF2-C29C-921E3DE85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B28E8-E68E-D7CE-B102-1B372D02A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4628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330A6-4CB5-42CA-C22D-06D40D159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54E42C-FB17-8F91-66E8-1474CB579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E12F8-F544-AA9E-D683-064D76296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2E7AA-DA91-BB57-1CD6-54CE60283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6549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5508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nual Input 10">
            <a:extLst>
              <a:ext uri="{FF2B5EF4-FFF2-40B4-BE49-F238E27FC236}">
                <a16:creationId xmlns:a16="http://schemas.microsoft.com/office/drawing/2014/main" id="{D7ED1C68-6AEE-0738-44A7-FDF40E04CA06}"/>
              </a:ext>
            </a:extLst>
          </p:cNvPr>
          <p:cNvSpPr/>
          <p:nvPr userDrawn="1"/>
        </p:nvSpPr>
        <p:spPr>
          <a:xfrm rot="16200000" flipV="1">
            <a:off x="4810137" y="1105104"/>
            <a:ext cx="686143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76204" y="-876204"/>
            <a:ext cx="6873774" cy="86261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2" y="3983869"/>
            <a:ext cx="7266708" cy="154608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41783E0-94E0-F483-A9F2-1C0BFAC77C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159422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502" y="3983868"/>
            <a:ext cx="7266708" cy="154608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sp>
        <p:nvSpPr>
          <p:cNvPr id="12" name="Manual Input 10">
            <a:extLst>
              <a:ext uri="{FF2B5EF4-FFF2-40B4-BE49-F238E27FC236}">
                <a16:creationId xmlns:a16="http://schemas.microsoft.com/office/drawing/2014/main" id="{D7ED1C68-6AEE-0738-44A7-FDF40E04CA06}"/>
              </a:ext>
            </a:extLst>
          </p:cNvPr>
          <p:cNvSpPr/>
          <p:nvPr userDrawn="1"/>
        </p:nvSpPr>
        <p:spPr>
          <a:xfrm rot="5400000" flipV="1">
            <a:off x="6434624" y="1100624"/>
            <a:ext cx="6858001" cy="4656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25624">
                <a:moveTo>
                  <a:pt x="0" y="6085"/>
                </a:moveTo>
                <a:lnTo>
                  <a:pt x="10000" y="0"/>
                </a:lnTo>
                <a:lnTo>
                  <a:pt x="10000" y="25624"/>
                </a:lnTo>
                <a:lnTo>
                  <a:pt x="2" y="25558"/>
                </a:lnTo>
                <a:cubicBezTo>
                  <a:pt x="-1" y="19058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5400000" flipV="1">
            <a:off x="7414352" y="2080352"/>
            <a:ext cx="6858001" cy="26972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842">
                <a:moveTo>
                  <a:pt x="0" y="6085"/>
                </a:moveTo>
                <a:lnTo>
                  <a:pt x="10000" y="0"/>
                </a:lnTo>
                <a:lnTo>
                  <a:pt x="10000" y="14842"/>
                </a:lnTo>
                <a:lnTo>
                  <a:pt x="0" y="14842"/>
                </a:lnTo>
                <a:lnTo>
                  <a:pt x="0" y="60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14" name="Picture 1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80F9245B-803A-33F9-48F2-3DF332391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C26C8CB-8AEA-F025-D20C-D57AED7982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220282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502" y="3983868"/>
            <a:ext cx="7266708" cy="154608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14" name="Picture 1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80F9245B-803A-33F9-48F2-3DF332391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4D89E86-ACB6-5B38-2E05-6E560167A0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5893" y="10570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350CA44-F092-81C3-A287-35AB524F1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7201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0">
            <a:extLst>
              <a:ext uri="{FF2B5EF4-FFF2-40B4-BE49-F238E27FC236}">
                <a16:creationId xmlns:a16="http://schemas.microsoft.com/office/drawing/2014/main" id="{D9CF7C07-36D5-4072-0ADF-86064DD15F09}"/>
              </a:ext>
            </a:extLst>
          </p:cNvPr>
          <p:cNvSpPr/>
          <p:nvPr userDrawn="1"/>
        </p:nvSpPr>
        <p:spPr>
          <a:xfrm rot="5400000" flipV="1">
            <a:off x="7402491" y="2065357"/>
            <a:ext cx="6858004" cy="27272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11590 h 25624"/>
              <a:gd name="connsiteX4" fmla="*/ 0 w 10000"/>
              <a:gd name="connsiteY4" fmla="*/ 6085 h 25624"/>
              <a:gd name="connsiteX0" fmla="*/ 0 w 10000"/>
              <a:gd name="connsiteY0" fmla="*/ 6085 h 13533"/>
              <a:gd name="connsiteX1" fmla="*/ 10000 w 10000"/>
              <a:gd name="connsiteY1" fmla="*/ 0 h 13533"/>
              <a:gd name="connsiteX2" fmla="*/ 9990 w 10000"/>
              <a:gd name="connsiteY2" fmla="*/ 13533 h 13533"/>
              <a:gd name="connsiteX3" fmla="*/ 2 w 10000"/>
              <a:gd name="connsiteY3" fmla="*/ 11590 h 13533"/>
              <a:gd name="connsiteX4" fmla="*/ 0 w 10000"/>
              <a:gd name="connsiteY4" fmla="*/ 6085 h 13533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90 w 10000"/>
              <a:gd name="connsiteY2" fmla="*/ 13533 h 15007"/>
              <a:gd name="connsiteX3" fmla="*/ 2 w 10000"/>
              <a:gd name="connsiteY3" fmla="*/ 15007 h 15007"/>
              <a:gd name="connsiteX4" fmla="*/ 0 w 10000"/>
              <a:gd name="connsiteY4" fmla="*/ 6085 h 15007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80 w 10000"/>
              <a:gd name="connsiteY2" fmla="*/ 14922 h 15007"/>
              <a:gd name="connsiteX3" fmla="*/ 2 w 10000"/>
              <a:gd name="connsiteY3" fmla="*/ 15007 h 15007"/>
              <a:gd name="connsiteX4" fmla="*/ 0 w 10000"/>
              <a:gd name="connsiteY4" fmla="*/ 6085 h 15007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90 w 10000"/>
              <a:gd name="connsiteY2" fmla="*/ 14960 h 15007"/>
              <a:gd name="connsiteX3" fmla="*/ 2 w 10000"/>
              <a:gd name="connsiteY3" fmla="*/ 15007 h 15007"/>
              <a:gd name="connsiteX4" fmla="*/ 0 w 10000"/>
              <a:gd name="connsiteY4" fmla="*/ 6085 h 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007">
                <a:moveTo>
                  <a:pt x="0" y="6085"/>
                </a:moveTo>
                <a:lnTo>
                  <a:pt x="10000" y="0"/>
                </a:lnTo>
                <a:cubicBezTo>
                  <a:pt x="9997" y="4511"/>
                  <a:pt x="9993" y="10449"/>
                  <a:pt x="9990" y="14960"/>
                </a:cubicBezTo>
                <a:lnTo>
                  <a:pt x="2" y="15007"/>
                </a:lnTo>
                <a:cubicBezTo>
                  <a:pt x="-1" y="8507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9668048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9020348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3B52F6C2-F011-8266-3428-DD6943B0D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  <p:sp>
        <p:nvSpPr>
          <p:cNvPr id="5" name="Manual Input 10">
            <a:extLst>
              <a:ext uri="{FF2B5EF4-FFF2-40B4-BE49-F238E27FC236}">
                <a16:creationId xmlns:a16="http://schemas.microsoft.com/office/drawing/2014/main" id="{361E8284-AE82-198A-2961-5429944831B4}"/>
              </a:ext>
            </a:extLst>
          </p:cNvPr>
          <p:cNvSpPr/>
          <p:nvPr userDrawn="1"/>
        </p:nvSpPr>
        <p:spPr>
          <a:xfrm rot="5400000" flipV="1">
            <a:off x="7774217" y="2444794"/>
            <a:ext cx="6863482" cy="197253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10 w 10010"/>
              <a:gd name="connsiteY0" fmla="*/ 6085 h 14842"/>
              <a:gd name="connsiteX1" fmla="*/ 10010 w 10010"/>
              <a:gd name="connsiteY1" fmla="*/ 0 h 14842"/>
              <a:gd name="connsiteX2" fmla="*/ 10010 w 10010"/>
              <a:gd name="connsiteY2" fmla="*/ 14842 h 14842"/>
              <a:gd name="connsiteX3" fmla="*/ 0 w 10010"/>
              <a:gd name="connsiteY3" fmla="*/ 9660 h 14842"/>
              <a:gd name="connsiteX4" fmla="*/ 10 w 10010"/>
              <a:gd name="connsiteY4" fmla="*/ 6085 h 14842"/>
              <a:gd name="connsiteX0" fmla="*/ 10 w 10010"/>
              <a:gd name="connsiteY0" fmla="*/ 6085 h 9660"/>
              <a:gd name="connsiteX1" fmla="*/ 10010 w 10010"/>
              <a:gd name="connsiteY1" fmla="*/ 0 h 9660"/>
              <a:gd name="connsiteX2" fmla="*/ 10000 w 10010"/>
              <a:gd name="connsiteY2" fmla="*/ 7745 h 9660"/>
              <a:gd name="connsiteX3" fmla="*/ 0 w 10010"/>
              <a:gd name="connsiteY3" fmla="*/ 9660 h 9660"/>
              <a:gd name="connsiteX4" fmla="*/ 10 w 10010"/>
              <a:gd name="connsiteY4" fmla="*/ 6085 h 9660"/>
              <a:gd name="connsiteX0" fmla="*/ 1 w 9991"/>
              <a:gd name="connsiteY0" fmla="*/ 6299 h 11236"/>
              <a:gd name="connsiteX1" fmla="*/ 9991 w 9991"/>
              <a:gd name="connsiteY1" fmla="*/ 0 h 11236"/>
              <a:gd name="connsiteX2" fmla="*/ 9981 w 9991"/>
              <a:gd name="connsiteY2" fmla="*/ 8018 h 11236"/>
              <a:gd name="connsiteX3" fmla="*/ 2 w 9991"/>
              <a:gd name="connsiteY3" fmla="*/ 11236 h 11236"/>
              <a:gd name="connsiteX4" fmla="*/ 1 w 9991"/>
              <a:gd name="connsiteY4" fmla="*/ 6299 h 11236"/>
              <a:gd name="connsiteX0" fmla="*/ 1 w 10007"/>
              <a:gd name="connsiteY0" fmla="*/ 5606 h 10000"/>
              <a:gd name="connsiteX1" fmla="*/ 10000 w 10007"/>
              <a:gd name="connsiteY1" fmla="*/ 0 h 10000"/>
              <a:gd name="connsiteX2" fmla="*/ 10007 w 10007"/>
              <a:gd name="connsiteY2" fmla="*/ 9984 h 10000"/>
              <a:gd name="connsiteX3" fmla="*/ 2 w 10007"/>
              <a:gd name="connsiteY3" fmla="*/ 10000 h 10000"/>
              <a:gd name="connsiteX4" fmla="*/ 1 w 10007"/>
              <a:gd name="connsiteY4" fmla="*/ 56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7" h="10000">
                <a:moveTo>
                  <a:pt x="1" y="5606"/>
                </a:moveTo>
                <a:lnTo>
                  <a:pt x="10000" y="0"/>
                </a:lnTo>
                <a:cubicBezTo>
                  <a:pt x="9997" y="2379"/>
                  <a:pt x="10010" y="7605"/>
                  <a:pt x="10007" y="9984"/>
                </a:cubicBezTo>
                <a:lnTo>
                  <a:pt x="2" y="10000"/>
                </a:lnTo>
                <a:cubicBezTo>
                  <a:pt x="5" y="8902"/>
                  <a:pt x="-2" y="6704"/>
                  <a:pt x="1" y="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A51BDAD-933E-BFC5-6938-1F1A79319C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F5FEB6F-B8FF-291B-484A-6A90CB456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13505"/>
            <a:ext cx="4660210" cy="6871504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71504 h 6871504"/>
              <a:gd name="connsiteX1" fmla="*/ 1105893 w 4660210"/>
              <a:gd name="connsiteY1" fmla="*/ 0 h 6871504"/>
              <a:gd name="connsiteX2" fmla="*/ 4660210 w 4660210"/>
              <a:gd name="connsiteY2" fmla="*/ 8219 h 6871504"/>
              <a:gd name="connsiteX3" fmla="*/ 4656137 w 4660210"/>
              <a:gd name="connsiteY3" fmla="*/ 6871504 h 6871504"/>
              <a:gd name="connsiteX4" fmla="*/ 0 w 4660210"/>
              <a:gd name="connsiteY4" fmla="*/ 6871504 h 68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71504">
                <a:moveTo>
                  <a:pt x="0" y="6871504"/>
                </a:moveTo>
                <a:lnTo>
                  <a:pt x="1105893" y="0"/>
                </a:lnTo>
                <a:lnTo>
                  <a:pt x="4660210" y="8219"/>
                </a:lnTo>
                <a:cubicBezTo>
                  <a:pt x="4658852" y="2295981"/>
                  <a:pt x="4657495" y="4583742"/>
                  <a:pt x="4656137" y="6871504"/>
                </a:cubicBezTo>
                <a:lnTo>
                  <a:pt x="0" y="687150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7900630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7088361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658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5385D833-0E1E-5879-A0F7-A37C22EEE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30F92CE-9B9E-153B-3677-EC5DF4517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02" y="60682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39578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D18EC83C-8C93-B7F6-3825-45C0810CF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7" name="Manual Input 10">
            <a:extLst>
              <a:ext uri="{FF2B5EF4-FFF2-40B4-BE49-F238E27FC236}">
                <a16:creationId xmlns:a16="http://schemas.microsoft.com/office/drawing/2014/main" id="{8F23FCF5-D4DE-C846-94C2-A245238782D1}"/>
              </a:ext>
            </a:extLst>
          </p:cNvPr>
          <p:cNvSpPr/>
          <p:nvPr userDrawn="1"/>
        </p:nvSpPr>
        <p:spPr>
          <a:xfrm rot="5400000" flipV="1">
            <a:off x="6434624" y="1100624"/>
            <a:ext cx="6858001" cy="4656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25624">
                <a:moveTo>
                  <a:pt x="0" y="6085"/>
                </a:moveTo>
                <a:lnTo>
                  <a:pt x="10000" y="0"/>
                </a:lnTo>
                <a:lnTo>
                  <a:pt x="10000" y="25624"/>
                </a:lnTo>
                <a:lnTo>
                  <a:pt x="2" y="25558"/>
                </a:lnTo>
                <a:cubicBezTo>
                  <a:pt x="-1" y="19058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9" name="Manual Input 10">
            <a:extLst>
              <a:ext uri="{FF2B5EF4-FFF2-40B4-BE49-F238E27FC236}">
                <a16:creationId xmlns:a16="http://schemas.microsoft.com/office/drawing/2014/main" id="{08C35EF9-6770-607F-4C51-0861C1493B96}"/>
              </a:ext>
            </a:extLst>
          </p:cNvPr>
          <p:cNvSpPr/>
          <p:nvPr userDrawn="1"/>
        </p:nvSpPr>
        <p:spPr>
          <a:xfrm rot="5400000" flipV="1">
            <a:off x="7414352" y="2080352"/>
            <a:ext cx="6858001" cy="26972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842">
                <a:moveTo>
                  <a:pt x="0" y="6085"/>
                </a:moveTo>
                <a:lnTo>
                  <a:pt x="10000" y="0"/>
                </a:lnTo>
                <a:lnTo>
                  <a:pt x="10000" y="14842"/>
                </a:lnTo>
                <a:lnTo>
                  <a:pt x="0" y="14842"/>
                </a:lnTo>
                <a:lnTo>
                  <a:pt x="0" y="60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D9FA6FC-2FAA-D482-CC60-978C76954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90039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C06533D9-0968-C58F-9263-C9A978BE5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5BC2A9-E5DC-8527-9B7F-0726FDC67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3888472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5267497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5267497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5CE622F-43F9-14C9-C3D4-D50D4ECC3B2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935663" y="403226"/>
            <a:ext cx="5935662" cy="5252507"/>
          </a:xfrm>
        </p:spPr>
        <p:txBody>
          <a:bodyPr/>
          <a:lstStyle/>
          <a:p>
            <a:endParaRPr lang="en-LV"/>
          </a:p>
        </p:txBody>
      </p:sp>
      <p:pic>
        <p:nvPicPr>
          <p:cNvPr id="5" name="Picture 4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150627B4-A065-A86F-91CB-F3156BA07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4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5385D833-0E1E-5879-A0F7-A37C22EEE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8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72764F1B-14FF-27BF-1808-45396D6D2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4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2" y="3983869"/>
            <a:ext cx="7266708" cy="154608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7AB62D-B255-6A43-375B-763400964A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174874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72764F1B-14FF-27BF-1808-45396D6D2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45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B39B2A6-E8BF-383D-1A03-5478737D6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3F8D79-62EA-5ACB-D0DF-EDDA7EAC11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819281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3F8D79-62EA-5ACB-D0DF-EDDA7EAC11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1333" cy="6858000"/>
          </a:xfrm>
        </p:spPr>
        <p:txBody>
          <a:bodyPr/>
          <a:lstStyle/>
          <a:p>
            <a:endParaRPr lang="en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5F1F37-91E1-1248-7DFA-29D1D9D38F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0138" y="0"/>
            <a:ext cx="6011862" cy="6858000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303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nual Input 10">
            <a:extLst>
              <a:ext uri="{FF2B5EF4-FFF2-40B4-BE49-F238E27FC236}">
                <a16:creationId xmlns:a16="http://schemas.microsoft.com/office/drawing/2014/main" id="{64CA96CE-275C-48D4-E212-6ED5EE03794F}"/>
              </a:ext>
            </a:extLst>
          </p:cNvPr>
          <p:cNvSpPr/>
          <p:nvPr userDrawn="1"/>
        </p:nvSpPr>
        <p:spPr>
          <a:xfrm rot="16200000" flipV="1">
            <a:off x="5572549" y="1097720"/>
            <a:ext cx="686216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Manual Input 10">
            <a:extLst>
              <a:ext uri="{FF2B5EF4-FFF2-40B4-BE49-F238E27FC236}">
                <a16:creationId xmlns:a16="http://schemas.microsoft.com/office/drawing/2014/main" id="{247BA004-91B2-890F-DF2F-2F1BA430FC21}"/>
              </a:ext>
            </a:extLst>
          </p:cNvPr>
          <p:cNvSpPr/>
          <p:nvPr userDrawn="1"/>
        </p:nvSpPr>
        <p:spPr>
          <a:xfrm rot="16200000" flipV="1">
            <a:off x="1841599" y="-1854430"/>
            <a:ext cx="6860058" cy="1056891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  <a:gd name="connsiteX0" fmla="*/ 3 w 10003"/>
              <a:gd name="connsiteY0" fmla="*/ 6085 h 58156"/>
              <a:gd name="connsiteX1" fmla="*/ 10003 w 10003"/>
              <a:gd name="connsiteY1" fmla="*/ 0 h 58156"/>
              <a:gd name="connsiteX2" fmla="*/ 10003 w 10003"/>
              <a:gd name="connsiteY2" fmla="*/ 47466 h 58156"/>
              <a:gd name="connsiteX3" fmla="*/ 6 w 10003"/>
              <a:gd name="connsiteY3" fmla="*/ 58156 h 58156"/>
              <a:gd name="connsiteX4" fmla="*/ 3 w 10003"/>
              <a:gd name="connsiteY4" fmla="*/ 6085 h 58156"/>
              <a:gd name="connsiteX0" fmla="*/ 3 w 10003"/>
              <a:gd name="connsiteY0" fmla="*/ 6085 h 58156"/>
              <a:gd name="connsiteX1" fmla="*/ 10003 w 10003"/>
              <a:gd name="connsiteY1" fmla="*/ 0 h 58156"/>
              <a:gd name="connsiteX2" fmla="*/ 10003 w 10003"/>
              <a:gd name="connsiteY2" fmla="*/ 58110 h 58156"/>
              <a:gd name="connsiteX3" fmla="*/ 6 w 10003"/>
              <a:gd name="connsiteY3" fmla="*/ 58156 h 58156"/>
              <a:gd name="connsiteX4" fmla="*/ 3 w 10003"/>
              <a:gd name="connsiteY4" fmla="*/ 6085 h 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58156">
                <a:moveTo>
                  <a:pt x="3" y="6085"/>
                </a:moveTo>
                <a:lnTo>
                  <a:pt x="10003" y="0"/>
                </a:lnTo>
                <a:lnTo>
                  <a:pt x="10003" y="58110"/>
                </a:lnTo>
                <a:lnTo>
                  <a:pt x="6" y="58156"/>
                </a:lnTo>
                <a:cubicBezTo>
                  <a:pt x="14" y="44363"/>
                  <a:pt x="-5" y="19878"/>
                  <a:pt x="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9668048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9020348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3B52F6C2-F011-8266-3428-DD6943B0D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4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0">
            <a:extLst>
              <a:ext uri="{FF2B5EF4-FFF2-40B4-BE49-F238E27FC236}">
                <a16:creationId xmlns:a16="http://schemas.microsoft.com/office/drawing/2014/main" id="{5B65A2A8-274A-4FD1-9E09-C962416F3CE4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F5FEB6F-B8FF-291B-484A-6A90CB456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5893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7900630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7088361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23003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2BCAD1F-4449-3C02-A4E1-B59EA39D7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4A0F8C-48D8-4E6B-26B2-0291A945C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02" y="6068480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248253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10">
            <a:extLst>
              <a:ext uri="{FF2B5EF4-FFF2-40B4-BE49-F238E27FC236}">
                <a16:creationId xmlns:a16="http://schemas.microsoft.com/office/drawing/2014/main" id="{5E5AE3BF-5347-E6A6-0D96-78C7EA612B73}"/>
              </a:ext>
            </a:extLst>
          </p:cNvPr>
          <p:cNvSpPr/>
          <p:nvPr userDrawn="1"/>
        </p:nvSpPr>
        <p:spPr>
          <a:xfrm rot="16200000" flipV="1">
            <a:off x="4810137" y="1105104"/>
            <a:ext cx="686143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" name="Manual Input 10">
            <a:extLst>
              <a:ext uri="{FF2B5EF4-FFF2-40B4-BE49-F238E27FC236}">
                <a16:creationId xmlns:a16="http://schemas.microsoft.com/office/drawing/2014/main" id="{10164665-F76E-7176-BD65-D17F585952AA}"/>
              </a:ext>
            </a:extLst>
          </p:cNvPr>
          <p:cNvSpPr/>
          <p:nvPr userDrawn="1"/>
        </p:nvSpPr>
        <p:spPr>
          <a:xfrm rot="16200000" flipV="1">
            <a:off x="876204" y="-876204"/>
            <a:ext cx="6873774" cy="86261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BAC310F-8E57-8CB4-0C68-E8399E12F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103476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4E9E1E1-1C27-AEF5-8A1E-024C06886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911709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5267497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5267497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79EE661-228B-167B-CA04-78750D2F2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5CE622F-43F9-14C9-C3D4-D50D4ECC3B2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935663" y="403226"/>
            <a:ext cx="5935662" cy="5252507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649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2BCAD1F-4449-3C02-A4E1-B59EA39D7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F88C3-3F15-58AD-90F6-9AB1D4E1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98D8F-3F20-0EA2-3D4B-5930BD10E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01680-3EBA-B3A4-961B-F5E7D4572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1AC4-BACD-3D4B-95A6-B81DC865E6EE}" type="datetimeFigureOut">
              <a:rPr lang="en-LV" smtClean="0"/>
              <a:t>03/26/2026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3B0F6-00BA-25A3-7B1F-E391E33B1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5ADEB-5996-146C-FBD6-095DFD962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F862-E127-2A40-A41B-E744E62EFEB5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152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63" r:id="rId4"/>
    <p:sldLayoutId id="2147483651" r:id="rId5"/>
    <p:sldLayoutId id="2147483666" r:id="rId6"/>
    <p:sldLayoutId id="2147483665" r:id="rId7"/>
    <p:sldLayoutId id="2147483667" r:id="rId8"/>
    <p:sldLayoutId id="2147483678" r:id="rId9"/>
    <p:sldLayoutId id="2147483649" r:id="rId10"/>
    <p:sldLayoutId id="2147483661" r:id="rId11"/>
    <p:sldLayoutId id="2147483669" r:id="rId12"/>
    <p:sldLayoutId id="2147483670" r:id="rId13"/>
    <p:sldLayoutId id="2147483668" r:id="rId14"/>
    <p:sldLayoutId id="2147483672" r:id="rId15"/>
    <p:sldLayoutId id="2147483671" r:id="rId16"/>
    <p:sldLayoutId id="2147483673" r:id="rId17"/>
    <p:sldLayoutId id="2147483677" r:id="rId18"/>
    <p:sldLayoutId id="2147483674" r:id="rId19"/>
    <p:sldLayoutId id="2147483675" r:id="rId20"/>
    <p:sldLayoutId id="2147483676" r:id="rId21"/>
    <p:sldLayoutId id="2147483655" r:id="rId22"/>
    <p:sldLayoutId id="214748366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chart" Target="../charts/char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0.sv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86D-E4DD-3665-B0E7-F78D52845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66" y="1851992"/>
            <a:ext cx="7266708" cy="2491408"/>
          </a:xfrm>
        </p:spPr>
        <p:txBody>
          <a:bodyPr>
            <a:normAutofit fontScale="90000"/>
          </a:bodyPr>
          <a:lstStyle/>
          <a:p>
            <a:r>
              <a:rPr lang="lv-LV" sz="4400" dirty="0">
                <a:effectLst/>
                <a:ea typeface="Calibri" panose="020F0502020204030204" pitchFamily="34" charset="0"/>
              </a:rPr>
              <a:t>Smago ceļu satiksmes </a:t>
            </a:r>
            <a:br>
              <a:rPr lang="lv-LV" sz="4400" dirty="0">
                <a:effectLst/>
                <a:ea typeface="Calibri" panose="020F0502020204030204" pitchFamily="34" charset="0"/>
              </a:rPr>
            </a:br>
            <a:r>
              <a:rPr lang="lv-LV" sz="4400" dirty="0">
                <a:effectLst/>
                <a:ea typeface="Calibri" panose="020F0502020204030204" pitchFamily="34" charset="0"/>
              </a:rPr>
              <a:t>negadījumu izpētes projekts</a:t>
            </a:r>
            <a:br>
              <a:rPr lang="lv-LV" sz="3200" dirty="0">
                <a:effectLst/>
                <a:ea typeface="Calibri" panose="020F0502020204030204" pitchFamily="34" charset="0"/>
              </a:rPr>
            </a:br>
            <a:r>
              <a:rPr lang="lv-LV" sz="1300" dirty="0">
                <a:effectLst/>
                <a:ea typeface="Calibri" panose="020F0502020204030204" pitchFamily="34" charset="0"/>
              </a:rPr>
              <a:t> </a:t>
            </a:r>
            <a:br>
              <a:rPr lang="lv-LV" sz="3200" dirty="0">
                <a:effectLst/>
                <a:ea typeface="Calibri" panose="020F0502020204030204" pitchFamily="34" charset="0"/>
              </a:rPr>
            </a:br>
            <a:r>
              <a:rPr lang="lv-LV" sz="3200" dirty="0">
                <a:solidFill>
                  <a:srgbClr val="75A387"/>
                </a:solidFill>
                <a:effectLst/>
                <a:ea typeface="Calibri" panose="020F0502020204030204" pitchFamily="34" charset="0"/>
              </a:rPr>
              <a:t>Starpziņojums par 2025. gada rezultātiem</a:t>
            </a:r>
            <a:endParaRPr lang="en-LV" sz="3200" b="0" dirty="0">
              <a:solidFill>
                <a:srgbClr val="75A387"/>
              </a:solidFill>
            </a:endParaRPr>
          </a:p>
        </p:txBody>
      </p:sp>
      <p:pic>
        <p:nvPicPr>
          <p:cNvPr id="8" name="Attēla vietturis 7">
            <a:extLst>
              <a:ext uri="{FF2B5EF4-FFF2-40B4-BE49-F238E27FC236}">
                <a16:creationId xmlns:a16="http://schemas.microsoft.com/office/drawing/2014/main" id="{1CF1DC75-B31E-EB28-8C49-06CED64365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863" y="-5286"/>
            <a:ext cx="4660211" cy="686328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184E7-F9A1-B701-C205-D1A3300CC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6316" y="6208299"/>
            <a:ext cx="2715804" cy="365310"/>
          </a:xfrm>
        </p:spPr>
        <p:txBody>
          <a:bodyPr>
            <a:noAutofit/>
          </a:bodyPr>
          <a:lstStyle/>
          <a:p>
            <a:pPr algn="r"/>
            <a:r>
              <a:rPr lang="lv-LV" sz="1800" dirty="0"/>
              <a:t>26.03.2026.</a:t>
            </a:r>
            <a:endParaRPr lang="en-LV" sz="1800" dirty="0"/>
          </a:p>
        </p:txBody>
      </p:sp>
      <p:sp>
        <p:nvSpPr>
          <p:cNvPr id="3" name="Apakšvirsraksts 4">
            <a:extLst>
              <a:ext uri="{FF2B5EF4-FFF2-40B4-BE49-F238E27FC236}">
                <a16:creationId xmlns:a16="http://schemas.microsoft.com/office/drawing/2014/main" id="{5052B3E5-84B3-7A2E-9EE6-94EA19C7C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27" y="4500332"/>
            <a:ext cx="7125393" cy="1551035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lv-LV" sz="1800" b="1" dirty="0"/>
              <a:t>Aivars Aksenoks</a:t>
            </a:r>
          </a:p>
          <a:p>
            <a:pPr algn="r">
              <a:lnSpc>
                <a:spcPct val="120000"/>
              </a:lnSpc>
            </a:pPr>
            <a:r>
              <a:rPr lang="lv-LV" sz="1400" dirty="0"/>
              <a:t>VAS CSDD valdes priekšsēdētājs</a:t>
            </a:r>
          </a:p>
          <a:p>
            <a:pPr algn="r">
              <a:lnSpc>
                <a:spcPct val="100000"/>
              </a:lnSpc>
            </a:pPr>
            <a:endParaRPr lang="lv-LV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lv-LV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Oskars Irbītis</a:t>
            </a:r>
          </a:p>
          <a:p>
            <a:pPr algn="r">
              <a:lnSpc>
                <a:spcPct val="120000"/>
              </a:lnSpc>
            </a:pPr>
            <a:r>
              <a:rPr lang="lv-LV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Smago CSNg izpētes projekta vadītājs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33179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79B5E-3C82-B2A9-3549-6C14B6047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a 40">
            <a:extLst>
              <a:ext uri="{FF2B5EF4-FFF2-40B4-BE49-F238E27FC236}">
                <a16:creationId xmlns:a16="http://schemas.microsoft.com/office/drawing/2014/main" id="{8A04E2D9-0B0B-765B-81FD-019BCAC832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502" y="5479698"/>
            <a:ext cx="3029091" cy="1213610"/>
          </a:xfrm>
          <a:prstGeom prst="rect">
            <a:avLst/>
          </a:prstGeom>
        </p:spPr>
      </p:pic>
      <p:pic>
        <p:nvPicPr>
          <p:cNvPr id="37" name="Grafika 36">
            <a:extLst>
              <a:ext uri="{FF2B5EF4-FFF2-40B4-BE49-F238E27FC236}">
                <a16:creationId xmlns:a16="http://schemas.microsoft.com/office/drawing/2014/main" id="{C8ADEFDE-1510-9B2E-A2AA-A0F01DDF70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8400" y="4183828"/>
            <a:ext cx="3747100" cy="1167494"/>
          </a:xfrm>
          <a:prstGeom prst="rect">
            <a:avLst/>
          </a:prstGeom>
        </p:spPr>
      </p:pic>
      <p:sp>
        <p:nvSpPr>
          <p:cNvPr id="39" name="Taisnstūris 38">
            <a:extLst>
              <a:ext uri="{FF2B5EF4-FFF2-40B4-BE49-F238E27FC236}">
                <a16:creationId xmlns:a16="http://schemas.microsoft.com/office/drawing/2014/main" id="{3B2D2B9C-60BF-B336-BD54-719D7CD62EA0}"/>
              </a:ext>
            </a:extLst>
          </p:cNvPr>
          <p:cNvSpPr/>
          <p:nvPr/>
        </p:nvSpPr>
        <p:spPr>
          <a:xfrm>
            <a:off x="5525966" y="4931586"/>
            <a:ext cx="956915" cy="309426"/>
          </a:xfrm>
          <a:prstGeom prst="rect">
            <a:avLst/>
          </a:prstGeom>
          <a:ln>
            <a:solidFill>
              <a:srgbClr val="1E38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5" name="Grafika 44">
            <a:extLst>
              <a:ext uri="{FF2B5EF4-FFF2-40B4-BE49-F238E27FC236}">
                <a16:creationId xmlns:a16="http://schemas.microsoft.com/office/drawing/2014/main" id="{9A72E269-535B-7F67-38DA-334FEA296A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02" y="3170937"/>
            <a:ext cx="1141947" cy="974014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8B0D5DAE-57A6-C6E0-22BD-6A8E8C2884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9408" y="1701631"/>
            <a:ext cx="5175738" cy="1205601"/>
          </a:xfrm>
          <a:prstGeom prst="rect">
            <a:avLst/>
          </a:prstGeom>
        </p:spPr>
      </p:pic>
      <p:sp>
        <p:nvSpPr>
          <p:cNvPr id="18" name="Taisnstūris 17">
            <a:extLst>
              <a:ext uri="{FF2B5EF4-FFF2-40B4-BE49-F238E27FC236}">
                <a16:creationId xmlns:a16="http://schemas.microsoft.com/office/drawing/2014/main" id="{BB9CCC2D-4564-536C-E1EE-6CB502A71034}"/>
              </a:ext>
            </a:extLst>
          </p:cNvPr>
          <p:cNvSpPr/>
          <p:nvPr/>
        </p:nvSpPr>
        <p:spPr>
          <a:xfrm>
            <a:off x="5048162" y="2443791"/>
            <a:ext cx="1825304" cy="421351"/>
          </a:xfrm>
          <a:prstGeom prst="rect">
            <a:avLst/>
          </a:prstGeom>
          <a:ln>
            <a:solidFill>
              <a:srgbClr val="1E38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28A167-9525-AEE2-41EF-B5F96282DA48}"/>
              </a:ext>
            </a:extLst>
          </p:cNvPr>
          <p:cNvSpPr txBox="1"/>
          <p:nvPr/>
        </p:nvSpPr>
        <p:spPr>
          <a:xfrm>
            <a:off x="5653414" y="4874934"/>
            <a:ext cx="89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>
                <a:solidFill>
                  <a:srgbClr val="FFF7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CSNg</a:t>
            </a:r>
            <a:endParaRPr lang="lv-LV" sz="2000" dirty="0">
              <a:solidFill>
                <a:srgbClr val="FFF7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025AE53B-214B-6E14-318F-A5DAFEFF0952}"/>
              </a:ext>
            </a:extLst>
          </p:cNvPr>
          <p:cNvSpPr/>
          <p:nvPr/>
        </p:nvSpPr>
        <p:spPr>
          <a:xfrm>
            <a:off x="246933" y="1154041"/>
            <a:ext cx="7732325" cy="5556457"/>
          </a:xfrm>
          <a:prstGeom prst="rect">
            <a:avLst/>
          </a:prstGeom>
          <a:solidFill>
            <a:srgbClr val="FFF7E6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8" name="Ovāls 37">
            <a:extLst>
              <a:ext uri="{FF2B5EF4-FFF2-40B4-BE49-F238E27FC236}">
                <a16:creationId xmlns:a16="http://schemas.microsoft.com/office/drawing/2014/main" id="{4EED0B66-37FB-FC72-8D1C-112A0158E2EF}"/>
              </a:ext>
            </a:extLst>
          </p:cNvPr>
          <p:cNvSpPr/>
          <p:nvPr/>
        </p:nvSpPr>
        <p:spPr>
          <a:xfrm>
            <a:off x="5110332" y="4759959"/>
            <a:ext cx="580550" cy="573851"/>
          </a:xfrm>
          <a:prstGeom prst="ellipse">
            <a:avLst/>
          </a:prstGeom>
          <a:solidFill>
            <a:srgbClr val="FFF7E6"/>
          </a:solidFill>
          <a:ln w="28575">
            <a:solidFill>
              <a:srgbClr val="1E38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9" name="Attēls 68">
            <a:extLst>
              <a:ext uri="{FF2B5EF4-FFF2-40B4-BE49-F238E27FC236}">
                <a16:creationId xmlns:a16="http://schemas.microsoft.com/office/drawing/2014/main" id="{258E7323-07F2-7961-6717-85D9C78ECAD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2082" y="0"/>
            <a:ext cx="4055452" cy="6871504"/>
          </a:xfrm>
          <a:custGeom>
            <a:avLst/>
            <a:gdLst>
              <a:gd name="connsiteX0" fmla="*/ 1015811 w 4055452"/>
              <a:gd name="connsiteY0" fmla="*/ 0 h 6871504"/>
              <a:gd name="connsiteX1" fmla="*/ 4055452 w 4055452"/>
              <a:gd name="connsiteY1" fmla="*/ 7652 h 6871504"/>
              <a:gd name="connsiteX2" fmla="*/ 4055452 w 4055452"/>
              <a:gd name="connsiteY2" fmla="*/ 6871504 h 6871504"/>
              <a:gd name="connsiteX3" fmla="*/ 0 w 4055452"/>
              <a:gd name="connsiteY3" fmla="*/ 6871504 h 6871504"/>
              <a:gd name="connsiteX4" fmla="*/ 1015811 w 4055452"/>
              <a:gd name="connsiteY4" fmla="*/ 0 h 68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452" h="6871504">
                <a:moveTo>
                  <a:pt x="1015811" y="0"/>
                </a:moveTo>
                <a:lnTo>
                  <a:pt x="4055452" y="7652"/>
                </a:lnTo>
                <a:lnTo>
                  <a:pt x="4055452" y="6871504"/>
                </a:lnTo>
                <a:lnTo>
                  <a:pt x="0" y="6871504"/>
                </a:lnTo>
                <a:lnTo>
                  <a:pt x="1015811" y="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47883E-7A87-8358-FB1A-FCDF180B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370610"/>
            <a:ext cx="11425029" cy="958848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lv-LV" sz="2900" dirty="0">
                <a:solidFill>
                  <a:srgbClr val="1E3829"/>
                </a:solidFill>
              </a:rPr>
              <a:t>Smago CSNg izpētes projekts</a:t>
            </a:r>
          </a:p>
        </p:txBody>
      </p:sp>
      <p:pic>
        <p:nvPicPr>
          <p:cNvPr id="4" name="Attēls 3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7EEABF8F-EA55-65B5-2F12-AB35EA92BF0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771" y="5988477"/>
            <a:ext cx="1226361" cy="678790"/>
          </a:xfrm>
          <a:prstGeom prst="rect">
            <a:avLst/>
          </a:prstGeom>
        </p:spPr>
      </p:pic>
      <p:sp>
        <p:nvSpPr>
          <p:cNvPr id="15" name="Ovāls 14">
            <a:extLst>
              <a:ext uri="{FF2B5EF4-FFF2-40B4-BE49-F238E27FC236}">
                <a16:creationId xmlns:a16="http://schemas.microsoft.com/office/drawing/2014/main" id="{64E5AF26-81DB-FBFF-59FB-58B5B63EC089}"/>
              </a:ext>
            </a:extLst>
          </p:cNvPr>
          <p:cNvSpPr/>
          <p:nvPr/>
        </p:nvSpPr>
        <p:spPr>
          <a:xfrm rot="19182154">
            <a:off x="681007" y="3268097"/>
            <a:ext cx="540062" cy="687818"/>
          </a:xfrm>
          <a:prstGeom prst="ellipse">
            <a:avLst/>
          </a:prstGeom>
          <a:solidFill>
            <a:srgbClr val="FFF7E6"/>
          </a:solidFill>
          <a:ln w="28575">
            <a:solidFill>
              <a:srgbClr val="1E38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FEBD1-4E48-8B08-852A-467A2E95B9A2}"/>
              </a:ext>
            </a:extLst>
          </p:cNvPr>
          <p:cNvSpPr txBox="1"/>
          <p:nvPr/>
        </p:nvSpPr>
        <p:spPr>
          <a:xfrm>
            <a:off x="589578" y="3376762"/>
            <a:ext cx="74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LV"/>
            </a:defPPr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sz="2400" dirty="0"/>
              <a:t>123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7E2C0-4586-CB56-DC4B-807F308742ED}"/>
              </a:ext>
            </a:extLst>
          </p:cNvPr>
          <p:cNvSpPr txBox="1"/>
          <p:nvPr/>
        </p:nvSpPr>
        <p:spPr>
          <a:xfrm>
            <a:off x="1332585" y="3281401"/>
            <a:ext cx="6722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>
                <a:effectLst/>
                <a:latin typeface="Arial" panose="020B0604020202020204" pitchFamily="34" charset="0"/>
              </a:rPr>
              <a:t>CSNg</a:t>
            </a:r>
            <a:r>
              <a:rPr lang="lv-LV" sz="2000" dirty="0">
                <a:effectLst/>
                <a:latin typeface="Arial" panose="020B0604020202020204" pitchFamily="34" charset="0"/>
              </a:rPr>
              <a:t> pētījumi ir veikti</a:t>
            </a:r>
          </a:p>
          <a:p>
            <a:r>
              <a:rPr lang="lv-LV" sz="2000" dirty="0">
                <a:effectLst/>
                <a:latin typeface="Arial" panose="020B0604020202020204" pitchFamily="34" charset="0"/>
              </a:rPr>
              <a:t>ar augstu detalizācijas līmeni</a:t>
            </a: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4ABE7D-B76B-24A6-A793-FD91128BC62D}"/>
              </a:ext>
            </a:extLst>
          </p:cNvPr>
          <p:cNvSpPr txBox="1"/>
          <p:nvPr/>
        </p:nvSpPr>
        <p:spPr>
          <a:xfrm>
            <a:off x="2408057" y="1638395"/>
            <a:ext cx="2271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b="1" dirty="0">
                <a:solidFill>
                  <a:srgbClr val="1E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AA43FF-5A81-6473-1AA4-C03FF66D4431}"/>
              </a:ext>
            </a:extLst>
          </p:cNvPr>
          <p:cNvSpPr txBox="1"/>
          <p:nvPr/>
        </p:nvSpPr>
        <p:spPr>
          <a:xfrm>
            <a:off x="5149853" y="4828140"/>
            <a:ext cx="54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LV"/>
            </a:defPPr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sz="2400" dirty="0"/>
              <a:t>62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34EBB8-F1D1-62BE-CD72-E6F6189B6913}"/>
              </a:ext>
            </a:extLst>
          </p:cNvPr>
          <p:cNvSpPr txBox="1"/>
          <p:nvPr/>
        </p:nvSpPr>
        <p:spPr>
          <a:xfrm>
            <a:off x="2474288" y="4886244"/>
            <a:ext cx="295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LV"/>
            </a:defPPr>
            <a:lvl1pPr>
              <a:defRPr sz="2200">
                <a:effectLst/>
                <a:latin typeface="Arial" panose="020B0604020202020204" pitchFamily="34" charset="0"/>
              </a:defRPr>
            </a:lvl1pPr>
          </a:lstStyle>
          <a:p>
            <a:r>
              <a:rPr lang="lv-LV" sz="2000" dirty="0"/>
              <a:t>Operatīvi izbraukts uz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F8DFAF-DE51-C7DB-55F4-E3A3664068F7}"/>
              </a:ext>
            </a:extLst>
          </p:cNvPr>
          <p:cNvSpPr txBox="1"/>
          <p:nvPr/>
        </p:nvSpPr>
        <p:spPr>
          <a:xfrm>
            <a:off x="3253045" y="5845845"/>
            <a:ext cx="425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>
                <a:latin typeface="Arial" panose="020B0604020202020204" pitchFamily="34" charset="0"/>
              </a:rPr>
              <a:t>CSNg</a:t>
            </a:r>
            <a:r>
              <a:rPr lang="lv-LV" sz="2000" dirty="0">
                <a:latin typeface="Arial" panose="020B0604020202020204" pitchFamily="34" charset="0"/>
              </a:rPr>
              <a:t> vietas izpēte veikta nākamajās dienās pēc notikuma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4398E-B0B4-D780-6436-BDCE92A5A9EC}"/>
              </a:ext>
            </a:extLst>
          </p:cNvPr>
          <p:cNvSpPr txBox="1"/>
          <p:nvPr/>
        </p:nvSpPr>
        <p:spPr>
          <a:xfrm>
            <a:off x="5318356" y="2430394"/>
            <a:ext cx="1809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rgbClr val="FFF7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Izpētīti CSNg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DF03173-3B77-B790-DB34-214CF826EF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9210" y="1675011"/>
            <a:ext cx="794680" cy="401198"/>
          </a:xfrm>
          <a:prstGeom prst="rect">
            <a:avLst/>
          </a:prstGeom>
        </p:spPr>
      </p:pic>
      <p:sp>
        <p:nvSpPr>
          <p:cNvPr id="12" name="Ovāls 11">
            <a:extLst>
              <a:ext uri="{FF2B5EF4-FFF2-40B4-BE49-F238E27FC236}">
                <a16:creationId xmlns:a16="http://schemas.microsoft.com/office/drawing/2014/main" id="{40952259-AA35-2CB0-1462-3855DC7EBF33}"/>
              </a:ext>
            </a:extLst>
          </p:cNvPr>
          <p:cNvSpPr/>
          <p:nvPr/>
        </p:nvSpPr>
        <p:spPr>
          <a:xfrm>
            <a:off x="4721793" y="2334157"/>
            <a:ext cx="650736" cy="643227"/>
          </a:xfrm>
          <a:prstGeom prst="ellipse">
            <a:avLst/>
          </a:prstGeom>
          <a:solidFill>
            <a:srgbClr val="FFF7E6"/>
          </a:solidFill>
          <a:ln w="28575">
            <a:solidFill>
              <a:srgbClr val="1E38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748BC-9D01-4281-D2F8-2478D7740991}"/>
              </a:ext>
            </a:extLst>
          </p:cNvPr>
          <p:cNvSpPr txBox="1"/>
          <p:nvPr/>
        </p:nvSpPr>
        <p:spPr>
          <a:xfrm>
            <a:off x="4676371" y="2426210"/>
            <a:ext cx="79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</a:t>
            </a:r>
          </a:p>
        </p:txBody>
      </p:sp>
      <p:sp>
        <p:nvSpPr>
          <p:cNvPr id="46" name="Ovāls 45">
            <a:extLst>
              <a:ext uri="{FF2B5EF4-FFF2-40B4-BE49-F238E27FC236}">
                <a16:creationId xmlns:a16="http://schemas.microsoft.com/office/drawing/2014/main" id="{7697D8BD-D25F-C49C-AB00-23C37FE4562E}"/>
              </a:ext>
            </a:extLst>
          </p:cNvPr>
          <p:cNvSpPr/>
          <p:nvPr/>
        </p:nvSpPr>
        <p:spPr>
          <a:xfrm>
            <a:off x="2493890" y="5771708"/>
            <a:ext cx="562656" cy="556164"/>
          </a:xfrm>
          <a:prstGeom prst="ellipse">
            <a:avLst/>
          </a:prstGeom>
          <a:solidFill>
            <a:srgbClr val="FFF7E6"/>
          </a:solidFill>
          <a:ln w="28575">
            <a:solidFill>
              <a:srgbClr val="1E38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68BBC4-42E2-F1D4-F31B-EDC4449FC87A}"/>
              </a:ext>
            </a:extLst>
          </p:cNvPr>
          <p:cNvSpPr txBox="1"/>
          <p:nvPr/>
        </p:nvSpPr>
        <p:spPr>
          <a:xfrm>
            <a:off x="2525460" y="5830686"/>
            <a:ext cx="82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62" name="Brīvforma: forma 61">
            <a:extLst>
              <a:ext uri="{FF2B5EF4-FFF2-40B4-BE49-F238E27FC236}">
                <a16:creationId xmlns:a16="http://schemas.microsoft.com/office/drawing/2014/main" id="{58C12E4F-3942-9F7C-D243-36C7462C00B6}"/>
              </a:ext>
            </a:extLst>
          </p:cNvPr>
          <p:cNvSpPr/>
          <p:nvPr/>
        </p:nvSpPr>
        <p:spPr>
          <a:xfrm>
            <a:off x="7965146" y="0"/>
            <a:ext cx="1218866" cy="6858000"/>
          </a:xfrm>
          <a:custGeom>
            <a:avLst/>
            <a:gdLst>
              <a:gd name="connsiteX0" fmla="*/ 1013554 w 1218866"/>
              <a:gd name="connsiteY0" fmla="*/ 0 h 6858000"/>
              <a:gd name="connsiteX1" fmla="*/ 1218866 w 1218866"/>
              <a:gd name="connsiteY1" fmla="*/ 0 h 6858000"/>
              <a:gd name="connsiteX2" fmla="*/ 205310 w 1218866"/>
              <a:gd name="connsiteY2" fmla="*/ 6858000 h 6858000"/>
              <a:gd name="connsiteX3" fmla="*/ 0 w 1218866"/>
              <a:gd name="connsiteY3" fmla="*/ 6858000 h 6858000"/>
              <a:gd name="connsiteX4" fmla="*/ 1013554 w 12188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66" h="6858000">
                <a:moveTo>
                  <a:pt x="1013554" y="0"/>
                </a:moveTo>
                <a:lnTo>
                  <a:pt x="1218866" y="0"/>
                </a:lnTo>
                <a:lnTo>
                  <a:pt x="205310" y="6858000"/>
                </a:lnTo>
                <a:lnTo>
                  <a:pt x="0" y="6858000"/>
                </a:lnTo>
                <a:lnTo>
                  <a:pt x="10135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v-LV"/>
          </a:p>
        </p:txBody>
      </p:sp>
      <p:pic>
        <p:nvPicPr>
          <p:cNvPr id="52" name="Grafika 51">
            <a:extLst>
              <a:ext uri="{FF2B5EF4-FFF2-40B4-BE49-F238E27FC236}">
                <a16:creationId xmlns:a16="http://schemas.microsoft.com/office/drawing/2014/main" id="{FDED2EBA-3FB3-1E5B-B7F5-1281967CE6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32597" y="357106"/>
            <a:ext cx="1838969" cy="6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3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F554366-84E0-A5AC-5146-C842C789EB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84BC7B-0A59-7BC8-E1E2-D6205942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E46A8-A9DD-12DA-E699-CFB27C3C3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FBA57B-445E-55F4-8CE0-2F3FB382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4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ADBC2-D1F0-767B-C1CA-E35767996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a vietturis 5">
            <a:extLst>
              <a:ext uri="{FF2B5EF4-FFF2-40B4-BE49-F238E27FC236}">
                <a16:creationId xmlns:a16="http://schemas.microsoft.com/office/drawing/2014/main" id="{EC747E6F-E2E1-F2E9-2F7B-610E045026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7133" y="0"/>
            <a:ext cx="3788924" cy="6898137"/>
          </a:xfrm>
          <a:custGeom>
            <a:avLst/>
            <a:gdLst>
              <a:gd name="connsiteX0" fmla="*/ 1125149 w 3774295"/>
              <a:gd name="connsiteY0" fmla="*/ 0 h 6871504"/>
              <a:gd name="connsiteX1" fmla="*/ 3774295 w 3774295"/>
              <a:gd name="connsiteY1" fmla="*/ 6021 h 6871504"/>
              <a:gd name="connsiteX2" fmla="*/ 3774295 w 3774295"/>
              <a:gd name="connsiteY2" fmla="*/ 6871504 h 6871504"/>
              <a:gd name="connsiteX3" fmla="*/ 0 w 3774295"/>
              <a:gd name="connsiteY3" fmla="*/ 6871504 h 68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4295" h="6871504">
                <a:moveTo>
                  <a:pt x="1125149" y="0"/>
                </a:moveTo>
                <a:lnTo>
                  <a:pt x="3774295" y="6021"/>
                </a:lnTo>
                <a:lnTo>
                  <a:pt x="3774295" y="6871504"/>
                </a:lnTo>
                <a:lnTo>
                  <a:pt x="0" y="6871504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719029-812F-E392-2203-9E690B77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31" y="443083"/>
            <a:ext cx="9014721" cy="958848"/>
          </a:xfrm>
        </p:spPr>
        <p:txBody>
          <a:bodyPr anchor="t">
            <a:normAutofit/>
          </a:bodyPr>
          <a:lstStyle/>
          <a:p>
            <a:r>
              <a:rPr lang="lv-LV" sz="2900" dirty="0"/>
              <a:t>Smago CSNg rašanos ietekmējošie faktori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E87E35-44AD-DF52-C2BB-3A78C92B5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4681"/>
              </p:ext>
            </p:extLst>
          </p:nvPr>
        </p:nvGraphicFramePr>
        <p:xfrm>
          <a:off x="-68665" y="1749984"/>
          <a:ext cx="8493413" cy="5277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54EEF8-D594-5015-DCFC-210CE5C4534B}"/>
              </a:ext>
            </a:extLst>
          </p:cNvPr>
          <p:cNvSpPr txBox="1"/>
          <p:nvPr/>
        </p:nvSpPr>
        <p:spPr>
          <a:xfrm>
            <a:off x="3949381" y="1456901"/>
            <a:ext cx="1959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rgbClr val="405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14 faktori</a:t>
            </a:r>
          </a:p>
        </p:txBody>
      </p:sp>
      <p:sp>
        <p:nvSpPr>
          <p:cNvPr id="8" name="Brīvforma: forma 7">
            <a:extLst>
              <a:ext uri="{FF2B5EF4-FFF2-40B4-BE49-F238E27FC236}">
                <a16:creationId xmlns:a16="http://schemas.microsoft.com/office/drawing/2014/main" id="{18DE5379-F4E4-58C5-3817-0998BDE531FE}"/>
              </a:ext>
            </a:extLst>
          </p:cNvPr>
          <p:cNvSpPr/>
          <p:nvPr/>
        </p:nvSpPr>
        <p:spPr>
          <a:xfrm>
            <a:off x="8424748" y="0"/>
            <a:ext cx="1218866" cy="6858000"/>
          </a:xfrm>
          <a:custGeom>
            <a:avLst/>
            <a:gdLst>
              <a:gd name="connsiteX0" fmla="*/ 1013554 w 1218866"/>
              <a:gd name="connsiteY0" fmla="*/ 0 h 6858000"/>
              <a:gd name="connsiteX1" fmla="*/ 1218866 w 1218866"/>
              <a:gd name="connsiteY1" fmla="*/ 0 h 6858000"/>
              <a:gd name="connsiteX2" fmla="*/ 205310 w 1218866"/>
              <a:gd name="connsiteY2" fmla="*/ 6858000 h 6858000"/>
              <a:gd name="connsiteX3" fmla="*/ 0 w 1218866"/>
              <a:gd name="connsiteY3" fmla="*/ 6858000 h 6858000"/>
              <a:gd name="connsiteX4" fmla="*/ 1013554 w 12188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66" h="6858000">
                <a:moveTo>
                  <a:pt x="1013554" y="0"/>
                </a:moveTo>
                <a:lnTo>
                  <a:pt x="1218866" y="0"/>
                </a:lnTo>
                <a:lnTo>
                  <a:pt x="205310" y="6858000"/>
                </a:lnTo>
                <a:lnTo>
                  <a:pt x="0" y="6858000"/>
                </a:lnTo>
                <a:lnTo>
                  <a:pt x="10135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v-LV"/>
          </a:p>
        </p:txBody>
      </p:sp>
      <p:pic>
        <p:nvPicPr>
          <p:cNvPr id="55" name="Grafika 54">
            <a:extLst>
              <a:ext uri="{FF2B5EF4-FFF2-40B4-BE49-F238E27FC236}">
                <a16:creationId xmlns:a16="http://schemas.microsoft.com/office/drawing/2014/main" id="{C2CF9D9D-0374-01FE-AB6A-90350E20DF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592383" y="1586204"/>
            <a:ext cx="2422603" cy="1108649"/>
          </a:xfrm>
          <a:prstGeom prst="rect">
            <a:avLst/>
          </a:prstGeom>
        </p:spPr>
      </p:pic>
      <p:pic>
        <p:nvPicPr>
          <p:cNvPr id="11" name="Attēls 10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297A9B20-CA27-3A1A-1EDD-ACB27D0C62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771" y="5988477"/>
            <a:ext cx="1226361" cy="6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9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C52D4-5F33-DD20-4042-08B20D8C2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>
            <a:extLst>
              <a:ext uri="{FF2B5EF4-FFF2-40B4-BE49-F238E27FC236}">
                <a16:creationId xmlns:a16="http://schemas.microsoft.com/office/drawing/2014/main" id="{7C45C2C0-93BD-F245-7601-3CC11AD2A2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8136" y="-24272"/>
            <a:ext cx="3323864" cy="6895775"/>
          </a:xfrm>
          <a:custGeom>
            <a:avLst/>
            <a:gdLst>
              <a:gd name="connsiteX0" fmla="*/ 1019139 w 3323864"/>
              <a:gd name="connsiteY0" fmla="*/ 0 h 6895775"/>
              <a:gd name="connsiteX1" fmla="*/ 3323864 w 3323864"/>
              <a:gd name="connsiteY1" fmla="*/ 4104 h 6895775"/>
              <a:gd name="connsiteX2" fmla="*/ 3323864 w 3323864"/>
              <a:gd name="connsiteY2" fmla="*/ 6895775 h 6895775"/>
              <a:gd name="connsiteX3" fmla="*/ 0 w 3323864"/>
              <a:gd name="connsiteY3" fmla="*/ 6895775 h 6895775"/>
              <a:gd name="connsiteX4" fmla="*/ 1019139 w 3323864"/>
              <a:gd name="connsiteY4" fmla="*/ 0 h 689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864" h="6895775">
                <a:moveTo>
                  <a:pt x="1019139" y="0"/>
                </a:moveTo>
                <a:lnTo>
                  <a:pt x="3323864" y="4104"/>
                </a:lnTo>
                <a:lnTo>
                  <a:pt x="3323864" y="6895775"/>
                </a:lnTo>
                <a:lnTo>
                  <a:pt x="0" y="6895775"/>
                </a:lnTo>
                <a:lnTo>
                  <a:pt x="1019139" y="0"/>
                </a:lnTo>
                <a:close/>
              </a:path>
            </a:pathLst>
          </a:cu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C1330A35-0DD4-1EF8-7D15-39A626C48D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18474" y="6871503"/>
            <a:ext cx="349662" cy="706513"/>
          </a:xfrm>
          <a:custGeom>
            <a:avLst/>
            <a:gdLst>
              <a:gd name="connsiteX0" fmla="*/ 104417 w 349662"/>
              <a:gd name="connsiteY0" fmla="*/ 0 h 706513"/>
              <a:gd name="connsiteX1" fmla="*/ 349662 w 349662"/>
              <a:gd name="connsiteY1" fmla="*/ 0 h 706513"/>
              <a:gd name="connsiteX2" fmla="*/ 245245 w 349662"/>
              <a:gd name="connsiteY2" fmla="*/ 706513 h 706513"/>
              <a:gd name="connsiteX3" fmla="*/ 0 w 349662"/>
              <a:gd name="connsiteY3" fmla="*/ 706513 h 706513"/>
              <a:gd name="connsiteX4" fmla="*/ 104417 w 349662"/>
              <a:gd name="connsiteY4" fmla="*/ 0 h 70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662" h="706513">
                <a:moveTo>
                  <a:pt x="104417" y="0"/>
                </a:moveTo>
                <a:lnTo>
                  <a:pt x="349662" y="0"/>
                </a:lnTo>
                <a:lnTo>
                  <a:pt x="245245" y="706513"/>
                </a:lnTo>
                <a:lnTo>
                  <a:pt x="0" y="706513"/>
                </a:lnTo>
                <a:lnTo>
                  <a:pt x="104417" y="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716D8C-A100-CA28-B05C-B8CFA2813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lv-LV" dirty="0"/>
              <a:t>Neatbilstoša kustības ātruma diapazons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1714A4-156E-158F-8CD1-6217EDDE9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76885"/>
              </p:ext>
            </p:extLst>
          </p:nvPr>
        </p:nvGraphicFramePr>
        <p:xfrm>
          <a:off x="447503" y="1927558"/>
          <a:ext cx="7659543" cy="474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Grafika 9">
            <a:extLst>
              <a:ext uri="{FF2B5EF4-FFF2-40B4-BE49-F238E27FC236}">
                <a16:creationId xmlns:a16="http://schemas.microsoft.com/office/drawing/2014/main" id="{72643D64-D268-1F6C-324A-AE4FA33044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9026" y="1809781"/>
            <a:ext cx="3011000" cy="1438703"/>
          </a:xfrm>
          <a:prstGeom prst="rect">
            <a:avLst/>
          </a:prstGeom>
        </p:spPr>
      </p:pic>
      <p:sp>
        <p:nvSpPr>
          <p:cNvPr id="19" name="Brīvforma: forma 18">
            <a:extLst>
              <a:ext uri="{FF2B5EF4-FFF2-40B4-BE49-F238E27FC236}">
                <a16:creationId xmlns:a16="http://schemas.microsoft.com/office/drawing/2014/main" id="{C1417F77-8BA3-5D67-DBE9-12ACA5CD107B}"/>
              </a:ext>
            </a:extLst>
          </p:cNvPr>
          <p:cNvSpPr/>
          <p:nvPr/>
        </p:nvSpPr>
        <p:spPr>
          <a:xfrm>
            <a:off x="8767175" y="0"/>
            <a:ext cx="1218866" cy="6858000"/>
          </a:xfrm>
          <a:custGeom>
            <a:avLst/>
            <a:gdLst>
              <a:gd name="connsiteX0" fmla="*/ 1013554 w 1218866"/>
              <a:gd name="connsiteY0" fmla="*/ 0 h 6858000"/>
              <a:gd name="connsiteX1" fmla="*/ 1218866 w 1218866"/>
              <a:gd name="connsiteY1" fmla="*/ 0 h 6858000"/>
              <a:gd name="connsiteX2" fmla="*/ 205310 w 1218866"/>
              <a:gd name="connsiteY2" fmla="*/ 6858000 h 6858000"/>
              <a:gd name="connsiteX3" fmla="*/ 0 w 1218866"/>
              <a:gd name="connsiteY3" fmla="*/ 6858000 h 6858000"/>
              <a:gd name="connsiteX4" fmla="*/ 1013554 w 12188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66" h="6858000">
                <a:moveTo>
                  <a:pt x="1013554" y="0"/>
                </a:moveTo>
                <a:lnTo>
                  <a:pt x="1218866" y="0"/>
                </a:lnTo>
                <a:lnTo>
                  <a:pt x="205310" y="6858000"/>
                </a:lnTo>
                <a:lnTo>
                  <a:pt x="0" y="6858000"/>
                </a:lnTo>
                <a:lnTo>
                  <a:pt x="10135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v-LV"/>
          </a:p>
        </p:txBody>
      </p:sp>
      <p:pic>
        <p:nvPicPr>
          <p:cNvPr id="20" name="Attēls 19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3FB82C57-88C8-3B6C-2801-9DEE73B671A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771" y="5988477"/>
            <a:ext cx="1226361" cy="6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5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33420-C9FD-A8EB-9684-7D313194B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a 40">
            <a:extLst>
              <a:ext uri="{FF2B5EF4-FFF2-40B4-BE49-F238E27FC236}">
                <a16:creationId xmlns:a16="http://schemas.microsoft.com/office/drawing/2014/main" id="{90033336-3605-B770-13FF-84C6D1A96B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851" y="1940789"/>
            <a:ext cx="3713579" cy="131745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8BFD4B84-D83B-35F1-3B32-FE360182F4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1652" y="305"/>
            <a:ext cx="3250348" cy="6895644"/>
          </a:xfrm>
          <a:custGeom>
            <a:avLst/>
            <a:gdLst>
              <a:gd name="connsiteX0" fmla="*/ 1019119 w 3250348"/>
              <a:gd name="connsiteY0" fmla="*/ 0 h 6895644"/>
              <a:gd name="connsiteX1" fmla="*/ 3250348 w 3250348"/>
              <a:gd name="connsiteY1" fmla="*/ 3973 h 6895644"/>
              <a:gd name="connsiteX2" fmla="*/ 3250348 w 3250348"/>
              <a:gd name="connsiteY2" fmla="*/ 6895644 h 6895644"/>
              <a:gd name="connsiteX3" fmla="*/ 0 w 3250348"/>
              <a:gd name="connsiteY3" fmla="*/ 6895644 h 6895644"/>
              <a:gd name="connsiteX4" fmla="*/ 1019119 w 3250348"/>
              <a:gd name="connsiteY4" fmla="*/ 0 h 689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0348" h="6895644">
                <a:moveTo>
                  <a:pt x="1019119" y="0"/>
                </a:moveTo>
                <a:lnTo>
                  <a:pt x="3250348" y="3973"/>
                </a:lnTo>
                <a:lnTo>
                  <a:pt x="3250348" y="6895644"/>
                </a:lnTo>
                <a:lnTo>
                  <a:pt x="0" y="6895644"/>
                </a:lnTo>
                <a:lnTo>
                  <a:pt x="1019119" y="0"/>
                </a:lnTo>
                <a:close/>
              </a:path>
            </a:pathLst>
          </a:custGeom>
        </p:spPr>
      </p:pic>
      <p:pic>
        <p:nvPicPr>
          <p:cNvPr id="37" name="Grafika 36">
            <a:extLst>
              <a:ext uri="{FF2B5EF4-FFF2-40B4-BE49-F238E27FC236}">
                <a16:creationId xmlns:a16="http://schemas.microsoft.com/office/drawing/2014/main" id="{9FC3C2FE-121E-7A3C-A0CC-DB53D33391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522" b="54277"/>
          <a:stretch>
            <a:fillRect/>
          </a:stretch>
        </p:blipFill>
        <p:spPr>
          <a:xfrm>
            <a:off x="8995122" y="4856951"/>
            <a:ext cx="3196879" cy="2038998"/>
          </a:xfrm>
          <a:custGeom>
            <a:avLst/>
            <a:gdLst>
              <a:gd name="connsiteX0" fmla="*/ 0 w 3196879"/>
              <a:gd name="connsiteY0" fmla="*/ 0 h 2038998"/>
              <a:gd name="connsiteX1" fmla="*/ 3196879 w 3196879"/>
              <a:gd name="connsiteY1" fmla="*/ 0 h 2038998"/>
              <a:gd name="connsiteX2" fmla="*/ 3196879 w 3196879"/>
              <a:gd name="connsiteY2" fmla="*/ 2038998 h 2038998"/>
              <a:gd name="connsiteX3" fmla="*/ 0 w 3196879"/>
              <a:gd name="connsiteY3" fmla="*/ 2038998 h 2038998"/>
              <a:gd name="connsiteX4" fmla="*/ 0 w 3196879"/>
              <a:gd name="connsiteY4" fmla="*/ 0 h 203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879" h="2038998">
                <a:moveTo>
                  <a:pt x="0" y="0"/>
                </a:moveTo>
                <a:lnTo>
                  <a:pt x="3196879" y="0"/>
                </a:lnTo>
                <a:lnTo>
                  <a:pt x="3196879" y="2038998"/>
                </a:lnTo>
                <a:lnTo>
                  <a:pt x="0" y="20389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Grafika 33">
            <a:extLst>
              <a:ext uri="{FF2B5EF4-FFF2-40B4-BE49-F238E27FC236}">
                <a16:creationId xmlns:a16="http://schemas.microsoft.com/office/drawing/2014/main" id="{D09191A6-8455-FE23-B3C5-E3BCF0EAC4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5311" t="45723" r="-20489" b="-9055"/>
          <a:stretch>
            <a:fillRect/>
          </a:stretch>
        </p:blipFill>
        <p:spPr>
          <a:xfrm>
            <a:off x="8767175" y="6895949"/>
            <a:ext cx="5399762" cy="2824248"/>
          </a:xfrm>
          <a:custGeom>
            <a:avLst/>
            <a:gdLst>
              <a:gd name="connsiteX0" fmla="*/ 0 w 5399762"/>
              <a:gd name="connsiteY0" fmla="*/ 0 h 2824248"/>
              <a:gd name="connsiteX1" fmla="*/ 227946 w 5399762"/>
              <a:gd name="connsiteY1" fmla="*/ 0 h 2824248"/>
              <a:gd name="connsiteX2" fmla="*/ 227946 w 5399762"/>
              <a:gd name="connsiteY2" fmla="*/ 2420463 h 2824248"/>
              <a:gd name="connsiteX3" fmla="*/ 4520308 w 5399762"/>
              <a:gd name="connsiteY3" fmla="*/ 2420463 h 2824248"/>
              <a:gd name="connsiteX4" fmla="*/ 4520308 w 5399762"/>
              <a:gd name="connsiteY4" fmla="*/ 0 h 2824248"/>
              <a:gd name="connsiteX5" fmla="*/ 5399762 w 5399762"/>
              <a:gd name="connsiteY5" fmla="*/ 0 h 2824248"/>
              <a:gd name="connsiteX6" fmla="*/ 5399762 w 5399762"/>
              <a:gd name="connsiteY6" fmla="*/ 2824248 h 2824248"/>
              <a:gd name="connsiteX7" fmla="*/ 0 w 5399762"/>
              <a:gd name="connsiteY7" fmla="*/ 2824248 h 2824248"/>
              <a:gd name="connsiteX8" fmla="*/ 0 w 5399762"/>
              <a:gd name="connsiteY8" fmla="*/ 0 h 28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9762" h="2824248">
                <a:moveTo>
                  <a:pt x="0" y="0"/>
                </a:moveTo>
                <a:lnTo>
                  <a:pt x="227946" y="0"/>
                </a:lnTo>
                <a:lnTo>
                  <a:pt x="227946" y="2420463"/>
                </a:lnTo>
                <a:lnTo>
                  <a:pt x="4520308" y="2420463"/>
                </a:lnTo>
                <a:lnTo>
                  <a:pt x="4520308" y="0"/>
                </a:lnTo>
                <a:lnTo>
                  <a:pt x="5399762" y="0"/>
                </a:lnTo>
                <a:lnTo>
                  <a:pt x="5399762" y="2824248"/>
                </a:lnTo>
                <a:lnTo>
                  <a:pt x="0" y="28242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Grafika 21">
            <a:extLst>
              <a:ext uri="{FF2B5EF4-FFF2-40B4-BE49-F238E27FC236}">
                <a16:creationId xmlns:a16="http://schemas.microsoft.com/office/drawing/2014/main" id="{593A7B41-850B-F447-1320-1150687BE7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4033" t="44159" r="-12571" b="-4036"/>
          <a:stretch>
            <a:fillRect/>
          </a:stretch>
        </p:blipFill>
        <p:spPr>
          <a:xfrm>
            <a:off x="8602825" y="6895949"/>
            <a:ext cx="5263487" cy="2586254"/>
          </a:xfrm>
          <a:custGeom>
            <a:avLst/>
            <a:gdLst>
              <a:gd name="connsiteX0" fmla="*/ 0 w 5263487"/>
              <a:gd name="connsiteY0" fmla="*/ 0 h 2586254"/>
              <a:gd name="connsiteX1" fmla="*/ 583408 w 5263487"/>
              <a:gd name="connsiteY1" fmla="*/ 0 h 2586254"/>
              <a:gd name="connsiteX2" fmla="*/ 583408 w 5263487"/>
              <a:gd name="connsiteY2" fmla="*/ 2411920 h 2586254"/>
              <a:gd name="connsiteX3" fmla="*/ 4740843 w 5263487"/>
              <a:gd name="connsiteY3" fmla="*/ 2411920 h 2586254"/>
              <a:gd name="connsiteX4" fmla="*/ 4740843 w 5263487"/>
              <a:gd name="connsiteY4" fmla="*/ 0 h 2586254"/>
              <a:gd name="connsiteX5" fmla="*/ 5263487 w 5263487"/>
              <a:gd name="connsiteY5" fmla="*/ 0 h 2586254"/>
              <a:gd name="connsiteX6" fmla="*/ 5263487 w 5263487"/>
              <a:gd name="connsiteY6" fmla="*/ 2586254 h 2586254"/>
              <a:gd name="connsiteX7" fmla="*/ 0 w 5263487"/>
              <a:gd name="connsiteY7" fmla="*/ 2586254 h 2586254"/>
              <a:gd name="connsiteX8" fmla="*/ 0 w 5263487"/>
              <a:gd name="connsiteY8" fmla="*/ 0 h 258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3487" h="2586254">
                <a:moveTo>
                  <a:pt x="0" y="0"/>
                </a:moveTo>
                <a:lnTo>
                  <a:pt x="583408" y="0"/>
                </a:lnTo>
                <a:lnTo>
                  <a:pt x="583408" y="2411920"/>
                </a:lnTo>
                <a:lnTo>
                  <a:pt x="4740843" y="2411920"/>
                </a:lnTo>
                <a:lnTo>
                  <a:pt x="4740843" y="0"/>
                </a:lnTo>
                <a:lnTo>
                  <a:pt x="5263487" y="0"/>
                </a:lnTo>
                <a:lnTo>
                  <a:pt x="5263487" y="2586254"/>
                </a:lnTo>
                <a:lnTo>
                  <a:pt x="0" y="25862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FB622DFB-6FDB-2CE3-5936-AD409B90D5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02825" y="6895949"/>
            <a:ext cx="338827" cy="580455"/>
          </a:xfrm>
          <a:custGeom>
            <a:avLst/>
            <a:gdLst>
              <a:gd name="connsiteX0" fmla="*/ 85786 w 338827"/>
              <a:gd name="connsiteY0" fmla="*/ 0 h 580455"/>
              <a:gd name="connsiteX1" fmla="*/ 338827 w 338827"/>
              <a:gd name="connsiteY1" fmla="*/ 0 h 580455"/>
              <a:gd name="connsiteX2" fmla="*/ 253040 w 338827"/>
              <a:gd name="connsiteY2" fmla="*/ 580455 h 580455"/>
              <a:gd name="connsiteX3" fmla="*/ 0 w 338827"/>
              <a:gd name="connsiteY3" fmla="*/ 580455 h 580455"/>
              <a:gd name="connsiteX4" fmla="*/ 85786 w 338827"/>
              <a:gd name="connsiteY4" fmla="*/ 0 h 58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27" h="580455">
                <a:moveTo>
                  <a:pt x="85786" y="0"/>
                </a:moveTo>
                <a:lnTo>
                  <a:pt x="338827" y="0"/>
                </a:lnTo>
                <a:lnTo>
                  <a:pt x="253040" y="580455"/>
                </a:lnTo>
                <a:lnTo>
                  <a:pt x="0" y="580455"/>
                </a:lnTo>
                <a:lnTo>
                  <a:pt x="85786" y="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14CF7B-B5AE-F833-F320-589DB8A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403226"/>
            <a:ext cx="9185781" cy="958848"/>
          </a:xfrm>
        </p:spPr>
        <p:txBody>
          <a:bodyPr anchor="t">
            <a:normAutofit fontScale="90000"/>
          </a:bodyPr>
          <a:lstStyle/>
          <a:p>
            <a:r>
              <a:rPr lang="lv-LV" dirty="0"/>
              <a:t>Neatbilstoša kustības ātruma korelācija ar citiem CSNg rašanos ietekmējošiem faktoriem </a:t>
            </a:r>
          </a:p>
        </p:txBody>
      </p:sp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id="{32E0BE75-AD9B-E559-5D54-4BA714F4E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992063"/>
              </p:ext>
            </p:extLst>
          </p:nvPr>
        </p:nvGraphicFramePr>
        <p:xfrm>
          <a:off x="-89825" y="2000250"/>
          <a:ext cx="9084946" cy="554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Brīvforma: forma 12">
            <a:extLst>
              <a:ext uri="{FF2B5EF4-FFF2-40B4-BE49-F238E27FC236}">
                <a16:creationId xmlns:a16="http://schemas.microsoft.com/office/drawing/2014/main" id="{EB47F65F-77E5-A5AC-D67D-42EFF18CE0F2}"/>
              </a:ext>
            </a:extLst>
          </p:cNvPr>
          <p:cNvSpPr/>
          <p:nvPr/>
        </p:nvSpPr>
        <p:spPr>
          <a:xfrm>
            <a:off x="8767175" y="0"/>
            <a:ext cx="1218866" cy="6858000"/>
          </a:xfrm>
          <a:custGeom>
            <a:avLst/>
            <a:gdLst>
              <a:gd name="connsiteX0" fmla="*/ 1013554 w 1218866"/>
              <a:gd name="connsiteY0" fmla="*/ 0 h 6858000"/>
              <a:gd name="connsiteX1" fmla="*/ 1218866 w 1218866"/>
              <a:gd name="connsiteY1" fmla="*/ 0 h 6858000"/>
              <a:gd name="connsiteX2" fmla="*/ 205310 w 1218866"/>
              <a:gd name="connsiteY2" fmla="*/ 6858000 h 6858000"/>
              <a:gd name="connsiteX3" fmla="*/ 0 w 1218866"/>
              <a:gd name="connsiteY3" fmla="*/ 6858000 h 6858000"/>
              <a:gd name="connsiteX4" fmla="*/ 1013554 w 12188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66" h="6858000">
                <a:moveTo>
                  <a:pt x="1013554" y="0"/>
                </a:moveTo>
                <a:lnTo>
                  <a:pt x="1218866" y="0"/>
                </a:lnTo>
                <a:lnTo>
                  <a:pt x="205310" y="6858000"/>
                </a:lnTo>
                <a:lnTo>
                  <a:pt x="0" y="6858000"/>
                </a:lnTo>
                <a:lnTo>
                  <a:pt x="10135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v-LV"/>
          </a:p>
        </p:txBody>
      </p:sp>
      <p:pic>
        <p:nvPicPr>
          <p:cNvPr id="18" name="Attēls 17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B8F49B36-3ABF-DD5B-BDC6-ABA4E5D9278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771" y="5988477"/>
            <a:ext cx="1226361" cy="67879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B6F7CCF-9BDE-EFFC-CAC3-01FE8B9D2DD6}"/>
              </a:ext>
            </a:extLst>
          </p:cNvPr>
          <p:cNvSpPr txBox="1"/>
          <p:nvPr/>
        </p:nvSpPr>
        <p:spPr>
          <a:xfrm>
            <a:off x="4060678" y="1602235"/>
            <a:ext cx="1959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rgbClr val="405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14</a:t>
            </a:r>
          </a:p>
        </p:txBody>
      </p:sp>
    </p:spTree>
    <p:extLst>
      <p:ext uri="{BB962C8B-B14F-4D97-AF65-F5344CB8AC3E}">
        <p14:creationId xmlns:p14="http://schemas.microsoft.com/office/powerpoint/2010/main" val="50349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D78C9-035D-46E9-A96D-DBD84BCC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C64080-29C6-6F8F-6C0E-2A88254B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403226"/>
            <a:ext cx="8712539" cy="958848"/>
          </a:xfrm>
        </p:spPr>
        <p:txBody>
          <a:bodyPr anchor="t">
            <a:normAutofit/>
          </a:bodyPr>
          <a:lstStyle/>
          <a:p>
            <a:r>
              <a:rPr lang="lv-LV" sz="2900" dirty="0"/>
              <a:t>Drošības sistēmu nelietošana </a:t>
            </a:r>
            <a:br>
              <a:rPr lang="lv-LV" sz="2900" dirty="0"/>
            </a:br>
            <a:r>
              <a:rPr lang="lv-LV" sz="2900" dirty="0"/>
              <a:t>(</a:t>
            </a:r>
            <a:r>
              <a:rPr lang="lv-LV" sz="2400" i="1" dirty="0"/>
              <a:t>Viena no 2026. gada sociālo kampaņu tēmām)</a:t>
            </a:r>
            <a:endParaRPr lang="lv-LV" sz="29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427CC-C0A6-EE39-3A2E-95D00284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702" y="0"/>
            <a:ext cx="4659298" cy="68580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FAA6066-1401-FF50-0D03-CE2D21AEA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457301"/>
              </p:ext>
            </p:extLst>
          </p:nvPr>
        </p:nvGraphicFramePr>
        <p:xfrm>
          <a:off x="447501" y="1655060"/>
          <a:ext cx="7258223" cy="508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Brīvforma: forma 4">
            <a:extLst>
              <a:ext uri="{FF2B5EF4-FFF2-40B4-BE49-F238E27FC236}">
                <a16:creationId xmlns:a16="http://schemas.microsoft.com/office/drawing/2014/main" id="{5A01FE29-4B3E-2350-AF52-98672CC049CC}"/>
              </a:ext>
            </a:extLst>
          </p:cNvPr>
          <p:cNvSpPr/>
          <p:nvPr/>
        </p:nvSpPr>
        <p:spPr>
          <a:xfrm>
            <a:off x="7532702" y="0"/>
            <a:ext cx="1218866" cy="6858000"/>
          </a:xfrm>
          <a:custGeom>
            <a:avLst/>
            <a:gdLst>
              <a:gd name="connsiteX0" fmla="*/ 1013554 w 1218866"/>
              <a:gd name="connsiteY0" fmla="*/ 0 h 6858000"/>
              <a:gd name="connsiteX1" fmla="*/ 1218866 w 1218866"/>
              <a:gd name="connsiteY1" fmla="*/ 0 h 6858000"/>
              <a:gd name="connsiteX2" fmla="*/ 205310 w 1218866"/>
              <a:gd name="connsiteY2" fmla="*/ 6858000 h 6858000"/>
              <a:gd name="connsiteX3" fmla="*/ 0 w 1218866"/>
              <a:gd name="connsiteY3" fmla="*/ 6858000 h 6858000"/>
              <a:gd name="connsiteX4" fmla="*/ 1013554 w 12188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66" h="6858000">
                <a:moveTo>
                  <a:pt x="1013554" y="0"/>
                </a:moveTo>
                <a:lnTo>
                  <a:pt x="1218866" y="0"/>
                </a:lnTo>
                <a:lnTo>
                  <a:pt x="205310" y="6858000"/>
                </a:lnTo>
                <a:lnTo>
                  <a:pt x="0" y="6858000"/>
                </a:lnTo>
                <a:lnTo>
                  <a:pt x="10135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v-LV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6DF750C2-C02B-7D32-F6EB-1F469CC817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522" b="54277"/>
          <a:stretch>
            <a:fillRect/>
          </a:stretch>
        </p:blipFill>
        <p:spPr>
          <a:xfrm>
            <a:off x="8312686" y="4421688"/>
            <a:ext cx="3879314" cy="2474261"/>
          </a:xfrm>
          <a:custGeom>
            <a:avLst/>
            <a:gdLst>
              <a:gd name="connsiteX0" fmla="*/ 0 w 3196879"/>
              <a:gd name="connsiteY0" fmla="*/ 0 h 2038998"/>
              <a:gd name="connsiteX1" fmla="*/ 3196879 w 3196879"/>
              <a:gd name="connsiteY1" fmla="*/ 0 h 2038998"/>
              <a:gd name="connsiteX2" fmla="*/ 3196879 w 3196879"/>
              <a:gd name="connsiteY2" fmla="*/ 2038998 h 2038998"/>
              <a:gd name="connsiteX3" fmla="*/ 0 w 3196879"/>
              <a:gd name="connsiteY3" fmla="*/ 2038998 h 2038998"/>
              <a:gd name="connsiteX4" fmla="*/ 0 w 3196879"/>
              <a:gd name="connsiteY4" fmla="*/ 0 h 203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879" h="2038998">
                <a:moveTo>
                  <a:pt x="0" y="0"/>
                </a:moveTo>
                <a:lnTo>
                  <a:pt x="3196879" y="0"/>
                </a:lnTo>
                <a:lnTo>
                  <a:pt x="3196879" y="2038998"/>
                </a:lnTo>
                <a:lnTo>
                  <a:pt x="0" y="20389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Attēls 8" descr="Attēls, kurā ir logotips, fonts, simbols, grafika&#10;&#10;Mākslīgā intelekta ģenerētais saturs var būt nepareizs.">
            <a:extLst>
              <a:ext uri="{FF2B5EF4-FFF2-40B4-BE49-F238E27FC236}">
                <a16:creationId xmlns:a16="http://schemas.microsoft.com/office/drawing/2014/main" id="{7FA78892-5DC2-7616-CF1E-E11EF10DA4C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771" y="5988477"/>
            <a:ext cx="1226361" cy="67879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4DC303ED-0731-F378-3842-D6E6768DEF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9720" y="1617111"/>
            <a:ext cx="2179485" cy="14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A4FAD1B-DC1D-5295-E1E8-64A3319B5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Paldies!</a:t>
            </a:r>
          </a:p>
        </p:txBody>
      </p:sp>
      <p:pic>
        <p:nvPicPr>
          <p:cNvPr id="7" name="Attēla vietturis 6">
            <a:extLst>
              <a:ext uri="{FF2B5EF4-FFF2-40B4-BE49-F238E27FC236}">
                <a16:creationId xmlns:a16="http://schemas.microsoft.com/office/drawing/2014/main" id="{DF7FF1DD-26A4-F253-58E3-FFF9332DCB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8140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DD 1">
      <a:dk1>
        <a:srgbClr val="1E3828"/>
      </a:dk1>
      <a:lt1>
        <a:srgbClr val="FFF7E6"/>
      </a:lt1>
      <a:dk2>
        <a:srgbClr val="000000"/>
      </a:dk2>
      <a:lt2>
        <a:srgbClr val="FFFFFF"/>
      </a:lt2>
      <a:accent1>
        <a:srgbClr val="1E3828"/>
      </a:accent1>
      <a:accent2>
        <a:srgbClr val="365140"/>
      </a:accent2>
      <a:accent3>
        <a:srgbClr val="FFF7E6"/>
      </a:accent3>
      <a:accent4>
        <a:srgbClr val="546BFF"/>
      </a:accent4>
      <a:accent5>
        <a:srgbClr val="82DE85"/>
      </a:accent5>
      <a:accent6>
        <a:srgbClr val="FFD1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DD_veidne" id="{DA2477F2-817D-6340-853E-EBFE1C6905AD}" vid="{F4FCA44A-D8CE-DD42-9688-27F750BC8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SDD 1">
    <a:dk1>
      <a:srgbClr val="1E3828"/>
    </a:dk1>
    <a:lt1>
      <a:srgbClr val="FFF7E6"/>
    </a:lt1>
    <a:dk2>
      <a:srgbClr val="000000"/>
    </a:dk2>
    <a:lt2>
      <a:srgbClr val="FFFFFF"/>
    </a:lt2>
    <a:accent1>
      <a:srgbClr val="1E3828"/>
    </a:accent1>
    <a:accent2>
      <a:srgbClr val="365140"/>
    </a:accent2>
    <a:accent3>
      <a:srgbClr val="FFF7E6"/>
    </a:accent3>
    <a:accent4>
      <a:srgbClr val="546BFF"/>
    </a:accent4>
    <a:accent5>
      <a:srgbClr val="82DE85"/>
    </a:accent5>
    <a:accent6>
      <a:srgbClr val="FFD1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38690</TotalTime>
  <Words>118</Words>
  <Application>Microsoft Office PowerPoint</Application>
  <PresentationFormat>Widescreen</PresentationFormat>
  <Paragraphs>37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Smago ceļu satiksmes  negadījumu izpētes projekts   Starpziņojums par 2025. gada rezultātiem</vt:lpstr>
      <vt:lpstr>Smago CSNg izpētes projekts</vt:lpstr>
      <vt:lpstr>PowerPoint Presentation</vt:lpstr>
      <vt:lpstr>Smago CSNg rašanos ietekmējošie faktori</vt:lpstr>
      <vt:lpstr>Neatbilstoša kustības ātruma diapazons</vt:lpstr>
      <vt:lpstr>Neatbilstoša kustības ātruma korelācija ar citiem CSNg rašanos ietekmējošiem faktoriem </vt:lpstr>
      <vt:lpstr>Drošības sistēmu nelietošana  (Viena no 2026. gada sociālo kampaņu tēmām)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Arnis Artemovics KID</dc:creator>
  <cp:lastModifiedBy>Aelita Stepiņa</cp:lastModifiedBy>
  <cp:revision>151</cp:revision>
  <cp:lastPrinted>2026-03-18T08:13:19Z</cp:lastPrinted>
  <dcterms:created xsi:type="dcterms:W3CDTF">2024-01-16T13:44:47Z</dcterms:created>
  <dcterms:modified xsi:type="dcterms:W3CDTF">2026-03-26T13:29:25Z</dcterms:modified>
</cp:coreProperties>
</file>