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8" r:id="rId4"/>
    <p:sldId id="260" r:id="rId5"/>
    <p:sldId id="261" r:id="rId6"/>
    <p:sldId id="266" r:id="rId7"/>
    <p:sldId id="262" r:id="rId8"/>
    <p:sldId id="263" r:id="rId9"/>
    <p:sldId id="265" r:id="rId10"/>
    <p:sldId id="267" r:id="rId11"/>
    <p:sldId id="429" r:id="rId12"/>
    <p:sldId id="268" r:id="rId13"/>
    <p:sldId id="366" r:id="rId14"/>
    <p:sldId id="423" r:id="rId15"/>
    <p:sldId id="427" r:id="rId16"/>
    <p:sldId id="264" r:id="rId17"/>
  </p:sldIdLst>
  <p:sldSz cx="12192000" cy="6858000"/>
  <p:notesSz cx="6797675" cy="9926638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īne Graudiņa" initials="K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5C1"/>
    <a:srgbClr val="7AA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763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1600" dirty="0">
                <a:solidFill>
                  <a:schemeClr val="tx1"/>
                </a:solidFill>
              </a:rPr>
              <a:t>2023</a:t>
            </a: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CSNg kopā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844-4364-851E-0C7B458686ED}"/>
              </c:ext>
            </c:extLst>
          </c:dPt>
          <c:dLbls>
            <c:dLbl>
              <c:idx val="0"/>
              <c:layout>
                <c:manualLayout>
                  <c:x val="3.2480310765248058E-2"/>
                  <c:y val="-1.551481073966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44-4364-851E-0C7B45868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44-4364-851E-0C7B458686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CSNg ar cietušajiem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262463928526265E-2"/>
                  <c:y val="-3.361542326928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44-4364-851E-0C7B45868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44-4364-851E-0C7B458686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CSNg bez cietušajiem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435693673443582E-2"/>
                  <c:y val="-2.585801789944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44-4364-851E-0C7B45868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17973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44-4364-851E-0C7B458686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Saskaņotie paziņojumi (statistika pēc LTAB sniegtās informācijas)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6916004438691636E-2"/>
                  <c:y val="-1.551481073966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44-4364-851E-0C7B45868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24990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44-4364-851E-0C7B45868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2616"/>
        <c:axId val="171774968"/>
        <c:axId val="0"/>
      </c:bar3DChart>
      <c:catAx>
        <c:axId val="171772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774968"/>
        <c:crosses val="autoZero"/>
        <c:auto val="1"/>
        <c:lblAlgn val="ctr"/>
        <c:lblOffset val="100"/>
        <c:noMultiLvlLbl val="0"/>
      </c:catAx>
      <c:valAx>
        <c:axId val="171774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86314365646449E-2"/>
          <c:y val="0.70488671744882769"/>
          <c:w val="0.88895569975462163"/>
          <c:h val="0.26408366107183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5745488187175E-2"/>
          <c:y val="4.4584083684634172E-2"/>
          <c:w val="0.94092086374345074"/>
          <c:h val="0.682628045744143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356897168026849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0-4A78-B9BD-3B2B8DB5A8B1}"/>
                </c:ext>
              </c:extLst>
            </c:dLbl>
            <c:dLbl>
              <c:idx val="1"/>
              <c:layout>
                <c:manualLayout>
                  <c:x val="1.405396346534909E-2"/>
                  <c:y val="-3.50237099485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0-4A78-B9BD-3B2B8DB5A8B1}"/>
                </c:ext>
              </c:extLst>
            </c:dLbl>
            <c:dLbl>
              <c:idx val="2"/>
              <c:layout>
                <c:manualLayout>
                  <c:x val="6.731043348470904E-3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0-4A78-B9BD-3B2B8DB5A8B1}"/>
                </c:ext>
              </c:extLst>
            </c:dLbl>
            <c:dLbl>
              <c:idx val="3"/>
              <c:layout>
                <c:manualLayout>
                  <c:x val="1.4361549405369658E-3"/>
                  <c:y val="-1.4593212478552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0-4A78-B9BD-3B2B8DB5A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TĀLRUNIS</c:v>
                </c:pt>
                <c:pt idx="1">
                  <c:v>DROŠĪBAS JOSTAS</c:v>
                </c:pt>
                <c:pt idx="2">
                  <c:v>GĀJĒJI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3142</c:v>
                </c:pt>
                <c:pt idx="1">
                  <c:v>10600</c:v>
                </c:pt>
                <c:pt idx="2">
                  <c:v>8987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30-4A78-B9BD-3B2B8DB5A8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56988584377525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0-4A78-B9BD-3B2B8DB5A8B1}"/>
                </c:ext>
              </c:extLst>
            </c:dLbl>
            <c:dLbl>
              <c:idx val="1"/>
              <c:layout>
                <c:manualLayout>
                  <c:x val="1.4701004337117823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30-4A78-B9BD-3B2B8DB5A8B1}"/>
                </c:ext>
              </c:extLst>
            </c:dLbl>
            <c:dLbl>
              <c:idx val="2"/>
              <c:layout>
                <c:manualLayout>
                  <c:x val="1.501904327997354E-2"/>
                  <c:y val="-3.959254219020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30-4A78-B9BD-3B2B8DB5A8B1}"/>
                </c:ext>
              </c:extLst>
            </c:dLbl>
            <c:dLbl>
              <c:idx val="3"/>
              <c:layout>
                <c:manualLayout>
                  <c:x val="1.6657284737230143E-2"/>
                  <c:y val="-2.8763608644046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30-4A78-B9BD-3B2B8DB5A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TĀLRUNIS</c:v>
                </c:pt>
                <c:pt idx="1">
                  <c:v>DROŠĪBAS JOSTAS</c:v>
                </c:pt>
                <c:pt idx="2">
                  <c:v>GĀJĒJI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2877</c:v>
                </c:pt>
                <c:pt idx="1">
                  <c:v>9808</c:v>
                </c:pt>
                <c:pt idx="2">
                  <c:v>6176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30-4A78-B9BD-3B2B8DB5A8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601873763790055E-2"/>
                  <c:y val="-2.918642495710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30-4A78-B9BD-3B2B8DB5A8B1}"/>
                </c:ext>
              </c:extLst>
            </c:dLbl>
            <c:dLbl>
              <c:idx val="1"/>
              <c:layout>
                <c:manualLayout>
                  <c:x val="2.1184574885936908E-2"/>
                  <c:y val="-3.5616746135690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30-4A78-B9BD-3B2B8DB5A8B1}"/>
                </c:ext>
              </c:extLst>
            </c:dLbl>
            <c:dLbl>
              <c:idx val="2"/>
              <c:layout>
                <c:manualLayout>
                  <c:x val="1.9180380896151206E-2"/>
                  <c:y val="-3.0625204641263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30-4A78-B9BD-3B2B8DB5A8B1}"/>
                </c:ext>
              </c:extLst>
            </c:dLbl>
            <c:dLbl>
              <c:idx val="3"/>
              <c:layout>
                <c:manualLayout>
                  <c:x val="1.4361549405369765E-2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30-4A78-B9BD-3B2B8DB5A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TĀLRUNIS</c:v>
                </c:pt>
                <c:pt idx="1">
                  <c:v>DROŠĪBAS JOSTAS</c:v>
                </c:pt>
                <c:pt idx="2">
                  <c:v>GĀJĒJI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3536</c:v>
                </c:pt>
                <c:pt idx="1">
                  <c:v>10811</c:v>
                </c:pt>
                <c:pt idx="2">
                  <c:v>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30-4A78-B9BD-3B2B8DB5A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71688"/>
        <c:axId val="169069728"/>
        <c:axId val="0"/>
      </c:bar3DChart>
      <c:catAx>
        <c:axId val="16907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69069728"/>
        <c:crosses val="autoZero"/>
        <c:auto val="1"/>
        <c:lblAlgn val="ctr"/>
        <c:lblOffset val="100"/>
        <c:noMultiLvlLbl val="0"/>
      </c:catAx>
      <c:valAx>
        <c:axId val="169069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7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08228537690723"/>
          <c:y val="0.91476094489692916"/>
          <c:w val="0.29349322236802161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56765386403055E-2"/>
          <c:y val="0.1317574084081411"/>
          <c:w val="0.65242574920855878"/>
          <c:h val="0.807462061553571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Pieņemto lēmumu īpatsvars sadalījumā pēc piemēroto naudas sodu apmēra 2025.gadā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0F2-4951-9848-6129B23FA4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F2-4951-9848-6129B23FA4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F2-4951-9848-6129B23FA4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0F2-4951-9848-6129B23FA4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0F2-4951-9848-6129B23FA4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0F2-4951-9848-6129B23FA4C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2-4951-9848-6129B23FA4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F2-4951-9848-6129B23FA4C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0F2-4951-9848-6129B23FA4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22B-4FA4-92DD-7552E5559279}"/>
              </c:ext>
            </c:extLst>
          </c:dPt>
          <c:dLbls>
            <c:dLbl>
              <c:idx val="0"/>
              <c:layout>
                <c:manualLayout>
                  <c:x val="7.3332231562459993E-2"/>
                  <c:y val="-0.1379794997426037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43,6 %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0F2-4951-9848-6129B23FA4C8}"/>
                </c:ext>
              </c:extLst>
            </c:dLbl>
            <c:dLbl>
              <c:idx val="1"/>
              <c:layout>
                <c:manualLayout>
                  <c:x val="-0.11224231217039929"/>
                  <c:y val="-6.50941806257827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>
                        <a:solidFill>
                          <a:schemeClr val="tx1"/>
                        </a:solidFill>
                      </a:rPr>
                      <a:t>41,7%</a:t>
                    </a:r>
                    <a:endParaRPr lang="en-US" sz="13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0F2-4951-9848-6129B23FA4C8}"/>
                </c:ext>
              </c:extLst>
            </c:dLbl>
            <c:dLbl>
              <c:idx val="2"/>
              <c:layout>
                <c:manualLayout>
                  <c:x val="-8.5975948690344237E-2"/>
                  <c:y val="-4.55654965144189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2,5 %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0F2-4951-9848-6129B23FA4C8}"/>
                </c:ext>
              </c:extLst>
            </c:dLbl>
            <c:dLbl>
              <c:idx val="3"/>
              <c:layout>
                <c:manualLayout>
                  <c:x val="-7.2033902956774948E-2"/>
                  <c:y val="-5.42446387076415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6,8 %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0F2-4951-9848-6129B23FA4C8}"/>
                </c:ext>
              </c:extLst>
            </c:dLbl>
            <c:dLbl>
              <c:idx val="4"/>
              <c:layout>
                <c:manualLayout>
                  <c:x val="-5.3877340146446191E-2"/>
                  <c:y val="-9.97182319374505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1,2 %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0F2-4951-9848-6129B23FA4C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F2-4951-9848-6129B23FA4C8}"/>
                </c:ext>
              </c:extLst>
            </c:dLbl>
            <c:dLbl>
              <c:idx val="6"/>
              <c:layout>
                <c:manualLayout>
                  <c:x val="-3.0800302540326337E-2"/>
                  <c:y val="-0.141463674990898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F2-4951-9848-6129B23FA4C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2-4951-9848-6129B23FA4C8}"/>
                </c:ext>
              </c:extLst>
            </c:dLbl>
            <c:dLbl>
              <c:idx val="8"/>
              <c:layout>
                <c:manualLayout>
                  <c:x val="3.7315341712747488E-2"/>
                  <c:y val="-0.11256135758297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1,3 %</a:t>
                    </a:r>
                  </a:p>
                </c:rich>
              </c:tx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460599780241374E-2"/>
                      <c:h val="4.800463868014168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A0F2-4951-9848-6129B23FA4C8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9"/>
                <c:pt idx="0">
                  <c:v>20 eiro</c:v>
                </c:pt>
                <c:pt idx="1">
                  <c:v>40 eiro</c:v>
                </c:pt>
                <c:pt idx="2">
                  <c:v>55 eiro </c:v>
                </c:pt>
                <c:pt idx="3">
                  <c:v>80 eiro</c:v>
                </c:pt>
                <c:pt idx="4">
                  <c:v>160 eiro </c:v>
                </c:pt>
                <c:pt idx="5">
                  <c:v>240 eiro</c:v>
                </c:pt>
                <c:pt idx="6">
                  <c:v>320 eiro</c:v>
                </c:pt>
                <c:pt idx="7">
                  <c:v>480 eiro</c:v>
                </c:pt>
                <c:pt idx="8">
                  <c:v>&gt; 500 eiro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163308</c:v>
                </c:pt>
                <c:pt idx="1">
                  <c:v>156146</c:v>
                </c:pt>
                <c:pt idx="2">
                  <c:v>9623</c:v>
                </c:pt>
                <c:pt idx="3">
                  <c:v>25514</c:v>
                </c:pt>
                <c:pt idx="4">
                  <c:v>4681</c:v>
                </c:pt>
                <c:pt idx="5">
                  <c:v>882</c:v>
                </c:pt>
                <c:pt idx="6">
                  <c:v>8872</c:v>
                </c:pt>
                <c:pt idx="7">
                  <c:v>8</c:v>
                </c:pt>
                <c:pt idx="8">
                  <c:v>5073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2-4951-9848-6129B23FA4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83267973068201118"/>
          <c:y val="0.12490442095984025"/>
          <c:w val="0.15554197393410676"/>
          <c:h val="0.70068480218175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784083283145487"/>
          <c:y val="3.1941920123249624E-2"/>
          <c:w val="0.71367543387780619"/>
          <c:h val="0.724174546016600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624999999999943E-2"/>
                  <c:y val="-8.421051668856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38-4EEF-A82E-B9756C9F1D5D}"/>
                </c:ext>
              </c:extLst>
            </c:dLbl>
            <c:dLbl>
              <c:idx val="1"/>
              <c:layout>
                <c:manualLayout>
                  <c:x val="2.1874999999999884E-2"/>
                  <c:y val="-3.194192012324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38-4EEF-A82E-B9756C9F1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UZSĀKTIE ADMINISTRATĪVĀ PĀRKĀPUMA PROCESI - LV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8-4EEF-A82E-B9756C9F1D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6562499999999999E-2"/>
                  <c:y val="-7.5499083927680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38-4EEF-A82E-B9756C9F1D5D}"/>
                </c:ext>
              </c:extLst>
            </c:dLbl>
            <c:dLbl>
              <c:idx val="1"/>
              <c:layout>
                <c:manualLayout>
                  <c:x val="2.9687499999999999E-2"/>
                  <c:y val="-6.098002932620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38-4EEF-A82E-B9756C9F1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UZSĀKTIE ADMINISTRATĪVĀ PĀRKĀPUMA PROCESI - LV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8-4EEF-A82E-B9756C9F1D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5937499999999997E-2"/>
                  <c:y val="-9.001813852915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38-4EEF-A82E-B9756C9F1D5D}"/>
                </c:ext>
              </c:extLst>
            </c:dLbl>
            <c:dLbl>
              <c:idx val="1"/>
              <c:layout>
                <c:manualLayout>
                  <c:x val="1.8749999999999999E-2"/>
                  <c:y val="-4.06533528841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38-4EEF-A82E-B9756C9F1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UZSĀKTIE ADMINISTRATĪVĀ PĀRKĀPUMA PROCESI - LV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38-4EEF-A82E-B9756C9F1D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384879"/>
        <c:axId val="118393615"/>
        <c:axId val="0"/>
      </c:bar3DChart>
      <c:catAx>
        <c:axId val="11838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393615"/>
        <c:crosses val="autoZero"/>
        <c:auto val="1"/>
        <c:lblAlgn val="ctr"/>
        <c:lblOffset val="100"/>
        <c:noMultiLvlLbl val="0"/>
      </c:catAx>
      <c:valAx>
        <c:axId val="1183936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38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46310728436942"/>
          <c:y val="2.6134298282658786E-2"/>
          <c:w val="0.72781723037433521"/>
          <c:h val="0.738693600618077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624999999999943E-2"/>
                  <c:y val="-8.421051668856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3C-4BD9-B5AF-4230CED1DAD8}"/>
                </c:ext>
              </c:extLst>
            </c:dLbl>
            <c:dLbl>
              <c:idx val="1"/>
              <c:layout>
                <c:manualLayout>
                  <c:x val="2.1874999999999884E-2"/>
                  <c:y val="-3.194192012324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3C-4BD9-B5AF-4230CED1D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UZSĀKTIE ADMINISTRATĪVĀ PĀRKĀPUMA PROCESI - ĀRVALSTNIEKI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C-4BD9-B5AF-4230CED1DA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6562499999999999E-2"/>
                  <c:y val="-7.5499083927680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3C-4BD9-B5AF-4230CED1DAD8}"/>
                </c:ext>
              </c:extLst>
            </c:dLbl>
            <c:dLbl>
              <c:idx val="1"/>
              <c:layout>
                <c:manualLayout>
                  <c:x val="2.9687499999999999E-2"/>
                  <c:y val="-6.098002932620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3C-4BD9-B5AF-4230CED1D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UZSĀKTIE ADMINISTRATĪVĀ PĀRKĀPUMA PROCESI - ĀRVALSTNIEKI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3C-4BD9-B5AF-4230CED1DA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5937499999999997E-2"/>
                  <c:y val="-9.001813852915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3C-4BD9-B5AF-4230CED1DAD8}"/>
                </c:ext>
              </c:extLst>
            </c:dLbl>
            <c:dLbl>
              <c:idx val="1"/>
              <c:layout>
                <c:manualLayout>
                  <c:x val="1.8749999999999999E-2"/>
                  <c:y val="-4.06533528841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3C-4BD9-B5AF-4230CED1D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UZSĀKTIE ADMINISTRATĪVĀ PĀRKĀPUMA PROCESI - ĀRVALSTNIEKI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3C-4BD9-B5AF-4230CED1DA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384879"/>
        <c:axId val="118393615"/>
        <c:axId val="0"/>
      </c:bar3DChart>
      <c:catAx>
        <c:axId val="11838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393615"/>
        <c:crosses val="autoZero"/>
        <c:auto val="1"/>
        <c:lblAlgn val="ctr"/>
        <c:lblOffset val="100"/>
        <c:noMultiLvlLbl val="0"/>
      </c:catAx>
      <c:valAx>
        <c:axId val="1183936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38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097222222222224E-2"/>
          <c:y val="3.8224157600131391E-2"/>
          <c:w val="0.96180555555555558"/>
          <c:h val="0.777114596374067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E75-4ABE-A5B8-6941754E87E7}"/>
              </c:ext>
            </c:extLst>
          </c:dPt>
          <c:dLbls>
            <c:dLbl>
              <c:idx val="0"/>
              <c:layout>
                <c:manualLayout>
                  <c:x val="3.472222222222222E-3"/>
                  <c:y val="-2.5368543006671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75-4ABE-A5B8-6941754E87E7}"/>
                </c:ext>
              </c:extLst>
            </c:dLbl>
            <c:dLbl>
              <c:idx val="1"/>
              <c:layout>
                <c:manualLayout>
                  <c:x val="1.0416666666666666E-2"/>
                  <c:y val="-1.4093635003706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75-4ABE-A5B8-6941754E87E7}"/>
                </c:ext>
              </c:extLst>
            </c:dLbl>
            <c:dLbl>
              <c:idx val="2"/>
              <c:layout>
                <c:manualLayout>
                  <c:x val="1.5624999999999936E-2"/>
                  <c:y val="-8.4561810022240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75-4ABE-A5B8-6941754E87E7}"/>
                </c:ext>
              </c:extLst>
            </c:dLbl>
            <c:dLbl>
              <c:idx val="3"/>
              <c:layout>
                <c:manualLayout>
                  <c:x val="1.273982732319142E-2"/>
                  <c:y val="-2.86979032745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75-4ABE-A5B8-6941754E87E7}"/>
                </c:ext>
              </c:extLst>
            </c:dLbl>
            <c:dLbl>
              <c:idx val="4"/>
              <c:layout>
                <c:manualLayout>
                  <c:x val="1.2152777777777778E-2"/>
                  <c:y val="-1.127490800296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75-4ABE-A5B8-6941754E87E7}"/>
                </c:ext>
              </c:extLst>
            </c:dLbl>
            <c:dLbl>
              <c:idx val="5"/>
              <c:layout>
                <c:manualLayout>
                  <c:x val="1.5624999999999873E-2"/>
                  <c:y val="-1.973108900518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75-4ABE-A5B8-6941754E87E7}"/>
                </c:ext>
              </c:extLst>
            </c:dLbl>
            <c:dLbl>
              <c:idx val="6"/>
              <c:layout>
                <c:manualLayout>
                  <c:x val="1.1540562920489278E-2"/>
                  <c:y val="-2.044609750925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75-4ABE-A5B8-6941754E87E7}"/>
                </c:ext>
              </c:extLst>
            </c:dLbl>
            <c:dLbl>
              <c:idx val="7"/>
              <c:layout>
                <c:manualLayout>
                  <c:x val="2.8851407301223458E-3"/>
                  <c:y val="-1.127490800296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75-4ABE-A5B8-6941754E8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Sabiedriskā transporta josla</c:v>
                </c:pt>
                <c:pt idx="1">
                  <c:v>Ātrums</c:v>
                </c:pt>
                <c:pt idx="2">
                  <c:v>Apstāšanās stāvēšana</c:v>
                </c:pt>
                <c:pt idx="3">
                  <c:v>Aizlieguma ceļa zīmes</c:v>
                </c:pt>
                <c:pt idx="4">
                  <c:v>Rīkojuma ceļa zīmes</c:v>
                </c:pt>
                <c:pt idx="5">
                  <c:v>Norādījuma ceļa zīmes</c:v>
                </c:pt>
                <c:pt idx="6">
                  <c:v>Citi</c:v>
                </c:pt>
                <c:pt idx="7">
                  <c:v>Kopā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27194</c:v>
                </c:pt>
                <c:pt idx="1">
                  <c:v>6193</c:v>
                </c:pt>
                <c:pt idx="2">
                  <c:v>1809</c:v>
                </c:pt>
                <c:pt idx="3">
                  <c:v>8387</c:v>
                </c:pt>
                <c:pt idx="4">
                  <c:v>4406</c:v>
                </c:pt>
                <c:pt idx="5">
                  <c:v>2127</c:v>
                </c:pt>
                <c:pt idx="6">
                  <c:v>5933</c:v>
                </c:pt>
                <c:pt idx="7">
                  <c:v>56049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7-4D67-9776-BAA3A866B1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0884496"/>
        <c:axId val="1340885328"/>
        <c:axId val="73749727"/>
      </c:bar3DChart>
      <c:catAx>
        <c:axId val="134088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40885328"/>
        <c:crosses val="autoZero"/>
        <c:auto val="1"/>
        <c:lblAlgn val="ctr"/>
        <c:lblOffset val="100"/>
        <c:noMultiLvlLbl val="0"/>
      </c:catAx>
      <c:valAx>
        <c:axId val="13408853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0884496"/>
        <c:crosses val="autoZero"/>
        <c:crossBetween val="between"/>
      </c:valAx>
      <c:serAx>
        <c:axId val="7374972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4088532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1600" dirty="0">
                <a:solidFill>
                  <a:schemeClr val="tx1"/>
                </a:solidFill>
              </a:rPr>
              <a:t>2024</a:t>
            </a: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CSNg kopā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8C4-45B9-B9D8-E1DA9A8D0390}"/>
              </c:ext>
            </c:extLst>
          </c:dPt>
          <c:dLbls>
            <c:dLbl>
              <c:idx val="0"/>
              <c:layout>
                <c:manualLayout>
                  <c:x val="3.6089234183608918E-2"/>
                  <c:y val="-2.068641431955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4-45B9-B9D8-E1DA9A8D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C4-45B9-B9D8-E1DA9A8D03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CSNg ar cietušajiem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44617091804476E-2"/>
                  <c:y val="-1.8100612529614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C4-45B9-B9D8-E1DA9A8D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C4-45B9-B9D8-E1DA9A8D03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CSNg bez cietušajiem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0"/>
              <c:layout>
                <c:manualLayout>
                  <c:x val="3.608923418360829E-3"/>
                  <c:y val="-2.068641431955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C4-45B9-B9D8-E1DA9A8D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4-45B9-B9D8-E1DA9A8D03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Saskaņotie paziņojumi (statistika pēc LTAB sniegtās informācijas)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6916004438691636E-2"/>
                  <c:y val="-2.585801789944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C4-45B9-B9D8-E1DA9A8D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C4-45B9-B9D8-E1DA9A8D03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2616"/>
        <c:axId val="171774968"/>
        <c:axId val="0"/>
      </c:bar3DChart>
      <c:catAx>
        <c:axId val="171772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774968"/>
        <c:crosses val="autoZero"/>
        <c:auto val="1"/>
        <c:lblAlgn val="ctr"/>
        <c:lblOffset val="100"/>
        <c:noMultiLvlLbl val="0"/>
      </c:catAx>
      <c:valAx>
        <c:axId val="171774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552179491369132E-2"/>
          <c:y val="0.70108233111456608"/>
          <c:w val="0.85889535685006346"/>
          <c:h val="0.26271644382620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1600" dirty="0">
                <a:solidFill>
                  <a:schemeClr val="tx1"/>
                </a:solidFill>
              </a:rPr>
              <a:t>2025</a:t>
            </a: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916004438691636E-2"/>
          <c:y val="9.9294768516831222E-2"/>
          <c:w val="0.92060368479606025"/>
          <c:h val="0.560414803243938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CSNg kopā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631-438B-809B-8A8EAA259F5F}"/>
              </c:ext>
            </c:extLst>
          </c:dPt>
          <c:dLbls>
            <c:dLbl>
              <c:idx val="0"/>
              <c:layout>
                <c:manualLayout>
                  <c:x val="7.2178468367217908E-3"/>
                  <c:y val="-3.620121768842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31-438B-809B-8A8EAA259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31-438B-809B-8A8EAA259F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CSNg ar cietušajiem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71387346887094E-2"/>
                  <c:y val="-2.068641010767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31-438B-809B-8A8EAA259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1-438B-809B-8A8EAA259F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CSNg bez cietušajiem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044617091804542E-2"/>
                  <c:y val="-1.551480758075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31-438B-809B-8A8EAA259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31-438B-809B-8A8EAA259F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Saskaņotie paziņojumi (statistika pēc LTAB sniegtās informācijas)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052492785705253E-2"/>
                  <c:y val="-2.327221137113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31-438B-809B-8A8EAA259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1-438B-809B-8A8EAA259F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2616"/>
        <c:axId val="171774968"/>
        <c:axId val="0"/>
      </c:bar3DChart>
      <c:catAx>
        <c:axId val="171772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774968"/>
        <c:crosses val="autoZero"/>
        <c:auto val="1"/>
        <c:lblAlgn val="ctr"/>
        <c:lblOffset val="100"/>
        <c:noMultiLvlLbl val="0"/>
      </c:catAx>
      <c:valAx>
        <c:axId val="171774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2057200015345E-2"/>
          <c:y val="0.71401139829341198"/>
          <c:w val="0.85889535685006346"/>
          <c:h val="0.25754478780853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123891600511885E-2"/>
          <c:y val="6.5406239303944097E-2"/>
          <c:w val="0.97987610839948813"/>
          <c:h val="0.511364618498399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757706315082622E-3"/>
                  <c:y val="-3.1081135120283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9B-4749-8101-A206FF799BC9}"/>
                </c:ext>
              </c:extLst>
            </c:dLbl>
            <c:dLbl>
              <c:idx val="1"/>
              <c:layout>
                <c:manualLayout>
                  <c:x val="1.1953370989870316E-2"/>
                  <c:y val="-4.283876388381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9B-4749-8101-A206FF799BC9}"/>
                </c:ext>
              </c:extLst>
            </c:dLbl>
            <c:dLbl>
              <c:idx val="2"/>
              <c:layout>
                <c:manualLayout>
                  <c:x val="1.7549831855092245E-2"/>
                  <c:y val="-4.116094544338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9B-4749-8101-A206FF799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   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3815</c:v>
                </c:pt>
                <c:pt idx="1">
                  <c:v>386</c:v>
                </c:pt>
                <c:pt idx="2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9B-4749-8101-A206FF799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69565217391261E-2"/>
                  <c:y val="-3.023914520841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9B-4749-8101-A206FF799BC9}"/>
                </c:ext>
              </c:extLst>
            </c:dLbl>
            <c:dLbl>
              <c:idx val="1"/>
              <c:layout>
                <c:manualLayout>
                  <c:x val="1.5358517323770577E-2"/>
                  <c:y val="-1.9738446078690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9B-4749-8101-A206FF799BC9}"/>
                </c:ext>
              </c:extLst>
            </c:dLbl>
            <c:dLbl>
              <c:idx val="2"/>
              <c:layout>
                <c:manualLayout>
                  <c:x val="1.5824376503255879E-2"/>
                  <c:y val="-2.352127737795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9B-4749-8101-A206FF799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   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3680</c:v>
                </c:pt>
                <c:pt idx="1">
                  <c:v>313</c:v>
                </c:pt>
                <c:pt idx="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9B-4749-8101-A206FF799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695547443755318E-2"/>
                  <c:y val="-1.910700671944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9B-4749-8101-A206FF799BC9}"/>
                </c:ext>
              </c:extLst>
            </c:dLbl>
            <c:dLbl>
              <c:idx val="1"/>
              <c:layout>
                <c:manualLayout>
                  <c:x val="1.8115887648843025E-2"/>
                  <c:y val="-2.8771662325924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9B-4749-8101-A206FF799BC9}"/>
                </c:ext>
              </c:extLst>
            </c:dLbl>
            <c:dLbl>
              <c:idx val="2"/>
              <c:layout>
                <c:manualLayout>
                  <c:x val="1.708326838323089E-2"/>
                  <c:y val="-3.150209469311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9B-4749-8101-A206FF799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   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3528</c:v>
                </c:pt>
                <c:pt idx="1">
                  <c:v>326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49B-4749-8101-A206FF799B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6144"/>
        <c:axId val="171775360"/>
        <c:axId val="0"/>
      </c:bar3DChart>
      <c:catAx>
        <c:axId val="1717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  <c:crossAx val="171775360"/>
        <c:crosses val="autoZero"/>
        <c:auto val="1"/>
        <c:lblAlgn val="ctr"/>
        <c:lblOffset val="100"/>
        <c:noMultiLvlLbl val="0"/>
      </c:catAx>
      <c:valAx>
        <c:axId val="17177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79596773246596"/>
          <c:y val="0.94224576557238682"/>
          <c:w val="0.27371632019548853"/>
          <c:h val="5.7754187893428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751681959004"/>
          <c:y val="0.10056738309367749"/>
          <c:w val="0.40068996581773325"/>
          <c:h val="0.74444369169738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2C4A6"/>
            </a:solidFill>
          </c:spPr>
          <c:explosion val="2"/>
          <c:dPt>
            <c:idx val="0"/>
            <c:bubble3D val="0"/>
            <c:spPr>
              <a:solidFill>
                <a:srgbClr val="B377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02-4915-B2D1-C21D4F008D92}"/>
              </c:ext>
            </c:extLst>
          </c:dPt>
          <c:dPt>
            <c:idx val="1"/>
            <c:bubble3D val="0"/>
            <c:spPr>
              <a:solidFill>
                <a:srgbClr val="EAD9B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02-4915-B2D1-C21D4F008D92}"/>
              </c:ext>
            </c:extLst>
          </c:dPt>
          <c:dPt>
            <c:idx val="2"/>
            <c:bubble3D val="0"/>
            <c:spPr>
              <a:solidFill>
                <a:srgbClr val="D2A3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02-4915-B2D1-C21D4F008D92}"/>
              </c:ext>
            </c:extLst>
          </c:dPt>
          <c:dPt>
            <c:idx val="3"/>
            <c:bubble3D val="0"/>
            <c:spPr>
              <a:solidFill>
                <a:srgbClr val="E2C5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02-4915-B2D1-C21D4F008D92}"/>
              </c:ext>
            </c:extLst>
          </c:dPt>
          <c:dPt>
            <c:idx val="4"/>
            <c:bubble3D val="0"/>
            <c:spPr>
              <a:solidFill>
                <a:srgbClr val="DBB6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02-4915-B2D1-C21D4F008D92}"/>
              </c:ext>
            </c:extLst>
          </c:dPt>
          <c:dPt>
            <c:idx val="5"/>
            <c:bubble3D val="0"/>
            <c:spPr>
              <a:solidFill>
                <a:srgbClr val="EDD9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02-4915-B2D1-C21D4F008D92}"/>
              </c:ext>
            </c:extLst>
          </c:dPt>
          <c:dPt>
            <c:idx val="6"/>
            <c:bubble3D val="0"/>
            <c:spPr>
              <a:solidFill>
                <a:srgbClr val="E2C4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C4F-45B5-9C7E-37AEA5DF9A6A}"/>
              </c:ext>
            </c:extLst>
          </c:dPt>
          <c:cat>
            <c:strRef>
              <c:f>Sheet1!$A$2:$A$8</c:f>
              <c:strCache>
                <c:ptCount val="7"/>
                <c:pt idx="0">
                  <c:v>UZBRAUKŠANA GĀJĒJAM </c:v>
                </c:pt>
                <c:pt idx="1">
                  <c:v>UZBRAUKUMS ELEKTROSKREJRITEŅA VAD.</c:v>
                </c:pt>
                <c:pt idx="2">
                  <c:v>SADURSMES</c:v>
                </c:pt>
                <c:pt idx="3">
                  <c:v>UZBRAUKŠANA VELOSIPĒDISTAM</c:v>
                </c:pt>
                <c:pt idx="4">
                  <c:v>APGĀŠANĀS</c:v>
                </c:pt>
                <c:pt idx="5">
                  <c:v>UZBRAUKŠANA ŠĶĒRSLIM</c:v>
                </c:pt>
                <c:pt idx="6">
                  <c:v>CITS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2</c:v>
                </c:pt>
                <c:pt idx="2">
                  <c:v>31</c:v>
                </c:pt>
                <c:pt idx="3">
                  <c:v>4</c:v>
                </c:pt>
                <c:pt idx="4">
                  <c:v>20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802-4915-B2D1-C21D4F008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26991793887509E-2"/>
          <c:y val="5.2535564922789268E-2"/>
          <c:w val="0.73785225447761915"/>
          <c:h val="0.8322833114779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963333219087536E-2"/>
                  <c:y val="-5.837284991421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2C-4C2E-9F42-87EA01D083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C-4C2E-9F42-87EA01D083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982848441524106E-2"/>
                  <c:y val="-5.25355649227893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2C-4C2E-9F42-87EA01D083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2C-4C2E-9F42-87EA01D083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2C-4C2E-9F42-87EA01D083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2C-4C2E-9F42-87EA01D083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013648"/>
        <c:axId val="121014824"/>
        <c:axId val="0"/>
      </c:bar3DChart>
      <c:catAx>
        <c:axId val="12101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014824"/>
        <c:crosses val="autoZero"/>
        <c:auto val="1"/>
        <c:lblAlgn val="ctr"/>
        <c:lblOffset val="100"/>
        <c:noMultiLvlLbl val="0"/>
      </c:catAx>
      <c:valAx>
        <c:axId val="121014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01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60459366033748"/>
          <c:y val="0.92017535755668722"/>
          <c:w val="0.37510756445911136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1496204545466003E-2"/>
          <c:w val="1"/>
          <c:h val="0.59633287108505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4A9-402E-86C2-A28EFB7C262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113882503023139E-2"/>
                      <c:h val="0.11079854106120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58A-46F7-906E-0D390E24A1C2}"/>
                </c:ext>
              </c:extLst>
            </c:dLbl>
            <c:dLbl>
              <c:idx val="1"/>
              <c:layout>
                <c:manualLayout>
                  <c:x val="2.2141183167296253E-3"/>
                  <c:y val="-2.33151210722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A9-402E-86C2-A28EFB7C262E}"/>
                </c:ext>
              </c:extLst>
            </c:dLbl>
            <c:dLbl>
              <c:idx val="2"/>
              <c:layout>
                <c:manualLayout>
                  <c:x val="5.3744671188175213E-4"/>
                  <c:y val="5.8287802680641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106440939231657E-2"/>
                      <c:h val="8.6232262579632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8A-46F7-906E-0D390E24A1C2}"/>
                </c:ext>
              </c:extLst>
            </c:dLbl>
            <c:dLbl>
              <c:idx val="4"/>
              <c:layout>
                <c:manualLayout>
                  <c:x val="4.6671696376386169E-3"/>
                  <c:y val="-3.7630972577883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8A-46F7-906E-0D390E24A1C2}"/>
                </c:ext>
              </c:extLst>
            </c:dLbl>
            <c:dLbl>
              <c:idx val="6"/>
              <c:layout>
                <c:manualLayout>
                  <c:x val="1.1070591583648127E-3"/>
                  <c:y val="-2.622951120628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38-4493-904B-0D730D1CD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APL reibums</c:v>
                </c:pt>
                <c:pt idx="1">
                  <c:v>KL reibums          (bez TL vadīšanas tiesībām)</c:v>
                </c:pt>
                <c:pt idx="2">
                  <c:v>KL reibums      (virs 1,5 promilēm)</c:v>
                </c:pt>
                <c:pt idx="3">
                  <c:v>KL atteikšanās no reibuma pārbaudes</c:v>
                </c:pt>
                <c:pt idx="4">
                  <c:v>Narkotisko (apreibinošo vielu) reibums</c:v>
                </c:pt>
                <c:pt idx="5">
                  <c:v>  Kopā</c:v>
                </c:pt>
                <c:pt idx="6">
                  <c:v>Konfiscētie transportlīdzekļi</c:v>
                </c:pt>
                <c:pt idx="7">
                  <c:v>Piedzenamā vērtība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899</c:v>
                </c:pt>
                <c:pt idx="1">
                  <c:v>1324</c:v>
                </c:pt>
                <c:pt idx="2">
                  <c:v>1083</c:v>
                </c:pt>
                <c:pt idx="3">
                  <c:v>115</c:v>
                </c:pt>
                <c:pt idx="4">
                  <c:v>191</c:v>
                </c:pt>
                <c:pt idx="5">
                  <c:v>3612</c:v>
                </c:pt>
                <c:pt idx="6">
                  <c:v>860</c:v>
                </c:pt>
                <c:pt idx="7">
                  <c:v>1685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8A-46F7-906E-0D390E24A1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4A9-402E-86C2-A28EFB7C262E}"/>
              </c:ext>
            </c:extLst>
          </c:dPt>
          <c:dLbls>
            <c:dLbl>
              <c:idx val="0"/>
              <c:layout>
                <c:manualLayout>
                  <c:x val="9.118885618777748E-3"/>
                  <c:y val="-1.1401484512537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18745403830942E-2"/>
                      <c:h val="6.1330629921330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58A-46F7-906E-0D390E24A1C2}"/>
                </c:ext>
              </c:extLst>
            </c:dLbl>
            <c:dLbl>
              <c:idx val="1"/>
              <c:layout>
                <c:manualLayout>
                  <c:x val="7.7497190044924415E-3"/>
                  <c:y val="1.0488821248520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51901879544067E-2"/>
                      <c:h val="7.60708605276147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58A-46F7-906E-0D390E24A1C2}"/>
                </c:ext>
              </c:extLst>
            </c:dLbl>
            <c:dLbl>
              <c:idx val="2"/>
              <c:layout>
                <c:manualLayout>
                  <c:x val="1.3162933392957581E-2"/>
                  <c:y val="-8.743170402096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286775501997088E-2"/>
                      <c:h val="8.46219565563107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58A-46F7-906E-0D390E24A1C2}"/>
                </c:ext>
              </c:extLst>
            </c:dLbl>
            <c:dLbl>
              <c:idx val="3"/>
              <c:layout>
                <c:manualLayout>
                  <c:x val="5.7742468571327348E-3"/>
                  <c:y val="5.764525997392653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8A-46F7-906E-0D390E24A1C2}"/>
                </c:ext>
              </c:extLst>
            </c:dLbl>
            <c:dLbl>
              <c:idx val="4"/>
              <c:layout>
                <c:manualLayout>
                  <c:x val="1.0297132063004741E-2"/>
                  <c:y val="-1.963220396508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8A-46F7-906E-0D390E24A1C2}"/>
                </c:ext>
              </c:extLst>
            </c:dLbl>
            <c:dLbl>
              <c:idx val="5"/>
              <c:layout>
                <c:manualLayout>
                  <c:x val="1.2177650742012939E-2"/>
                  <c:y val="-5.8287802680642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A9-402E-86C2-A28EFB7C262E}"/>
                </c:ext>
              </c:extLst>
            </c:dLbl>
            <c:dLbl>
              <c:idx val="6"/>
              <c:layout>
                <c:manualLayout>
                  <c:x val="4.7865053847095957E-3"/>
                  <c:y val="-5.8287802680643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38-4493-904B-0D730D1CDDA2}"/>
                </c:ext>
              </c:extLst>
            </c:dLbl>
            <c:dLbl>
              <c:idx val="7"/>
              <c:layout>
                <c:manualLayout>
                  <c:x val="1.1966276958632205E-2"/>
                  <c:y val="-2.9143901340321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38-4493-904B-0D730D1CD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APL reibums</c:v>
                </c:pt>
                <c:pt idx="1">
                  <c:v>KL reibums          (bez TL vadīšanas tiesībām)</c:v>
                </c:pt>
                <c:pt idx="2">
                  <c:v>KL reibums      (virs 1,5 promilēm)</c:v>
                </c:pt>
                <c:pt idx="3">
                  <c:v>KL atteikšanās no reibuma pārbaudes</c:v>
                </c:pt>
                <c:pt idx="4">
                  <c:v>Narkotisko (apreibinošo vielu) reibums</c:v>
                </c:pt>
                <c:pt idx="5">
                  <c:v>  Kopā</c:v>
                </c:pt>
                <c:pt idx="6">
                  <c:v>Konfiscētie transportlīdzekļi</c:v>
                </c:pt>
                <c:pt idx="7">
                  <c:v>Piedzenamā vērtība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886</c:v>
                </c:pt>
                <c:pt idx="1">
                  <c:v>1195</c:v>
                </c:pt>
                <c:pt idx="2">
                  <c:v>1101</c:v>
                </c:pt>
                <c:pt idx="3">
                  <c:v>115</c:v>
                </c:pt>
                <c:pt idx="4">
                  <c:v>156</c:v>
                </c:pt>
                <c:pt idx="5">
                  <c:v>3453</c:v>
                </c:pt>
                <c:pt idx="6">
                  <c:v>820</c:v>
                </c:pt>
                <c:pt idx="7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8A-46F7-906E-0D390E24A1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F4A9-402E-86C2-A28EFB7C262E}"/>
              </c:ext>
            </c:extLst>
          </c:dPt>
          <c:dLbls>
            <c:dLbl>
              <c:idx val="0"/>
              <c:layout>
                <c:manualLayout>
                  <c:x val="1.3858138491907153E-2"/>
                  <c:y val="-8.5510292207296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8A-46F7-906E-0D390E24A1C2}"/>
                </c:ext>
              </c:extLst>
            </c:dLbl>
            <c:dLbl>
              <c:idx val="1"/>
              <c:layout>
                <c:manualLayout>
                  <c:x val="1.89128962059373E-2"/>
                  <c:y val="-8.5510292207297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8A-46F7-906E-0D390E24A1C2}"/>
                </c:ext>
              </c:extLst>
            </c:dLbl>
            <c:dLbl>
              <c:idx val="2"/>
              <c:layout>
                <c:manualLayout>
                  <c:x val="1.5012983366232772E-2"/>
                  <c:y val="-8.5510292207297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8A-46F7-906E-0D390E24A1C2}"/>
                </c:ext>
              </c:extLst>
            </c:dLbl>
            <c:dLbl>
              <c:idx val="3"/>
              <c:layout>
                <c:manualLayout>
                  <c:x val="7.6642331361437711E-3"/>
                  <c:y val="-5.7006861471531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8A-46F7-906E-0D390E24A1C2}"/>
                </c:ext>
              </c:extLst>
            </c:dLbl>
            <c:dLbl>
              <c:idx val="4"/>
              <c:layout>
                <c:manualLayout>
                  <c:x val="1.5443039409126707E-2"/>
                  <c:y val="-7.9106186378232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8A-46F7-906E-0D390E24A1C2}"/>
                </c:ext>
              </c:extLst>
            </c:dLbl>
            <c:dLbl>
              <c:idx val="5"/>
              <c:layout>
                <c:manualLayout>
                  <c:x val="1.1070591583648126E-2"/>
                  <c:y val="-8.743170402096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A9-402E-86C2-A28EFB7C262E}"/>
                </c:ext>
              </c:extLst>
            </c:dLbl>
            <c:dLbl>
              <c:idx val="6"/>
              <c:layout>
                <c:manualLayout>
                  <c:x val="1.2703293617581577E-2"/>
                  <c:y val="-1.14013722943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58A-46F7-906E-0D390E24A1C2}"/>
                </c:ext>
              </c:extLst>
            </c:dLbl>
            <c:dLbl>
              <c:idx val="7"/>
              <c:layout>
                <c:manualLayout>
                  <c:x val="1.50129833662327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58A-46F7-906E-0D390E24A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APL reibums</c:v>
                </c:pt>
                <c:pt idx="1">
                  <c:v>KL reibums          (bez TL vadīšanas tiesībām)</c:v>
                </c:pt>
                <c:pt idx="2">
                  <c:v>KL reibums      (virs 1,5 promilēm)</c:v>
                </c:pt>
                <c:pt idx="3">
                  <c:v>KL atteikšanās no reibuma pārbaudes</c:v>
                </c:pt>
                <c:pt idx="4">
                  <c:v>Narkotisko (apreibinošo vielu) reibums</c:v>
                </c:pt>
                <c:pt idx="5">
                  <c:v>  Kopā</c:v>
                </c:pt>
                <c:pt idx="6">
                  <c:v>Konfiscētie transportlīdzekļi</c:v>
                </c:pt>
                <c:pt idx="7">
                  <c:v>Piedzenamā vērtība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766</c:v>
                </c:pt>
                <c:pt idx="1">
                  <c:v>1083</c:v>
                </c:pt>
                <c:pt idx="2">
                  <c:v>877</c:v>
                </c:pt>
                <c:pt idx="3">
                  <c:v>137</c:v>
                </c:pt>
                <c:pt idx="4">
                  <c:v>127</c:v>
                </c:pt>
                <c:pt idx="5">
                  <c:v>2990</c:v>
                </c:pt>
                <c:pt idx="6">
                  <c:v>670</c:v>
                </c:pt>
                <c:pt idx="7">
                  <c:v>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58A-46F7-906E-0D390E24A1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757368"/>
        <c:axId val="154758152"/>
        <c:axId val="0"/>
      </c:bar3DChart>
      <c:catAx>
        <c:axId val="15475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54758152"/>
        <c:crosses val="autoZero"/>
        <c:auto val="1"/>
        <c:lblAlgn val="ctr"/>
        <c:lblOffset val="100"/>
        <c:noMultiLvlLbl val="0"/>
      </c:catAx>
      <c:valAx>
        <c:axId val="154758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7573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1438404657426792"/>
          <c:y val="0.91266930364547671"/>
          <c:w val="0.23903608784029981"/>
          <c:h val="6.7104706791716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26991793887509E-2"/>
          <c:y val="5.2535564922789268E-2"/>
          <c:w val="0.73785225447761915"/>
          <c:h val="0.8322833114779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15353900841139E-2"/>
                  <c:y val="-5.2535564922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05-4881-A252-026CDFE33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165719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5-4881-A252-026CDFE33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50862229359865E-2"/>
                  <c:y val="-7.29660623927628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05-4881-A252-026CDFE33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171054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05-4881-A252-026CDFE33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05-4881-A252-026CDFE33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178037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05-4881-A252-026CDFE33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66592"/>
        <c:axId val="169068160"/>
        <c:axId val="0"/>
      </c:bar3DChart>
      <c:catAx>
        <c:axId val="1690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068160"/>
        <c:crosses val="autoZero"/>
        <c:auto val="1"/>
        <c:lblAlgn val="ctr"/>
        <c:lblOffset val="100"/>
        <c:noMultiLvlLbl val="0"/>
      </c:catAx>
      <c:valAx>
        <c:axId val="16906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09338125128528"/>
          <c:y val="0.91141943006955561"/>
          <c:w val="0.37899396170154426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568323327225E-2"/>
          <c:y val="0.11872345809130366"/>
          <c:w val="0.90446366478931961"/>
          <c:h val="0.4819741651284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4446863009121917E-3"/>
                  <c:y val="-2.8209510109709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87-419B-BA1D-11688D804E06}"/>
                </c:ext>
              </c:extLst>
            </c:dLbl>
            <c:dLbl>
              <c:idx val="1"/>
              <c:layout>
                <c:manualLayout>
                  <c:x val="1.617257077676423E-2"/>
                  <c:y val="-3.2993565874419123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fld id="{2C4784E6-4FED-40B1-8C6A-438E22D095BA}" type="VALUE">
                      <a:rPr lang="en-US" smtClean="0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87-419B-BA1D-11688D804E06}"/>
                </c:ext>
              </c:extLst>
            </c:dLbl>
            <c:dLbl>
              <c:idx val="2"/>
              <c:layout>
                <c:manualLayout>
                  <c:x val="8.1672246317321239E-3"/>
                  <c:y val="-4.086099493994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87-419B-BA1D-11688D804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  AGRESĪVA BRAUKŠANA</c:v>
                </c:pt>
                <c:pt idx="2">
                  <c:v>LUKSOFORA SIGNĀLA NEIEVĒROŠANA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66668</c:v>
                </c:pt>
                <c:pt idx="1">
                  <c:v>1565</c:v>
                </c:pt>
                <c:pt idx="2">
                  <c:v>2735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87-419B-BA1D-11688D804E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23836136056074E-2"/>
                  <c:y val="-1.696438190478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87-419B-BA1D-11688D804E06}"/>
                </c:ext>
              </c:extLst>
            </c:dLbl>
            <c:dLbl>
              <c:idx val="1"/>
              <c:layout>
                <c:manualLayout>
                  <c:x val="1.8129785805162616E-2"/>
                  <c:y val="-1.3372190903503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87-419B-BA1D-11688D804E06}"/>
                </c:ext>
              </c:extLst>
            </c:dLbl>
            <c:dLbl>
              <c:idx val="2"/>
              <c:layout>
                <c:manualLayout>
                  <c:x val="1.9844154441665908E-2"/>
                  <c:y val="-3.4802399828350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87-419B-BA1D-11688D804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  AGRESĪVA BRAUKŠANA</c:v>
                </c:pt>
                <c:pt idx="2">
                  <c:v>LUKSOFORA SIGNĀLA NEIEVĒROŠANA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75550</c:v>
                </c:pt>
                <c:pt idx="1">
                  <c:v>1113</c:v>
                </c:pt>
                <c:pt idx="2">
                  <c:v>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87-419B-BA1D-11688D804E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81290433620524E-2"/>
                  <c:y val="-3.1206006994520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87-419B-BA1D-11688D804E06}"/>
                </c:ext>
              </c:extLst>
            </c:dLbl>
            <c:dLbl>
              <c:idx val="1"/>
              <c:layout>
                <c:manualLayout>
                  <c:x val="1.9682301843621169E-2"/>
                  <c:y val="-2.600221441834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87-419B-BA1D-11688D804E06}"/>
                </c:ext>
              </c:extLst>
            </c:dLbl>
            <c:dLbl>
              <c:idx val="2"/>
              <c:layout>
                <c:manualLayout>
                  <c:x val="2.6539776389634017E-2"/>
                  <c:y val="-2.4326010181254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87-419B-BA1D-11688D804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  AGRESĪVA BRAUKŠANA</c:v>
                </c:pt>
                <c:pt idx="2">
                  <c:v>LUKSOFORA SIGNĀLA NEIEVĒROŠANA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76115</c:v>
                </c:pt>
                <c:pt idx="1">
                  <c:v>1237</c:v>
                </c:pt>
                <c:pt idx="2">
                  <c:v>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C87-419B-BA1D-11688D804E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68944"/>
        <c:axId val="169072864"/>
        <c:axId val="0"/>
      </c:bar3DChart>
      <c:catAx>
        <c:axId val="16906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69072864"/>
        <c:crosses val="autoZero"/>
        <c:auto val="1"/>
        <c:lblAlgn val="ctr"/>
        <c:lblOffset val="100"/>
        <c:noMultiLvlLbl val="0"/>
      </c:catAx>
      <c:valAx>
        <c:axId val="169072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6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18354634784221"/>
          <c:y val="0.92017535755668722"/>
          <c:w val="0.29349322236802161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0.6286</cdr:x>
      <cdr:y>0.52036</cdr:y>
    </cdr:from>
    <cdr:to>
      <cdr:x>0.76439</cdr:x>
      <cdr:y>0.62636</cdr:y>
    </cdr:to>
    <cdr:pic>
      <cdr:nvPicPr>
        <cdr:cNvPr id="2" name="Picture 1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9CEC4ABC-97A3-4498-904E-689B6D96C3D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212094" y="2555710"/>
          <a:ext cx="477853" cy="52061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chemeClr val="bg1"/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0.6232</cdr:x>
      <cdr:y>0.52036</cdr:y>
    </cdr:from>
    <cdr:to>
      <cdr:x>0.759</cdr:x>
      <cdr:y>0.62636</cdr:y>
    </cdr:to>
    <cdr:pic>
      <cdr:nvPicPr>
        <cdr:cNvPr id="2" name="Picture 1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9CEC4ABC-97A3-4498-904E-689B6D96C3D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93077" y="2555710"/>
          <a:ext cx="477888" cy="52061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chemeClr val="bg1"/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0.16287</cdr:x>
      <cdr:y>0.72095</cdr:y>
    </cdr:from>
    <cdr:to>
      <cdr:x>0.24031</cdr:x>
      <cdr:y>0.88853</cdr:y>
    </cdr:to>
    <cdr:pic>
      <cdr:nvPicPr>
        <cdr:cNvPr id="2" name="Picture 1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F8A37286-6C29-49D4-9484-989FE613622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grayscl/>
          <a:biLevel thresh="50000"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34764" y="3353349"/>
          <a:ext cx="634631" cy="779461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0.46269</cdr:x>
      <cdr:y>0.70451</cdr:y>
    </cdr:from>
    <cdr:to>
      <cdr:x>0.49409</cdr:x>
      <cdr:y>0.8683</cdr:y>
    </cdr:to>
    <cdr:pic>
      <cdr:nvPicPr>
        <cdr:cNvPr id="3" name="Picture 2" descr="AttÄlu rezultÄti vaicÄjumam âcar injury iconâ">
          <a:extLst xmlns:a="http://schemas.openxmlformats.org/drawingml/2006/main">
            <a:ext uri="{FF2B5EF4-FFF2-40B4-BE49-F238E27FC236}">
              <a16:creationId xmlns:a16="http://schemas.microsoft.com/office/drawing/2014/main" id="{4C8FE3E0-00F7-4EDF-9435-2A2768577BEE}"/>
            </a:ext>
          </a:extLst>
        </cdr:cNvPr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1800" y="3276863"/>
          <a:ext cx="257327" cy="76183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0.71087</cdr:x>
      <cdr:y>0.69907</cdr:y>
    </cdr:from>
    <cdr:to>
      <cdr:x>0.80689</cdr:x>
      <cdr:y>0.81908</cdr:y>
    </cdr:to>
    <cdr:pic>
      <cdr:nvPicPr>
        <cdr:cNvPr id="4" name="Picture 3" descr="AttÄlu rezultÄti vaicÄjumam âinjury in a traffic accident iconâ">
          <a:extLst xmlns:a="http://schemas.openxmlformats.org/drawingml/2006/main">
            <a:ext uri="{FF2B5EF4-FFF2-40B4-BE49-F238E27FC236}">
              <a16:creationId xmlns:a16="http://schemas.microsoft.com/office/drawing/2014/main" id="{0F3CEC9C-887D-4C0A-89F1-1F359D02C1F5}"/>
            </a:ext>
          </a:extLst>
        </cdr:cNvPr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825664" y="3251577"/>
          <a:ext cx="786897" cy="5582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0.41369</cdr:x>
      <cdr:y>0.39079</cdr:y>
    </cdr:from>
    <cdr:to>
      <cdr:x>0.52388</cdr:x>
      <cdr:y>0.54613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98324" y="1856803"/>
          <a:ext cx="1171548" cy="738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4000" dirty="0">
              <a:latin typeface="Verdana" panose="020B0604030504040204" pitchFamily="34" charset="0"/>
              <a:ea typeface="Verdana" panose="020B0604030504040204" pitchFamily="34" charset="0"/>
            </a:rPr>
            <a:t>118</a:t>
          </a:r>
        </a:p>
        <a:p xmlns:a="http://schemas.openxmlformats.org/drawingml/2006/main">
          <a:endParaRPr lang="en-US" sz="4000" dirty="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0.56803</cdr:x>
      <cdr:y>0.58373</cdr:y>
    </cdr:from>
    <cdr:to>
      <cdr:x>0.69443</cdr:x>
      <cdr:y>0.66775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07949" y="2357456"/>
          <a:ext cx="1247954" cy="339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0.73237</cdr:x>
      <cdr:y>0.16758</cdr:y>
    </cdr:from>
    <cdr:to>
      <cdr:x>0.83107</cdr:x>
      <cdr:y>0.22776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91779" y="796235"/>
          <a:ext cx="1023125" cy="2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SADURSMĒS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0.609</cdr:x>
      <cdr:y>0.82644</cdr:y>
    </cdr:from>
    <cdr:to>
      <cdr:x>0.72708</cdr:x>
      <cdr:y>0.88662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559827" y="3926756"/>
          <a:ext cx="1271900" cy="2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UZBRAUKUMS GĀJĒJAM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0.11351</cdr:x>
      <cdr:y>0.40777</cdr:y>
    </cdr:from>
    <cdr:to>
      <cdr:x>0.22218</cdr:x>
      <cdr:y>0.46795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222651" y="1937491"/>
          <a:ext cx="1170538" cy="2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APGĀŠANĀS)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0.13404</cdr:x>
      <cdr:y>0.73322</cdr:y>
    </cdr:from>
    <cdr:to>
      <cdr:x>0.26934</cdr:x>
      <cdr:y>0.7934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443814" y="3483827"/>
          <a:ext cx="1457376" cy="2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UZBRAUKUMS ŠĶĒRSLIM</a:t>
          </a:r>
        </a:p>
        <a:p xmlns:a="http://schemas.openxmlformats.org/drawingml/2006/main">
          <a:pPr algn="ctr"/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(t.sk. 1 stāvošam tl)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0.22231</cdr:x>
      <cdr:y>0.10943</cdr:y>
    </cdr:from>
    <cdr:to>
      <cdr:x>0.36027</cdr:x>
      <cdr:y>0.16961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394606" y="508534"/>
          <a:ext cx="1486039" cy="279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UZBRAUKUMS VELOSIPĒDISTAM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0.4634</cdr:x>
      <cdr:y>0</cdr:y>
    </cdr:from>
    <cdr:to>
      <cdr:x>0.66707</cdr:x>
      <cdr:y>0.12399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991521" y="0"/>
          <a:ext cx="2193802" cy="589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lv-LV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CITS</a:t>
          </a:r>
        </a:p>
        <a:p xmlns:a="http://schemas.openxmlformats.org/drawingml/2006/main">
          <a:pPr algn="ctr"/>
          <a:r>
            <a:rPr lang="lv-LV" sz="9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endParaRPr lang="en-US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0.21903</cdr:x>
      <cdr:y>0.39477</cdr:y>
    </cdr:from>
    <cdr:to>
      <cdr:x>0.34413</cdr:x>
      <cdr:y>0.44183</cdr:y>
    </cdr:to>
    <cdr:cxnSp macro="">
      <cdr:nvCxnSpPr>
        <cdr:cNvPr id="26" name="Elbow Connector 25">
          <a:extLst xmlns:a="http://schemas.openxmlformats.org/drawingml/2006/main">
            <a:ext uri="{FF2B5EF4-FFF2-40B4-BE49-F238E27FC236}">
              <a16:creationId xmlns:a16="http://schemas.microsoft.com/office/drawing/2014/main" id="{C5EEF763-16D0-46C1-AD83-DA1CFA336BE4}"/>
            </a:ext>
          </a:extLst>
        </cdr:cNvPr>
        <cdr:cNvCxnSpPr/>
      </cdr:nvCxnSpPr>
      <cdr:spPr>
        <a:xfrm xmlns:a="http://schemas.openxmlformats.org/drawingml/2006/main" rot="10800000" flipV="1">
          <a:off x="2359323" y="1875713"/>
          <a:ext cx="1347480" cy="223592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0.26491</cdr:x>
      <cdr:y>0.5978</cdr:y>
    </cdr:from>
    <cdr:to>
      <cdr:x>0.36177</cdr:x>
      <cdr:y>0.79197</cdr:y>
    </cdr:to>
    <cdr:cxnSp macro="">
      <cdr:nvCxnSpPr>
        <cdr:cNvPr id="32" name="Elbow Connector 31">
          <a:extLst xmlns:a="http://schemas.openxmlformats.org/drawingml/2006/main">
            <a:ext uri="{FF2B5EF4-FFF2-40B4-BE49-F238E27FC236}">
              <a16:creationId xmlns:a16="http://schemas.microsoft.com/office/drawing/2014/main" id="{1A5D1E67-63D0-4153-ADE0-00663123E89F}"/>
            </a:ext>
          </a:extLst>
        </cdr:cNvPr>
        <cdr:cNvCxnSpPr/>
      </cdr:nvCxnSpPr>
      <cdr:spPr>
        <a:xfrm xmlns:a="http://schemas.openxmlformats.org/drawingml/2006/main" rot="10800000" flipV="1">
          <a:off x="2746009" y="2840402"/>
          <a:ext cx="1004102" cy="922589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0.35502</cdr:x>
      <cdr:y>0.13177</cdr:y>
    </cdr:from>
    <cdr:to>
      <cdr:x>0.43833</cdr:x>
      <cdr:y>0.16563</cdr:y>
    </cdr:to>
    <cdr:cxnSp macro="">
      <cdr:nvCxnSpPr>
        <cdr:cNvPr id="35" name="Elbow Connector 34">
          <a:extLst xmlns:a="http://schemas.openxmlformats.org/drawingml/2006/main">
            <a:ext uri="{FF2B5EF4-FFF2-40B4-BE49-F238E27FC236}">
              <a16:creationId xmlns:a16="http://schemas.microsoft.com/office/drawing/2014/main" id="{334574AC-5E4C-4FA1-B95E-A4C5D8BD5EFC}"/>
            </a:ext>
          </a:extLst>
        </cdr:cNvPr>
        <cdr:cNvCxnSpPr/>
      </cdr:nvCxnSpPr>
      <cdr:spPr>
        <a:xfrm xmlns:a="http://schemas.openxmlformats.org/drawingml/2006/main" rot="10800000" flipV="1">
          <a:off x="3824056" y="626106"/>
          <a:ext cx="897467" cy="160865"/>
        </a:xfrm>
        <a:prstGeom xmlns:a="http://schemas.openxmlformats.org/drawingml/2006/main" prst="bentConnector3">
          <a:avLst>
            <a:gd name="adj1" fmla="val 73121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0.47073</cdr:x>
      <cdr:y>0.06762</cdr:y>
    </cdr:from>
    <cdr:to>
      <cdr:x>0.49624</cdr:x>
      <cdr:y>0.12108</cdr:y>
    </cdr:to>
    <cdr:cxnSp macro="">
      <cdr:nvCxnSpPr>
        <cdr:cNvPr id="38" name="Elbow Connector 37">
          <a:extLst xmlns:a="http://schemas.openxmlformats.org/drawingml/2006/main">
            <a:ext uri="{FF2B5EF4-FFF2-40B4-BE49-F238E27FC236}">
              <a16:creationId xmlns:a16="http://schemas.microsoft.com/office/drawing/2014/main" id="{ACF78BAF-7438-4297-9159-7810DAEE10CC}"/>
            </a:ext>
          </a:extLst>
        </cdr:cNvPr>
        <cdr:cNvCxnSpPr/>
      </cdr:nvCxnSpPr>
      <cdr:spPr>
        <a:xfrm xmlns:a="http://schemas.openxmlformats.org/drawingml/2006/main" flipV="1">
          <a:off x="4879609" y="321290"/>
          <a:ext cx="264437" cy="254010"/>
        </a:xfrm>
        <a:prstGeom xmlns:a="http://schemas.openxmlformats.org/drawingml/2006/main" prst="bentConnector3">
          <a:avLst>
            <a:gd name="adj1" fmla="val 34594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0.50908</cdr:x>
      <cdr:y>0.79203</cdr:y>
    </cdr:from>
    <cdr:to>
      <cdr:x>0.62619</cdr:x>
      <cdr:y>0.88553</cdr:y>
    </cdr:to>
    <cdr:cxnSp macro="">
      <cdr:nvCxnSpPr>
        <cdr:cNvPr id="46" name="Elbow Connector 45">
          <a:extLst xmlns:a="http://schemas.openxmlformats.org/drawingml/2006/main">
            <a:ext uri="{FF2B5EF4-FFF2-40B4-BE49-F238E27FC236}">
              <a16:creationId xmlns:a16="http://schemas.microsoft.com/office/drawing/2014/main" id="{BBEB870B-14F5-40C5-BB42-896FDF0C570E}"/>
            </a:ext>
          </a:extLst>
        </cdr:cNvPr>
        <cdr:cNvCxnSpPr/>
      </cdr:nvCxnSpPr>
      <cdr:spPr>
        <a:xfrm xmlns:a="http://schemas.openxmlformats.org/drawingml/2006/main">
          <a:off x="5483564" y="3763258"/>
          <a:ext cx="1261492" cy="444247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0.72301</cdr:x>
      <cdr:y>0.78116</cdr:y>
    </cdr:from>
    <cdr:to>
      <cdr:x>0.78895</cdr:x>
      <cdr:y>0.89871</cdr:y>
    </cdr:to>
    <cdr:pic>
      <cdr:nvPicPr>
        <cdr:cNvPr id="52" name="Picture 51">
          <a:extLst xmlns:a="http://schemas.openxmlformats.org/drawingml/2006/main">
            <a:ext uri="{FF2B5EF4-FFF2-40B4-BE49-F238E27FC236}">
              <a16:creationId xmlns:a16="http://schemas.microsoft.com/office/drawing/2014/main" id="{1AC6E020-8565-4674-8771-23EC85A8B90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7494694" y="3711616"/>
          <a:ext cx="683534" cy="5585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0.82705</cdr:x>
      <cdr:y>0.0845</cdr:y>
    </cdr:from>
    <cdr:to>
      <cdr:x>0.95542</cdr:x>
      <cdr:y>0.21574</cdr:y>
    </cdr:to>
    <cdr:pic>
      <cdr:nvPicPr>
        <cdr:cNvPr id="57" name="Picture 56" descr="Car station . Accident clipart banner download">
          <a:extLst xmlns:a="http://schemas.openxmlformats.org/drawingml/2006/main">
            <a:ext uri="{FF2B5EF4-FFF2-40B4-BE49-F238E27FC236}">
              <a16:creationId xmlns:a16="http://schemas.microsoft.com/office/drawing/2014/main" id="{9D083898-0053-4AD8-9137-B5BCA3BEE9A5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573183" y="401473"/>
          <a:ext cx="1330684" cy="62357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0.04288</cdr:x>
      <cdr:y>0.34816</cdr:y>
    </cdr:from>
    <cdr:to>
      <cdr:x>0.12307</cdr:x>
      <cdr:y>0.45812</cdr:y>
    </cdr:to>
    <cdr:pic>
      <cdr:nvPicPr>
        <cdr:cNvPr id="58" name="Picture 57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CC136B71-C8A3-4D64-ADD9-84C0015EBD2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1911" y="1850063"/>
          <a:ext cx="863767" cy="58431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0.05154</cdr:x>
      <cdr:y>0.67356</cdr:y>
    </cdr:from>
    <cdr:to>
      <cdr:x>0.14234</cdr:x>
      <cdr:y>0.81144</cdr:y>
    </cdr:to>
    <cdr:pic>
      <cdr:nvPicPr>
        <cdr:cNvPr id="59" name="Picture 58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017D1C1E-26BD-4305-8736-2D7D721ACCD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biLevel thresh="75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5139" y="3579186"/>
          <a:ext cx="978054" cy="73267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0.11019</cdr:x>
      <cdr:y>0.07921</cdr:y>
    </cdr:from>
    <cdr:to>
      <cdr:x>0.22454</cdr:x>
      <cdr:y>0.18668</cdr:y>
    </cdr:to>
    <cdr:pic>
      <cdr:nvPicPr>
        <cdr:cNvPr id="60" name="Picture 59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8929D799-DF23-4F93-AF52-1D6CB99F2C9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86879" y="420934"/>
          <a:ext cx="1231723" cy="5710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0.23387</cdr:x>
      <cdr:y>0.05287</cdr:y>
    </cdr:from>
    <cdr:to>
      <cdr:x>0.27397</cdr:x>
      <cdr:y>0.11348</cdr:y>
    </cdr:to>
    <cdr:sp macro="" textlink="">
      <cdr:nvSpPr>
        <cdr:cNvPr id="62" name="TextBox 61"/>
        <cdr:cNvSpPr txBox="1"/>
      </cdr:nvSpPr>
      <cdr:spPr>
        <a:xfrm xmlns:a="http://schemas.openxmlformats.org/drawingml/2006/main">
          <a:off x="2424257" y="251207"/>
          <a:ext cx="415677" cy="287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4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0.14609</cdr:x>
      <cdr:y>0.67949</cdr:y>
    </cdr:from>
    <cdr:to>
      <cdr:x>0.18671</cdr:x>
      <cdr:y>0.74009</cdr:y>
    </cdr:to>
    <cdr:sp macro="" textlink="">
      <cdr:nvSpPr>
        <cdr:cNvPr id="63" name="TextBox 1"/>
        <cdr:cNvSpPr txBox="1"/>
      </cdr:nvSpPr>
      <cdr:spPr>
        <a:xfrm xmlns:a="http://schemas.openxmlformats.org/drawingml/2006/main">
          <a:off x="1573614" y="3610709"/>
          <a:ext cx="437505" cy="32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7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0.12442</cdr:x>
      <cdr:y>0.35543</cdr:y>
    </cdr:from>
    <cdr:to>
      <cdr:x>0.17274</cdr:x>
      <cdr:y>0.41604</cdr:y>
    </cdr:to>
    <cdr:sp macro="" textlink="">
      <cdr:nvSpPr>
        <cdr:cNvPr id="64" name="TextBox 1"/>
        <cdr:cNvSpPr txBox="1"/>
      </cdr:nvSpPr>
      <cdr:spPr>
        <a:xfrm xmlns:a="http://schemas.openxmlformats.org/drawingml/2006/main">
          <a:off x="1340145" y="1888683"/>
          <a:ext cx="520502" cy="322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25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0.85961</cdr:x>
      <cdr:y>0.37079</cdr:y>
    </cdr:from>
    <cdr:to>
      <cdr:x>0.90402</cdr:x>
      <cdr:y>0.4314</cdr:y>
    </cdr:to>
    <cdr:sp macro="" textlink="">
      <cdr:nvSpPr>
        <cdr:cNvPr id="65" name="TextBox 1"/>
        <cdr:cNvSpPr txBox="1"/>
      </cdr:nvSpPr>
      <cdr:spPr>
        <a:xfrm xmlns:a="http://schemas.openxmlformats.org/drawingml/2006/main">
          <a:off x="8910739" y="1761792"/>
          <a:ext cx="460338" cy="287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2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0.68205</cdr:x>
      <cdr:y>0.76481</cdr:y>
    </cdr:from>
    <cdr:to>
      <cdr:x>0.72532</cdr:x>
      <cdr:y>0.82542</cdr:y>
    </cdr:to>
    <cdr:sp macro="" textlink="">
      <cdr:nvSpPr>
        <cdr:cNvPr id="66" name="TextBox 1"/>
        <cdr:cNvSpPr txBox="1"/>
      </cdr:nvSpPr>
      <cdr:spPr>
        <a:xfrm xmlns:a="http://schemas.openxmlformats.org/drawingml/2006/main">
          <a:off x="7346709" y="3633921"/>
          <a:ext cx="466083" cy="287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41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0.52788</cdr:x>
      <cdr:y>0.01218</cdr:y>
    </cdr:from>
    <cdr:to>
      <cdr:x>0.56173</cdr:x>
      <cdr:y>0.07279</cdr:y>
    </cdr:to>
    <cdr:sp macro="" textlink="">
      <cdr:nvSpPr>
        <cdr:cNvPr id="69" name="TextBox 1"/>
        <cdr:cNvSpPr txBox="1"/>
      </cdr:nvSpPr>
      <cdr:spPr>
        <a:xfrm xmlns:a="http://schemas.openxmlformats.org/drawingml/2006/main">
          <a:off x="5686030" y="57875"/>
          <a:ext cx="364616" cy="287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2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0.59483</cdr:x>
      <cdr:y>0.17077</cdr:y>
    </cdr:from>
    <cdr:to>
      <cdr:x>0.73854</cdr:x>
      <cdr:y>0.24634</cdr:y>
    </cdr:to>
    <cdr:cxnSp macro="">
      <cdr:nvCxnSpPr>
        <cdr:cNvPr id="30" name="Elbow Connector 29">
          <a:extLst xmlns:a="http://schemas.openxmlformats.org/drawingml/2006/main">
            <a:ext uri="{FF2B5EF4-FFF2-40B4-BE49-F238E27FC236}">
              <a16:creationId xmlns:a16="http://schemas.microsoft.com/office/drawing/2014/main" id="{89DC25B9-3CFA-492E-8E17-AA0148A7EF38}"/>
            </a:ext>
          </a:extLst>
        </cdr:cNvPr>
        <cdr:cNvCxnSpPr/>
      </cdr:nvCxnSpPr>
      <cdr:spPr>
        <a:xfrm xmlns:a="http://schemas.openxmlformats.org/drawingml/2006/main" flipV="1">
          <a:off x="6165998" y="811420"/>
          <a:ext cx="1489682" cy="35904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0.6143</cdr:x>
      <cdr:y>0.48113</cdr:y>
    </cdr:from>
    <cdr:to>
      <cdr:x>0.78524</cdr:x>
      <cdr:y>0.61593</cdr:y>
    </cdr:to>
    <cdr:cxnSp macro="">
      <cdr:nvCxnSpPr>
        <cdr:cNvPr id="29" name="Elbow Connector 45">
          <a:extLst xmlns:a="http://schemas.openxmlformats.org/drawingml/2006/main">
            <a:ext uri="{FF2B5EF4-FFF2-40B4-BE49-F238E27FC236}">
              <a16:creationId xmlns:a16="http://schemas.microsoft.com/office/drawing/2014/main" id="{182F6936-B698-4E39-89DF-F7EEF3C4688A}"/>
            </a:ext>
          </a:extLst>
        </cdr:cNvPr>
        <cdr:cNvCxnSpPr/>
      </cdr:nvCxnSpPr>
      <cdr:spPr>
        <a:xfrm xmlns:a="http://schemas.openxmlformats.org/drawingml/2006/main" flipV="1">
          <a:off x="6367834" y="2286057"/>
          <a:ext cx="1771939" cy="640495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0.78956</cdr:x>
      <cdr:y>0.43492</cdr:y>
    </cdr:from>
    <cdr:to>
      <cdr:x>1</cdr:x>
      <cdr:y>0.63399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EF8BAD0-768B-43A4-9CA5-795A3904822C}"/>
            </a:ext>
          </a:extLst>
        </cdr:cNvPr>
        <cdr:cNvSpPr txBox="1"/>
      </cdr:nvSpPr>
      <cdr:spPr>
        <a:xfrm xmlns:a="http://schemas.openxmlformats.org/drawingml/2006/main">
          <a:off x="8184585" y="2066482"/>
          <a:ext cx="2181423" cy="945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lv-LV" dirty="0"/>
            <a:t>UZBRAUKUMS </a:t>
          </a:r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KOPLIETOŠANAS MIKROMOBILITĀTES T/L VAD.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0.76477</cdr:x>
      <cdr:y>0.11009</cdr:y>
    </cdr:from>
    <cdr:to>
      <cdr:x>0.82685</cdr:x>
      <cdr:y>0.1707</cdr:y>
    </cdr:to>
    <cdr:sp macro="" textlink="">
      <cdr:nvSpPr>
        <cdr:cNvPr id="34" name="TextBox 1">
          <a:extLst xmlns:a="http://schemas.openxmlformats.org/drawingml/2006/main">
            <a:ext uri="{FF2B5EF4-FFF2-40B4-BE49-F238E27FC236}">
              <a16:creationId xmlns:a16="http://schemas.microsoft.com/office/drawing/2014/main" id="{EEA33C3B-2146-4F4C-84FA-D47FBECE346D}"/>
            </a:ext>
          </a:extLst>
        </cdr:cNvPr>
        <cdr:cNvSpPr txBox="1"/>
      </cdr:nvSpPr>
      <cdr:spPr>
        <a:xfrm xmlns:a="http://schemas.openxmlformats.org/drawingml/2006/main">
          <a:off x="8131006" y="523083"/>
          <a:ext cx="660024" cy="287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   </a:t>
          </a:r>
          <a:r>
            <a:rPr lang="lv-LV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37</a:t>
          </a:r>
          <a:endParaRPr lang="en-US" sz="18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0.91645</cdr:x>
      <cdr:y>0.35629</cdr:y>
    </cdr:from>
    <cdr:to>
      <cdr:x>0.99464</cdr:x>
      <cdr:y>0.5</cdr:y>
    </cdr:to>
    <cdr:pic>
      <cdr:nvPicPr>
        <cdr:cNvPr id="33" name="Picture 32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8ABEBE45-9885-4995-BDC9-70BBAE84A7A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duotone>
            <a:prstClr val="black"/>
            <a:srgbClr val="D9C3A5">
              <a:tint val="50000"/>
              <a:satMod val="18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H="1">
          <a:off x="9743692" y="1692868"/>
          <a:ext cx="831314" cy="682836"/>
        </a:xfrm>
        <a:prstGeom xmlns:a="http://schemas.openxmlformats.org/drawingml/2006/main" prst="roundRect">
          <a:avLst>
            <a:gd name="adj" fmla="val 8594"/>
          </a:avLst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chemeClr val="bg1"/>
          </a:outerShdw>
          <a:reflection blurRad="12700" stA="38000" endPos="28000" dist="5000" dir="5400000" sy="-100000" algn="bl" rotWithShape="0"/>
        </a:effec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0.73995</cdr:x>
      <cdr:y>0.80453</cdr:y>
    </cdr:from>
    <cdr:to>
      <cdr:x>0.80843</cdr:x>
      <cdr:y>0.97765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FE9774AF-C7E8-4C43-9F93-8555694A6E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88582" y="3505890"/>
          <a:ext cx="785592" cy="75440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0.6111</cdr:x>
      <cdr:y>0.68509</cdr:y>
    </cdr:from>
    <cdr:to>
      <cdr:x>0.7119</cdr:x>
      <cdr:y>0.77767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1DD7A5F2-0E57-4EC0-ABD1-173CFF00812B}"/>
            </a:ext>
          </a:extLst>
        </cdr:cNvPr>
        <cdr:cNvSpPr/>
      </cdr:nvSpPr>
      <cdr:spPr>
        <a:xfrm xmlns:a="http://schemas.openxmlformats.org/drawingml/2006/main">
          <a:off x="7010400" y="2985409"/>
          <a:ext cx="1156447" cy="40341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0.10523</cdr:x>
      <cdr:y>0.81966</cdr:y>
    </cdr:from>
    <cdr:to>
      <cdr:x>0.16567</cdr:x>
      <cdr:y>0.97309</cdr:y>
    </cdr:to>
    <cdr:pic>
      <cdr:nvPicPr>
        <cdr:cNvPr id="4" name="Content Placeholder 5">
          <a:extLst xmlns:a="http://schemas.openxmlformats.org/drawingml/2006/main">
            <a:ext uri="{FF2B5EF4-FFF2-40B4-BE49-F238E27FC236}">
              <a16:creationId xmlns:a16="http://schemas.microsoft.com/office/drawing/2014/main" id="{5A641C42-E4B6-4708-96C5-8A4DFEDDB2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07227" y="3571842"/>
          <a:ext cx="693358" cy="668600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st="50800" dir="5400000" algn="ctr" rotWithShape="0">
            <a:schemeClr val="tx2">
              <a:lumMod val="50000"/>
              <a:lumOff val="50000"/>
            </a:schemeClr>
          </a:outerShdw>
        </a:effec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0.27803</cdr:x>
      <cdr:y>0.47478</cdr:y>
    </cdr:from>
    <cdr:to>
      <cdr:x>0.52281</cdr:x>
      <cdr:y>0.59858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360A8DC-F266-4B10-AF0E-F82642C12FC4}"/>
            </a:ext>
          </a:extLst>
        </cdr:cNvPr>
        <cdr:cNvSpPr txBox="1"/>
      </cdr:nvSpPr>
      <cdr:spPr>
        <a:xfrm xmlns:a="http://schemas.openxmlformats.org/drawingml/2006/main">
          <a:off x="1867369" y="2481840"/>
          <a:ext cx="1644073" cy="64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3200" dirty="0"/>
            <a:t>334339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0B3FE3-E49E-4304-BA6D-F054396E33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defTabSz="9464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63701-97E2-4102-AA12-EC5AD50873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DDD69B3-9A9A-4F63-820D-3C989B1B1ACA}" type="datetimeFigureOut">
              <a:rPr lang="lv-LV" altLang="lv-LV"/>
              <a:pPr>
                <a:defRPr/>
              </a:pPr>
              <a:t>25.03.2026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DC9347-7115-4882-8FBA-03CE1EDF4D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1CC837-301D-449C-B8D5-297C422FB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D4D93-E65F-45F4-85DC-D509A666C8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defTabSz="9464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2EC72-EBAE-4B76-90AB-8E15005FF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15ED592-FC55-43C2-8A41-4239273B1834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4BF1342-9AAE-4722-9240-8D2CF4CEA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6B7335-1B75-41F6-867E-C0E151055A9C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4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0" y="0"/>
            <a:ext cx="1957617" cy="21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9BA1BD0-36E1-42E4-98A8-64BAC5F5C8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1DE81315-6D8D-45A3-ACCE-02CBFB27C6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4430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0" y="0"/>
            <a:ext cx="1957617" cy="21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D4248E1-9F20-4652-BD12-AE6B1DF9F0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BE5039E-E1A7-46B6-ADAF-E32E317ECA6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671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06463313-5F60-4384-8821-05C77E19EC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D2438A28-9C20-4EAB-B221-24B33F949905}" type="slidenum">
              <a:rPr lang="en-US" altLang="lv-LV"/>
              <a:pPr/>
              <a:t>‹#›</a:t>
            </a:fld>
            <a:endParaRPr lang="en-US" altLang="lv-LV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0" y="0"/>
            <a:ext cx="1957617" cy="21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3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9AEED9A7-C9C8-45FB-9979-D97E81E4B3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D1D51B7-077B-4D62-B0A4-E1B3361573E3}" type="slidenum">
              <a:rPr lang="en-US" altLang="lv-LV"/>
              <a:pPr/>
              <a:t>‹#›</a:t>
            </a:fld>
            <a:endParaRPr lang="en-US" altLang="lv-LV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0" y="0"/>
            <a:ext cx="1957617" cy="21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5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1615687-F515-4EAF-BA39-564BE53DA4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39D462D1-D558-41C2-93B8-934313A310BE}" type="slidenum">
              <a:rPr lang="en-US" altLang="lv-LV"/>
              <a:pPr/>
              <a:t>‹#›</a:t>
            </a:fld>
            <a:endParaRPr lang="en-US" alt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0" y="0"/>
            <a:ext cx="1957617" cy="21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3B596D7-A5D9-416F-A026-B5ED46E6F0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F5F3580-26E9-46FD-9909-DFE85811FF4A}" type="slidenum">
              <a:rPr lang="en-US" altLang="lv-LV"/>
              <a:pPr/>
              <a:t>‹#›</a:t>
            </a:fld>
            <a:endParaRPr lang="en-US" altLang="lv-LV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0" y="0"/>
            <a:ext cx="1957617" cy="21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2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0" y="0"/>
            <a:ext cx="1957617" cy="21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FF27BC05-48FE-4037-BEA6-B62AD284B1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AC01BFB-99B5-4FEE-8F25-95D609899211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7462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A10A989-5D3D-48CE-9B97-8A15069E3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1708BCC-0C45-41A0-9888-704B883777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7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EF4F0A-9734-4BF1-9B89-17D2051C51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24AF84-EE8C-400A-AFB5-CE56D339D8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64A52-FCDD-4D4A-8809-64DFC39C1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8C99BB-9C4F-406F-8461-64115C4C4520}" type="datetime1">
              <a:rPr lang="en-US" altLang="lv-LV"/>
              <a:pPr>
                <a:defRPr/>
              </a:pPr>
              <a:t>3/25/2026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F000-4C56-4455-B7D9-4E1BADE41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B43F-E2E6-42DE-8D23-765143830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79877E-7B04-469A-BE9A-F83B64204863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1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C14257D4-D3FE-4F68-8219-93F8F3C36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753" y="4279856"/>
            <a:ext cx="10363200" cy="914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VALSTS POLICIJAS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GALVENĀS KĀRTĪBAS POLICIJAS PĀRVALDES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REAĢĒŠANAS PĀRVALDES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PRIEKŠNIEKS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v-LV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Juris Jančevskis</a:t>
            </a:r>
          </a:p>
          <a:p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11268" name="Text Placeholder 3">
            <a:extLst>
              <a:ext uri="{FF2B5EF4-FFF2-40B4-BE49-F238E27FC236}">
                <a16:creationId xmlns:a16="http://schemas.microsoft.com/office/drawing/2014/main" id="{55D600D9-C78C-478A-B352-BF6106494A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r>
              <a:rPr lang="lv-LV" sz="1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F9EC7-DD4B-449F-83AB-F3B41665361F}"/>
              </a:ext>
            </a:extLst>
          </p:cNvPr>
          <p:cNvSpPr txBox="1"/>
          <p:nvPr/>
        </p:nvSpPr>
        <p:spPr>
          <a:xfrm>
            <a:off x="2976282" y="2843904"/>
            <a:ext cx="6257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VALSTS POLICIJĀ REĢISTRĒTIE </a:t>
            </a:r>
          </a:p>
          <a:p>
            <a:pPr algn="ctr">
              <a:lnSpc>
                <a:spcPct val="100000"/>
              </a:lnSpc>
            </a:pPr>
            <a:r>
              <a:rPr lang="lv-LV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NEGADĪJUMI UN </a:t>
            </a:r>
          </a:p>
          <a:p>
            <a:pPr algn="ctr">
              <a:lnSpc>
                <a:spcPct val="100000"/>
              </a:lnSpc>
            </a:pPr>
            <a:r>
              <a:rPr lang="lv-LV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NOTEIKUMU PĀRKĀPUMI</a:t>
            </a:r>
          </a:p>
          <a:p>
            <a:pPr algn="ctr">
              <a:lnSpc>
                <a:spcPct val="100000"/>
              </a:lnSpc>
            </a:pPr>
            <a:r>
              <a:rPr lang="lv-LV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lv-LV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2025. GADĀ </a:t>
            </a:r>
            <a:r>
              <a:rPr lang="lv-LV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B079-F044-4643-AF88-E7EBFD80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81" y="710498"/>
            <a:ext cx="7342909" cy="116205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PĀRKĀPUMI,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FIKSĒTI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NEAPTUROT TRANSPORTLĪDZEKLI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.GADĀ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39F6-7DE8-41FB-B6FE-54A8930425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C01BFB-99B5-4FEE-8F25-95D609899211}" type="slidenum">
              <a:rPr lang="en-US" altLang="lv-LV" smtClean="0"/>
              <a:pPr/>
              <a:t>10</a:t>
            </a:fld>
            <a:endParaRPr lang="en-US" altLang="lv-LV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C135FC-30AD-453A-9ED6-82C2E5E87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77174"/>
              </p:ext>
            </p:extLst>
          </p:nvPr>
        </p:nvGraphicFramePr>
        <p:xfrm>
          <a:off x="588070" y="2295650"/>
          <a:ext cx="10080821" cy="2443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678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STACIONĀRIE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FOTORADARI</a:t>
                      </a: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PĀRVIETOJAMIE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FOTORADARI</a:t>
                      </a: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NETRAFARĒTĀ POLICIJAS AUTOMAŠĪNA AR 360 GRĀDU KAMERU </a:t>
                      </a:r>
                    </a:p>
                    <a:p>
                      <a:pPr algn="ctr"/>
                      <a:endParaRPr lang="lv-LV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VIDĒJĀ BRAUKŠANAS</a:t>
                      </a:r>
                      <a:r>
                        <a:rPr lang="lv-LV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ĀTRUMA MĒRĪŠANAS SISTĒMAS</a:t>
                      </a:r>
                      <a:endParaRPr lang="lv-LV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PIEŅEMTIE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LĒMUMI</a:t>
                      </a: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213 385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29 428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26 526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334 339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B1AB5BE-DBDF-4FCB-8EAD-61EF41A5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0" y="2839063"/>
            <a:ext cx="1185401" cy="101631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79C4CD2-79D7-41BF-B712-4518D07046AA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61251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1C959BD-910E-4F02-9814-BA3753727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498198"/>
              </p:ext>
            </p:extLst>
          </p:nvPr>
        </p:nvGraphicFramePr>
        <p:xfrm>
          <a:off x="2076558" y="1249651"/>
          <a:ext cx="6716460" cy="522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A3490-2AED-4553-BE17-05385256F0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C01BFB-99B5-4FEE-8F25-95D609899211}" type="slidenum">
              <a:rPr lang="en-US" altLang="lv-LV" smtClean="0"/>
              <a:pPr/>
              <a:t>11</a:t>
            </a:fld>
            <a:endParaRPr lang="en-US" altLang="lv-LV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65270A-943E-46A9-99C5-C5B8D714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922" y="284379"/>
            <a:ext cx="9162472" cy="754420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TEHNISKO LĪDZEKĻU FIKSĒTO ATĻAUTĀ ĀTRUMA PĀRKĀPUMU  ĪPATSVARS PĒC PIEMĒROTĀ NAUDAS SODA APMĒRA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.GADĀ</a:t>
            </a:r>
            <a:endParaRPr lang="lv-LV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81D07C-1380-4B74-A243-EF34B035FD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5666" y="900790"/>
            <a:ext cx="931867" cy="6977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3C719CA-2D24-4CBD-83C8-FDBB247A0323}"/>
              </a:ext>
            </a:extLst>
          </p:cNvPr>
          <p:cNvSpPr txBox="1">
            <a:spLocks/>
          </p:cNvSpPr>
          <p:nvPr/>
        </p:nvSpPr>
        <p:spPr>
          <a:xfrm>
            <a:off x="200755" y="6405094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55704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744B-DD66-4DAA-ACEB-0831D041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755" y="94523"/>
            <a:ext cx="9843645" cy="1260305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PIEŅEMTO LĒMUMU SKAITS - </a:t>
            </a:r>
            <a:b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CITIEM CSN PĀRKĀPUMIEM,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FIKSĒTI</a:t>
            </a:r>
            <a:r>
              <a:rPr lang="lv-LV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NEAPTUROT</a:t>
            </a:r>
            <a:r>
              <a:rPr lang="lv-LV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TRANSPORTLĪDZEKLI</a:t>
            </a:r>
            <a:r>
              <a:rPr lang="lv-LV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v-LV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.GADĀ</a:t>
            </a:r>
            <a:b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21F5-F2ED-407B-BB92-788E9EA8D9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C01BFB-99B5-4FEE-8F25-95D609899211}" type="slidenum">
              <a:rPr lang="en-US" altLang="lv-LV" smtClean="0"/>
              <a:pPr/>
              <a:t>12</a:t>
            </a:fld>
            <a:endParaRPr lang="en-US" altLang="lv-LV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97885D-C097-48EF-BE1A-867A87196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82941"/>
              </p:ext>
            </p:extLst>
          </p:nvPr>
        </p:nvGraphicFramePr>
        <p:xfrm>
          <a:off x="3328542" y="1322819"/>
          <a:ext cx="7851231" cy="52852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839841">
                  <a:extLst>
                    <a:ext uri="{9D8B030D-6E8A-4147-A177-3AD203B41FA5}">
                      <a16:colId xmlns:a16="http://schemas.microsoft.com/office/drawing/2014/main" val="1242551384"/>
                    </a:ext>
                  </a:extLst>
                </a:gridCol>
                <a:gridCol w="2011390">
                  <a:extLst>
                    <a:ext uri="{9D8B030D-6E8A-4147-A177-3AD203B41FA5}">
                      <a16:colId xmlns:a16="http://schemas.microsoft.com/office/drawing/2014/main" val="4100333795"/>
                    </a:ext>
                  </a:extLst>
                </a:gridCol>
              </a:tblGrid>
              <a:tr h="604965">
                <a:tc>
                  <a:txBody>
                    <a:bodyPr/>
                    <a:lstStyle/>
                    <a:p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PĀRKĀPUMS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PIEŅEMTO LĒMUMU SKAITS</a:t>
                      </a:r>
                    </a:p>
                    <a:p>
                      <a:pPr algn="ctr"/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48440"/>
                  </a:ext>
                </a:extLst>
              </a:tr>
              <a:tr h="467055">
                <a:tc>
                  <a:txBody>
                    <a:bodyPr/>
                    <a:lstStyle/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OCTA </a:t>
                      </a:r>
                    </a:p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6505"/>
                  </a:ext>
                </a:extLst>
              </a:tr>
              <a:tr h="519050">
                <a:tc>
                  <a:txBody>
                    <a:bodyPr/>
                    <a:lstStyle/>
                    <a:p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 IEGĀDĀTA AUTOCEĻU LIETOŠANAS NODEVA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87287"/>
                  </a:ext>
                </a:extLst>
              </a:tr>
              <a:tr h="418920">
                <a:tc>
                  <a:txBody>
                    <a:bodyPr/>
                    <a:lstStyle/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BRAUKŠANA BEZ TEHNISKĀS APSKATES </a:t>
                      </a:r>
                    </a:p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75461"/>
                  </a:ext>
                </a:extLst>
              </a:tr>
              <a:tr h="512781">
                <a:tc>
                  <a:txBody>
                    <a:bodyPr/>
                    <a:lstStyle/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TRANSPORTLĪDZEKLIS NAV </a:t>
                      </a:r>
                    </a:p>
                    <a:p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REĢISTRĒTS NOTEIKTAJĀ KĀRTĪBĀ</a:t>
                      </a:r>
                    </a:p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68196"/>
                  </a:ext>
                </a:extLst>
              </a:tr>
              <a:tr h="523538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BRAUKŠANA PA SABIEDRISKĀ T/L JOSLU</a:t>
                      </a:r>
                    </a:p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58408"/>
                  </a:ext>
                </a:extLst>
              </a:tr>
              <a:tr h="568565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AIZLIEDZOŠĀ LUKSOFORA SIGNĀLA VAI PAPILDSEKCIJAS NEIEVĒROŠANA</a:t>
                      </a:r>
                    </a:p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11753"/>
                  </a:ext>
                </a:extLst>
              </a:tr>
              <a:tr h="36376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CITI</a:t>
                      </a:r>
                    </a:p>
                    <a:p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84548"/>
                  </a:ext>
                </a:extLst>
              </a:tr>
              <a:tr h="666622">
                <a:tc>
                  <a:txBody>
                    <a:bodyPr/>
                    <a:lstStyle/>
                    <a:p>
                      <a:r>
                        <a:rPr lang="lv-LV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23 081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28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D164970-C92C-4788-ABA7-2B63E674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20" y="2018776"/>
            <a:ext cx="646817" cy="358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C58763-492D-4989-9B65-D7328382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grayscl/>
          </a:blip>
          <a:stretch>
            <a:fillRect/>
          </a:stretch>
        </p:blipFill>
        <p:spPr>
          <a:xfrm>
            <a:off x="2672381" y="2514112"/>
            <a:ext cx="609094" cy="454390"/>
          </a:xfrm>
          <a:prstGeom prst="rect">
            <a:avLst/>
          </a:prstGeom>
        </p:spPr>
      </p:pic>
      <p:pic>
        <p:nvPicPr>
          <p:cNvPr id="11" name="Picture 12" descr="Attēlu rezultāti vaicājumam “technical inspection icon”&quot;">
            <a:extLst>
              <a:ext uri="{FF2B5EF4-FFF2-40B4-BE49-F238E27FC236}">
                <a16:creationId xmlns:a16="http://schemas.microsoft.com/office/drawing/2014/main" id="{F1AB4203-578F-4ECF-83AE-F02906D1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7594" y="2997457"/>
            <a:ext cx="473581" cy="51733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19B633-47E6-4BD4-8754-B38FD317A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381" y="3617911"/>
            <a:ext cx="637299" cy="517337"/>
          </a:xfrm>
          <a:prstGeom prst="rect">
            <a:avLst/>
          </a:prstGeom>
        </p:spPr>
      </p:pic>
      <p:pic>
        <p:nvPicPr>
          <p:cNvPr id="15" name="Picture 4" descr="Attēlu rezultāti vaicājumam “bus lane icon”&quot;">
            <a:extLst>
              <a:ext uri="{FF2B5EF4-FFF2-40B4-BE49-F238E27FC236}">
                <a16:creationId xmlns:a16="http://schemas.microsoft.com/office/drawing/2014/main" id="{85484498-C878-4728-8780-80ED79A7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3595" y="4307718"/>
            <a:ext cx="447580" cy="44758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ttēlu rezultāti vaicājumam “traffic light red icon”&quot;">
            <a:extLst>
              <a:ext uri="{FF2B5EF4-FFF2-40B4-BE49-F238E27FC236}">
                <a16:creationId xmlns:a16="http://schemas.microsoft.com/office/drawing/2014/main" id="{707AA107-A691-481F-A736-792617F8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41" y="4909337"/>
            <a:ext cx="414936" cy="41493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aistīts attēls">
            <a:extLst>
              <a:ext uri="{FF2B5EF4-FFF2-40B4-BE49-F238E27FC236}">
                <a16:creationId xmlns:a16="http://schemas.microsoft.com/office/drawing/2014/main" id="{1A0C1CF0-1FF3-4165-B80B-95207243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43" y="5512449"/>
            <a:ext cx="290772" cy="29077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30FE02F-D6BA-4EB0-A4E7-13961FA3E1D4}"/>
              </a:ext>
            </a:extLst>
          </p:cNvPr>
          <p:cNvSpPr txBox="1">
            <a:spLocks/>
          </p:cNvSpPr>
          <p:nvPr/>
        </p:nvSpPr>
        <p:spPr>
          <a:xfrm>
            <a:off x="189963" y="6372196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87314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53FCB2A-865F-451D-AA30-17C56B8BB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752937"/>
              </p:ext>
            </p:extLst>
          </p:nvPr>
        </p:nvGraphicFramePr>
        <p:xfrm>
          <a:off x="1450109" y="1448447"/>
          <a:ext cx="4987637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ABBA4-B5A6-419A-AA54-60941C1CCF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E81315-6D8D-45A3-ACCE-02CBFB27C61C}" type="slidenum">
              <a:rPr lang="en-US" altLang="lv-LV" smtClean="0"/>
              <a:pPr/>
              <a:t>13</a:t>
            </a:fld>
            <a:endParaRPr lang="en-US" alt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B0A8B8-3AF4-479C-8802-4F80BBF9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214" y="379414"/>
            <a:ext cx="6923087" cy="928687"/>
          </a:xfrm>
        </p:spPr>
        <p:txBody>
          <a:bodyPr/>
          <a:lstStyle/>
          <a:p>
            <a:pPr algn="ctr"/>
            <a:r>
              <a:rPr lang="lv-LV" altLang="lv-LV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AUTOPĀRVADĀJUMU KONTROLE</a:t>
            </a:r>
            <a:br>
              <a:rPr lang="lv-LV" altLang="lv-LV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alt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2023.-2025.GADĀ</a:t>
            </a:r>
            <a:endParaRPr lang="lv-LV" altLang="lv-LV" sz="2200" dirty="0">
              <a:ea typeface="MS PGothic" panose="020B0600070205080204" pitchFamily="34" charset="-128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4CA0A0BB-CEBA-484A-9C3A-0C5EA7F39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562380"/>
              </p:ext>
            </p:extLst>
          </p:nvPr>
        </p:nvGraphicFramePr>
        <p:xfrm>
          <a:off x="7102764" y="1444112"/>
          <a:ext cx="4682835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AttÄlu rezultÄti vaicÄjumam âzemgales novada kartes robeÅ¾as ikonaâ">
            <a:extLst>
              <a:ext uri="{FF2B5EF4-FFF2-40B4-BE49-F238E27FC236}">
                <a16:creationId xmlns:a16="http://schemas.microsoft.com/office/drawing/2014/main" id="{4A58A9D6-62D2-4D7A-8CBF-EFE09C96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872"/>
                    </a14:imgEffect>
                    <a14:imgEffect>
                      <a14:saturation sat="2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65" y="1554686"/>
            <a:ext cx="1466336" cy="110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CF8464-6B67-4F20-800F-9734D75C5CE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02" y="1448447"/>
            <a:ext cx="1275798" cy="1317064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0391520-CAAC-4153-93E3-644DFAC5EB30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407630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90E2D-A553-4581-A8EF-C0DF67CA82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C01BFB-99B5-4FEE-8F25-95D609899211}" type="slidenum">
              <a:rPr lang="en-US" altLang="lv-LV" smtClean="0"/>
              <a:pPr/>
              <a:t>14</a:t>
            </a:fld>
            <a:endParaRPr lang="en-US" altLang="lv-LV"/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35A78809-2ABE-40E8-844B-3E19FD68D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937580"/>
              </p:ext>
            </p:extLst>
          </p:nvPr>
        </p:nvGraphicFramePr>
        <p:xfrm>
          <a:off x="1595717" y="1498222"/>
          <a:ext cx="2240051" cy="488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749">
                  <a:extLst>
                    <a:ext uri="{9D8B030D-6E8A-4147-A177-3AD203B41FA5}">
                      <a16:colId xmlns:a16="http://schemas.microsoft.com/office/drawing/2014/main" val="3768090249"/>
                    </a:ext>
                  </a:extLst>
                </a:gridCol>
                <a:gridCol w="1194302">
                  <a:extLst>
                    <a:ext uri="{9D8B030D-6E8A-4147-A177-3AD203B41FA5}">
                      <a16:colId xmlns:a16="http://schemas.microsoft.com/office/drawing/2014/main" val="1982925547"/>
                    </a:ext>
                  </a:extLst>
                </a:gridCol>
              </a:tblGrid>
              <a:tr h="565409">
                <a:tc>
                  <a:txBody>
                    <a:bodyPr/>
                    <a:lstStyle/>
                    <a:p>
                      <a:pPr algn="ctr"/>
                      <a:r>
                        <a:rPr lang="lv-LV" sz="1300" dirty="0">
                          <a:solidFill>
                            <a:schemeClr val="tx1"/>
                          </a:solidFill>
                        </a:rPr>
                        <a:t>Pašvaldība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dirty="0">
                          <a:solidFill>
                            <a:schemeClr val="tx1"/>
                          </a:solidFill>
                        </a:rPr>
                        <a:t>Pārkāpumu </a:t>
                      </a:r>
                    </a:p>
                    <a:p>
                      <a:pPr algn="ctr"/>
                      <a:r>
                        <a:rPr lang="lv-LV" sz="1300" dirty="0">
                          <a:solidFill>
                            <a:schemeClr val="tx1"/>
                          </a:solidFill>
                        </a:rPr>
                        <a:t>skaits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58569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Aizkraukle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91792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Dobele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616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99907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Tukums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553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393643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Jūrmala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20979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0803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Jelgava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98063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Krāslava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144442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Limbaži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1581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09403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Mārupe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2689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4747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Rīga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114552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46212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Salaspils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1146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971538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Liepāja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1367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26439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r>
                        <a:rPr lang="lv-LV" sz="1100" dirty="0"/>
                        <a:t>Talsi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/>
                        <a:t>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31528"/>
                  </a:ext>
                </a:extLst>
              </a:tr>
              <a:tr h="332594">
                <a:tc>
                  <a:txBody>
                    <a:bodyPr/>
                    <a:lstStyle/>
                    <a:p>
                      <a:pPr algn="r"/>
                      <a:r>
                        <a:rPr lang="lv-LV" sz="1300" b="1" dirty="0"/>
                        <a:t>KOPĀ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300" b="1" dirty="0"/>
                        <a:t>144 443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232451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FC64C0DB-2D84-462D-8E6B-EBB0D944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54" y="111688"/>
            <a:ext cx="6474691" cy="1162051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200" dirty="0">
                <a:effectLst/>
                <a:latin typeface="+mj-lt"/>
                <a:ea typeface="Calibri" panose="020F0502020204030204" pitchFamily="34" charset="0"/>
              </a:rPr>
              <a:t>PAŠVALDĪBAS POLICIJU </a:t>
            </a:r>
            <a:br>
              <a:rPr lang="lv-LV" sz="2200" dirty="0">
                <a:latin typeface="+mj-lt"/>
                <a:ea typeface="Calibri" panose="020F0502020204030204" pitchFamily="34" charset="0"/>
              </a:rPr>
            </a:br>
            <a:r>
              <a:rPr lang="lv-LV" sz="2200" dirty="0">
                <a:latin typeface="+mj-lt"/>
                <a:ea typeface="Calibri" panose="020F0502020204030204" pitchFamily="34" charset="0"/>
              </a:rPr>
              <a:t>FIKSĒTIE PĀRKĀPUMI </a:t>
            </a:r>
            <a:br>
              <a:rPr lang="lv-LV" sz="2200" dirty="0">
                <a:latin typeface="+mj-lt"/>
                <a:ea typeface="Calibri" panose="020F0502020204030204" pitchFamily="34" charset="0"/>
              </a:rPr>
            </a:br>
            <a:r>
              <a:rPr lang="lv-LV" sz="2200" dirty="0">
                <a:latin typeface="+mj-lt"/>
                <a:ea typeface="Calibri" panose="020F0502020204030204" pitchFamily="34" charset="0"/>
              </a:rPr>
              <a:t>AR TEHNISKAJIEM LĪDZEKĻIEM </a:t>
            </a:r>
            <a:br>
              <a:rPr lang="lv-LV" sz="2200" dirty="0">
                <a:latin typeface="+mj-lt"/>
                <a:ea typeface="Calibri" panose="020F0502020204030204" pitchFamily="34" charset="0"/>
              </a:rPr>
            </a:br>
            <a:r>
              <a:rPr lang="lv-LV" sz="2200" dirty="0">
                <a:latin typeface="+mj-lt"/>
                <a:ea typeface="Calibri" panose="020F0502020204030204" pitchFamily="34" charset="0"/>
              </a:rPr>
              <a:t>2025</a:t>
            </a:r>
            <a:r>
              <a:rPr lang="lv-LV" sz="2200" dirty="0">
                <a:effectLst/>
                <a:latin typeface="+mj-lt"/>
                <a:ea typeface="Calibri" panose="020F0502020204030204" pitchFamily="34" charset="0"/>
              </a:rPr>
              <a:t>.GADĀ</a:t>
            </a:r>
            <a:endParaRPr lang="lv-LV" sz="2200" dirty="0">
              <a:latin typeface="+mj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B06872-58F7-4540-8618-9A416F957142}"/>
              </a:ext>
            </a:extLst>
          </p:cNvPr>
          <p:cNvSpPr txBox="1">
            <a:spLocks/>
          </p:cNvSpPr>
          <p:nvPr/>
        </p:nvSpPr>
        <p:spPr>
          <a:xfrm>
            <a:off x="406400" y="6387353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D97E0-FABD-4E2B-89F0-7F4506D1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66" y="1454526"/>
            <a:ext cx="6570457" cy="47520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AF753B-4CD9-42B5-8C57-DAA935B0C30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8982" y="3662458"/>
            <a:ext cx="1285907" cy="10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B5A1D42-3EBB-4246-9924-F2C451937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645822"/>
              </p:ext>
            </p:extLst>
          </p:nvPr>
        </p:nvGraphicFramePr>
        <p:xfrm>
          <a:off x="1694135" y="1554018"/>
          <a:ext cx="8803730" cy="434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31771-4F61-472C-8408-B6310D66C3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C01BFB-99B5-4FEE-8F25-95D609899211}" type="slidenum">
              <a:rPr lang="en-US" altLang="lv-LV" smtClean="0"/>
              <a:pPr/>
              <a:t>15</a:t>
            </a:fld>
            <a:endParaRPr lang="en-US" altLang="lv-LV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7CFBF5-EEA1-4EC9-8474-E747859C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730" y="391967"/>
            <a:ext cx="6474691" cy="1162051"/>
          </a:xfrm>
        </p:spPr>
        <p:txBody>
          <a:bodyPr>
            <a:normAutofit/>
          </a:bodyPr>
          <a:lstStyle/>
          <a:p>
            <a:pPr algn="ctr"/>
            <a:r>
              <a:rPr lang="lv-LV" sz="2200" dirty="0">
                <a:effectLst/>
                <a:latin typeface="+mj-lt"/>
                <a:ea typeface="Calibri" panose="020F0502020204030204" pitchFamily="34" charset="0"/>
              </a:rPr>
              <a:t>PAŠVALDĪBAS POLICIJU </a:t>
            </a:r>
            <a:br>
              <a:rPr lang="lv-LV" sz="2200" dirty="0">
                <a:latin typeface="+mj-lt"/>
                <a:ea typeface="Calibri" panose="020F0502020204030204" pitchFamily="34" charset="0"/>
              </a:rPr>
            </a:br>
            <a:r>
              <a:rPr lang="lv-LV" sz="2200" dirty="0">
                <a:latin typeface="+mj-lt"/>
                <a:ea typeface="Calibri" panose="020F0502020204030204" pitchFamily="34" charset="0"/>
              </a:rPr>
              <a:t>FIKSĒTIE PĀRKĀPUMI </a:t>
            </a:r>
            <a:br>
              <a:rPr lang="lv-LV" sz="2200" dirty="0">
                <a:latin typeface="+mj-lt"/>
                <a:ea typeface="Calibri" panose="020F0502020204030204" pitchFamily="34" charset="0"/>
              </a:rPr>
            </a:br>
            <a:r>
              <a:rPr lang="lv-LV" sz="2200" dirty="0">
                <a:latin typeface="+mj-lt"/>
                <a:ea typeface="Calibri" panose="020F0502020204030204" pitchFamily="34" charset="0"/>
              </a:rPr>
              <a:t>2025</a:t>
            </a:r>
            <a:r>
              <a:rPr lang="lv-LV" sz="2200" dirty="0">
                <a:effectLst/>
                <a:latin typeface="+mj-lt"/>
                <a:ea typeface="Calibri" panose="020F0502020204030204" pitchFamily="34" charset="0"/>
              </a:rPr>
              <a:t>.GADĀ</a:t>
            </a:r>
            <a:endParaRPr lang="lv-LV" sz="2200" dirty="0">
              <a:latin typeface="+mj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9AEE4A-7D72-4111-8663-22010D0BBF98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557C2-91E0-46A6-B471-B845EDA2DA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1701" y="391967"/>
            <a:ext cx="1472569" cy="12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3EF2EB-567A-43E5-BAAD-D2DCB10DF942}"/>
              </a:ext>
            </a:extLst>
          </p:cNvPr>
          <p:cNvSpPr txBox="1">
            <a:spLocks/>
          </p:cNvSpPr>
          <p:nvPr/>
        </p:nvSpPr>
        <p:spPr>
          <a:xfrm>
            <a:off x="3592238" y="4168681"/>
            <a:ext cx="5186818" cy="11620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PALDIES PAR UZMANĪBU!</a:t>
            </a:r>
            <a:b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50E61-1187-47DB-A7B3-3F5829D7E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E5039E-E1A7-46B6-ADAF-E32E317ECA6F}" type="slidenum">
              <a:rPr lang="en-US" altLang="lv-LV" smtClean="0"/>
              <a:pPr/>
              <a:t>2</a:t>
            </a:fld>
            <a:endParaRPr lang="en-US" altLang="lv-LV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AE524252-BC8C-4744-93E7-E3888E678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514814"/>
              </p:ext>
            </p:extLst>
          </p:nvPr>
        </p:nvGraphicFramePr>
        <p:xfrm>
          <a:off x="884242" y="1413164"/>
          <a:ext cx="3519055" cy="491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68F8A9-5CE0-4EFE-9BF4-02FFAB8D2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901097"/>
              </p:ext>
            </p:extLst>
          </p:nvPr>
        </p:nvGraphicFramePr>
        <p:xfrm>
          <a:off x="4630813" y="1413164"/>
          <a:ext cx="3519055" cy="491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73EBAD95-066D-44B2-BD57-D13258790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051613"/>
              </p:ext>
            </p:extLst>
          </p:nvPr>
        </p:nvGraphicFramePr>
        <p:xfrm>
          <a:off x="8377387" y="1413164"/>
          <a:ext cx="3519055" cy="491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05D5B32-8642-463A-A960-5115F582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71" y="160066"/>
            <a:ext cx="6356538" cy="1036638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NEGADĪJUMU SKAITS, KAS REĢISTRĒTI VALSTS POLICIJĀ</a:t>
            </a:r>
            <a:b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2023.-2025.GADĀ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12" name="Picture 11" descr="SaistÄ«ts attÄls">
            <a:extLst>
              <a:ext uri="{FF2B5EF4-FFF2-40B4-BE49-F238E27FC236}">
                <a16:creationId xmlns:a16="http://schemas.microsoft.com/office/drawing/2014/main" id="{9EA6A221-7D2E-4681-91CC-327293A5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91" y="3968874"/>
            <a:ext cx="477866" cy="52062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ttÄlu rezultÄti vaicÄjumam âzemgales novada kartes robeÅ¾as ikonaâ">
            <a:extLst>
              <a:ext uri="{FF2B5EF4-FFF2-40B4-BE49-F238E27FC236}">
                <a16:creationId xmlns:a16="http://schemas.microsoft.com/office/drawing/2014/main" id="{D3D99551-996A-4402-ACB5-AB4E168B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22" y="163754"/>
            <a:ext cx="1956992" cy="110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5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6477AA1-E49F-4879-91A0-B05977B13EFA}"/>
              </a:ext>
            </a:extLst>
          </p:cNvPr>
          <p:cNvSpPr txBox="1">
            <a:spLocks/>
          </p:cNvSpPr>
          <p:nvPr/>
        </p:nvSpPr>
        <p:spPr>
          <a:xfrm>
            <a:off x="921196" y="6387353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401743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AE14-73D0-4F0C-9569-904ADB3DB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4200" y="228600"/>
            <a:ext cx="8548527" cy="802341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lv-LV" altLang="lv-LV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</a:t>
            </a:r>
            <a:br>
              <a:rPr lang="lv-LV" altLang="lv-LV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IEVAINOTO, SMAGI IEVAINOTO UN BOJĀ GĀJUŠO SKAITS</a:t>
            </a:r>
            <a:br>
              <a:rPr lang="lv-LV" altLang="lv-LV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2023.-2025.GADĀ</a:t>
            </a:r>
            <a:endParaRPr lang="lv-LV" sz="2200" dirty="0">
              <a:solidFill>
                <a:schemeClr val="tx1"/>
              </a:solidFill>
            </a:endParaRPr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4BC38C77-9EBA-4B5C-A00C-CD922DE5B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81F6DE-F665-4ED0-B61C-5C81DC754E35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BED358C5-1FB5-4591-9A07-F687A960C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850940"/>
              </p:ext>
            </p:extLst>
          </p:nvPr>
        </p:nvGraphicFramePr>
        <p:xfrm>
          <a:off x="2304200" y="1600110"/>
          <a:ext cx="8195127" cy="465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DC1EB38-7DF5-48D4-A6D4-EA1EDCA3BB67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B25F023-4780-4083-9B7E-8B19EBD9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375" y="228600"/>
            <a:ext cx="6096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BOJĀ GĀJUŠO  SKAITS PĒC CSNg VEIDA</a:t>
            </a:r>
            <a:b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2025.GADĀ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15369" name="Slide Number Placeholder 8">
            <a:extLst>
              <a:ext uri="{FF2B5EF4-FFF2-40B4-BE49-F238E27FC236}">
                <a16:creationId xmlns:a16="http://schemas.microsoft.com/office/drawing/2014/main" id="{33349A34-F2E2-4A8D-95D2-5E1B16A2EE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2D15FC-DAFE-4106-A6DC-F08A458235F2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59082B15-110B-4F2A-A8C7-BAE290C9C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548132"/>
              </p:ext>
            </p:extLst>
          </p:nvPr>
        </p:nvGraphicFramePr>
        <p:xfrm>
          <a:off x="1007394" y="1667208"/>
          <a:ext cx="10631962" cy="475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947605-BA89-487D-BF14-A148D1E06F80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F4C13AE-E5F7-4355-843D-8DD38C7B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729" y="304800"/>
            <a:ext cx="7933765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</a:t>
            </a:r>
            <a:b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IESAISTĪTI TRANSPORTLĪDZEKĻU VADĪTĀJI 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REIBUMĀ </a:t>
            </a:r>
            <a:b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2023.-2025.GADĀ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83821BDE-737C-4E84-A3D1-6510E56461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AC2202-B6F9-4187-90B1-9D64EF136CB7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5EE89F3-0DE4-46E4-A10A-65887199F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79133"/>
              </p:ext>
            </p:extLst>
          </p:nvPr>
        </p:nvGraphicFramePr>
        <p:xfrm>
          <a:off x="3370556" y="1672431"/>
          <a:ext cx="65356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1DD846D-1AAC-44A7-8B28-A02A9B0FB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8" t="11885" r="471" b="2883"/>
          <a:stretch/>
        </p:blipFill>
        <p:spPr>
          <a:xfrm>
            <a:off x="1796622" y="3995015"/>
            <a:ext cx="2754775" cy="175356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DF4A4C-00C2-45B4-BE94-D348383A3E11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0628-A8C5-4B0A-B9DF-83F1DC9E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458" y="370753"/>
            <a:ext cx="7957672" cy="1162051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TRANSPORTLĪDZEKĻA VADĪŠANA ALKOHOLA REIBUMĀ (izņemot velo/elektroskrejriteņu, mopēdu vadītāji)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2023.- 2025.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GADĀ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646F4-B825-49B5-A6D5-D82F6B5FF9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C01BFB-99B5-4FEE-8F25-95D609899211}" type="slidenum">
              <a:rPr lang="en-US" altLang="lv-LV" smtClean="0"/>
              <a:pPr/>
              <a:t>6</a:t>
            </a:fld>
            <a:endParaRPr lang="en-US" altLang="lv-LV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4249BA3-F927-42D2-A024-3E98880E6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663100"/>
              </p:ext>
            </p:extLst>
          </p:nvPr>
        </p:nvGraphicFramePr>
        <p:xfrm>
          <a:off x="313765" y="1532804"/>
          <a:ext cx="11471835" cy="435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4F0606E-F5A0-4750-9DA2-B25BEFDDF1A3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68958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F82E55B-4A07-43B8-AD32-7385035E7B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63BFCE-C0D7-4AE5-BE7C-8E5C633103F2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BF94E-3918-422F-9DC1-C4F801B74E02}"/>
              </a:ext>
            </a:extLst>
          </p:cNvPr>
          <p:cNvSpPr txBox="1"/>
          <p:nvPr/>
        </p:nvSpPr>
        <p:spPr>
          <a:xfrm>
            <a:off x="2026024" y="421359"/>
            <a:ext cx="84268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KOPĒJAIS ADMINISTRATĪVO PĀRKĀPUMU SKAITS </a:t>
            </a:r>
            <a:br>
              <a:rPr lang="lv-LV" altLang="en-US" sz="2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lv-LV" altLang="en-US" sz="2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CEĻU SATIKSMĒ </a:t>
            </a:r>
          </a:p>
          <a:p>
            <a:pPr algn="ctr"/>
            <a:r>
              <a:rPr lang="lv-LV" altLang="en-US" sz="1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(IZŅEMOT TEHNISKO LĪDZEKĻU FIKSĒTIE PĀRKĀPUMI)</a:t>
            </a:r>
            <a:br>
              <a:rPr lang="lv-LV" altLang="en-US" sz="1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lv-LV" alt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2023.-2025.GADĀ</a:t>
            </a:r>
            <a:endParaRPr lang="lv-LV" sz="2200" b="1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B1EAE87A-CC81-45A0-B9AD-F84897745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078239"/>
              </p:ext>
            </p:extLst>
          </p:nvPr>
        </p:nvGraphicFramePr>
        <p:xfrm>
          <a:off x="2946619" y="1613158"/>
          <a:ext cx="65356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E362C45-F408-41FE-963D-A014149AB223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44E7946-2056-4434-83DC-70CEE7E9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647" y="362753"/>
            <a:ext cx="545950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KONSTATĒTO 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PĀRKĀPUMU SKAITS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2023.-2025.GADĀ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18439" name="Slide Number Placeholder 6">
            <a:extLst>
              <a:ext uri="{FF2B5EF4-FFF2-40B4-BE49-F238E27FC236}">
                <a16:creationId xmlns:a16="http://schemas.microsoft.com/office/drawing/2014/main" id="{A612ED4B-9703-45CA-B07B-6CCDCB3ACB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330677-49DC-49B9-9990-BD71B24FAB07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9CD9DE-EBD8-43FD-BA73-4925583FC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71280"/>
              </p:ext>
            </p:extLst>
          </p:nvPr>
        </p:nvGraphicFramePr>
        <p:xfrm>
          <a:off x="2392012" y="1380565"/>
          <a:ext cx="7407975" cy="441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D4F0549-F671-4012-8E9C-4AE0548E297E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AAAC-31E0-46BC-914F-C6DDF6F4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382" y="228600"/>
            <a:ext cx="5874327" cy="1162051"/>
          </a:xfrm>
        </p:spPr>
        <p:txBody>
          <a:bodyPr>
            <a:normAutofit/>
          </a:bodyPr>
          <a:lstStyle/>
          <a:p>
            <a:pPr algn="ctr"/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KONSTATĒTO </a:t>
            </a:r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PĀRKĀPUMU SKAITS </a:t>
            </a:r>
            <a:b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–</a:t>
            </a: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5.GADĀ</a:t>
            </a:r>
            <a:endParaRPr lang="lv-LV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21565-9AF8-4E97-8CA7-D914FB74B1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C01BFB-99B5-4FEE-8F25-95D609899211}" type="slidenum">
              <a:rPr lang="en-US" altLang="lv-LV" smtClean="0"/>
              <a:pPr/>
              <a:t>9</a:t>
            </a:fld>
            <a:endParaRPr lang="en-US" altLang="lv-LV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4D05400-0C74-4DE5-BFDF-0F23907CA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65526"/>
              </p:ext>
            </p:extLst>
          </p:nvPr>
        </p:nvGraphicFramePr>
        <p:xfrm>
          <a:off x="858982" y="1512057"/>
          <a:ext cx="10474036" cy="469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21CA0F-CAC6-4EF3-A997-1ADC0554F324}"/>
              </a:ext>
            </a:extLst>
          </p:cNvPr>
          <p:cNvSpPr txBox="1">
            <a:spLocks/>
          </p:cNvSpPr>
          <p:nvPr/>
        </p:nvSpPr>
        <p:spPr>
          <a:xfrm>
            <a:off x="995082" y="6324600"/>
            <a:ext cx="10282518" cy="242047"/>
          </a:xfrm>
          <a:prstGeom prst="rect">
            <a:avLst/>
          </a:prstGeom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 </a:t>
            </a:r>
          </a:p>
          <a:p>
            <a:pPr marL="0" indent="0">
              <a:buNone/>
            </a:pP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26.03.2026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512349871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2935</TotalTime>
  <Words>503</Words>
  <Application>Microsoft Office PowerPoint</Application>
  <PresentationFormat>Widescreen</PresentationFormat>
  <Paragraphs>174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89_Prezentacija_templateLV</vt:lpstr>
      <vt:lpstr>PowerPoint Presentation</vt:lpstr>
      <vt:lpstr>CEĻU SATIKSMES NEGADĪJUMU SKAITS, KAS REĢISTRĒTI VALSTS POLICIJĀ 2023.-2025.GADĀ</vt:lpstr>
      <vt:lpstr>PowerPoint Presentation</vt:lpstr>
      <vt:lpstr>CEĻU SATIKSMES NEGADĪJUMOS BOJĀ GĀJUŠO  SKAITS PĒC CSNg VEIDA 2025.GADĀ</vt:lpstr>
      <vt:lpstr>CEĻU SATIKSMES NEGADĪJUMOS  IESAISTĪTI TRANSPORTLĪDZEKĻU VADĪTĀJI REIBUMĀ  2023.-2025.GADĀ</vt:lpstr>
      <vt:lpstr>TRANSPORTLĪDZEKĻA VADĪŠANA ALKOHOLA REIBUMĀ (izņemot velo/elektroskrejriteņu, mopēdu vadītāji) 2023.- 2025. GADĀ </vt:lpstr>
      <vt:lpstr>PowerPoint Presentation</vt:lpstr>
      <vt:lpstr>KONSTATĒTO PĀRKĀPUMU SKAITS  2023.-2025.GADĀ</vt:lpstr>
      <vt:lpstr>KONSTATĒTO PĀRKĀPUMU SKAITS  2023. – 2025.GADĀ</vt:lpstr>
      <vt:lpstr>ATĻAUTĀ BRAUKŠANAS ĀTRUMA PĀRKĀPUMI,  KAS FIKSĒTI, NEAPTUROT TRANSPORTLĪDZEKLI  2025.GADĀ</vt:lpstr>
      <vt:lpstr>TEHNISKO LĪDZEKĻU FIKSĒTO ATĻAUTĀ ĀTRUMA PĀRKĀPUMU  ĪPATSVARS PĒC PIEMĒROTĀ NAUDAS SODA APMĒRA 2025.GADĀ</vt:lpstr>
      <vt:lpstr>- PIEŅEMTO LĒMUMU SKAITS -  PAR CITIEM CSN PĀRKĀPUMIEM, KAS FIKSĒTI,  NEAPTUROT TRANSPORTLĪDZEKLI  2025.GADĀ  </vt:lpstr>
      <vt:lpstr>AUTOPĀRVADĀJUMU KONTROLE 2023.-2025.GADĀ</vt:lpstr>
      <vt:lpstr>PAŠVALDĪBAS POLICIJU  FIKSĒTIE PĀRKĀPUMI  AR TEHNISKAJIEM LĪDZEKĻIEM  2025.GADĀ</vt:lpstr>
      <vt:lpstr>PAŠVALDĪBAS POLICIJU  FIKSĒTIE PĀRKĀPUMI  2025.GADĀ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Juris Jančevskis</cp:lastModifiedBy>
  <cp:revision>440</cp:revision>
  <cp:lastPrinted>2026-02-20T07:14:38Z</cp:lastPrinted>
  <dcterms:created xsi:type="dcterms:W3CDTF">2014-11-20T14:46:47Z</dcterms:created>
  <dcterms:modified xsi:type="dcterms:W3CDTF">2026-03-25T11:53:05Z</dcterms:modified>
</cp:coreProperties>
</file>