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54" r:id="rId2"/>
    <p:sldId id="427" r:id="rId3"/>
    <p:sldId id="430" r:id="rId4"/>
    <p:sldId id="431" r:id="rId5"/>
    <p:sldId id="432" r:id="rId6"/>
    <p:sldId id="433" r:id="rId7"/>
    <p:sldId id="428" r:id="rId8"/>
    <p:sldId id="429" r:id="rId9"/>
    <p:sldId id="434" r:id="rId10"/>
    <p:sldId id="435" r:id="rId11"/>
  </p:sldIdLst>
  <p:sldSz cx="9144000" cy="6858000" type="screen4x3"/>
  <p:notesSz cx="6797675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ānis Kalniņš" initials="JK" lastIdx="3" clrIdx="0"/>
  <p:cmAuthor id="1" name="Edgars Ļeonovs" initials="EĻ" lastIdx="1" clrIdx="1">
    <p:extLst>
      <p:ext uri="{19B8F6BF-5375-455C-9EA6-DF929625EA0E}">
        <p15:presenceInfo xmlns:p15="http://schemas.microsoft.com/office/powerpoint/2012/main" userId="S-1-5-21-725345543-1935655697-839522115-82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11" autoAdjust="0"/>
    <p:restoredTop sz="92968" autoAdjust="0"/>
  </p:normalViewPr>
  <p:slideViewPr>
    <p:cSldViewPr snapToGrid="0" snapToObjects="1">
      <p:cViewPr varScale="1">
        <p:scale>
          <a:sx n="76" d="100"/>
          <a:sy n="76" d="100"/>
        </p:scale>
        <p:origin x="1142" y="-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728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B8E79-1BF4-4C6D-A410-E6EC2E2C5A7A}" type="datetimeFigureOut">
              <a:rPr lang="lv-LV" smtClean="0"/>
              <a:t>01.03.2021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728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0FA27-1C10-4836-BFA8-0329ABC82AD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9014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29A4B31-33DD-43A8-9532-B7325ACB2E34}" type="datetimeFigureOut">
              <a:rPr lang="lv-LV" altLang="lv-LV"/>
              <a:pPr>
                <a:defRPr/>
              </a:pPr>
              <a:t>01.03.2021</a:t>
            </a:fld>
            <a:endParaRPr lang="lv-LV" alt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C1D6188-9505-4E27-847D-D21DE741DABE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942903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950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AF6A5797-3D96-4F42-A9EB-917E84AB786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3060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D862DBDE-6350-430D-97D0-01F9C821BA8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9949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3796DD49-93BF-48BE-B19B-03B16FF5764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2771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4796816E-1B21-4B86-957B-7977EBF8A6A5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75916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8E0BD877-4834-417C-B3BD-1AB3E461131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0985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DB80CC95-A328-44A0-9C9D-C8145ED0D68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4187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7CD31F58-9435-41C8-A4A2-17674A9DF82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8557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8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67079766-7892-4FE6-9F77-EF12C868E477}" type="datetime1">
              <a:rPr lang="en-US" altLang="lv-LV"/>
              <a:pPr>
                <a:defRPr/>
              </a:pPr>
              <a:t>3/1/2021</a:t>
            </a:fld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01287A1-228F-4092-9727-FC5899FE8150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1</a:t>
            </a:fld>
            <a:endParaRPr lang="en-US" altLang="lv-LV"/>
          </a:p>
        </p:txBody>
      </p:sp>
      <p:sp>
        <p:nvSpPr>
          <p:cNvPr id="8" name="Rectangle 7"/>
          <p:cNvSpPr/>
          <p:nvPr/>
        </p:nvSpPr>
        <p:spPr>
          <a:xfrm>
            <a:off x="492586" y="1944421"/>
            <a:ext cx="848590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lv-LV" sz="1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lv-LV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28781" y="976085"/>
            <a:ext cx="7893188" cy="1066799"/>
          </a:xfrm>
        </p:spPr>
        <p:txBody>
          <a:bodyPr>
            <a:normAutofit fontScale="90000"/>
          </a:bodyPr>
          <a:lstStyle/>
          <a:p>
            <a:pPr algn="ctr"/>
            <a:r>
              <a:rPr lang="lv-LV" altLang="lv-LV" sz="1800" dirty="0"/>
              <a:t>Ceļu satiksmes drošības padomes sēde</a:t>
            </a:r>
            <a:br>
              <a:rPr lang="lv-LV" altLang="lv-LV" sz="1800" dirty="0"/>
            </a:br>
            <a:r>
              <a:rPr lang="lv-LV" altLang="lv-LV" sz="1800" dirty="0"/>
              <a:t>2021.gada 25.februāris</a:t>
            </a:r>
            <a:br>
              <a:rPr lang="lv-LV" altLang="lv-LV" sz="1800" dirty="0"/>
            </a:br>
            <a:br>
              <a:rPr lang="lv-LV" altLang="lv-LV" sz="1800" dirty="0"/>
            </a:br>
            <a:br>
              <a:rPr lang="lv-LV" altLang="lv-LV" sz="2800" i="1" dirty="0"/>
            </a:br>
            <a:br>
              <a:rPr lang="lv-LV" altLang="lv-LV" sz="2800" i="1" dirty="0"/>
            </a:br>
            <a:r>
              <a:rPr lang="lv-LV" altLang="lv-LV" dirty="0"/>
              <a:t>Informācija par:</a:t>
            </a:r>
            <a:br>
              <a:rPr lang="lv-LV" altLang="lv-LV" dirty="0"/>
            </a:br>
            <a:r>
              <a:rPr lang="lv-LV" altLang="lv-LV" dirty="0"/>
              <a:t> - CSD plāna 2017-2020 rādītāji;</a:t>
            </a:r>
            <a:br>
              <a:rPr lang="lv-LV" altLang="lv-LV" dirty="0"/>
            </a:br>
            <a:r>
              <a:rPr lang="lv-LV" altLang="lv-LV" dirty="0"/>
              <a:t>- CSDP </a:t>
            </a:r>
            <a:r>
              <a:rPr lang="lv-LV" altLang="lv-LV" dirty="0" err="1"/>
              <a:t>domnīcas</a:t>
            </a:r>
            <a:r>
              <a:rPr lang="lv-LV" altLang="lv-LV" dirty="0"/>
              <a:t> darbs;</a:t>
            </a:r>
            <a:br>
              <a:rPr lang="lv-LV" altLang="lv-LV" dirty="0"/>
            </a:br>
            <a:r>
              <a:rPr lang="lv-LV" altLang="lv-LV" dirty="0"/>
              <a:t>- padomes lēmumu izpilde;</a:t>
            </a:r>
            <a:br>
              <a:rPr lang="lv-LV" altLang="lv-LV" dirty="0"/>
            </a:br>
            <a:r>
              <a:rPr lang="lv-LV" altLang="lv-LV" dirty="0"/>
              <a:t>- atskaites par 2020.gada projektiem</a:t>
            </a:r>
            <a:br>
              <a:rPr lang="lv-LV" altLang="lv-LV" sz="2200" dirty="0"/>
            </a:br>
            <a:br>
              <a:rPr lang="lv-LV" altLang="lv-LV" sz="1800" dirty="0"/>
            </a:br>
            <a:br>
              <a:rPr lang="lv-LV" altLang="lv-LV" sz="1800" dirty="0"/>
            </a:br>
            <a:br>
              <a:rPr lang="lv-LV" altLang="lv-LV" sz="1800" dirty="0"/>
            </a:br>
            <a:r>
              <a:rPr lang="lv-LV" altLang="lv-LV" sz="1800" dirty="0"/>
              <a:t>Annija Novikova</a:t>
            </a:r>
            <a:br>
              <a:rPr lang="lv-LV" altLang="lv-LV" sz="1800" dirty="0"/>
            </a:br>
            <a:r>
              <a:rPr lang="lv-LV" altLang="lv-LV" sz="1800" b="0" dirty="0"/>
              <a:t>Satiksmes ministrijas </a:t>
            </a:r>
            <a:br>
              <a:rPr lang="lv-LV" altLang="lv-LV" sz="1800" b="0" dirty="0"/>
            </a:br>
            <a:r>
              <a:rPr lang="lv-LV" altLang="lv-LV" sz="1800" b="0" dirty="0"/>
              <a:t>Autosatiksmes Departamenta direktora vietniece, Autotransporta nodaļas vadītāja</a:t>
            </a:r>
            <a:br>
              <a:rPr lang="lv-LV" altLang="lv-LV" sz="2800" i="1" dirty="0"/>
            </a:br>
            <a:br>
              <a:rPr lang="lv-LV" altLang="lv-LV" sz="2800" i="1" dirty="0"/>
            </a:br>
            <a:br>
              <a:rPr lang="lv-LV" altLang="lv-LV" sz="2800" dirty="0"/>
            </a:b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1036030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10</a:t>
            </a:fld>
            <a:endParaRPr lang="en-US" altLang="lv-LV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870" y="2421908"/>
            <a:ext cx="9244483" cy="300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/>
            <a:r>
              <a:rPr lang="lv-LV" sz="3800" dirty="0"/>
              <a:t>PALDIES! </a:t>
            </a:r>
          </a:p>
          <a:p>
            <a:pPr marL="342900" indent="-342900" defTabSz="914400">
              <a:buFontTx/>
              <a:buChar char="-"/>
            </a:pPr>
            <a:endParaRPr lang="lv-LV" sz="2000" dirty="0"/>
          </a:p>
          <a:p>
            <a:pPr marL="342900" indent="-342900" defTabSz="914400">
              <a:buFontTx/>
              <a:buChar char="-"/>
            </a:pPr>
            <a:endParaRPr lang="lv-LV" sz="2000" dirty="0"/>
          </a:p>
          <a:p>
            <a:pPr marL="342900" indent="-342900" defTabSz="914400">
              <a:buFontTx/>
              <a:buChar char="-"/>
            </a:pPr>
            <a:endParaRPr lang="lv-LV" sz="2000" dirty="0"/>
          </a:p>
          <a:p>
            <a:pPr marL="342900" indent="-342900" defTabSz="914400">
              <a:buFontTx/>
              <a:buChar char="-"/>
            </a:pPr>
            <a:endParaRPr lang="lv-LV" sz="2000" dirty="0"/>
          </a:p>
          <a:p>
            <a:pPr defTabSz="914400"/>
            <a:endParaRPr lang="lv-LV" sz="2000" dirty="0">
              <a:highlight>
                <a:srgbClr val="FFFF00"/>
              </a:highlight>
              <a:sym typeface="Wingdings" panose="05000000000000000000" pitchFamily="2" charset="2"/>
            </a:endParaRPr>
          </a:p>
          <a:p>
            <a:pPr defTabSz="914400"/>
            <a:endParaRPr lang="lv-LV" sz="2000" dirty="0">
              <a:highlight>
                <a:srgbClr val="FFFF00"/>
              </a:highlight>
              <a:sym typeface="Wingdings" panose="05000000000000000000" pitchFamily="2" charset="2"/>
            </a:endParaRPr>
          </a:p>
          <a:p>
            <a:pPr marL="342900" indent="-342900" defTabSz="914400">
              <a:buAutoNum type="arabicPeriod"/>
            </a:pPr>
            <a:endParaRPr lang="lv-LV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28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2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67710" y="181450"/>
            <a:ext cx="552787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Ceļu satiksmes drošības politikas plānošanas perioda 2010.-2020.gada tiešie darbības rezultāti 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626" y="1971761"/>
            <a:ext cx="5807948" cy="4262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endParaRPr lang="lv-LV" sz="2500" dirty="0"/>
          </a:p>
          <a:p>
            <a:pPr lvl="0" algn="ctr"/>
            <a:r>
              <a:rPr lang="lv-LV" sz="2500" dirty="0"/>
              <a:t>Plānošanas perioda 2010.-2020.gads mērķis:</a:t>
            </a:r>
          </a:p>
          <a:p>
            <a:pPr lvl="0" algn="just"/>
            <a:endParaRPr lang="lv-LV" sz="25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ctr"/>
            <a:r>
              <a:rPr lang="lv-LV" sz="2500" b="1" dirty="0" err="1">
                <a:solidFill>
                  <a:schemeClr val="accent6">
                    <a:lumMod val="50000"/>
                  </a:schemeClr>
                </a:solidFill>
              </a:rPr>
              <a:t>CSNg</a:t>
            </a:r>
            <a:r>
              <a:rPr lang="lv-LV" sz="2500" b="1" dirty="0">
                <a:solidFill>
                  <a:schemeClr val="accent6">
                    <a:lumMod val="50000"/>
                  </a:schemeClr>
                </a:solidFill>
              </a:rPr>
              <a:t> bojāgājušo un smagi ievainoto samazinājums 50 % apmērā.</a:t>
            </a:r>
          </a:p>
          <a:p>
            <a:pPr lvl="0" algn="just"/>
            <a:endParaRPr lang="lv-LV" sz="2000" dirty="0"/>
          </a:p>
          <a:p>
            <a:pPr defTabSz="914400"/>
            <a:endParaRPr lang="lv-LV" sz="1800" b="1" u="sng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sz="1800" b="1" u="sng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4" name="Graphic 3" descr="Bar graph with downward trend with solid fill">
            <a:extLst>
              <a:ext uri="{FF2B5EF4-FFF2-40B4-BE49-F238E27FC236}">
                <a16:creationId xmlns:a16="http://schemas.microsoft.com/office/drawing/2014/main" id="{B0A357EA-B2FC-42D4-A7E4-B252DB599D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19574" y="1867162"/>
            <a:ext cx="2941581" cy="2941581"/>
          </a:xfrm>
          <a:prstGeom prst="rect">
            <a:avLst/>
          </a:prstGeom>
        </p:spPr>
      </p:pic>
      <p:pic>
        <p:nvPicPr>
          <p:cNvPr id="8" name="Graphic 7" descr="Car with solid fill">
            <a:extLst>
              <a:ext uri="{FF2B5EF4-FFF2-40B4-BE49-F238E27FC236}">
                <a16:creationId xmlns:a16="http://schemas.microsoft.com/office/drawing/2014/main" id="{4157F335-68F3-4FBA-BD41-F913F1731A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77750" y="30565"/>
            <a:ext cx="1261450" cy="126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342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3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67710" y="181450"/>
            <a:ext cx="72762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Perioda 2010.-2020.gada tiešie darbības rezultāti 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2052D13-35A5-4147-B4BE-16AAF5BC1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342815"/>
              </p:ext>
            </p:extLst>
          </p:nvPr>
        </p:nvGraphicFramePr>
        <p:xfrm>
          <a:off x="304800" y="624898"/>
          <a:ext cx="8618136" cy="6069478"/>
        </p:xfrm>
        <a:graphic>
          <a:graphicData uri="http://schemas.openxmlformats.org/drawingml/2006/table">
            <a:tbl>
              <a:tblPr firstRow="1" firstCol="1" bandRow="1"/>
              <a:tblGrid>
                <a:gridCol w="4508360">
                  <a:extLst>
                    <a:ext uri="{9D8B030D-6E8A-4147-A177-3AD203B41FA5}">
                      <a16:colId xmlns:a16="http://schemas.microsoft.com/office/drawing/2014/main" val="919609581"/>
                    </a:ext>
                  </a:extLst>
                </a:gridCol>
                <a:gridCol w="523823">
                  <a:extLst>
                    <a:ext uri="{9D8B030D-6E8A-4147-A177-3AD203B41FA5}">
                      <a16:colId xmlns:a16="http://schemas.microsoft.com/office/drawing/2014/main" val="335520359"/>
                    </a:ext>
                  </a:extLst>
                </a:gridCol>
                <a:gridCol w="430771">
                  <a:extLst>
                    <a:ext uri="{9D8B030D-6E8A-4147-A177-3AD203B41FA5}">
                      <a16:colId xmlns:a16="http://schemas.microsoft.com/office/drawing/2014/main" val="2297853722"/>
                    </a:ext>
                  </a:extLst>
                </a:gridCol>
                <a:gridCol w="924448">
                  <a:extLst>
                    <a:ext uri="{9D8B030D-6E8A-4147-A177-3AD203B41FA5}">
                      <a16:colId xmlns:a16="http://schemas.microsoft.com/office/drawing/2014/main" val="1707222367"/>
                    </a:ext>
                  </a:extLst>
                </a:gridCol>
                <a:gridCol w="994638">
                  <a:extLst>
                    <a:ext uri="{9D8B030D-6E8A-4147-A177-3AD203B41FA5}">
                      <a16:colId xmlns:a16="http://schemas.microsoft.com/office/drawing/2014/main" val="3875920754"/>
                    </a:ext>
                  </a:extLst>
                </a:gridCol>
                <a:gridCol w="1236096">
                  <a:extLst>
                    <a:ext uri="{9D8B030D-6E8A-4147-A177-3AD203B41FA5}">
                      <a16:colId xmlns:a16="http://schemas.microsoft.com/office/drawing/2014/main" val="3221214466"/>
                    </a:ext>
                  </a:extLst>
                </a:gridCol>
              </a:tblGrid>
              <a:tr h="128679">
                <a:tc rowSpan="4">
                  <a:txBody>
                    <a:bodyPr/>
                    <a:lstStyle/>
                    <a:p>
                      <a:pPr marR="179705" indent="1797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Tiešie darbības rezultāti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lv-LV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010350"/>
                  </a:ext>
                </a:extLst>
              </a:tr>
              <a:tr h="277540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2010.gadā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lv-LV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2020.gadā </a:t>
                      </a:r>
                      <a:r>
                        <a:rPr lang="lv-LV" sz="1200" b="1" u="sng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(provizoriskie dati)</a:t>
                      </a:r>
                      <a:endParaRPr lang="lv-LV" u="sng" dirty="0">
                        <a:solidFill>
                          <a:srgbClr val="FF0000"/>
                        </a:solidFill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908192"/>
                  </a:ext>
                </a:extLst>
              </a:tr>
              <a:tr h="185027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Faktiski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Mērķis</a:t>
                      </a:r>
                      <a:endParaRPr lang="lv-LV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Faktiski</a:t>
                      </a:r>
                      <a:endParaRPr lang="lv-LV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Izpilde (%)</a:t>
                      </a:r>
                      <a:endParaRPr lang="lv-LV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372038"/>
                  </a:ext>
                </a:extLst>
              </a:tr>
              <a:tr h="47015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lv-LV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064702"/>
                  </a:ext>
                </a:extLst>
              </a:tr>
              <a:tr h="119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lv-LV" sz="1100" b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CSNg</a:t>
                      </a:r>
                      <a:r>
                        <a:rPr lang="lv-LV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bojāgājušo skaits</a:t>
                      </a:r>
                      <a:endParaRPr lang="lv-LV" sz="1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218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29,4%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748999"/>
                  </a:ext>
                </a:extLst>
              </a:tr>
              <a:tr h="119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lv-LV" sz="1100" b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CSNg</a:t>
                      </a:r>
                      <a:r>
                        <a:rPr lang="lv-LV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smagi ievainoto skaits </a:t>
                      </a:r>
                      <a:endParaRPr lang="lv-LV" sz="1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569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284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488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71,8%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853703"/>
                  </a:ext>
                </a:extLst>
              </a:tr>
              <a:tr h="119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lv-LV" sz="1100" b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CSNg</a:t>
                      </a:r>
                      <a:r>
                        <a:rPr lang="lv-LV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bojāgājušo gājēju skaita samazinājums</a:t>
                      </a:r>
                      <a:endParaRPr lang="lv-LV" sz="1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7,5%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207406"/>
                  </a:ext>
                </a:extLst>
              </a:tr>
              <a:tr h="237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lv-LV" sz="1100" b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CSNg</a:t>
                      </a:r>
                      <a:r>
                        <a:rPr lang="lv-LV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smagi ievainoto gājēju skaita samazinājums</a:t>
                      </a:r>
                      <a:endParaRPr lang="lv-LV" sz="1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15,1%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359840"/>
                  </a:ext>
                </a:extLst>
              </a:tr>
              <a:tr h="237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lv-LV" sz="1100" b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CSNg</a:t>
                      </a:r>
                      <a:r>
                        <a:rPr lang="lv-LV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bojāgājušo velosipēdistu skaita samazinājums</a:t>
                      </a:r>
                      <a:endParaRPr lang="lv-LV" sz="1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157,1%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082110"/>
                  </a:ext>
                </a:extLst>
              </a:tr>
              <a:tr h="237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lv-LV" sz="1100" b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CSNg</a:t>
                      </a:r>
                      <a:r>
                        <a:rPr lang="lv-LV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smagi ievainoto velosipēdistu skaita samazinājums</a:t>
                      </a:r>
                      <a:endParaRPr lang="lv-LV" sz="1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189,5%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462324"/>
                  </a:ext>
                </a:extLst>
              </a:tr>
              <a:tr h="237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lv-LV" sz="1100" b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CSNg</a:t>
                      </a:r>
                      <a:r>
                        <a:rPr lang="lv-LV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bojāgājušo </a:t>
                      </a:r>
                      <a:r>
                        <a:rPr lang="lv-LV" sz="1100" b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mototransporta</a:t>
                      </a:r>
                      <a:r>
                        <a:rPr lang="lv-LV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vadītāju un pasažieru skaita samazinājums</a:t>
                      </a:r>
                      <a:endParaRPr lang="lv-LV" sz="1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-18,2%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630939"/>
                  </a:ext>
                </a:extLst>
              </a:tr>
              <a:tr h="237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lv-LV" sz="1100" b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CSNg</a:t>
                      </a:r>
                      <a:r>
                        <a:rPr lang="lv-LV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smagi ievainoto </a:t>
                      </a:r>
                      <a:r>
                        <a:rPr lang="lv-LV" sz="1100" b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mototransporta</a:t>
                      </a:r>
                      <a:r>
                        <a:rPr lang="lv-LV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vadītāju un pasažieru skaita samazinājums</a:t>
                      </a:r>
                      <a:endParaRPr lang="lv-LV" sz="1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118,9%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945767"/>
                  </a:ext>
                </a:extLst>
              </a:tr>
              <a:tr h="237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lv-LV" sz="1100" b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CSNg</a:t>
                      </a:r>
                      <a:r>
                        <a:rPr lang="lv-LV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bojāgājušo vieglo automobiļu vadītāju un pasažieru skaita samazinājums</a:t>
                      </a:r>
                      <a:endParaRPr lang="lv-LV" sz="1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39,1%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094896"/>
                  </a:ext>
                </a:extLst>
              </a:tr>
              <a:tr h="237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lv-LV" sz="1100" b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CSNg</a:t>
                      </a:r>
                      <a:r>
                        <a:rPr lang="lv-LV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smagi ievainoto vieglo automobiļu vadītāju un pasažieru skaita samazinājums</a:t>
                      </a:r>
                      <a:endParaRPr lang="lv-LV" sz="1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264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234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77,3%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45918"/>
                  </a:ext>
                </a:extLst>
              </a:tr>
              <a:tr h="361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lv-LV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Bojāgājušo skaita samazinājums CSNg, kuros iesaistīts komerctransports (kravas auto un autobusi)</a:t>
                      </a:r>
                      <a:endParaRPr lang="lv-LV" sz="11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33,3%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515413"/>
                  </a:ext>
                </a:extLst>
              </a:tr>
              <a:tr h="361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lv-LV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Smagi ievainoto skaita samazinājums </a:t>
                      </a:r>
                      <a:r>
                        <a:rPr lang="lv-LV" sz="1100" b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CSNg</a:t>
                      </a:r>
                      <a:r>
                        <a:rPr lang="lv-LV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kuros iesaistīts </a:t>
                      </a:r>
                      <a:r>
                        <a:rPr lang="lv-LV" sz="1100" b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komerctransports</a:t>
                      </a:r>
                      <a:r>
                        <a:rPr lang="lv-LV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(kravas auto un autobusi)</a:t>
                      </a:r>
                      <a:endParaRPr lang="lv-LV" sz="1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-5,7%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407966"/>
                  </a:ext>
                </a:extLst>
              </a:tr>
              <a:tr h="119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lv-LV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CSNg cietušo bērnu skaita samazinājums</a:t>
                      </a:r>
                      <a:endParaRPr lang="lv-LV" sz="11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403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394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97,0%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694064"/>
                  </a:ext>
                </a:extLst>
              </a:tr>
              <a:tr h="361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lv-LV" sz="1100" b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CSNg</a:t>
                      </a:r>
                      <a:r>
                        <a:rPr lang="lv-LV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bojāgājušo skaita, kas radušies nepareiza braukšanas ātruma izvēles dēļ, samazinājums</a:t>
                      </a:r>
                      <a:endParaRPr lang="lv-LV" sz="1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-41,7%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627088"/>
                  </a:ext>
                </a:extLst>
              </a:tr>
              <a:tr h="361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lv-LV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CSNg smagi ievainoto skaita, kas radušies nepareiza braukšanas ātruma izvēles dēļ, samazinājums</a:t>
                      </a:r>
                      <a:endParaRPr lang="lv-LV" sz="11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6,3%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584726"/>
                  </a:ext>
                </a:extLst>
              </a:tr>
              <a:tr h="361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lv-LV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CSNg bojāgājušo skaita, kas radušies vadītāju alkohola reibumā izraisītajos CSNg, samazinājums</a:t>
                      </a:r>
                      <a:endParaRPr lang="lv-LV" sz="11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-45,5%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356998"/>
                  </a:ext>
                </a:extLst>
              </a:tr>
              <a:tr h="361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lv-LV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smagi ievainoto skaita, kas radušies vadītāju alkohola reibumā izraisītajos CSNg, samazinājums</a:t>
                      </a:r>
                      <a:endParaRPr lang="lv-LV" sz="11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lv-LV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66,7%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860816"/>
                  </a:ext>
                </a:extLst>
              </a:tr>
              <a:tr h="361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lv-LV" sz="1100" b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CSNg</a:t>
                      </a:r>
                      <a:r>
                        <a:rPr lang="lv-LV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seku smaguma pakāpes (bojāgājušo skaits uz 100 </a:t>
                      </a:r>
                      <a:r>
                        <a:rPr lang="lv-LV" sz="1100" b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CSNg</a:t>
                      </a:r>
                      <a:r>
                        <a:rPr lang="lv-LV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ar cietušajiem) samazinājums</a:t>
                      </a:r>
                      <a:endParaRPr lang="lv-LV" sz="11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6.8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lv-LV" sz="11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20,6%</a:t>
                      </a:r>
                      <a:endParaRPr lang="lv-LV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285" marR="362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637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373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4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67710" y="181450"/>
            <a:ext cx="72762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CSDP </a:t>
            </a:r>
            <a:r>
              <a:rPr lang="lv-LV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domnīcas</a:t>
            </a:r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 darbs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04" y="1648815"/>
            <a:ext cx="9003196" cy="195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endParaRPr lang="lv-LV" sz="2000" dirty="0"/>
          </a:p>
          <a:p>
            <a:pPr defTabSz="914400"/>
            <a:endParaRPr lang="lv-LV" sz="1800" b="1" u="sng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sz="1800" b="1" u="sng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1DF851-D7C9-44E2-8DFE-0BAB4D21F700}"/>
              </a:ext>
            </a:extLst>
          </p:cNvPr>
          <p:cNvSpPr txBox="1"/>
          <p:nvPr/>
        </p:nvSpPr>
        <p:spPr>
          <a:xfrm>
            <a:off x="383512" y="1731310"/>
            <a:ext cx="82882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2021.gadā līdz šim </a:t>
            </a:r>
            <a:r>
              <a:rPr lang="lv-LV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domnīcā</a:t>
            </a:r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 apskatītie jautājumi:</a:t>
            </a:r>
          </a:p>
          <a:p>
            <a:endParaRPr lang="lv-LV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lv-LV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Mazsaizsargātie</a:t>
            </a:r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 satiksmes dalībnieki drošā un ērtā satiksmes telpā</a:t>
            </a:r>
          </a:p>
          <a:p>
            <a:pPr marL="342900" indent="-342900">
              <a:buFontTx/>
              <a:buChar char="-"/>
            </a:pPr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Veloielas</a:t>
            </a:r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 koncepcija</a:t>
            </a:r>
          </a:p>
          <a:p>
            <a:pPr marL="342900" indent="-342900">
              <a:buFontTx/>
              <a:buChar char="-"/>
            </a:pPr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Ceļu satiksmes drošības kampaņas 2021.gadā</a:t>
            </a:r>
          </a:p>
          <a:p>
            <a:pPr marL="342900" indent="-342900">
              <a:buFontTx/>
              <a:buChar char="-"/>
            </a:pPr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Vienotā identitāte ceļu satiksmes drošības kampaņām</a:t>
            </a:r>
          </a:p>
          <a:p>
            <a:pPr marL="342900" indent="-342900">
              <a:buFontTx/>
              <a:buChar char="-"/>
            </a:pPr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Ceļu satiksmes negadījumu novēršanas (profilakses) pasākumi 2021.gadā</a:t>
            </a:r>
          </a:p>
          <a:p>
            <a:pPr marL="342900" indent="-342900">
              <a:buFontTx/>
              <a:buChar char="-"/>
            </a:pPr>
            <a:endParaRPr lang="lv-LV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phic 7" descr="Head with gears with solid fill">
            <a:extLst>
              <a:ext uri="{FF2B5EF4-FFF2-40B4-BE49-F238E27FC236}">
                <a16:creationId xmlns:a16="http://schemas.microsoft.com/office/drawing/2014/main" id="{B0826AD9-3CF5-481D-A9B5-25967A4502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69855" y="181450"/>
            <a:ext cx="1733341" cy="173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587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5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67710" y="181450"/>
            <a:ext cx="570874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Ceļu satiksmes drošības padomes lēmumu izpilde</a:t>
            </a:r>
            <a:b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lv-LV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462" y="1583750"/>
            <a:ext cx="9432053" cy="5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endParaRPr lang="lv-LV" sz="2000" dirty="0"/>
          </a:p>
          <a:p>
            <a:pPr defTabSz="914400"/>
            <a:r>
              <a:rPr lang="lv-LV" sz="2000" b="1" u="sng" dirty="0"/>
              <a:t>CSDP 2020.gada 22.oktobra sēdes lēmumu izpilde:</a:t>
            </a:r>
          </a:p>
          <a:p>
            <a:pPr marL="342900" indent="-342900" defTabSz="914400">
              <a:buFontTx/>
              <a:buAutoNum type="arabicPeriod"/>
            </a:pPr>
            <a:endParaRPr lang="lv-LV" sz="1000" dirty="0"/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2000" b="1" i="1" dirty="0"/>
              <a:t>Pilnveidot sodu politiku attiecībā pret vadītājiem reibumā.</a:t>
            </a:r>
          </a:p>
          <a:p>
            <a:pPr defTabSz="914400"/>
            <a:r>
              <a:rPr lang="lv-LV" sz="2000" dirty="0"/>
              <a:t>     </a:t>
            </a:r>
            <a:r>
              <a:rPr lang="lv-LV" sz="2000" dirty="0">
                <a:sym typeface="Wingdings" panose="05000000000000000000" pitchFamily="2" charset="2"/>
              </a:rPr>
              <a:t> </a:t>
            </a:r>
            <a:r>
              <a:rPr lang="lv-LV" sz="2000" dirty="0"/>
              <a:t>Daļēji izpildīts (jautājums tiks izskatīts </a:t>
            </a:r>
            <a:r>
              <a:rPr lang="lv-LV" sz="2000" dirty="0" err="1"/>
              <a:t>domnīcā</a:t>
            </a:r>
            <a:r>
              <a:rPr lang="lv-LV" sz="2000" dirty="0"/>
              <a:t>)</a:t>
            </a:r>
          </a:p>
          <a:p>
            <a:pPr defTabSz="914400"/>
            <a:endParaRPr lang="lv-LV" sz="1000" b="1" dirty="0"/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2000" b="1" i="1" dirty="0"/>
              <a:t>Diskusija ar pašvaldībām par satiksmes kontroli</a:t>
            </a:r>
          </a:p>
          <a:p>
            <a:pPr defTabSz="914400"/>
            <a:r>
              <a:rPr lang="lv-LV" sz="2000" dirty="0">
                <a:sym typeface="Wingdings" panose="05000000000000000000" pitchFamily="2" charset="2"/>
              </a:rPr>
              <a:t>          Nav izpildīts (</a:t>
            </a:r>
            <a:r>
              <a:rPr lang="lv-LV" sz="2000" dirty="0"/>
              <a:t>jautājums tiks izskatīts </a:t>
            </a:r>
            <a:r>
              <a:rPr lang="lv-LV" sz="2000" dirty="0" err="1"/>
              <a:t>domnīcā</a:t>
            </a:r>
            <a:r>
              <a:rPr lang="lv-LV" sz="2000" dirty="0">
                <a:sym typeface="Wingdings" panose="05000000000000000000" pitchFamily="2" charset="2"/>
              </a:rPr>
              <a:t>)</a:t>
            </a:r>
          </a:p>
          <a:p>
            <a:pPr defTabSz="914400"/>
            <a:endParaRPr lang="lv-LV" sz="1000" u="sng" dirty="0">
              <a:sym typeface="Wingdings" panose="05000000000000000000" pitchFamily="2" charset="2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2000" b="1" i="1" dirty="0"/>
              <a:t>Satiksmes kontroles iekārtu </a:t>
            </a:r>
            <a:r>
              <a:rPr lang="lv-LV" sz="2000" b="1" i="1" dirty="0" err="1"/>
              <a:t>uzstādīsana</a:t>
            </a:r>
            <a:r>
              <a:rPr lang="lv-LV" sz="2000" b="1" i="1" dirty="0"/>
              <a:t> ceļa pārvaldītājam</a:t>
            </a:r>
          </a:p>
          <a:p>
            <a:pPr defTabSz="914400"/>
            <a:r>
              <a:rPr lang="lv-LV" sz="2000" b="1" i="1" dirty="0">
                <a:sym typeface="Wingdings" panose="05000000000000000000" pitchFamily="2" charset="2"/>
              </a:rPr>
              <a:t>      </a:t>
            </a:r>
            <a:r>
              <a:rPr lang="lv-LV" sz="2000" dirty="0">
                <a:sym typeface="Wingdings" panose="05000000000000000000" pitchFamily="2" charset="2"/>
              </a:rPr>
              <a:t>  Daļēji izpildīts (notiek CSL grozījumu saskaņošana)</a:t>
            </a:r>
          </a:p>
          <a:p>
            <a:pPr defTabSz="914400"/>
            <a:endParaRPr lang="lv-LV" sz="1000" b="1" i="1" u="sng" dirty="0">
              <a:sym typeface="Wingdings" panose="05000000000000000000" pitchFamily="2" charset="2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2000" b="1" i="1" dirty="0"/>
              <a:t>Prioritāti novirzīt līdzekļus 2021.gadā satiksmes dalībnieku kontrolei</a:t>
            </a:r>
            <a:endParaRPr lang="lv-LV" sz="2000" b="1" i="1" u="sng" dirty="0"/>
          </a:p>
          <a:p>
            <a:pPr defTabSz="914400"/>
            <a:r>
              <a:rPr lang="lv-LV" sz="2000" dirty="0">
                <a:sym typeface="Wingdings" panose="05000000000000000000" pitchFamily="2" charset="2"/>
              </a:rPr>
              <a:t>          Izpildīts (LVC vidējā ātruma kontrole)</a:t>
            </a:r>
          </a:p>
          <a:p>
            <a:pPr defTabSz="914400"/>
            <a:endParaRPr lang="lv-LV" sz="1000" dirty="0">
              <a:sym typeface="Wingdings" panose="05000000000000000000" pitchFamily="2" charset="2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2000" b="1" i="1" dirty="0"/>
              <a:t>Pārdalīt 2020./2019.gadā neizlietotos līdzekļus 2021.gadam</a:t>
            </a:r>
          </a:p>
          <a:p>
            <a:pPr defTabSz="914400"/>
            <a:r>
              <a:rPr lang="lv-LV" sz="2000" dirty="0">
                <a:sym typeface="Wingdings" panose="05000000000000000000" pitchFamily="2" charset="2"/>
              </a:rPr>
              <a:t>          Izpildīts</a:t>
            </a:r>
            <a:endParaRPr lang="lv-LV" sz="1000" dirty="0">
              <a:highlight>
                <a:srgbClr val="FFFF00"/>
              </a:highlight>
              <a:sym typeface="Wingdings" panose="05000000000000000000" pitchFamily="2" charset="2"/>
            </a:endParaRPr>
          </a:p>
          <a:p>
            <a:pPr defTabSz="914400"/>
            <a:endParaRPr lang="lv-LV" sz="2000" b="1" dirty="0">
              <a:sym typeface="Wingdings" panose="05000000000000000000" pitchFamily="2" charset="2"/>
            </a:endParaRPr>
          </a:p>
          <a:p>
            <a:pPr defTabSz="914400"/>
            <a:endParaRPr lang="lv-LV" sz="2000" dirty="0">
              <a:sym typeface="Wingdings" panose="05000000000000000000" pitchFamily="2" charset="2"/>
            </a:endParaRPr>
          </a:p>
          <a:p>
            <a:pPr marL="342900" indent="-342900" defTabSz="914400">
              <a:buAutoNum type="arabicPeriod"/>
            </a:pPr>
            <a:endParaRPr lang="lv-LV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4" name="Graphic 3" descr="Folder Search outline">
            <a:extLst>
              <a:ext uri="{FF2B5EF4-FFF2-40B4-BE49-F238E27FC236}">
                <a16:creationId xmlns:a16="http://schemas.microsoft.com/office/drawing/2014/main" id="{70D3A0D2-B84A-4A2A-8335-DE40AF8966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27407" y="0"/>
            <a:ext cx="1411793" cy="141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76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6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67710" y="181450"/>
            <a:ext cx="55077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Ceļu satiksmes drošības padomes lēmumu izpilde</a:t>
            </a:r>
            <a:b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lv-LV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79" y="1398672"/>
            <a:ext cx="9432053" cy="4816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endParaRPr lang="lv-LV" sz="2000" dirty="0"/>
          </a:p>
          <a:p>
            <a:pPr defTabSz="914400"/>
            <a:r>
              <a:rPr lang="lv-LV" sz="2000" b="1" u="sng" dirty="0"/>
              <a:t>CSDP 2020.gada 22.oktobra sēdes lēmumu izpilde:</a:t>
            </a:r>
          </a:p>
          <a:p>
            <a:pPr marL="342900" indent="-342900" defTabSz="914400">
              <a:buFontTx/>
              <a:buAutoNum type="arabicPeriod"/>
            </a:pPr>
            <a:endParaRPr lang="lv-LV" sz="1000" dirty="0"/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2000" b="1" i="1" dirty="0"/>
              <a:t>Pārcelt atsevišķus pasākumus uz 2021.gadu</a:t>
            </a:r>
          </a:p>
          <a:p>
            <a:pPr defTabSz="914400"/>
            <a:r>
              <a:rPr lang="lv-LV" sz="2000" b="1" i="1" dirty="0">
                <a:sym typeface="Wingdings" panose="05000000000000000000" pitchFamily="2" charset="2"/>
              </a:rPr>
              <a:t>          </a:t>
            </a:r>
            <a:r>
              <a:rPr lang="lv-LV" sz="2000" dirty="0">
                <a:sym typeface="Wingdings" panose="05000000000000000000" pitchFamily="2" charset="2"/>
              </a:rPr>
              <a:t>Izpildīts </a:t>
            </a:r>
          </a:p>
          <a:p>
            <a:pPr defTabSz="914400"/>
            <a:endParaRPr lang="lv-LV" sz="800" b="1" i="1" dirty="0"/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2000" b="1" i="1" dirty="0">
                <a:sym typeface="Wingdings" panose="05000000000000000000" pitchFamily="2" charset="2"/>
              </a:rPr>
              <a:t>Turpināt atsevišķus projektus arī 2021.gadā</a:t>
            </a:r>
          </a:p>
          <a:p>
            <a:pPr defTabSz="914400"/>
            <a:r>
              <a:rPr lang="lv-LV" sz="2000" b="1" dirty="0">
                <a:sym typeface="Wingdings" panose="05000000000000000000" pitchFamily="2" charset="2"/>
              </a:rPr>
              <a:t>        </a:t>
            </a:r>
            <a:r>
              <a:rPr lang="lv-LV" sz="2000" dirty="0">
                <a:sym typeface="Wingdings" panose="05000000000000000000" pitchFamily="2" charset="2"/>
              </a:rPr>
              <a:t>Izpildīts </a:t>
            </a:r>
          </a:p>
          <a:p>
            <a:pPr defTabSz="914400"/>
            <a:endParaRPr lang="lv-LV" sz="1000" u="sng" dirty="0">
              <a:sym typeface="Wingdings" panose="05000000000000000000" pitchFamily="2" charset="2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2000" b="1" i="1" dirty="0">
                <a:sym typeface="Wingdings" panose="05000000000000000000" pitchFamily="2" charset="2"/>
              </a:rPr>
              <a:t>Atļaut veikt atsevišķus projektus 2021.gadā, kas finansēti 2020.gadā</a:t>
            </a:r>
          </a:p>
          <a:p>
            <a:pPr defTabSz="914400"/>
            <a:r>
              <a:rPr lang="lv-LV" sz="2000" b="1" dirty="0">
                <a:sym typeface="Wingdings" panose="05000000000000000000" pitchFamily="2" charset="2"/>
              </a:rPr>
              <a:t>        </a:t>
            </a:r>
            <a:r>
              <a:rPr lang="lv-LV" sz="2000" dirty="0">
                <a:sym typeface="Wingdings" panose="05000000000000000000" pitchFamily="2" charset="2"/>
              </a:rPr>
              <a:t>Izpildīts </a:t>
            </a:r>
          </a:p>
          <a:p>
            <a:pPr defTabSz="914400"/>
            <a:endParaRPr lang="lv-LV" sz="800" b="1" i="1" dirty="0"/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2000" b="1" i="1" dirty="0">
                <a:sym typeface="Wingdings" panose="05000000000000000000" pitchFamily="2" charset="2"/>
              </a:rPr>
              <a:t>Izstrādāt vienotu vizuālo identitāti ceļu satiksmes drošības kampaņām</a:t>
            </a:r>
            <a:r>
              <a:rPr lang="lv-LV" sz="2000" b="1" dirty="0">
                <a:sym typeface="Wingdings" panose="05000000000000000000" pitchFamily="2" charset="2"/>
              </a:rPr>
              <a:t>        </a:t>
            </a:r>
            <a:r>
              <a:rPr lang="lv-LV" sz="2000" dirty="0">
                <a:sym typeface="Wingdings" panose="05000000000000000000" pitchFamily="2" charset="2"/>
              </a:rPr>
              <a:t>Daļēji izpildīts </a:t>
            </a:r>
          </a:p>
          <a:p>
            <a:pPr defTabSz="914400"/>
            <a:endParaRPr lang="lv-LV" sz="2000" b="1" dirty="0">
              <a:sym typeface="Wingdings" panose="05000000000000000000" pitchFamily="2" charset="2"/>
            </a:endParaRPr>
          </a:p>
          <a:p>
            <a:pPr defTabSz="914400"/>
            <a:endParaRPr lang="lv-LV" sz="2000" dirty="0">
              <a:sym typeface="Wingdings" panose="05000000000000000000" pitchFamily="2" charset="2"/>
            </a:endParaRPr>
          </a:p>
          <a:p>
            <a:pPr marL="342900" indent="-342900" defTabSz="914400">
              <a:buAutoNum type="arabicPeriod"/>
            </a:pPr>
            <a:endParaRPr lang="lv-LV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6" name="Graphic 5" descr="Folder Search outline">
            <a:extLst>
              <a:ext uri="{FF2B5EF4-FFF2-40B4-BE49-F238E27FC236}">
                <a16:creationId xmlns:a16="http://schemas.microsoft.com/office/drawing/2014/main" id="{22D708BC-3E85-4CEF-BE80-BCCE9A30B9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27407" y="0"/>
            <a:ext cx="1411793" cy="141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973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7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67710" y="181450"/>
            <a:ext cx="506565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Ceļu satiksmes drošības padomes lēmumu izpilde</a:t>
            </a:r>
            <a:b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lv-LV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463" y="1386142"/>
            <a:ext cx="9261230" cy="5339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endParaRPr lang="lv-LV" sz="2000" dirty="0"/>
          </a:p>
          <a:p>
            <a:pPr defTabSz="914400"/>
            <a:r>
              <a:rPr lang="lv-LV" sz="2000" b="1" u="sng" dirty="0"/>
              <a:t>CSDP 2020.gada 17.februāra sēdes lēmumu izpilde:</a:t>
            </a:r>
          </a:p>
          <a:p>
            <a:pPr marL="342900" indent="-342900" defTabSz="914400">
              <a:buFontTx/>
              <a:buAutoNum type="arabicPeriod"/>
            </a:pPr>
            <a:endParaRPr lang="lv-LV" sz="1000" dirty="0"/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2000" b="1" i="1" dirty="0"/>
              <a:t>Pārbaude atskaitēm par 2019.gada projektiem.</a:t>
            </a:r>
          </a:p>
          <a:p>
            <a:pPr defTabSz="914400"/>
            <a:r>
              <a:rPr lang="lv-LV" sz="2000" dirty="0"/>
              <a:t>     </a:t>
            </a:r>
            <a:r>
              <a:rPr lang="lv-LV" sz="2000" dirty="0">
                <a:sym typeface="Wingdings" panose="05000000000000000000" pitchFamily="2" charset="2"/>
              </a:rPr>
              <a:t> </a:t>
            </a:r>
            <a:r>
              <a:rPr lang="lv-LV" sz="2000" dirty="0"/>
              <a:t>Izpildīts</a:t>
            </a:r>
          </a:p>
          <a:p>
            <a:pPr defTabSz="914400"/>
            <a:endParaRPr lang="lv-LV" sz="1000" b="1" dirty="0"/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2000" b="1" i="1" dirty="0"/>
              <a:t>Finansējums 2020.gada projektiem</a:t>
            </a:r>
          </a:p>
          <a:p>
            <a:pPr defTabSz="914400"/>
            <a:r>
              <a:rPr lang="lv-LV" sz="2000" dirty="0"/>
              <a:t>      </a:t>
            </a:r>
            <a:r>
              <a:rPr lang="lv-LV" sz="2000" dirty="0">
                <a:sym typeface="Wingdings" panose="05000000000000000000" pitchFamily="2" charset="2"/>
              </a:rPr>
              <a:t> </a:t>
            </a:r>
            <a:r>
              <a:rPr lang="lv-LV" sz="2000" dirty="0"/>
              <a:t>Izpildīts</a:t>
            </a:r>
          </a:p>
          <a:p>
            <a:pPr defTabSz="914400"/>
            <a:endParaRPr lang="lv-LV" sz="1000" u="sng" dirty="0">
              <a:sym typeface="Wingdings" panose="05000000000000000000" pitchFamily="2" charset="2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2000" b="1" i="1" dirty="0"/>
              <a:t>Atskaites par 2020.gada projektiem</a:t>
            </a:r>
          </a:p>
          <a:p>
            <a:pPr defTabSz="914400"/>
            <a:r>
              <a:rPr lang="lv-LV" sz="2000" b="1" i="1" dirty="0">
                <a:sym typeface="Wingdings" panose="05000000000000000000" pitchFamily="2" charset="2"/>
              </a:rPr>
              <a:t>      </a:t>
            </a:r>
            <a:r>
              <a:rPr lang="lv-LV" sz="2000" dirty="0">
                <a:sym typeface="Wingdings" panose="05000000000000000000" pitchFamily="2" charset="2"/>
              </a:rPr>
              <a:t>  Izpildīts.</a:t>
            </a:r>
          </a:p>
          <a:p>
            <a:pPr defTabSz="914400"/>
            <a:endParaRPr lang="lv-LV" sz="1000" b="1" i="1" u="sng" dirty="0">
              <a:highlight>
                <a:srgbClr val="FFFF00"/>
              </a:highlight>
              <a:sym typeface="Wingdings" panose="05000000000000000000" pitchFamily="2" charset="2"/>
            </a:endParaRPr>
          </a:p>
          <a:p>
            <a:pPr defTabSz="914400"/>
            <a:endParaRPr lang="lv-LV" sz="1000" dirty="0">
              <a:sym typeface="Wingdings" panose="05000000000000000000" pitchFamily="2" charset="2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2000" b="1" i="1" dirty="0"/>
              <a:t>Par finansējumu </a:t>
            </a:r>
            <a:r>
              <a:rPr lang="lv-LV" sz="2000" b="1" i="1" dirty="0" err="1"/>
              <a:t>fotoradaru</a:t>
            </a:r>
            <a:r>
              <a:rPr lang="lv-LV" sz="2000" b="1" i="1" dirty="0"/>
              <a:t> darbības nodrošināšanai un finansēšanas avotiem</a:t>
            </a:r>
          </a:p>
          <a:p>
            <a:pPr defTabSz="914400"/>
            <a:r>
              <a:rPr lang="lv-LV" sz="2000" dirty="0">
                <a:sym typeface="Wingdings" panose="05000000000000000000" pitchFamily="2" charset="2"/>
              </a:rPr>
              <a:t>          Daļēji izpildīts (tiek arī skatīts 25.02.2021. sēdē LVC priekšlikums)</a:t>
            </a:r>
            <a:endParaRPr lang="lv-LV" sz="1000" dirty="0">
              <a:sym typeface="Wingdings" panose="05000000000000000000" pitchFamily="2" charset="2"/>
            </a:endParaRPr>
          </a:p>
          <a:p>
            <a:pPr defTabSz="914400"/>
            <a:endParaRPr lang="lv-LV" sz="2000" dirty="0">
              <a:highlight>
                <a:srgbClr val="FFFF00"/>
              </a:highlight>
              <a:sym typeface="Wingdings" panose="05000000000000000000" pitchFamily="2" charset="2"/>
            </a:endParaRPr>
          </a:p>
          <a:p>
            <a:pPr defTabSz="914400"/>
            <a:endParaRPr lang="lv-LV" sz="2000" dirty="0">
              <a:sym typeface="Wingdings" panose="05000000000000000000" pitchFamily="2" charset="2"/>
            </a:endParaRPr>
          </a:p>
          <a:p>
            <a:pPr marL="342900" indent="-342900" defTabSz="914400">
              <a:buAutoNum type="arabicPeriod"/>
            </a:pPr>
            <a:endParaRPr lang="lv-LV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6" name="Graphic 5" descr="Folder Search outline">
            <a:extLst>
              <a:ext uri="{FF2B5EF4-FFF2-40B4-BE49-F238E27FC236}">
                <a16:creationId xmlns:a16="http://schemas.microsoft.com/office/drawing/2014/main" id="{D24D03F1-BD17-4DE7-A8B9-B728CA9F40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27407" y="0"/>
            <a:ext cx="1411793" cy="141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772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8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67710" y="181450"/>
            <a:ext cx="609058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Atskaite par 2020.gadā realizētiem projektiem</a:t>
            </a:r>
            <a:b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lv-LV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87" y="1125728"/>
            <a:ext cx="9063613" cy="6417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endParaRPr lang="lv-LV" sz="2000" dirty="0"/>
          </a:p>
          <a:p>
            <a:pPr defTabSz="914400"/>
            <a:r>
              <a:rPr lang="lv-LV" sz="2000" b="1" dirty="0"/>
              <a:t>2020.gadā realizētie </a:t>
            </a:r>
            <a:r>
              <a:rPr lang="lv-LV" sz="2000" b="1" dirty="0" err="1"/>
              <a:t>CSNg</a:t>
            </a:r>
            <a:r>
              <a:rPr lang="lv-LV" sz="2000" b="1" dirty="0"/>
              <a:t> novēršanas/profilakses projekti:</a:t>
            </a:r>
          </a:p>
          <a:p>
            <a:pPr marL="342900" indent="-342900" defTabSz="914400">
              <a:buFontTx/>
              <a:buChar char="-"/>
            </a:pPr>
            <a:r>
              <a:rPr lang="lv-LV" sz="2000" dirty="0"/>
              <a:t>Kampaņa pret mobilo iekārtu lietošanu automobiļa vadīšanas laikā (CSDD)</a:t>
            </a:r>
          </a:p>
          <a:p>
            <a:pPr marL="342900" indent="-342900" defTabSz="914400">
              <a:buFontTx/>
              <a:buChar char="-"/>
            </a:pPr>
            <a:r>
              <a:rPr lang="lv-LV" sz="2000" dirty="0"/>
              <a:t>Kampaņa pret transportlīdzekļu vadīšanu reibumā (CSDD)</a:t>
            </a:r>
          </a:p>
          <a:p>
            <a:pPr marL="342900" indent="-342900" defTabSz="914400">
              <a:buFontTx/>
              <a:buChar char="-"/>
            </a:pPr>
            <a:r>
              <a:rPr lang="lv-LV" sz="2000" dirty="0"/>
              <a:t>Pētījums par apgaismojuma parametru mērīšanu dažādiem gaismas objektiem (LVC)</a:t>
            </a:r>
          </a:p>
          <a:p>
            <a:pPr marL="342900" indent="-342900" defTabSz="914400">
              <a:buFontTx/>
              <a:buChar char="-"/>
            </a:pPr>
            <a:r>
              <a:rPr lang="lv-LV" sz="2000" dirty="0"/>
              <a:t>Ceļa signālstabiņu uzstādīšana uz valsts reģionālajiem autoceļiem (LVC)</a:t>
            </a:r>
          </a:p>
          <a:p>
            <a:pPr marL="342900" indent="-342900" defTabSz="914400">
              <a:buFontTx/>
              <a:buChar char="-"/>
            </a:pPr>
            <a:r>
              <a:rPr lang="lv-LV" sz="2000" dirty="0"/>
              <a:t>Kampaņa par ātruma ietekmi uz </a:t>
            </a:r>
            <a:r>
              <a:rPr lang="lv-LV" sz="2000" dirty="0" err="1"/>
              <a:t>CSNg</a:t>
            </a:r>
            <a:r>
              <a:rPr lang="lv-LV" sz="2000" dirty="0"/>
              <a:t> sekām (LVC)</a:t>
            </a:r>
          </a:p>
          <a:p>
            <a:pPr marL="342900" indent="-342900" defTabSz="914400">
              <a:buFontTx/>
              <a:buChar char="-"/>
            </a:pPr>
            <a:r>
              <a:rPr lang="lv-LV" sz="2000" dirty="0"/>
              <a:t>Ceļa horizontālā apzīmējuma (ass līnija) krāsošana vai plastikāts uz valsts vietējiem autoceļiem (LVC)</a:t>
            </a:r>
          </a:p>
          <a:p>
            <a:pPr marL="342900" indent="-342900" defTabSz="914400">
              <a:buFontTx/>
              <a:buChar char="-"/>
            </a:pPr>
            <a:r>
              <a:rPr lang="lv-LV" sz="2000" dirty="0"/>
              <a:t>Elektrisko skrejriteņu kustības un manevrēšanas parametru pētījums (RTU)</a:t>
            </a:r>
          </a:p>
          <a:p>
            <a:pPr marL="342900" indent="-342900" defTabSz="914400">
              <a:buFontTx/>
              <a:buChar char="-"/>
            </a:pPr>
            <a:r>
              <a:rPr lang="lv-LV" sz="2000" dirty="0"/>
              <a:t>Drošas braukšanas apmācības motociklu vadītājiem (LMA)</a:t>
            </a:r>
          </a:p>
          <a:p>
            <a:pPr marL="342900" indent="-342900" defTabSz="914400">
              <a:buFontTx/>
              <a:buChar char="-"/>
            </a:pPr>
            <a:r>
              <a:rPr lang="lv-LV" sz="2000" dirty="0"/>
              <a:t>Moto drošības pasākums (LMA)</a:t>
            </a:r>
          </a:p>
          <a:p>
            <a:pPr marL="342900" indent="-342900" defTabSz="914400">
              <a:buFontTx/>
              <a:buChar char="-"/>
            </a:pPr>
            <a:r>
              <a:rPr lang="lv-LV" sz="2000" dirty="0"/>
              <a:t>Ceļu satiksmes drošības plāna </a:t>
            </a:r>
            <a:r>
              <a:rPr lang="lv-LV" sz="2000" dirty="0" err="1"/>
              <a:t>izvērtējums</a:t>
            </a:r>
            <a:r>
              <a:rPr lang="lv-LV" sz="2000" dirty="0"/>
              <a:t> (SM)</a:t>
            </a:r>
          </a:p>
          <a:p>
            <a:pPr marL="342900" indent="-342900" defTabSz="914400">
              <a:buFontTx/>
              <a:buChar char="-"/>
            </a:pPr>
            <a:endParaRPr lang="lv-LV" sz="2000" dirty="0"/>
          </a:p>
          <a:p>
            <a:pPr marL="342900" indent="-342900" defTabSz="914400">
              <a:buFontTx/>
              <a:buChar char="-"/>
            </a:pPr>
            <a:endParaRPr lang="lv-LV" sz="2000" dirty="0"/>
          </a:p>
          <a:p>
            <a:pPr marL="342900" indent="-342900" defTabSz="914400">
              <a:buFontTx/>
              <a:buChar char="-"/>
            </a:pPr>
            <a:endParaRPr lang="lv-LV" sz="2000" dirty="0"/>
          </a:p>
          <a:p>
            <a:pPr defTabSz="914400"/>
            <a:endParaRPr lang="lv-LV" sz="2000" dirty="0">
              <a:highlight>
                <a:srgbClr val="FFFF00"/>
              </a:highlight>
              <a:sym typeface="Wingdings" panose="05000000000000000000" pitchFamily="2" charset="2"/>
            </a:endParaRPr>
          </a:p>
          <a:p>
            <a:pPr defTabSz="914400"/>
            <a:endParaRPr lang="lv-LV" sz="2000" dirty="0">
              <a:highlight>
                <a:srgbClr val="FFFF00"/>
              </a:highlight>
              <a:sym typeface="Wingdings" panose="05000000000000000000" pitchFamily="2" charset="2"/>
            </a:endParaRPr>
          </a:p>
          <a:p>
            <a:pPr marL="342900" indent="-342900" defTabSz="914400">
              <a:buAutoNum type="arabicPeriod"/>
            </a:pPr>
            <a:endParaRPr lang="lv-LV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4" name="Graphic 3" descr="Downward trend graph outline">
            <a:extLst>
              <a:ext uri="{FF2B5EF4-FFF2-40B4-BE49-F238E27FC236}">
                <a16:creationId xmlns:a16="http://schemas.microsoft.com/office/drawing/2014/main" id="{C55CD726-024C-4559-A5FC-34F3518634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73451" y="-151688"/>
            <a:ext cx="1565749" cy="156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43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9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67710" y="181450"/>
            <a:ext cx="609058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Atskaite par 2020.gadā realizētiem projektiem</a:t>
            </a:r>
            <a:b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lv-LV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87" y="1246311"/>
            <a:ext cx="9244483" cy="6417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endParaRPr lang="lv-LV" sz="2000" dirty="0"/>
          </a:p>
          <a:p>
            <a:pPr defTabSz="914400"/>
            <a:r>
              <a:rPr lang="lv-LV" sz="2000" b="1" dirty="0"/>
              <a:t>2020.gadā realizētie </a:t>
            </a:r>
            <a:r>
              <a:rPr lang="lv-LV" sz="2000" b="1" dirty="0" err="1"/>
              <a:t>CSNg</a:t>
            </a:r>
            <a:r>
              <a:rPr lang="lv-LV" sz="2000" b="1" dirty="0"/>
              <a:t> novēršanas/profilakses projekti (IeM projekti):</a:t>
            </a:r>
          </a:p>
          <a:p>
            <a:pPr marL="342900" indent="-342900" defTabSz="914400">
              <a:buFontTx/>
              <a:buChar char="-"/>
            </a:pPr>
            <a:r>
              <a:rPr lang="it-IT" sz="2000" dirty="0"/>
              <a:t>Centralizēta mobilo gala iekārtu iegāde</a:t>
            </a:r>
            <a:r>
              <a:rPr lang="lv-LV" sz="2000" dirty="0"/>
              <a:t> VP un VRS (VP un VRS)</a:t>
            </a:r>
          </a:p>
          <a:p>
            <a:pPr marL="342900" indent="-342900" defTabSz="914400">
              <a:buFontTx/>
              <a:buChar char="-"/>
            </a:pPr>
            <a:r>
              <a:rPr lang="lv-LV" sz="2000" dirty="0"/>
              <a:t>Preventīvo materiāli - gaismas atstarotāju, priekšmetu ar gaismu atstarojošiem elementiem iegāde izsniegšanai pierobežā (VRS)</a:t>
            </a:r>
          </a:p>
          <a:p>
            <a:pPr marL="342900" indent="-342900" defTabSz="914400">
              <a:buFontTx/>
              <a:buChar char="-"/>
            </a:pPr>
            <a:r>
              <a:rPr lang="lv-LV" sz="2000" dirty="0"/>
              <a:t>kampaņa par operatīvo transportlīdzekļu dalību ceļu satiksmē  (VP)</a:t>
            </a:r>
          </a:p>
          <a:p>
            <a:pPr marL="342900" indent="-342900" defTabSz="914400">
              <a:buFontTx/>
              <a:buChar char="-"/>
            </a:pPr>
            <a:r>
              <a:rPr lang="lv-LV" sz="2000" dirty="0"/>
              <a:t>Gaismu atstarojošie priekšmeti un citi materiāli ceļu satiksmes drošības veicināšanas pasākumu nodrošināšanai (VP)</a:t>
            </a:r>
          </a:p>
          <a:p>
            <a:pPr marL="342900" indent="-342900" defTabSz="914400">
              <a:buFontTx/>
              <a:buChar char="-"/>
            </a:pPr>
            <a:r>
              <a:rPr lang="lv-LV" sz="2000" dirty="0"/>
              <a:t>preventīvie materiāli un informatīvie izdales materiāli apmācībām (VP)</a:t>
            </a:r>
          </a:p>
          <a:p>
            <a:pPr marL="342900" indent="-342900" defTabSz="914400">
              <a:buFontTx/>
              <a:buChar char="-"/>
            </a:pPr>
            <a:r>
              <a:rPr lang="lv-LV" sz="2000" dirty="0"/>
              <a:t>Drošības aktivitāšu un izglītojošo kampaņu organizēšana (VP)</a:t>
            </a:r>
          </a:p>
          <a:p>
            <a:pPr marL="342900" indent="-342900" defTabSz="914400">
              <a:buFontTx/>
              <a:buChar char="-"/>
            </a:pPr>
            <a:r>
              <a:rPr lang="lv-LV" sz="2000" dirty="0"/>
              <a:t>VUGD materiāli tehniskās bāzes nostiprināšana un paplašināšana (VUGD)</a:t>
            </a:r>
          </a:p>
          <a:p>
            <a:pPr marL="342900" indent="-342900" defTabSz="914400">
              <a:buFontTx/>
              <a:buChar char="-"/>
            </a:pPr>
            <a:r>
              <a:rPr lang="lv-LV" sz="2000" dirty="0"/>
              <a:t>Kampaņa "Iedzīvotāju izglītošana par rīcību pēc </a:t>
            </a:r>
            <a:r>
              <a:rPr lang="lv-LV" sz="2000" dirty="0" err="1"/>
              <a:t>CSNg</a:t>
            </a:r>
            <a:r>
              <a:rPr lang="lv-LV" sz="2000" dirty="0"/>
              <a:t>"  (VUGD)</a:t>
            </a:r>
          </a:p>
          <a:p>
            <a:pPr marL="342900" indent="-342900" defTabSz="914400">
              <a:buFontTx/>
              <a:buChar char="-"/>
            </a:pPr>
            <a:endParaRPr lang="lv-LV" sz="2000" dirty="0"/>
          </a:p>
          <a:p>
            <a:pPr marL="342900" indent="-342900" defTabSz="914400">
              <a:buFontTx/>
              <a:buChar char="-"/>
            </a:pPr>
            <a:endParaRPr lang="lv-LV" sz="2000" dirty="0"/>
          </a:p>
          <a:p>
            <a:pPr marL="342900" indent="-342900" defTabSz="914400">
              <a:buFontTx/>
              <a:buChar char="-"/>
            </a:pPr>
            <a:endParaRPr lang="lv-LV" sz="2000" dirty="0"/>
          </a:p>
          <a:p>
            <a:pPr marL="342900" indent="-342900" defTabSz="914400">
              <a:buFontTx/>
              <a:buChar char="-"/>
            </a:pPr>
            <a:endParaRPr lang="lv-LV" sz="2000" dirty="0"/>
          </a:p>
          <a:p>
            <a:pPr marL="342900" indent="-342900" defTabSz="914400">
              <a:buFontTx/>
              <a:buChar char="-"/>
            </a:pPr>
            <a:endParaRPr lang="lv-LV" sz="2000" dirty="0"/>
          </a:p>
          <a:p>
            <a:pPr defTabSz="914400"/>
            <a:endParaRPr lang="lv-LV" sz="2000" dirty="0">
              <a:highlight>
                <a:srgbClr val="FFFF00"/>
              </a:highlight>
              <a:sym typeface="Wingdings" panose="05000000000000000000" pitchFamily="2" charset="2"/>
            </a:endParaRPr>
          </a:p>
          <a:p>
            <a:pPr defTabSz="914400"/>
            <a:endParaRPr lang="lv-LV" sz="2000" dirty="0">
              <a:highlight>
                <a:srgbClr val="FFFF00"/>
              </a:highlight>
              <a:sym typeface="Wingdings" panose="05000000000000000000" pitchFamily="2" charset="2"/>
            </a:endParaRPr>
          </a:p>
          <a:p>
            <a:pPr marL="342900" indent="-342900" defTabSz="914400">
              <a:buAutoNum type="arabicPeriod"/>
            </a:pPr>
            <a:endParaRPr lang="lv-LV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4" name="Graphic 3" descr="Downward trend graph outline">
            <a:extLst>
              <a:ext uri="{FF2B5EF4-FFF2-40B4-BE49-F238E27FC236}">
                <a16:creationId xmlns:a16="http://schemas.microsoft.com/office/drawing/2014/main" id="{C55CD726-024C-4559-A5FC-34F3518634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73451" y="-151688"/>
            <a:ext cx="1565749" cy="156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49309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3485</TotalTime>
  <Words>925</Words>
  <Application>Microsoft Office PowerPoint</Application>
  <PresentationFormat>On-screen Show (4:3)</PresentationFormat>
  <Paragraphs>234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Verdana</vt:lpstr>
      <vt:lpstr>89_Prezentacija_templateLV</vt:lpstr>
      <vt:lpstr>Ceļu satiksmes drošības padomes sēde 2021.gada 25.februāris    Informācija par:  - CSD plāna 2017-2020 rādītāji; - CSDP domnīcas darbs; - padomes lēmumu izpilde; - atskaites par 2020.gada projektiem    Annija Novikova Satiksmes ministrijas  Autosatiksmes Departamenta direktora vietniece, Autotransporta nodaļas vadītāja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Jānis Kalniņš</cp:lastModifiedBy>
  <cp:revision>331</cp:revision>
  <cp:lastPrinted>2017-02-07T16:15:36Z</cp:lastPrinted>
  <dcterms:created xsi:type="dcterms:W3CDTF">2014-11-20T14:46:47Z</dcterms:created>
  <dcterms:modified xsi:type="dcterms:W3CDTF">2021-03-01T09:26:50Z</dcterms:modified>
</cp:coreProperties>
</file>