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54" r:id="rId2"/>
    <p:sldId id="435" r:id="rId3"/>
    <p:sldId id="427" r:id="rId4"/>
    <p:sldId id="430" r:id="rId5"/>
    <p:sldId id="431" r:id="rId6"/>
    <p:sldId id="432" r:id="rId7"/>
    <p:sldId id="433" r:id="rId8"/>
    <p:sldId id="434" r:id="rId9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ānis Kalniņš" initials="JK" lastIdx="3" clrIdx="0"/>
  <p:cmAuthor id="1" name="Edgars Ļeonovs" initials="EĻ" lastIdx="1" clrIdx="1">
    <p:extLst>
      <p:ext uri="{19B8F6BF-5375-455C-9EA6-DF929625EA0E}">
        <p15:presenceInfo xmlns:p15="http://schemas.microsoft.com/office/powerpoint/2012/main" userId="S-1-5-21-725345543-1935655697-839522115-82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11" autoAdjust="0"/>
    <p:restoredTop sz="92968" autoAdjust="0"/>
  </p:normalViewPr>
  <p:slideViewPr>
    <p:cSldViewPr snapToGrid="0" snapToObjects="1">
      <p:cViewPr varScale="1">
        <p:scale>
          <a:sx n="76" d="100"/>
          <a:sy n="76" d="100"/>
        </p:scale>
        <p:origin x="114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691353355169097E-2"/>
          <c:y val="4.9525375320452578E-2"/>
          <c:w val="0.88623369248804906"/>
          <c:h val="0.72931379667766627"/>
        </c:manualLayout>
      </c:layout>
      <c:lineChart>
        <c:grouping val="standard"/>
        <c:varyColors val="0"/>
        <c:ser>
          <c:idx val="0"/>
          <c:order val="0"/>
          <c:tx>
            <c:strRef>
              <c:f>Sheet1!$G$5</c:f>
              <c:strCache>
                <c:ptCount val="1"/>
                <c:pt idx="0">
                  <c:v>fatalities</c:v>
                </c:pt>
              </c:strCache>
            </c:strRef>
          </c:tx>
          <c:spPr>
            <a:ln w="17155" cap="rnd">
              <a:solidFill>
                <a:schemeClr val="accent6"/>
              </a:solidFill>
            </a:ln>
            <a:effectLst>
              <a:glow rad="139700">
                <a:schemeClr val="accent6">
                  <a:satMod val="175000"/>
                  <a:alpha val="14000"/>
                </a:schemeClr>
              </a:glow>
            </a:effectLst>
          </c:spPr>
          <c:marker>
            <c:symbol val="none"/>
          </c:marker>
          <c:cat>
            <c:numRef>
              <c:f>Sheet1!$F$6:$F$56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Sheet1!$G$6:$G$56</c:f>
              <c:numCache>
                <c:formatCode>0</c:formatCode>
                <c:ptCount val="51"/>
                <c:pt idx="0">
                  <c:v>635.04</c:v>
                </c:pt>
                <c:pt idx="1">
                  <c:v>558.36</c:v>
                </c:pt>
                <c:pt idx="2">
                  <c:v>559.44000000000005</c:v>
                </c:pt>
                <c:pt idx="3">
                  <c:v>532.44000000000005</c:v>
                </c:pt>
                <c:pt idx="4" formatCode="General">
                  <c:v>516</c:v>
                </c:pt>
                <c:pt idx="5" formatCode="General">
                  <c:v>442</c:v>
                </c:pt>
                <c:pt idx="6" formatCode="General">
                  <c:v>407</c:v>
                </c:pt>
                <c:pt idx="7" formatCode="General">
                  <c:v>419</c:v>
                </c:pt>
                <c:pt idx="8" formatCode="General">
                  <c:v>316</c:v>
                </c:pt>
                <c:pt idx="9" formatCode="General">
                  <c:v>254</c:v>
                </c:pt>
                <c:pt idx="10" formatCode="General">
                  <c:v>218</c:v>
                </c:pt>
                <c:pt idx="11" formatCode="General">
                  <c:v>179</c:v>
                </c:pt>
                <c:pt idx="12" formatCode="General">
                  <c:v>177</c:v>
                </c:pt>
                <c:pt idx="13" formatCode="General">
                  <c:v>179</c:v>
                </c:pt>
                <c:pt idx="14" formatCode="General">
                  <c:v>212</c:v>
                </c:pt>
                <c:pt idx="15" formatCode="General">
                  <c:v>188</c:v>
                </c:pt>
                <c:pt idx="16" formatCode="General">
                  <c:v>158</c:v>
                </c:pt>
                <c:pt idx="17" formatCode="General">
                  <c:v>136</c:v>
                </c:pt>
                <c:pt idx="18" formatCode="General">
                  <c:v>148</c:v>
                </c:pt>
                <c:pt idx="19" formatCode="General">
                  <c:v>132</c:v>
                </c:pt>
                <c:pt idx="20" formatCode="General">
                  <c:v>115</c:v>
                </c:pt>
                <c:pt idx="21" formatCode="General">
                  <c:v>104</c:v>
                </c:pt>
                <c:pt idx="22" formatCode="General">
                  <c:v>98</c:v>
                </c:pt>
                <c:pt idx="23" formatCode="General">
                  <c:v>93</c:v>
                </c:pt>
                <c:pt idx="24" formatCode="General">
                  <c:v>87</c:v>
                </c:pt>
                <c:pt idx="25" formatCode="General">
                  <c:v>82</c:v>
                </c:pt>
                <c:pt idx="26" formatCode="General">
                  <c:v>76</c:v>
                </c:pt>
                <c:pt idx="27" formatCode="General">
                  <c:v>71</c:v>
                </c:pt>
                <c:pt idx="28" formatCode="General">
                  <c:v>65</c:v>
                </c:pt>
                <c:pt idx="29" formatCode="General">
                  <c:v>60</c:v>
                </c:pt>
                <c:pt idx="30" formatCode="General">
                  <c:v>55</c:v>
                </c:pt>
                <c:pt idx="31" formatCode="General">
                  <c:v>52</c:v>
                </c:pt>
                <c:pt idx="32" formatCode="General">
                  <c:v>49</c:v>
                </c:pt>
                <c:pt idx="33" formatCode="General">
                  <c:v>47</c:v>
                </c:pt>
                <c:pt idx="34" formatCode="General">
                  <c:v>44</c:v>
                </c:pt>
                <c:pt idx="35" formatCode="General">
                  <c:v>41</c:v>
                </c:pt>
                <c:pt idx="36" formatCode="General">
                  <c:v>38</c:v>
                </c:pt>
                <c:pt idx="37" formatCode="General">
                  <c:v>36</c:v>
                </c:pt>
                <c:pt idx="38" formatCode="General">
                  <c:v>33</c:v>
                </c:pt>
                <c:pt idx="39" formatCode="General">
                  <c:v>30</c:v>
                </c:pt>
                <c:pt idx="40" formatCode="General">
                  <c:v>28</c:v>
                </c:pt>
                <c:pt idx="41" formatCode="General">
                  <c:v>25</c:v>
                </c:pt>
                <c:pt idx="42" formatCode="General">
                  <c:v>22</c:v>
                </c:pt>
                <c:pt idx="43" formatCode="General">
                  <c:v>20</c:v>
                </c:pt>
                <c:pt idx="44" formatCode="General">
                  <c:v>17</c:v>
                </c:pt>
                <c:pt idx="45" formatCode="General">
                  <c:v>14</c:v>
                </c:pt>
                <c:pt idx="46" formatCode="General">
                  <c:v>11</c:v>
                </c:pt>
                <c:pt idx="47" formatCode="General">
                  <c:v>8</c:v>
                </c:pt>
                <c:pt idx="48" formatCode="General">
                  <c:v>6</c:v>
                </c:pt>
                <c:pt idx="49" formatCode="General">
                  <c:v>3</c:v>
                </c:pt>
                <c:pt idx="50" formatCode="General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A9F-4AB8-8393-E8FB200993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1569432"/>
        <c:axId val="1"/>
      </c:lineChart>
      <c:catAx>
        <c:axId val="2115694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544" b="1" i="0" u="none" strike="noStrike" baseline="0">
                    <a:solidFill>
                      <a:srgbClr val="9933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lv-LV" dirty="0"/>
                  <a:t>gads</a:t>
                </a:r>
              </a:p>
            </c:rich>
          </c:tx>
          <c:overlay val="0"/>
          <c:spPr>
            <a:noFill/>
            <a:ln w="19606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4902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235" b="0" i="0" u="none" strike="noStrike" kern="1200" baseline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544" b="1" i="0" u="none" strike="noStrike" baseline="0">
                    <a:solidFill>
                      <a:srgbClr val="9933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lv-LV" dirty="0"/>
                  <a:t>Bojāgājušie</a:t>
                </a:r>
              </a:p>
            </c:rich>
          </c:tx>
          <c:overlay val="0"/>
          <c:spPr>
            <a:noFill/>
            <a:ln w="19606">
              <a:noFill/>
            </a:ln>
          </c:spPr>
        </c:title>
        <c:numFmt formatCode="0" sourceLinked="1"/>
        <c:majorTickMark val="out"/>
        <c:minorTickMark val="none"/>
        <c:tickLblPos val="nextTo"/>
        <c:spPr>
          <a:ln w="4902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26" b="1" i="0" u="none" strike="noStrike" kern="1200" baseline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211569432"/>
        <c:crosses val="autoZero"/>
        <c:crossBetween val="between"/>
      </c:valAx>
      <c:spPr>
        <a:noFill/>
        <a:ln>
          <a:solidFill>
            <a:srgbClr val="4F81BD">
              <a:shade val="50000"/>
              <a:alpha val="46000"/>
            </a:srgbClr>
          </a:solidFill>
        </a:ln>
        <a:effectLst/>
      </c:spPr>
    </c:plotArea>
    <c:plotVisOnly val="1"/>
    <c:dispBlanksAs val="gap"/>
    <c:showDLblsOverMax val="0"/>
  </c:chart>
  <c:spPr>
    <a:solidFill>
      <a:sysClr val="window" lastClr="FFFFFF">
        <a:alpha val="0"/>
      </a:sysClr>
    </a:solidFill>
    <a:ln w="7352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728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B8E79-1BF4-4C6D-A410-E6EC2E2C5A7A}" type="datetimeFigureOut">
              <a:rPr lang="lv-LV" smtClean="0"/>
              <a:t>18.02.2021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728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0FA27-1C10-4836-BFA8-0329ABC82A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014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29A4B31-33DD-43A8-9532-B7325ACB2E34}" type="datetimeFigureOut">
              <a:rPr lang="lv-LV" altLang="lv-LV"/>
              <a:pPr>
                <a:defRPr/>
              </a:pPr>
              <a:t>18.02.2021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FC1D6188-9505-4E27-847D-D21DE741DABE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942903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9506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AF6A5797-3D96-4F42-A9EB-917E84AB786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3060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862DBDE-6350-430D-97D0-01F9C821BA8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9949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3796DD49-93BF-48BE-B19B-03B16FF5764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2771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4796816E-1B21-4B86-957B-7977EBF8A6A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75916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8E0BD877-4834-417C-B3BD-1AB3E461131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9857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B80CC95-A328-44A0-9C9D-C8145ED0D68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41870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7CD31F58-9435-41C8-A4A2-17674A9DF82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85570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989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67079766-7892-4FE6-9F77-EF12C868E477}" type="datetime1">
              <a:rPr lang="en-US" altLang="lv-LV"/>
              <a:pPr>
                <a:defRPr/>
              </a:pPr>
              <a:t>2/18/2021</a:t>
            </a:fld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801287A1-228F-4092-9727-FC5899FE815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image" Target="../media/image6.svg"/><Relationship Id="rId7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microsoft.com/office/2007/relationships/hdphoto" Target="../media/hdphoto1.wdp"/><Relationship Id="rId10" Type="http://schemas.openxmlformats.org/officeDocument/2006/relationships/image" Target="../media/image11.svg"/><Relationship Id="rId4" Type="http://schemas.openxmlformats.org/officeDocument/2006/relationships/image" Target="../media/image7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emf"/><Relationship Id="rId4" Type="http://schemas.openxmlformats.org/officeDocument/2006/relationships/package" Target="../embeddings/Microsoft_Word_Document.doc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1</a:t>
            </a:fld>
            <a:endParaRPr lang="en-US" altLang="lv-LV"/>
          </a:p>
        </p:txBody>
      </p:sp>
      <p:sp>
        <p:nvSpPr>
          <p:cNvPr id="8" name="Rectangle 7"/>
          <p:cNvSpPr/>
          <p:nvPr/>
        </p:nvSpPr>
        <p:spPr>
          <a:xfrm>
            <a:off x="492586" y="1944421"/>
            <a:ext cx="848590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lv-LV" sz="1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28781" y="976085"/>
            <a:ext cx="7893188" cy="1066799"/>
          </a:xfrm>
        </p:spPr>
        <p:txBody>
          <a:bodyPr>
            <a:normAutofit fontScale="90000"/>
          </a:bodyPr>
          <a:lstStyle/>
          <a:p>
            <a:pPr algn="ctr"/>
            <a:r>
              <a:rPr lang="lv-LV" altLang="lv-LV" sz="1800" dirty="0"/>
              <a:t>Ceļu satiksmes drošības padomes sēde</a:t>
            </a:r>
            <a:br>
              <a:rPr lang="lv-LV" altLang="lv-LV" sz="1800" dirty="0"/>
            </a:br>
            <a:r>
              <a:rPr lang="lv-LV" altLang="lv-LV" sz="1800" dirty="0"/>
              <a:t>2021.gada 25.februāris</a:t>
            </a: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2800" i="1" dirty="0"/>
            </a:br>
            <a:br>
              <a:rPr lang="lv-LV" altLang="lv-LV" sz="2800" i="1" dirty="0"/>
            </a:br>
            <a:br>
              <a:rPr lang="lv-LV" altLang="lv-LV" sz="2800" i="1" dirty="0"/>
            </a:br>
            <a:r>
              <a:rPr lang="lv-LV" altLang="lv-LV" sz="3300" dirty="0"/>
              <a:t>Ceļu satiksmes drošības plāna 2021.-2027.gadam projekts</a:t>
            </a:r>
            <a:br>
              <a:rPr lang="lv-LV" altLang="lv-LV" sz="3300" dirty="0"/>
            </a:br>
            <a:br>
              <a:rPr lang="lv-LV" altLang="lv-LV" sz="3300" dirty="0"/>
            </a:b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1800" dirty="0"/>
            </a:br>
            <a:r>
              <a:rPr lang="lv-LV" altLang="lv-LV" sz="2000" dirty="0"/>
              <a:t>Tālivaldis Vectirāns</a:t>
            </a:r>
            <a:br>
              <a:rPr lang="lv-LV" altLang="lv-LV" sz="1800" dirty="0"/>
            </a:br>
            <a:r>
              <a:rPr lang="lv-LV" altLang="lv-LV" sz="1800" dirty="0"/>
              <a:t>Satiksmes ministrijas </a:t>
            </a:r>
            <a:br>
              <a:rPr lang="lv-LV" altLang="lv-LV" sz="1800" dirty="0"/>
            </a:br>
            <a:r>
              <a:rPr lang="lv-LV" altLang="lv-LV" sz="1800" dirty="0"/>
              <a:t>Autosatiksmes departamenta direktors</a:t>
            </a:r>
            <a:br>
              <a:rPr lang="lv-LV" altLang="lv-LV" sz="2800" i="1" dirty="0"/>
            </a:br>
            <a:br>
              <a:rPr lang="lv-LV" altLang="lv-LV" sz="2800" i="1" dirty="0"/>
            </a:br>
            <a:br>
              <a:rPr lang="lv-LV" altLang="lv-LV" sz="2800" dirty="0"/>
            </a:br>
            <a:endParaRPr lang="lv-LV" sz="2800" dirty="0"/>
          </a:p>
        </p:txBody>
      </p:sp>
    </p:spTree>
    <p:extLst>
      <p:ext uri="{BB962C8B-B14F-4D97-AF65-F5344CB8AC3E}">
        <p14:creationId xmlns:p14="http://schemas.microsoft.com/office/powerpoint/2010/main" val="1036030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09" y="181450"/>
            <a:ext cx="685425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drošības plāns 2021-2027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068" y="2010519"/>
            <a:ext cx="8080132" cy="4693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lv-LV" sz="2000" b="1" dirty="0">
                <a:cs typeface="Arial" panose="020B0604020202020204" pitchFamily="34" charset="0"/>
              </a:rPr>
              <a:t>Ceļu satiksmes drošības programmas </a:t>
            </a:r>
            <a:r>
              <a:rPr lang="en-US" sz="2000" b="1" dirty="0">
                <a:cs typeface="Arial" panose="020B0604020202020204" pitchFamily="34" charset="0"/>
              </a:rPr>
              <a:t>(pl</a:t>
            </a:r>
            <a:r>
              <a:rPr lang="lv-LV" sz="2000" b="1" dirty="0" err="1">
                <a:cs typeface="Arial" panose="020B0604020202020204" pitchFamily="34" charset="0"/>
              </a:rPr>
              <a:t>āni</a:t>
            </a:r>
            <a:r>
              <a:rPr lang="en-US" sz="2000" b="1" dirty="0">
                <a:cs typeface="Arial" panose="020B0604020202020204" pitchFamily="34" charset="0"/>
              </a:rPr>
              <a:t>) </a:t>
            </a:r>
            <a:r>
              <a:rPr lang="lv-LV" sz="2000" b="1" dirty="0">
                <a:cs typeface="Arial" panose="020B0604020202020204" pitchFamily="34" charset="0"/>
              </a:rPr>
              <a:t>kopš</a:t>
            </a:r>
            <a:r>
              <a:rPr lang="en-US" sz="2000" b="1" dirty="0">
                <a:cs typeface="Arial" panose="020B0604020202020204" pitchFamily="34" charset="0"/>
              </a:rPr>
              <a:t> 1994 :</a:t>
            </a:r>
            <a:endParaRPr lang="lv-LV" sz="2000" b="1" dirty="0">
              <a:cs typeface="Arial" panose="020B0604020202020204" pitchFamily="34" charset="0"/>
            </a:endParaRPr>
          </a:p>
          <a:p>
            <a:pPr lvl="0"/>
            <a:endParaRPr lang="en-US" sz="2000" dirty="0">
              <a:cs typeface="Arial" panose="020B0604020202020204" pitchFamily="34" charset="0"/>
            </a:endParaRPr>
          </a:p>
          <a:p>
            <a:pPr lvl="0"/>
            <a:r>
              <a:rPr lang="en-US" sz="2000" dirty="0">
                <a:cs typeface="Arial" panose="020B0604020202020204" pitchFamily="34" charset="0"/>
              </a:rPr>
              <a:t>• </a:t>
            </a:r>
            <a:r>
              <a:rPr lang="lv-LV" sz="2000" dirty="0">
                <a:cs typeface="Arial" panose="020B0604020202020204" pitchFamily="34" charset="0"/>
              </a:rPr>
              <a:t>Ceļu satiksmes drošības programma </a:t>
            </a:r>
            <a:r>
              <a:rPr lang="en-US" sz="2000" dirty="0">
                <a:cs typeface="Arial" panose="020B0604020202020204" pitchFamily="34" charset="0"/>
              </a:rPr>
              <a:t>1994 – 1999</a:t>
            </a:r>
          </a:p>
          <a:p>
            <a:pPr lvl="0"/>
            <a:r>
              <a:rPr lang="en-US" sz="2000" dirty="0">
                <a:cs typeface="Arial" panose="020B0604020202020204" pitchFamily="34" charset="0"/>
              </a:rPr>
              <a:t>• </a:t>
            </a:r>
            <a:r>
              <a:rPr lang="lv-LV" sz="2000" dirty="0">
                <a:cs typeface="Arial" panose="020B0604020202020204" pitchFamily="34" charset="0"/>
              </a:rPr>
              <a:t>Nacionālā ceļu satiksmes drošības programma </a:t>
            </a:r>
            <a:r>
              <a:rPr lang="en-US" sz="2000" dirty="0">
                <a:cs typeface="Arial" panose="020B0604020202020204" pitchFamily="34" charset="0"/>
              </a:rPr>
              <a:t>2000 – 2006</a:t>
            </a:r>
          </a:p>
          <a:p>
            <a:pPr lvl="0"/>
            <a:r>
              <a:rPr lang="en-US" sz="2000" dirty="0">
                <a:cs typeface="Arial" panose="020B0604020202020204" pitchFamily="34" charset="0"/>
              </a:rPr>
              <a:t>• </a:t>
            </a:r>
            <a:r>
              <a:rPr lang="lv-LV" sz="2000" dirty="0">
                <a:cs typeface="Arial" panose="020B0604020202020204" pitchFamily="34" charset="0"/>
              </a:rPr>
              <a:t>Ceļu satiksmes drošības programma </a:t>
            </a:r>
            <a:r>
              <a:rPr lang="en-US" sz="2000" dirty="0">
                <a:cs typeface="Arial" panose="020B0604020202020204" pitchFamily="34" charset="0"/>
              </a:rPr>
              <a:t>2007 – 2013</a:t>
            </a:r>
          </a:p>
          <a:p>
            <a:pPr lvl="0"/>
            <a:r>
              <a:rPr lang="en-US" sz="2000" dirty="0">
                <a:cs typeface="Arial" panose="020B0604020202020204" pitchFamily="34" charset="0"/>
              </a:rPr>
              <a:t>• </a:t>
            </a:r>
            <a:r>
              <a:rPr lang="lv-LV" sz="2000" dirty="0">
                <a:cs typeface="Arial" panose="020B0604020202020204" pitchFamily="34" charset="0"/>
              </a:rPr>
              <a:t>Ceļu satiksmes drošības plāns </a:t>
            </a:r>
            <a:r>
              <a:rPr lang="en-US" sz="2000" dirty="0">
                <a:cs typeface="Arial" panose="020B0604020202020204" pitchFamily="34" charset="0"/>
              </a:rPr>
              <a:t>2014-2016</a:t>
            </a:r>
          </a:p>
          <a:p>
            <a:pPr lvl="0"/>
            <a:r>
              <a:rPr lang="en-US" sz="2000" dirty="0">
                <a:cs typeface="Arial" panose="020B0604020202020204" pitchFamily="34" charset="0"/>
              </a:rPr>
              <a:t>• </a:t>
            </a:r>
            <a:r>
              <a:rPr lang="lv-LV" sz="2000" dirty="0">
                <a:cs typeface="Arial" panose="020B0604020202020204" pitchFamily="34" charset="0"/>
              </a:rPr>
              <a:t>Ceļu satiksmes drošības plāns </a:t>
            </a:r>
            <a:r>
              <a:rPr lang="en-US" sz="2000" dirty="0">
                <a:cs typeface="Arial" panose="020B0604020202020204" pitchFamily="34" charset="0"/>
              </a:rPr>
              <a:t>2017-2020</a:t>
            </a:r>
            <a:endParaRPr lang="lv-LV" sz="2000" dirty="0">
              <a:cs typeface="Arial" panose="020B0604020202020204" pitchFamily="34" charset="0"/>
            </a:endParaRPr>
          </a:p>
          <a:p>
            <a:pPr lvl="0"/>
            <a:endParaRPr lang="en-US" sz="2000" b="1" dirty="0">
              <a:solidFill>
                <a:schemeClr val="accent6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lv-LV" sz="2000" b="1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Nākamajā </a:t>
            </a:r>
            <a:r>
              <a:rPr lang="lv-LV" sz="2000" b="1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periodā – Ceļu satiksmes drošības plāns 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2021 – 2027</a:t>
            </a:r>
          </a:p>
          <a:p>
            <a:pPr lvl="0"/>
            <a:endParaRPr lang="lv-LV" sz="1800" dirty="0">
              <a:cs typeface="Arial" panose="020B0604020202020204" pitchFamily="34" charset="0"/>
            </a:endParaRPr>
          </a:p>
          <a:p>
            <a:pPr defTabSz="914400"/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11" name="Graphic 10" descr="Checklist with solid fill">
            <a:extLst>
              <a:ext uri="{FF2B5EF4-FFF2-40B4-BE49-F238E27FC236}">
                <a16:creationId xmlns:a16="http://schemas.microsoft.com/office/drawing/2014/main" id="{BAF6E671-2B6B-4F40-B752-8C4CD7B214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76167" y="181450"/>
            <a:ext cx="1215851" cy="121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505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09" y="181450"/>
            <a:ext cx="685425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drošības plāns 2021-2027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250" y="1855151"/>
            <a:ext cx="8232950" cy="5616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lv-LV" sz="2000" dirty="0">
                <a:cs typeface="Arial" panose="020B0604020202020204" pitchFamily="34" charset="0"/>
              </a:rPr>
              <a:t>2020.gadā noslēdzās iepriekšējais plānošanas periods (2010 – 2020)</a:t>
            </a:r>
          </a:p>
          <a:p>
            <a:pPr lvl="0"/>
            <a:endParaRPr lang="lv-LV" sz="2000" dirty="0">
              <a:cs typeface="Arial" panose="020B060402020202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lv-LV" sz="2000" dirty="0">
                <a:cs typeface="Arial" panose="020B0604020202020204" pitchFamily="34" charset="0"/>
              </a:rPr>
              <a:t> Jaunais plāns ievada nākamo periodu – 2021 - 2030</a:t>
            </a:r>
          </a:p>
          <a:p>
            <a:pPr lvl="0" algn="just"/>
            <a:endParaRPr lang="lv-LV" sz="2000" dirty="0">
              <a:cs typeface="Arial" panose="020B060402020202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lv-LV" sz="2000" dirty="0">
                <a:cs typeface="Arial" panose="020B0604020202020204" pitchFamily="34" charset="0"/>
              </a:rPr>
              <a:t>Ceļu satiksmes drošības uzlabošanā neatsverama ir visu dalībnieku aktīva iesaiste un pareiza attieksme pret drošību, tādējādi plāna aktivitātes aptver visu ceļu satiksmes dalībnieku loku.</a:t>
            </a:r>
          </a:p>
          <a:p>
            <a:pPr lvl="0"/>
            <a:endParaRPr lang="lv-LV" sz="2000" dirty="0">
              <a:cs typeface="Arial" panose="020B060402020202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lv-LV" sz="2000" dirty="0">
                <a:cs typeface="Arial" panose="020B0604020202020204" pitchFamily="34" charset="0"/>
              </a:rPr>
              <a:t>Plānā noteikti rīcības virzieni ceļu satiksmes drošības uzlabošanā, nosakot atbildīgās institūcijas un rīcības virzienu īstenošanas termiņus un nepieciešamo finansējumu.</a:t>
            </a:r>
          </a:p>
          <a:p>
            <a:pPr lvl="0"/>
            <a:endParaRPr lang="lv-LV" sz="1800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11" name="Graphic 10" descr="Checklist with solid fill">
            <a:extLst>
              <a:ext uri="{FF2B5EF4-FFF2-40B4-BE49-F238E27FC236}">
                <a16:creationId xmlns:a16="http://schemas.microsoft.com/office/drawing/2014/main" id="{BAF6E671-2B6B-4F40-B752-8C4CD7B214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76167" y="181450"/>
            <a:ext cx="1215851" cy="121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342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4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09" y="181450"/>
            <a:ext cx="685425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drošības plāns 2021-2027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163" y="1338544"/>
            <a:ext cx="8549473" cy="3585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lvl="0" indent="-285750">
              <a:buFont typeface="Wingdings" panose="05000000000000000000" pitchFamily="2" charset="2"/>
              <a:buChar char="à"/>
            </a:pPr>
            <a:endParaRPr lang="lv-LV" sz="1800" dirty="0">
              <a:cs typeface="Arial" panose="020B0604020202020204" pitchFamily="34" charset="0"/>
            </a:endParaRPr>
          </a:p>
          <a:p>
            <a:pPr lvl="0"/>
            <a:r>
              <a:rPr lang="lv-LV" sz="1800" dirty="0">
                <a:cs typeface="Arial" panose="020B0604020202020204" pitchFamily="34" charset="0"/>
              </a:rPr>
              <a:t>Plānā tiek pievērsta uzmanība faktoriem, kas tiešā mērā ietekmē ceļu satiksmes drošību: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lv-LV" sz="1800" b="1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cilvēks</a:t>
            </a:r>
            <a:r>
              <a:rPr lang="lv-LV" sz="1800" dirty="0">
                <a:cs typeface="Arial" panose="020B0604020202020204" pitchFamily="34" charset="0"/>
              </a:rPr>
              <a:t> (satiksmes dalībnieks)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lv-LV" sz="1800" b="1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 transportlīdzeklis </a:t>
            </a:r>
            <a:r>
              <a:rPr lang="lv-LV" sz="1800" dirty="0">
                <a:cs typeface="Arial" panose="020B0604020202020204" pitchFamily="34" charset="0"/>
              </a:rPr>
              <a:t>(tā tehniskais stāvoklis un aprīkojums)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lv-LV" sz="1800" b="1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apkārtējās vide </a:t>
            </a:r>
            <a:r>
              <a:rPr lang="lv-LV" sz="1800" dirty="0">
                <a:cs typeface="Arial" panose="020B0604020202020204" pitchFamily="34" charset="0"/>
              </a:rPr>
              <a:t>(ceļu infrastruktūra).</a:t>
            </a:r>
          </a:p>
          <a:p>
            <a:pPr lvl="0"/>
            <a:endParaRPr lang="lv-LV" sz="1800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11" name="Graphic 10" descr="Checklist with solid fill">
            <a:extLst>
              <a:ext uri="{FF2B5EF4-FFF2-40B4-BE49-F238E27FC236}">
                <a16:creationId xmlns:a16="http://schemas.microsoft.com/office/drawing/2014/main" id="{BAF6E671-2B6B-4F40-B752-8C4CD7B214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4187" y="21489"/>
            <a:ext cx="1519813" cy="1519813"/>
          </a:xfrm>
          <a:prstGeom prst="rect">
            <a:avLst/>
          </a:prstGeom>
        </p:spPr>
      </p:pic>
      <p:pic>
        <p:nvPicPr>
          <p:cNvPr id="8" name="Picture 7" descr="Attēlu rezultāti vaicājumam “vehicle symbol”">
            <a:extLst>
              <a:ext uri="{FF2B5EF4-FFF2-40B4-BE49-F238E27FC236}">
                <a16:creationId xmlns:a16="http://schemas.microsoft.com/office/drawing/2014/main" id="{85454AD3-A2F4-4E58-B00F-3D2B7FBB53ED}"/>
              </a:ext>
            </a:extLst>
          </p:cNvPr>
          <p:cNvPicPr/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082" y="5294488"/>
            <a:ext cx="1695450" cy="652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Attēlu rezultāti vaicājumam “person symbol”">
            <a:extLst>
              <a:ext uri="{FF2B5EF4-FFF2-40B4-BE49-F238E27FC236}">
                <a16:creationId xmlns:a16="http://schemas.microsoft.com/office/drawing/2014/main" id="{429C46BC-F1B3-4507-B549-44CA71D7ADF3}"/>
              </a:ext>
            </a:extLst>
          </p:cNvPr>
          <p:cNvPicPr/>
          <p:nvPr/>
        </p:nvPicPr>
        <p:blipFill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912" y="3566653"/>
            <a:ext cx="1995170" cy="10471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Attēlu rezultāti vaicājumam “road symbol”">
            <a:extLst>
              <a:ext uri="{FF2B5EF4-FFF2-40B4-BE49-F238E27FC236}">
                <a16:creationId xmlns:a16="http://schemas.microsoft.com/office/drawing/2014/main" id="{00A86DB3-9B21-4499-BF1F-1C1D1777A4CF}"/>
              </a:ext>
            </a:extLst>
          </p:cNvPr>
          <p:cNvPicPr/>
          <p:nvPr/>
        </p:nvPicPr>
        <p:blipFill>
          <a:blip r:embed="rId8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8337" y="3484103"/>
            <a:ext cx="1428750" cy="1128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raphic 16" descr="Arrow circle">
            <a:extLst>
              <a:ext uri="{FF2B5EF4-FFF2-40B4-BE49-F238E27FC236}">
                <a16:creationId xmlns:a16="http://schemas.microsoft.com/office/drawing/2014/main" id="{5CFFE237-38A9-4D96-A15B-E27D82941793}"/>
              </a:ext>
            </a:extLst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465512" y="3006583"/>
            <a:ext cx="2295525" cy="229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620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5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09" y="181450"/>
            <a:ext cx="685425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drošības plāns 2021-2027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984" y="1541302"/>
            <a:ext cx="8170983" cy="6386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lvl="0" indent="-285750">
              <a:buFont typeface="Wingdings" panose="05000000000000000000" pitchFamily="2" charset="2"/>
              <a:buChar char="à"/>
            </a:pPr>
            <a:endParaRPr lang="lv-LV" sz="2000" dirty="0">
              <a:cs typeface="Arial" panose="020B0604020202020204" pitchFamily="34" charset="0"/>
            </a:endParaRPr>
          </a:p>
          <a:p>
            <a:pPr lvl="0"/>
            <a:r>
              <a:rPr lang="lv-LV" sz="1800" dirty="0">
                <a:cs typeface="Arial" panose="020B0604020202020204" pitchFamily="34" charset="0"/>
              </a:rPr>
              <a:t>Starptautiskie plānošanas dokumenti un stratēģijas, kas ņemtas vērā plāna izstrādē: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lv-LV" sz="1800" dirty="0"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lv-LV" sz="1800" dirty="0">
                <a:cs typeface="Arial" panose="020B0604020202020204" pitchFamily="34" charset="0"/>
              </a:rPr>
              <a:t>2020.gada Stokholmas deklarācija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lv-LV" sz="1800" dirty="0">
                <a:cs typeface="Arial" panose="020B0604020202020204" pitchFamily="34" charset="0"/>
              </a:rPr>
              <a:t>ITF OECD Ceļu satiksmes drošības ziņojumi (2019/2020)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lv-LV" sz="1800" dirty="0">
                <a:cs typeface="Arial" panose="020B0604020202020204" pitchFamily="34" charset="0"/>
              </a:rPr>
              <a:t>ANO Desmitgades rīcības plāns ceļu satiksmes drošībai 2021. – 2030.gadam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lv-LV" sz="1800" dirty="0">
                <a:cs typeface="Arial" panose="020B0604020202020204" pitchFamily="34" charset="0"/>
              </a:rPr>
              <a:t>ES ceļu satiksmes drošības politikas pamatnostādnes 2021.-2030.gadam - nākamie soļi ceļā uz Nulles Vīziju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lv-LV" sz="1800" dirty="0">
                <a:cs typeface="Arial" panose="020B0604020202020204" pitchFamily="34" charset="0"/>
              </a:rPr>
              <a:t>Baltā grāmata “Ceļvedis uz Eiropas vienoto transporta telpu – virzībā uz konkurētspējīgu un </a:t>
            </a:r>
            <a:r>
              <a:rPr lang="lv-LV" sz="1800" dirty="0" err="1">
                <a:cs typeface="Arial" panose="020B0604020202020204" pitchFamily="34" charset="0"/>
              </a:rPr>
              <a:t>resursefektīvu</a:t>
            </a:r>
            <a:r>
              <a:rPr lang="lv-LV" sz="1800" dirty="0">
                <a:cs typeface="Arial" panose="020B0604020202020204" pitchFamily="34" charset="0"/>
              </a:rPr>
              <a:t> transporta sistēmu”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lv-LV" sz="1800" dirty="0">
                <a:cs typeface="Arial" panose="020B0604020202020204" pitchFamily="34" charset="0"/>
              </a:rPr>
              <a:t>Ilgtspējīgas un viedas mobilitātes stratēģija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lv-LV" sz="1800" dirty="0"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lv-LV" sz="1800" dirty="0"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lv-LV" sz="1800" dirty="0">
              <a:cs typeface="Arial" panose="020B0604020202020204" pitchFamily="34" charset="0"/>
            </a:endParaRPr>
          </a:p>
          <a:p>
            <a:pPr lvl="0"/>
            <a:endParaRPr lang="lv-LV" sz="1800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11" name="Graphic 10" descr="Checklist with solid fill">
            <a:extLst>
              <a:ext uri="{FF2B5EF4-FFF2-40B4-BE49-F238E27FC236}">
                <a16:creationId xmlns:a16="http://schemas.microsoft.com/office/drawing/2014/main" id="{BAF6E671-2B6B-4F40-B752-8C4CD7B214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08962" y="209543"/>
            <a:ext cx="1194362" cy="1194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029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09" y="181450"/>
            <a:ext cx="685425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drošības plāns 2021-2027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217" y="1271590"/>
            <a:ext cx="8170983" cy="367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lv-LV" sz="2000" b="1" dirty="0">
                <a:cs typeface="Arial" panose="020B0604020202020204" pitchFamily="34" charset="0"/>
              </a:rPr>
              <a:t>Ceļu satiksmes drošības veiktspējas indikatori (KPI)</a:t>
            </a:r>
          </a:p>
          <a:p>
            <a:pPr lvl="0"/>
            <a:endParaRPr lang="lv-LV" sz="2000" dirty="0">
              <a:cs typeface="Arial" panose="020B0604020202020204" pitchFamily="34" charset="0"/>
            </a:endParaRPr>
          </a:p>
          <a:p>
            <a:pPr lvl="0"/>
            <a:endParaRPr lang="lv-LV" sz="2000" dirty="0"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lv-LV" sz="1800" dirty="0"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lv-LV" sz="1800" dirty="0"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lv-LV" sz="1800" dirty="0">
              <a:cs typeface="Arial" panose="020B0604020202020204" pitchFamily="34" charset="0"/>
            </a:endParaRPr>
          </a:p>
          <a:p>
            <a:pPr lvl="0"/>
            <a:endParaRPr lang="lv-LV" sz="1800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11" name="Graphic 10" descr="Checklist with solid fill">
            <a:extLst>
              <a:ext uri="{FF2B5EF4-FFF2-40B4-BE49-F238E27FC236}">
                <a16:creationId xmlns:a16="http://schemas.microsoft.com/office/drawing/2014/main" id="{BAF6E671-2B6B-4F40-B752-8C4CD7B214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84402" y="181450"/>
            <a:ext cx="1199381" cy="1199381"/>
          </a:xfrm>
          <a:prstGeom prst="rect">
            <a:avLst/>
          </a:prstGeom>
        </p:spPr>
      </p:pic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6D33358-B9F3-4049-B318-5DC16C7A21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1354101"/>
              </p:ext>
            </p:extLst>
          </p:nvPr>
        </p:nvGraphicFramePr>
        <p:xfrm>
          <a:off x="515938" y="1860550"/>
          <a:ext cx="7853362" cy="449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6171083" imgH="3546971" progId="Word.Document.12">
                  <p:embed/>
                </p:oleObj>
              </mc:Choice>
              <mc:Fallback>
                <p:oleObj name="Document" r:id="rId4" imgW="6171083" imgH="354697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5938" y="1860550"/>
                        <a:ext cx="7853362" cy="4497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2838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7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09" y="181450"/>
            <a:ext cx="685425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drošības plāns 2021-2027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339" y="1623049"/>
            <a:ext cx="7651262" cy="7371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Plānā </a:t>
            </a:r>
            <a:r>
              <a:rPr lang="lv-LV" sz="2000" b="1" dirty="0">
                <a:cs typeface="Arial" panose="020B0604020202020204" pitchFamily="34" charset="0"/>
              </a:rPr>
              <a:t>ņemti vērā p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ētījuma «Ceļu satiksmes drošības plāna 2017.-2020.gadam gala ietekmes </a:t>
            </a:r>
            <a:r>
              <a:rPr lang="lv-LV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izvērtējums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» rezultāti:</a:t>
            </a:r>
          </a:p>
          <a:p>
            <a:pPr lvl="0"/>
            <a:endParaRPr lang="lv-LV" sz="2000" b="1" dirty="0">
              <a:cs typeface="Arial" panose="020B0604020202020204" pitchFamily="34" charset="0"/>
            </a:endParaRPr>
          </a:p>
          <a:p>
            <a:pPr lvl="0"/>
            <a:endParaRPr lang="lv-LV" sz="2000" b="1" dirty="0"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b="1" dirty="0">
                <a:cs typeface="Arial" panose="020B0604020202020204" pitchFamily="34" charset="0"/>
              </a:rPr>
              <a:t>Vērtēti 4 alternatīvie rīcības scenāriji – </a:t>
            </a:r>
            <a:r>
              <a:rPr lang="lv-LV" sz="2000" b="1" dirty="0">
                <a:solidFill>
                  <a:srgbClr val="C00000"/>
                </a:solidFill>
                <a:cs typeface="Arial" panose="020B0604020202020204" pitchFamily="34" charset="0"/>
              </a:rPr>
              <a:t>bez papildus pasākumiem</a:t>
            </a:r>
            <a:r>
              <a:rPr lang="lv-LV" sz="2000" b="1" dirty="0">
                <a:cs typeface="Arial" panose="020B0604020202020204" pitchFamily="34" charset="0"/>
              </a:rPr>
              <a:t>, </a:t>
            </a:r>
            <a:r>
              <a:rPr lang="lv-LV" sz="2000" b="1" dirty="0">
                <a:solidFill>
                  <a:srgbClr val="FFC000"/>
                </a:solidFill>
                <a:cs typeface="Arial" panose="020B0604020202020204" pitchFamily="34" charset="0"/>
              </a:rPr>
              <a:t>minimālais, </a:t>
            </a:r>
            <a:r>
              <a:rPr lang="lv-LV" sz="2000" b="1" dirty="0">
                <a:solidFill>
                  <a:srgbClr val="92D050"/>
                </a:solidFill>
                <a:cs typeface="Arial" panose="020B0604020202020204" pitchFamily="34" charset="0"/>
              </a:rPr>
              <a:t>optimālais</a:t>
            </a:r>
            <a:r>
              <a:rPr lang="lv-LV" sz="2000" b="1" dirty="0">
                <a:cs typeface="Arial" panose="020B0604020202020204" pitchFamily="34" charset="0"/>
              </a:rPr>
              <a:t> un </a:t>
            </a:r>
            <a:r>
              <a:rPr lang="lv-LV" sz="2000" b="1" dirty="0">
                <a:solidFill>
                  <a:srgbClr val="00B050"/>
                </a:solidFill>
                <a:cs typeface="Arial" panose="020B0604020202020204" pitchFamily="34" charset="0"/>
              </a:rPr>
              <a:t>maksimālais scenārijs</a:t>
            </a:r>
          </a:p>
          <a:p>
            <a:pPr lvl="0" algn="just"/>
            <a:endParaRPr lang="lv-LV" sz="2000" b="1" dirty="0"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b="1" dirty="0">
                <a:cs typeface="Arial" panose="020B0604020202020204" pitchFamily="34" charset="0"/>
              </a:rPr>
              <a:t>CSD plāna pasākumu ietvars līdzšinējā apjomā nav pietiekams un turpmāk nepieciešami būtiski uzlabojumi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lv-LV" sz="2000" b="1" dirty="0"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2000" b="1" dirty="0">
                <a:cs typeface="Arial" panose="020B0604020202020204" pitchFamily="34" charset="0"/>
              </a:rPr>
              <a:t>identificētas rīcības politikas prioritātes nākamajam periodam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lv-LV" sz="2000" b="1" dirty="0"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lv-LV" sz="2000" dirty="0"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lv-LV" sz="1800" dirty="0"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lv-LV" sz="1800" dirty="0"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lv-LV" sz="1800" dirty="0">
              <a:cs typeface="Arial" panose="020B0604020202020204" pitchFamily="34" charset="0"/>
            </a:endParaRPr>
          </a:p>
          <a:p>
            <a:pPr lvl="0"/>
            <a:endParaRPr lang="lv-LV" sz="1800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11" name="Graphic 10" descr="Checklist with solid fill">
            <a:extLst>
              <a:ext uri="{FF2B5EF4-FFF2-40B4-BE49-F238E27FC236}">
                <a16:creationId xmlns:a16="http://schemas.microsoft.com/office/drawing/2014/main" id="{BAF6E671-2B6B-4F40-B752-8C4CD7B214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84402" y="181450"/>
            <a:ext cx="1199381" cy="1199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938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8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09" y="181450"/>
            <a:ext cx="685425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drošības plāns 2021-2027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88" y="1398651"/>
            <a:ext cx="8092829" cy="490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Plāna mērķis saskaņā ar «Nulles vīziju»:</a:t>
            </a:r>
          </a:p>
          <a:p>
            <a:pPr lvl="0"/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lv-LV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2030.gadā ceļu satiksmes negadījumos bojāgājušo un smagi ievainoto skaita samazinājums 50% apmērā pret 2020.gadu.</a:t>
            </a:r>
          </a:p>
          <a:p>
            <a:pPr lvl="0"/>
            <a:endParaRPr lang="lv-LV" sz="2000" b="1" dirty="0"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lv-LV" sz="2000" b="1" dirty="0"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lv-LV" sz="2000" dirty="0"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lv-LV" sz="1800" dirty="0"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lv-LV" sz="1800" dirty="0"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lv-LV" sz="1800" dirty="0">
              <a:cs typeface="Arial" panose="020B0604020202020204" pitchFamily="34" charset="0"/>
            </a:endParaRPr>
          </a:p>
          <a:p>
            <a:pPr lvl="0"/>
            <a:endParaRPr lang="lv-LV" sz="1800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11" name="Graphic 10" descr="Checklist with solid fill">
            <a:extLst>
              <a:ext uri="{FF2B5EF4-FFF2-40B4-BE49-F238E27FC236}">
                <a16:creationId xmlns:a16="http://schemas.microsoft.com/office/drawing/2014/main" id="{BAF6E671-2B6B-4F40-B752-8C4CD7B214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84402" y="181450"/>
            <a:ext cx="1199381" cy="1199381"/>
          </a:xfrm>
          <a:prstGeom prst="rect">
            <a:avLst/>
          </a:prstGeom>
        </p:spPr>
      </p:pic>
      <p:graphicFrame>
        <p:nvGraphicFramePr>
          <p:cNvPr id="2" name="Chart 15">
            <a:extLst>
              <a:ext uri="{FF2B5EF4-FFF2-40B4-BE49-F238E27FC236}">
                <a16:creationId xmlns:a16="http://schemas.microsoft.com/office/drawing/2014/main" id="{4555AAE2-C231-4C41-B3CE-05BC912A6E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3570178"/>
              </p:ext>
            </p:extLst>
          </p:nvPr>
        </p:nvGraphicFramePr>
        <p:xfrm>
          <a:off x="607088" y="2935577"/>
          <a:ext cx="8079712" cy="3846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Down Arrow 10">
            <a:extLst>
              <a:ext uri="{FF2B5EF4-FFF2-40B4-BE49-F238E27FC236}">
                <a16:creationId xmlns:a16="http://schemas.microsoft.com/office/drawing/2014/main" id="{AD0E99B2-4701-4BE0-88FD-5F91F9888E39}"/>
              </a:ext>
            </a:extLst>
          </p:cNvPr>
          <p:cNvSpPr/>
          <p:nvPr/>
        </p:nvSpPr>
        <p:spPr>
          <a:xfrm rot="18877693">
            <a:off x="7483059" y="3801757"/>
            <a:ext cx="259081" cy="233475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lv-LV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C9555DC-57C9-426A-883C-D325BB9D70DF}"/>
              </a:ext>
            </a:extLst>
          </p:cNvPr>
          <p:cNvSpPr txBox="1"/>
          <p:nvPr/>
        </p:nvSpPr>
        <p:spPr>
          <a:xfrm>
            <a:off x="5248275" y="3613666"/>
            <a:ext cx="657225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lv-LV" sz="1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Nulles vīzija 2050.gadā</a:t>
            </a:r>
          </a:p>
        </p:txBody>
      </p:sp>
    </p:spTree>
    <p:extLst>
      <p:ext uri="{BB962C8B-B14F-4D97-AF65-F5344CB8AC3E}">
        <p14:creationId xmlns:p14="http://schemas.microsoft.com/office/powerpoint/2010/main" val="173047917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3479</TotalTime>
  <Words>427</Words>
  <Application>Microsoft Office PowerPoint</Application>
  <PresentationFormat>On-screen Show (4:3)</PresentationFormat>
  <Paragraphs>116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Times New Roman</vt:lpstr>
      <vt:lpstr>Verdana</vt:lpstr>
      <vt:lpstr>Wingdings</vt:lpstr>
      <vt:lpstr>89_Prezentacija_templateLV</vt:lpstr>
      <vt:lpstr>Document</vt:lpstr>
      <vt:lpstr>Ceļu satiksmes drošības padomes sēde 2021.gada 25.februāris     Ceļu satiksmes drošības plāna 2021.-2027.gadam projekts      Tālivaldis Vectirāns Satiksmes ministrijas  Autosatiksmes departamenta direktors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Jānis Kalniņš</cp:lastModifiedBy>
  <cp:revision>320</cp:revision>
  <cp:lastPrinted>2017-02-07T16:15:36Z</cp:lastPrinted>
  <dcterms:created xsi:type="dcterms:W3CDTF">2014-11-20T14:46:47Z</dcterms:created>
  <dcterms:modified xsi:type="dcterms:W3CDTF">2021-02-18T12:18:36Z</dcterms:modified>
</cp:coreProperties>
</file>