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4" r:id="rId2"/>
    <p:sldId id="435" r:id="rId3"/>
    <p:sldId id="427" r:id="rId4"/>
    <p:sldId id="430" r:id="rId5"/>
    <p:sldId id="431" r:id="rId6"/>
    <p:sldId id="432" r:id="rId7"/>
    <p:sldId id="433" r:id="rId8"/>
    <p:sldId id="434" r:id="rId9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6" d="100"/>
          <a:sy n="76" d="100"/>
        </p:scale>
        <p:origin x="11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691353355169097E-2"/>
          <c:y val="4.9525375320452578E-2"/>
          <c:w val="0.88623369248804906"/>
          <c:h val="0.72931379667766627"/>
        </c:manualLayout>
      </c:layout>
      <c:lineChart>
        <c:grouping val="standard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fatalities</c:v>
                </c:pt>
              </c:strCache>
            </c:strRef>
          </c:tx>
          <c:spPr>
            <a:ln w="17155" cap="rnd">
              <a:solidFill>
                <a:schemeClr val="accent6"/>
              </a:solidFill>
            </a:ln>
            <a:effectLst>
              <a:glow rad="139700">
                <a:schemeClr val="accent6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Sheet1!$F$6:$F$56</c:f>
              <c:numCache>
                <c:formatCode>General</c:formatCode>
                <c:ptCount val="5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</c:numCache>
            </c:numRef>
          </c:cat>
          <c:val>
            <c:numRef>
              <c:f>Sheet1!$G$6:$G$56</c:f>
              <c:numCache>
                <c:formatCode>0</c:formatCode>
                <c:ptCount val="51"/>
                <c:pt idx="0">
                  <c:v>635.04</c:v>
                </c:pt>
                <c:pt idx="1">
                  <c:v>558.36</c:v>
                </c:pt>
                <c:pt idx="2">
                  <c:v>559.44000000000005</c:v>
                </c:pt>
                <c:pt idx="3">
                  <c:v>532.44000000000005</c:v>
                </c:pt>
                <c:pt idx="4" formatCode="General">
                  <c:v>516</c:v>
                </c:pt>
                <c:pt idx="5" formatCode="General">
                  <c:v>442</c:v>
                </c:pt>
                <c:pt idx="6" formatCode="General">
                  <c:v>407</c:v>
                </c:pt>
                <c:pt idx="7" formatCode="General">
                  <c:v>419</c:v>
                </c:pt>
                <c:pt idx="8" formatCode="General">
                  <c:v>316</c:v>
                </c:pt>
                <c:pt idx="9" formatCode="General">
                  <c:v>254</c:v>
                </c:pt>
                <c:pt idx="10" formatCode="General">
                  <c:v>218</c:v>
                </c:pt>
                <c:pt idx="11" formatCode="General">
                  <c:v>179</c:v>
                </c:pt>
                <c:pt idx="12" formatCode="General">
                  <c:v>177</c:v>
                </c:pt>
                <c:pt idx="13" formatCode="General">
                  <c:v>179</c:v>
                </c:pt>
                <c:pt idx="14" formatCode="General">
                  <c:v>212</c:v>
                </c:pt>
                <c:pt idx="15" formatCode="General">
                  <c:v>188</c:v>
                </c:pt>
                <c:pt idx="16" formatCode="General">
                  <c:v>158</c:v>
                </c:pt>
                <c:pt idx="17" formatCode="General">
                  <c:v>136</c:v>
                </c:pt>
                <c:pt idx="18" formatCode="General">
                  <c:v>148</c:v>
                </c:pt>
                <c:pt idx="19" formatCode="General">
                  <c:v>132</c:v>
                </c:pt>
                <c:pt idx="20" formatCode="General">
                  <c:v>115</c:v>
                </c:pt>
                <c:pt idx="21" formatCode="General">
                  <c:v>104</c:v>
                </c:pt>
                <c:pt idx="22" formatCode="General">
                  <c:v>98</c:v>
                </c:pt>
                <c:pt idx="23" formatCode="General">
                  <c:v>93</c:v>
                </c:pt>
                <c:pt idx="24" formatCode="General">
                  <c:v>87</c:v>
                </c:pt>
                <c:pt idx="25" formatCode="General">
                  <c:v>82</c:v>
                </c:pt>
                <c:pt idx="26" formatCode="General">
                  <c:v>76</c:v>
                </c:pt>
                <c:pt idx="27" formatCode="General">
                  <c:v>71</c:v>
                </c:pt>
                <c:pt idx="28" formatCode="General">
                  <c:v>65</c:v>
                </c:pt>
                <c:pt idx="29" formatCode="General">
                  <c:v>60</c:v>
                </c:pt>
                <c:pt idx="30" formatCode="General">
                  <c:v>55</c:v>
                </c:pt>
                <c:pt idx="31" formatCode="General">
                  <c:v>52</c:v>
                </c:pt>
                <c:pt idx="32" formatCode="General">
                  <c:v>49</c:v>
                </c:pt>
                <c:pt idx="33" formatCode="General">
                  <c:v>47</c:v>
                </c:pt>
                <c:pt idx="34" formatCode="General">
                  <c:v>44</c:v>
                </c:pt>
                <c:pt idx="35" formatCode="General">
                  <c:v>41</c:v>
                </c:pt>
                <c:pt idx="36" formatCode="General">
                  <c:v>38</c:v>
                </c:pt>
                <c:pt idx="37" formatCode="General">
                  <c:v>36</c:v>
                </c:pt>
                <c:pt idx="38" formatCode="General">
                  <c:v>33</c:v>
                </c:pt>
                <c:pt idx="39" formatCode="General">
                  <c:v>30</c:v>
                </c:pt>
                <c:pt idx="40" formatCode="General">
                  <c:v>28</c:v>
                </c:pt>
                <c:pt idx="41" formatCode="General">
                  <c:v>25</c:v>
                </c:pt>
                <c:pt idx="42" formatCode="General">
                  <c:v>22</c:v>
                </c:pt>
                <c:pt idx="43" formatCode="General">
                  <c:v>20</c:v>
                </c:pt>
                <c:pt idx="44" formatCode="General">
                  <c:v>17</c:v>
                </c:pt>
                <c:pt idx="45" formatCode="General">
                  <c:v>14</c:v>
                </c:pt>
                <c:pt idx="46" formatCode="General">
                  <c:v>11</c:v>
                </c:pt>
                <c:pt idx="47" formatCode="General">
                  <c:v>8</c:v>
                </c:pt>
                <c:pt idx="48" formatCode="General">
                  <c:v>6</c:v>
                </c:pt>
                <c:pt idx="49" formatCode="General">
                  <c:v>3</c:v>
                </c:pt>
                <c:pt idx="50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9F-4AB8-8393-E8FB20099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569432"/>
        <c:axId val="1"/>
      </c:lineChart>
      <c:catAx>
        <c:axId val="211569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44" b="1" i="0" u="none" strike="noStrike" baseline="0">
                    <a:solidFill>
                      <a:srgbClr val="9933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v-LV" dirty="0"/>
                  <a:t>gads</a:t>
                </a:r>
              </a:p>
            </c:rich>
          </c:tx>
          <c:overlay val="0"/>
          <c:spPr>
            <a:noFill/>
            <a:ln w="1960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90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35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544" b="1" i="0" u="none" strike="noStrike" baseline="0">
                    <a:solidFill>
                      <a:srgbClr val="9933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v-LV" dirty="0"/>
                  <a:t>Bojāgājušie</a:t>
                </a:r>
              </a:p>
            </c:rich>
          </c:tx>
          <c:overlay val="0"/>
          <c:spPr>
            <a:noFill/>
            <a:ln w="19606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490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26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211569432"/>
        <c:crosses val="autoZero"/>
        <c:crossBetween val="between"/>
      </c:valAx>
      <c:spPr>
        <a:noFill/>
        <a:ln>
          <a:solidFill>
            <a:srgbClr val="4F81BD">
              <a:shade val="50000"/>
              <a:alpha val="46000"/>
            </a:srgbClr>
          </a:solidFill>
        </a:ln>
        <a:effectLst/>
      </c:spPr>
    </c:plotArea>
    <c:plotVisOnly val="1"/>
    <c:dispBlanksAs val="gap"/>
    <c:showDLblsOverMax val="0"/>
  </c:chart>
  <c:spPr>
    <a:solidFill>
      <a:sysClr val="window" lastClr="FFFFFF">
        <a:alpha val="0"/>
      </a:sysClr>
    </a:solidFill>
    <a:ln w="7352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18.02.2021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18.02.2021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2/18/2021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6.svg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11.sv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2021.gada 25.februāris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i="1" dirty="0"/>
            </a:br>
            <a:r>
              <a:rPr lang="lv-LV" altLang="lv-LV" sz="3300" dirty="0"/>
              <a:t>Ceļu satiksmes drošības plāna 2021.-2027.gadam projekts</a:t>
            </a: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2000" dirty="0"/>
              <a:t>Tālivaldis Vectirāns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Autosatiksmes departamenta direktors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068" y="2010519"/>
            <a:ext cx="8080132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v-LV" sz="2000" b="1" dirty="0">
                <a:cs typeface="Arial" panose="020B0604020202020204" pitchFamily="34" charset="0"/>
              </a:rPr>
              <a:t>Ceļu satiksmes drošības programmas </a:t>
            </a:r>
            <a:r>
              <a:rPr lang="en-US" sz="2000" b="1" dirty="0">
                <a:cs typeface="Arial" panose="020B0604020202020204" pitchFamily="34" charset="0"/>
              </a:rPr>
              <a:t>(pl</a:t>
            </a:r>
            <a:r>
              <a:rPr lang="lv-LV" sz="2000" b="1" dirty="0" err="1">
                <a:cs typeface="Arial" panose="020B0604020202020204" pitchFamily="34" charset="0"/>
              </a:rPr>
              <a:t>āni</a:t>
            </a:r>
            <a:r>
              <a:rPr lang="en-US" sz="2000" b="1" dirty="0">
                <a:cs typeface="Arial" panose="020B0604020202020204" pitchFamily="34" charset="0"/>
              </a:rPr>
              <a:t>) </a:t>
            </a:r>
            <a:r>
              <a:rPr lang="lv-LV" sz="2000" b="1" dirty="0">
                <a:cs typeface="Arial" panose="020B0604020202020204" pitchFamily="34" charset="0"/>
              </a:rPr>
              <a:t>kopš</a:t>
            </a:r>
            <a:r>
              <a:rPr lang="en-US" sz="2000" b="1" dirty="0">
                <a:cs typeface="Arial" panose="020B0604020202020204" pitchFamily="34" charset="0"/>
              </a:rPr>
              <a:t> 1994 :</a:t>
            </a:r>
            <a:endParaRPr lang="lv-LV" sz="2000" b="1" dirty="0">
              <a:cs typeface="Arial" panose="020B0604020202020204" pitchFamily="34" charset="0"/>
            </a:endParaRPr>
          </a:p>
          <a:p>
            <a:pPr lvl="0"/>
            <a:endParaRPr lang="en-US" sz="2000" dirty="0"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cs typeface="Arial" panose="020B0604020202020204" pitchFamily="34" charset="0"/>
              </a:rPr>
              <a:t>• </a:t>
            </a:r>
            <a:r>
              <a:rPr lang="lv-LV" sz="2000" dirty="0">
                <a:cs typeface="Arial" panose="020B0604020202020204" pitchFamily="34" charset="0"/>
              </a:rPr>
              <a:t>Ceļu satiksmes drošības programma </a:t>
            </a:r>
            <a:r>
              <a:rPr lang="en-US" sz="2000" dirty="0">
                <a:cs typeface="Arial" panose="020B0604020202020204" pitchFamily="34" charset="0"/>
              </a:rPr>
              <a:t>1994 – 1999</a:t>
            </a:r>
          </a:p>
          <a:p>
            <a:pPr lvl="0"/>
            <a:r>
              <a:rPr lang="en-US" sz="2000" dirty="0">
                <a:cs typeface="Arial" panose="020B0604020202020204" pitchFamily="34" charset="0"/>
              </a:rPr>
              <a:t>• </a:t>
            </a:r>
            <a:r>
              <a:rPr lang="lv-LV" sz="2000" dirty="0">
                <a:cs typeface="Arial" panose="020B0604020202020204" pitchFamily="34" charset="0"/>
              </a:rPr>
              <a:t>Nacionālā ceļu satiksmes drošības programma </a:t>
            </a:r>
            <a:r>
              <a:rPr lang="en-US" sz="2000" dirty="0">
                <a:cs typeface="Arial" panose="020B0604020202020204" pitchFamily="34" charset="0"/>
              </a:rPr>
              <a:t>2000 – 2006</a:t>
            </a:r>
          </a:p>
          <a:p>
            <a:pPr lvl="0"/>
            <a:r>
              <a:rPr lang="en-US" sz="2000" dirty="0">
                <a:cs typeface="Arial" panose="020B0604020202020204" pitchFamily="34" charset="0"/>
              </a:rPr>
              <a:t>• </a:t>
            </a:r>
            <a:r>
              <a:rPr lang="lv-LV" sz="2000" dirty="0">
                <a:cs typeface="Arial" panose="020B0604020202020204" pitchFamily="34" charset="0"/>
              </a:rPr>
              <a:t>Ceļu satiksmes drošības programma </a:t>
            </a:r>
            <a:r>
              <a:rPr lang="en-US" sz="2000" dirty="0">
                <a:cs typeface="Arial" panose="020B0604020202020204" pitchFamily="34" charset="0"/>
              </a:rPr>
              <a:t>2007 – 2013</a:t>
            </a:r>
          </a:p>
          <a:p>
            <a:pPr lvl="0"/>
            <a:r>
              <a:rPr lang="en-US" sz="2000" dirty="0">
                <a:cs typeface="Arial" panose="020B0604020202020204" pitchFamily="34" charset="0"/>
              </a:rPr>
              <a:t>• </a:t>
            </a:r>
            <a:r>
              <a:rPr lang="lv-LV" sz="2000" dirty="0">
                <a:cs typeface="Arial" panose="020B0604020202020204" pitchFamily="34" charset="0"/>
              </a:rPr>
              <a:t>Ceļu satiksmes drošības plāns </a:t>
            </a:r>
            <a:r>
              <a:rPr lang="en-US" sz="2000" dirty="0">
                <a:cs typeface="Arial" panose="020B0604020202020204" pitchFamily="34" charset="0"/>
              </a:rPr>
              <a:t>2014-2016</a:t>
            </a:r>
          </a:p>
          <a:p>
            <a:pPr lvl="0"/>
            <a:r>
              <a:rPr lang="en-US" sz="2000" dirty="0">
                <a:cs typeface="Arial" panose="020B0604020202020204" pitchFamily="34" charset="0"/>
              </a:rPr>
              <a:t>• </a:t>
            </a:r>
            <a:r>
              <a:rPr lang="lv-LV" sz="2000" dirty="0">
                <a:cs typeface="Arial" panose="020B0604020202020204" pitchFamily="34" charset="0"/>
              </a:rPr>
              <a:t>Ceļu satiksmes drošības plāns </a:t>
            </a:r>
            <a:r>
              <a:rPr lang="en-US" sz="2000" dirty="0">
                <a:cs typeface="Arial" panose="020B0604020202020204" pitchFamily="34" charset="0"/>
              </a:rPr>
              <a:t>2017-2020</a:t>
            </a:r>
            <a:endParaRPr lang="lv-LV" sz="2000" dirty="0">
              <a:cs typeface="Arial" panose="020B0604020202020204" pitchFamily="34" charset="0"/>
            </a:endParaRPr>
          </a:p>
          <a:p>
            <a:pPr lvl="0"/>
            <a:endParaRPr lang="en-US" sz="2000" b="1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lv-LV" sz="2000" b="1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Nākamajā </a:t>
            </a:r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periodā – Ceļu satiksmes drošības plāns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2021 – 2027</a:t>
            </a: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6167" y="181450"/>
            <a:ext cx="1215851" cy="12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0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0" y="1855151"/>
            <a:ext cx="8232950" cy="561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v-LV" sz="2000" dirty="0">
                <a:cs typeface="Arial" panose="020B0604020202020204" pitchFamily="34" charset="0"/>
              </a:rPr>
              <a:t>2020.gadā noslēdzās iepriekšējais plānošanas periods (2010 – 2020)</a:t>
            </a:r>
          </a:p>
          <a:p>
            <a:pPr lvl="0"/>
            <a:endParaRPr lang="lv-LV" sz="2000" dirty="0"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lv-LV" sz="2000" dirty="0">
                <a:cs typeface="Arial" panose="020B0604020202020204" pitchFamily="34" charset="0"/>
              </a:rPr>
              <a:t> Jaunais plāns ievada nākamo periodu – 2021 - 2030</a:t>
            </a:r>
          </a:p>
          <a:p>
            <a:pPr lvl="0" algn="just"/>
            <a:endParaRPr lang="lv-LV" sz="2000" dirty="0"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lv-LV" sz="2000" dirty="0">
                <a:cs typeface="Arial" panose="020B0604020202020204" pitchFamily="34" charset="0"/>
              </a:rPr>
              <a:t>Ceļu satiksmes drošības uzlabošanā neatsverama ir visu dalībnieku aktīva iesaiste un pareiza attieksme pret drošību, tādējādi plāna aktivitātes aptver visu ceļu satiksmes dalībnieku loku.</a:t>
            </a:r>
          </a:p>
          <a:p>
            <a:pPr lvl="0"/>
            <a:endParaRPr lang="lv-LV" sz="2000" dirty="0"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lv-LV" sz="2000" dirty="0">
                <a:cs typeface="Arial" panose="020B0604020202020204" pitchFamily="34" charset="0"/>
              </a:rPr>
              <a:t>Plānā noteikti rīcības virzieni ceļu satiksmes drošības uzlabošanā, nosakot atbildīgās institūcijas un rīcības virzienu īstenošanas termiņus un nepieciešamo finansējumu.</a:t>
            </a: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6167" y="181450"/>
            <a:ext cx="1215851" cy="12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4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63" y="1338544"/>
            <a:ext cx="8549473" cy="358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à"/>
            </a:pPr>
            <a:endParaRPr lang="lv-LV" sz="1800" dirty="0">
              <a:cs typeface="Arial" panose="020B0604020202020204" pitchFamily="34" charset="0"/>
            </a:endParaRPr>
          </a:p>
          <a:p>
            <a:pPr lvl="0"/>
            <a:r>
              <a:rPr lang="lv-LV" sz="1800" dirty="0">
                <a:cs typeface="Arial" panose="020B0604020202020204" pitchFamily="34" charset="0"/>
              </a:rPr>
              <a:t>Plānā tiek pievērsta uzmanība faktoriem, kas tiešā mērā ietekmē ceļu satiksmes drošību: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cilvēks</a:t>
            </a:r>
            <a:r>
              <a:rPr lang="lv-LV" sz="1800" dirty="0">
                <a:cs typeface="Arial" panose="020B0604020202020204" pitchFamily="34" charset="0"/>
              </a:rPr>
              <a:t> (satiksmes dalībnieks)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 transportlīdzeklis </a:t>
            </a:r>
            <a:r>
              <a:rPr lang="lv-LV" sz="1800" dirty="0">
                <a:cs typeface="Arial" panose="020B0604020202020204" pitchFamily="34" charset="0"/>
              </a:rPr>
              <a:t>(tā tehniskais stāvoklis un aprīkojums)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apkārtējās vide </a:t>
            </a:r>
            <a:r>
              <a:rPr lang="lv-LV" sz="1800" dirty="0">
                <a:cs typeface="Arial" panose="020B0604020202020204" pitchFamily="34" charset="0"/>
              </a:rPr>
              <a:t>(ceļu infrastruktūra).</a:t>
            </a: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4187" y="21489"/>
            <a:ext cx="1519813" cy="1519813"/>
          </a:xfrm>
          <a:prstGeom prst="rect">
            <a:avLst/>
          </a:prstGeom>
        </p:spPr>
      </p:pic>
      <p:pic>
        <p:nvPicPr>
          <p:cNvPr id="8" name="Picture 7" descr="Attēlu rezultāti vaicājumam “vehicle symbol”">
            <a:extLst>
              <a:ext uri="{FF2B5EF4-FFF2-40B4-BE49-F238E27FC236}">
                <a16:creationId xmlns:a16="http://schemas.microsoft.com/office/drawing/2014/main" id="{85454AD3-A2F4-4E58-B00F-3D2B7FBB53ED}"/>
              </a:ext>
            </a:extLst>
          </p:cNvPr>
          <p:cNvPicPr/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082" y="5294488"/>
            <a:ext cx="1695450" cy="652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ttēlu rezultāti vaicājumam “person symbol”">
            <a:extLst>
              <a:ext uri="{FF2B5EF4-FFF2-40B4-BE49-F238E27FC236}">
                <a16:creationId xmlns:a16="http://schemas.microsoft.com/office/drawing/2014/main" id="{429C46BC-F1B3-4507-B549-44CA71D7ADF3}"/>
              </a:ext>
            </a:extLst>
          </p:cNvPr>
          <p:cNvPicPr/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2" y="3566653"/>
            <a:ext cx="1995170" cy="1047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ttēlu rezultāti vaicājumam “road symbol”">
            <a:extLst>
              <a:ext uri="{FF2B5EF4-FFF2-40B4-BE49-F238E27FC236}">
                <a16:creationId xmlns:a16="http://schemas.microsoft.com/office/drawing/2014/main" id="{00A86DB3-9B21-4499-BF1F-1C1D1777A4CF}"/>
              </a:ext>
            </a:extLst>
          </p:cNvPr>
          <p:cNvPicPr/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7" y="3484103"/>
            <a:ext cx="1428750" cy="1128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phic 16" descr="Arrow circle">
            <a:extLst>
              <a:ext uri="{FF2B5EF4-FFF2-40B4-BE49-F238E27FC236}">
                <a16:creationId xmlns:a16="http://schemas.microsoft.com/office/drawing/2014/main" id="{5CFFE237-38A9-4D96-A15B-E27D82941793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65512" y="3006583"/>
            <a:ext cx="22955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2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84" y="1541302"/>
            <a:ext cx="8170983" cy="638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Wingdings" panose="05000000000000000000" pitchFamily="2" charset="2"/>
              <a:buChar char="à"/>
            </a:pPr>
            <a:endParaRPr lang="lv-LV" sz="2000" dirty="0">
              <a:cs typeface="Arial" panose="020B0604020202020204" pitchFamily="34" charset="0"/>
            </a:endParaRPr>
          </a:p>
          <a:p>
            <a:pPr lvl="0"/>
            <a:r>
              <a:rPr lang="lv-LV" sz="1800" dirty="0">
                <a:cs typeface="Arial" panose="020B0604020202020204" pitchFamily="34" charset="0"/>
              </a:rPr>
              <a:t>Starptautiskie plānošanas dokumenti un stratēģijas, kas ņemtas vērā plāna izstrādē: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2020.gada Stokholmas deklarācija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ITF OECD Ceļu satiksmes drošības ziņojumi (2019/2020)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ANO Desmitgades rīcības plāns ceļu satiksmes drošībai 2021. – 2030.gadam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ES ceļu satiksmes drošības politikas pamatnostādnes 2021.-2030.gadam - nākamie soļi ceļā uz Nulles Vīziju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Baltā grāmata “Ceļvedis uz Eiropas vienoto transporta telpu – virzībā uz konkurētspējīgu un </a:t>
            </a:r>
            <a:r>
              <a:rPr lang="lv-LV" sz="1800" dirty="0" err="1">
                <a:cs typeface="Arial" panose="020B0604020202020204" pitchFamily="34" charset="0"/>
              </a:rPr>
              <a:t>resursefektīvu</a:t>
            </a:r>
            <a:r>
              <a:rPr lang="lv-LV" sz="1800" dirty="0">
                <a:cs typeface="Arial" panose="020B0604020202020204" pitchFamily="34" charset="0"/>
              </a:rPr>
              <a:t> transporta sistēmu”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800" dirty="0">
                <a:cs typeface="Arial" panose="020B0604020202020204" pitchFamily="34" charset="0"/>
              </a:rPr>
              <a:t>Ilgtspējīgas un viedas mobilitātes stratēģija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8962" y="209543"/>
            <a:ext cx="1194362" cy="11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2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17" y="1271590"/>
            <a:ext cx="8170983" cy="367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v-LV" sz="2000" b="1" dirty="0">
                <a:cs typeface="Arial" panose="020B0604020202020204" pitchFamily="34" charset="0"/>
              </a:rPr>
              <a:t>Ceļu satiksmes drošības veiktspējas indikatori (KPI)</a:t>
            </a:r>
          </a:p>
          <a:p>
            <a:pPr lvl="0"/>
            <a:endParaRPr lang="lv-LV" sz="2000" dirty="0">
              <a:cs typeface="Arial" panose="020B0604020202020204" pitchFamily="34" charset="0"/>
            </a:endParaRPr>
          </a:p>
          <a:p>
            <a:pPr lvl="0"/>
            <a:endParaRPr lang="lv-LV" sz="20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4402" y="181450"/>
            <a:ext cx="1199381" cy="1199381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6D33358-B9F3-4049-B318-5DC16C7A2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354101"/>
              </p:ext>
            </p:extLst>
          </p:nvPr>
        </p:nvGraphicFramePr>
        <p:xfrm>
          <a:off x="515938" y="1860550"/>
          <a:ext cx="7853362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171083" imgH="3546971" progId="Word.Document.12">
                  <p:embed/>
                </p:oleObj>
              </mc:Choice>
              <mc:Fallback>
                <p:oleObj name="Document" r:id="rId4" imgW="6171083" imgH="35469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5938" y="1860550"/>
                        <a:ext cx="7853362" cy="449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83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39" y="1623049"/>
            <a:ext cx="7651262" cy="737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Plānā </a:t>
            </a:r>
            <a:r>
              <a:rPr lang="lv-LV" sz="2000" b="1" dirty="0">
                <a:cs typeface="Arial" panose="020B0604020202020204" pitchFamily="34" charset="0"/>
              </a:rPr>
              <a:t>ņemti vērā p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ētījuma «Ceļu satiksmes drošības plāna 2017.-2020.gadam gala ietekmes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izvērtējums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» rezultāti:</a:t>
            </a:r>
          </a:p>
          <a:p>
            <a:pPr lvl="0"/>
            <a:endParaRPr lang="lv-LV" sz="2000" b="1" dirty="0">
              <a:cs typeface="Arial" panose="020B0604020202020204" pitchFamily="34" charset="0"/>
            </a:endParaRPr>
          </a:p>
          <a:p>
            <a:pPr lvl="0"/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b="1" dirty="0">
                <a:cs typeface="Arial" panose="020B0604020202020204" pitchFamily="34" charset="0"/>
              </a:rPr>
              <a:t>Vērtēti 4 alternatīvie rīcības scenāriji – </a:t>
            </a:r>
            <a:r>
              <a:rPr lang="lv-LV" sz="2000" b="1" dirty="0">
                <a:solidFill>
                  <a:srgbClr val="C00000"/>
                </a:solidFill>
                <a:cs typeface="Arial" panose="020B0604020202020204" pitchFamily="34" charset="0"/>
              </a:rPr>
              <a:t>bez papildus pasākumiem</a:t>
            </a:r>
            <a:r>
              <a:rPr lang="lv-LV" sz="2000" b="1" dirty="0">
                <a:cs typeface="Arial" panose="020B0604020202020204" pitchFamily="34" charset="0"/>
              </a:rPr>
              <a:t>, </a:t>
            </a:r>
            <a:r>
              <a:rPr lang="lv-LV" sz="2000" b="1" dirty="0">
                <a:solidFill>
                  <a:srgbClr val="FFC000"/>
                </a:solidFill>
                <a:cs typeface="Arial" panose="020B0604020202020204" pitchFamily="34" charset="0"/>
              </a:rPr>
              <a:t>minimālais, </a:t>
            </a:r>
            <a:r>
              <a:rPr lang="lv-LV" sz="2000" b="1" dirty="0">
                <a:solidFill>
                  <a:srgbClr val="92D050"/>
                </a:solidFill>
                <a:cs typeface="Arial" panose="020B0604020202020204" pitchFamily="34" charset="0"/>
              </a:rPr>
              <a:t>optimālais</a:t>
            </a:r>
            <a:r>
              <a:rPr lang="lv-LV" sz="2000" b="1" dirty="0">
                <a:cs typeface="Arial" panose="020B0604020202020204" pitchFamily="34" charset="0"/>
              </a:rPr>
              <a:t> un </a:t>
            </a:r>
            <a:r>
              <a:rPr lang="lv-LV" sz="2000" b="1" dirty="0">
                <a:solidFill>
                  <a:srgbClr val="00B050"/>
                </a:solidFill>
                <a:cs typeface="Arial" panose="020B0604020202020204" pitchFamily="34" charset="0"/>
              </a:rPr>
              <a:t>maksimālais scenārijs</a:t>
            </a:r>
          </a:p>
          <a:p>
            <a:pPr lvl="0" algn="just"/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b="1" dirty="0">
                <a:cs typeface="Arial" panose="020B0604020202020204" pitchFamily="34" charset="0"/>
              </a:rPr>
              <a:t>CSD plāna pasākumu ietvars līdzšinējā apjomā nav pietiekams un turpmāk nepieciešami būtiski uzlabojumi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b="1" dirty="0">
                <a:cs typeface="Arial" panose="020B0604020202020204" pitchFamily="34" charset="0"/>
              </a:rPr>
              <a:t>identificētas rīcības politikas prioritātes nākamajam periodam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4402" y="181450"/>
            <a:ext cx="1199381" cy="119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plāns 2021-2027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88" y="1398651"/>
            <a:ext cx="8092829" cy="490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Plāna mērķis saskaņā ar «Nulles vīziju»:</a:t>
            </a:r>
          </a:p>
          <a:p>
            <a:pPr lvl="0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2030.gadā ceļu satiksmes negadījumos bojāgājušo un smagi ievainoto skaita samazinājums 50% apmērā pret 2020.gadu.</a:t>
            </a:r>
          </a:p>
          <a:p>
            <a:pPr lvl="0"/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b="1" dirty="0"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lv-LV" sz="1800" dirty="0">
              <a:cs typeface="Arial" panose="020B0604020202020204" pitchFamily="34" charset="0"/>
            </a:endParaRPr>
          </a:p>
          <a:p>
            <a:pPr lvl="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1" name="Graphic 10" descr="Checklist with solid fill">
            <a:extLst>
              <a:ext uri="{FF2B5EF4-FFF2-40B4-BE49-F238E27FC236}">
                <a16:creationId xmlns:a16="http://schemas.microsoft.com/office/drawing/2014/main" id="{BAF6E671-2B6B-4F40-B752-8C4CD7B21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4402" y="181450"/>
            <a:ext cx="1199381" cy="1199381"/>
          </a:xfrm>
          <a:prstGeom prst="rect">
            <a:avLst/>
          </a:prstGeom>
        </p:spPr>
      </p:pic>
      <p:graphicFrame>
        <p:nvGraphicFramePr>
          <p:cNvPr id="2" name="Chart 15">
            <a:extLst>
              <a:ext uri="{FF2B5EF4-FFF2-40B4-BE49-F238E27FC236}">
                <a16:creationId xmlns:a16="http://schemas.microsoft.com/office/drawing/2014/main" id="{4555AAE2-C231-4C41-B3CE-05BC912A6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570178"/>
              </p:ext>
            </p:extLst>
          </p:nvPr>
        </p:nvGraphicFramePr>
        <p:xfrm>
          <a:off x="607088" y="2935577"/>
          <a:ext cx="8079712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Down Arrow 10">
            <a:extLst>
              <a:ext uri="{FF2B5EF4-FFF2-40B4-BE49-F238E27FC236}">
                <a16:creationId xmlns:a16="http://schemas.microsoft.com/office/drawing/2014/main" id="{AD0E99B2-4701-4BE0-88FD-5F91F9888E39}"/>
              </a:ext>
            </a:extLst>
          </p:cNvPr>
          <p:cNvSpPr/>
          <p:nvPr/>
        </p:nvSpPr>
        <p:spPr>
          <a:xfrm rot="18877693">
            <a:off x="7483059" y="3801757"/>
            <a:ext cx="259081" cy="23347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v-LV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9555DC-57C9-426A-883C-D325BB9D70DF}"/>
              </a:ext>
            </a:extLst>
          </p:cNvPr>
          <p:cNvSpPr txBox="1"/>
          <p:nvPr/>
        </p:nvSpPr>
        <p:spPr>
          <a:xfrm>
            <a:off x="5248275" y="3613666"/>
            <a:ext cx="65722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lv-LV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Nulles vīzija 2050.gadā</a:t>
            </a:r>
          </a:p>
        </p:txBody>
      </p:sp>
    </p:spTree>
    <p:extLst>
      <p:ext uri="{BB962C8B-B14F-4D97-AF65-F5344CB8AC3E}">
        <p14:creationId xmlns:p14="http://schemas.microsoft.com/office/powerpoint/2010/main" val="173047917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3479</TotalTime>
  <Words>427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89_Prezentacija_templateLV</vt:lpstr>
      <vt:lpstr>Document</vt:lpstr>
      <vt:lpstr>Ceļu satiksmes drošības padomes sēde 2021.gada 25.februāris     Ceļu satiksmes drošības plāna 2021.-2027.gadam projekts      Tālivaldis Vectirāns Satiksmes ministrijas  Autosatiksmes departamenta direktors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320</cp:revision>
  <cp:lastPrinted>2017-02-07T16:15:36Z</cp:lastPrinted>
  <dcterms:created xsi:type="dcterms:W3CDTF">2014-11-20T14:46:47Z</dcterms:created>
  <dcterms:modified xsi:type="dcterms:W3CDTF">2021-02-18T12:18:36Z</dcterms:modified>
</cp:coreProperties>
</file>