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311" r:id="rId8"/>
    <p:sldId id="312" r:id="rId9"/>
    <p:sldId id="313" r:id="rId10"/>
    <p:sldId id="314" r:id="rId11"/>
    <p:sldId id="315" r:id="rId12"/>
    <p:sldId id="316" r:id="rId13"/>
    <p:sldId id="317" r:id="rId14"/>
    <p:sldId id="318" r:id="rId15"/>
    <p:sldId id="319" r:id="rId16"/>
    <p:sldId id="32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gita Gaile" initials="EG" lastIdx="1" clrIdx="0">
    <p:extLst>
      <p:ext uri="{19B8F6BF-5375-455C-9EA6-DF929625EA0E}">
        <p15:presenceInfo xmlns:p15="http://schemas.microsoft.com/office/powerpoint/2012/main" userId="S::egita.gaile@riga.lv::cef307d6-27bf-4d6f-b0c8-1f1fe6bc43e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BE44"/>
    <a:srgbClr val="0122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32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alvenes vietturis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uma vietturis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407085-6619-4B04-96BB-A71F4D2C5267}" type="datetimeFigureOut">
              <a:rPr lang="lv-LV" smtClean="0"/>
              <a:t>23.02.2021</a:t>
            </a:fld>
            <a:endParaRPr lang="lv-LV"/>
          </a:p>
        </p:txBody>
      </p:sp>
      <p:sp>
        <p:nvSpPr>
          <p:cNvPr id="4" name="Slaida attēla vietturi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v-LV"/>
          </a:p>
        </p:txBody>
      </p:sp>
      <p:sp>
        <p:nvSpPr>
          <p:cNvPr id="5" name="Piezīmju vietturi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6" name="Kājenes vietturis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aida numura vietturis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FFCF83-ED44-47BC-B0B7-826C2BB758A4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9178469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aida attēla vietturis 1">
            <a:extLst>
              <a:ext uri="{FF2B5EF4-FFF2-40B4-BE49-F238E27FC236}">
                <a16:creationId xmlns:a16="http://schemas.microsoft.com/office/drawing/2014/main" id="{EA564775-4461-4202-864D-F99E3A8479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Piezīmju vietturis 2">
            <a:extLst>
              <a:ext uri="{FF2B5EF4-FFF2-40B4-BE49-F238E27FC236}">
                <a16:creationId xmlns:a16="http://schemas.microsoft.com/office/drawing/2014/main" id="{4A8489CF-D079-4F82-B8FC-5D9C578EBC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lv-LV" altLang="lv-LV" dirty="0">
              <a:solidFill>
                <a:srgbClr val="C00000"/>
              </a:solidFill>
            </a:endParaRPr>
          </a:p>
        </p:txBody>
      </p:sp>
      <p:sp>
        <p:nvSpPr>
          <p:cNvPr id="4100" name="Slaida numura vietturis 3">
            <a:extLst>
              <a:ext uri="{FF2B5EF4-FFF2-40B4-BE49-F238E27FC236}">
                <a16:creationId xmlns:a16="http://schemas.microsoft.com/office/drawing/2014/main" id="{5539A5DA-D7C5-4005-BBA9-46B808318AB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7066FA5-B32B-43E9-AB4A-C2BF9F3BBB20}" type="slidenum">
              <a:rPr lang="lv-LV" altLang="lv-LV" smtClean="0"/>
              <a:pPr/>
              <a:t>7</a:t>
            </a:fld>
            <a:endParaRPr lang="lv-LV" altLang="lv-LV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870A1295-61BC-4214-AA3E-D39667302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ttēls 2" descr="Attēls, kurā ir teksts&#10;&#10;Apraksts ģenerēts automātiski">
            <a:extLst>
              <a:ext uri="{FF2B5EF4-FFF2-40B4-BE49-F238E27FC236}">
                <a16:creationId xmlns:a16="http://schemas.microsoft.com/office/drawing/2014/main" id="{9F6419B7-1EED-4909-8252-19DB4859B8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80" b="12857"/>
          <a:stretch/>
        </p:blipFill>
        <p:spPr>
          <a:xfrm>
            <a:off x="-3050" y="-13643"/>
            <a:ext cx="12192001" cy="4201449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0B139475-2B26-4CA9-9413-DE741E49F7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2941813"/>
            <a:ext cx="12188952" cy="1828800"/>
            <a:chOff x="-305" y="3144820"/>
            <a:chExt cx="9182100" cy="1551136"/>
          </a:xfrm>
        </p:grpSpPr>
        <p:sp useBgFill="1">
          <p:nvSpPr>
            <p:cNvPr id="25" name="Freeform: Shape 24">
              <a:extLst>
                <a:ext uri="{FF2B5EF4-FFF2-40B4-BE49-F238E27FC236}">
                  <a16:creationId xmlns:a16="http://schemas.microsoft.com/office/drawing/2014/main" id="{16C6BF63-6277-4C39-BE5D-3C341662C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76854"/>
              <a:ext cx="9182100" cy="1019102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EA3BAD9-C130-4A9C-9086-20D132A6CF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44820"/>
              <a:ext cx="9182100" cy="932744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587D38B-9E07-4A8B-B285-5FEBF6A60D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80789"/>
              <a:ext cx="9182100" cy="544245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5EF4DD4B-217B-4346-A2B8-432793639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324550"/>
              <a:ext cx="9182100" cy="765639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Taisnstūris 3">
            <a:extLst>
              <a:ext uri="{FF2B5EF4-FFF2-40B4-BE49-F238E27FC236}">
                <a16:creationId xmlns:a16="http://schemas.microsoft.com/office/drawing/2014/main" id="{BD4BF9EF-D5A7-48A8-AAC0-D165018727D2}"/>
              </a:ext>
            </a:extLst>
          </p:cNvPr>
          <p:cNvSpPr/>
          <p:nvPr/>
        </p:nvSpPr>
        <p:spPr>
          <a:xfrm>
            <a:off x="2081719" y="3930580"/>
            <a:ext cx="8608979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000" b="1" i="1" dirty="0">
                <a:solidFill>
                  <a:srgbClr val="012269"/>
                </a:solidFill>
              </a:rPr>
              <a:t>RAIL BALTICA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000" b="1" dirty="0">
                <a:solidFill>
                  <a:srgbClr val="012269"/>
                </a:solidFill>
              </a:rPr>
              <a:t>KĀ PROJEKTS RĪGAS ATTĪSTĪBAI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814590-7F92-4F66-A765-F6B10A8D7B66}"/>
              </a:ext>
            </a:extLst>
          </p:cNvPr>
          <p:cNvSpPr txBox="1"/>
          <p:nvPr/>
        </p:nvSpPr>
        <p:spPr>
          <a:xfrm>
            <a:off x="7116576" y="5467082"/>
            <a:ext cx="47989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lv-LV" sz="3000" b="1" dirty="0">
                <a:solidFill>
                  <a:srgbClr val="012269"/>
                </a:solidFill>
              </a:rPr>
              <a:t>ILZE PURMALE</a:t>
            </a:r>
          </a:p>
          <a:p>
            <a:pPr algn="r"/>
            <a:r>
              <a:rPr lang="lv-LV" dirty="0">
                <a:solidFill>
                  <a:srgbClr val="012269"/>
                </a:solidFill>
              </a:rPr>
              <a:t>Rīgas domes</a:t>
            </a:r>
          </a:p>
          <a:p>
            <a:pPr algn="r"/>
            <a:r>
              <a:rPr lang="lv-LV" dirty="0">
                <a:solidFill>
                  <a:srgbClr val="012269"/>
                </a:solidFill>
              </a:rPr>
              <a:t>Pilsētas attīstības departamenta</a:t>
            </a:r>
          </a:p>
          <a:p>
            <a:pPr algn="r"/>
            <a:r>
              <a:rPr lang="lv-LV" dirty="0">
                <a:solidFill>
                  <a:srgbClr val="012269"/>
                </a:solidFill>
              </a:rPr>
              <a:t>direktore</a:t>
            </a:r>
          </a:p>
        </p:txBody>
      </p:sp>
      <p:pic>
        <p:nvPicPr>
          <p:cNvPr id="10" name="Attēls 9" descr="Attēls, kurā ir teksts&#10;&#10;Apraksts ģenerēts automātiski">
            <a:extLst>
              <a:ext uri="{FF2B5EF4-FFF2-40B4-BE49-F238E27FC236}">
                <a16:creationId xmlns:a16="http://schemas.microsoft.com/office/drawing/2014/main" id="{899508A2-6005-4BC5-AB77-01852AAFE3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53" y="5854272"/>
            <a:ext cx="3727704" cy="62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8AB41766-052E-4242-82EF-0EC12E3C7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1" y="365125"/>
            <a:ext cx="11857770" cy="767389"/>
          </a:xfrm>
        </p:spPr>
        <p:txBody>
          <a:bodyPr>
            <a:noAutofit/>
          </a:bodyPr>
          <a:lstStyle/>
          <a:p>
            <a:r>
              <a:rPr lang="lv-LV" altLang="lv-LV" b="1" dirty="0">
                <a:solidFill>
                  <a:srgbClr val="012269"/>
                </a:solidFill>
                <a:latin typeface="+mn-lt"/>
              </a:rPr>
              <a:t>PRIEKŠLIKUMI PLĀNOTAI VELO INFRASTRUKTŪRAI</a:t>
            </a:r>
            <a:endParaRPr lang="lv-LV" b="1" dirty="0">
              <a:solidFill>
                <a:srgbClr val="012269"/>
              </a:solidFill>
              <a:latin typeface="+mn-lt"/>
            </a:endParaRPr>
          </a:p>
        </p:txBody>
      </p:sp>
      <p:pic>
        <p:nvPicPr>
          <p:cNvPr id="3" name="Attēls 1">
            <a:extLst>
              <a:ext uri="{FF2B5EF4-FFF2-40B4-BE49-F238E27FC236}">
                <a16:creationId xmlns:a16="http://schemas.microsoft.com/office/drawing/2014/main" id="{0C854C99-2BD2-45D4-A90C-8E178F5D7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0" y="1480603"/>
            <a:ext cx="11980740" cy="389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16566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D2BF382C-BFC2-4204-BE75-F82CC013D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40" y="432238"/>
            <a:ext cx="6527334" cy="798868"/>
          </a:xfrm>
        </p:spPr>
        <p:txBody>
          <a:bodyPr/>
          <a:lstStyle/>
          <a:p>
            <a:r>
              <a:rPr lang="lv-LV" altLang="lv-LV" b="1" dirty="0">
                <a:solidFill>
                  <a:srgbClr val="012269"/>
                </a:solidFill>
                <a:latin typeface="+mn-lt"/>
              </a:rPr>
              <a:t>SADARBĪBAS MEMORANDI</a:t>
            </a:r>
            <a:endParaRPr lang="lv-LV" b="1" dirty="0">
              <a:solidFill>
                <a:srgbClr val="012269"/>
              </a:solidFill>
              <a:latin typeface="+mn-lt"/>
            </a:endParaRP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A89E97D1-0C37-4B22-B4C6-90ACBE3DC36F}"/>
              </a:ext>
            </a:extLst>
          </p:cNvPr>
          <p:cNvSpPr txBox="1">
            <a:spLocks noChangeArrowheads="1"/>
          </p:cNvSpPr>
          <p:nvPr/>
        </p:nvSpPr>
        <p:spPr>
          <a:xfrm>
            <a:off x="227947" y="1656648"/>
            <a:ext cx="6300830" cy="41052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v-LV" altLang="lv-LV" sz="2000" dirty="0">
                <a:solidFill>
                  <a:srgbClr val="000000"/>
                </a:solidFill>
                <a:ea typeface="Times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lv-LV" sz="2000" dirty="0">
                <a:solidFill>
                  <a:srgbClr val="000000"/>
                </a:solidFill>
                <a:ea typeface="Times" panose="02020603050405020304" pitchFamily="18" charset="0"/>
                <a:cs typeface="Times New Roman" panose="02020603050405020304" pitchFamily="18" charset="0"/>
              </a:rPr>
              <a:t>2019. gada 5. </a:t>
            </a:r>
            <a:r>
              <a:rPr lang="en-US" altLang="lv-LV" sz="2000" dirty="0" err="1">
                <a:solidFill>
                  <a:srgbClr val="000000"/>
                </a:solidFill>
                <a:ea typeface="Times" panose="02020603050405020304" pitchFamily="18" charset="0"/>
                <a:cs typeface="Times New Roman" panose="02020603050405020304" pitchFamily="18" charset="0"/>
              </a:rPr>
              <a:t>septembrī</a:t>
            </a:r>
            <a:r>
              <a:rPr lang="en-US" altLang="lv-LV" sz="2000" dirty="0">
                <a:solidFill>
                  <a:srgbClr val="000000"/>
                </a:solidFill>
                <a:ea typeface="Times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lv-LV" sz="2000" dirty="0" err="1">
                <a:solidFill>
                  <a:srgbClr val="000000"/>
                </a:solidFill>
                <a:ea typeface="Times" panose="02020603050405020304" pitchFamily="18" charset="0"/>
                <a:cs typeface="Times New Roman" panose="02020603050405020304" pitchFamily="18" charset="0"/>
              </a:rPr>
              <a:t>parakstīts</a:t>
            </a:r>
            <a:r>
              <a:rPr lang="en-US" altLang="lv-LV" sz="2000" dirty="0">
                <a:solidFill>
                  <a:srgbClr val="000000"/>
                </a:solidFill>
                <a:ea typeface="Times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lv-LV" sz="2000" dirty="0" err="1">
                <a:solidFill>
                  <a:srgbClr val="000000"/>
                </a:solidFill>
                <a:ea typeface="Times" panose="02020603050405020304" pitchFamily="18" charset="0"/>
                <a:cs typeface="Times New Roman" panose="02020603050405020304" pitchFamily="18" charset="0"/>
              </a:rPr>
              <a:t>memorands</a:t>
            </a:r>
            <a:r>
              <a:rPr lang="en-US" altLang="lv-LV" sz="2000" dirty="0">
                <a:solidFill>
                  <a:srgbClr val="000000"/>
                </a:solidFill>
                <a:ea typeface="Times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lv-LV" sz="2000" dirty="0" err="1">
                <a:solidFill>
                  <a:srgbClr val="000000"/>
                </a:solidFill>
                <a:ea typeface="Times" panose="02020603050405020304" pitchFamily="18" charset="0"/>
                <a:cs typeface="Times New Roman" panose="02020603050405020304" pitchFamily="18" charset="0"/>
              </a:rPr>
              <a:t>starp</a:t>
            </a:r>
            <a:r>
              <a:rPr lang="en-US" altLang="lv-LV" sz="2000" dirty="0">
                <a:solidFill>
                  <a:srgbClr val="000000"/>
                </a:solidFill>
                <a:ea typeface="Times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altLang="lv-LV" sz="2000" dirty="0">
                <a:solidFill>
                  <a:srgbClr val="000000"/>
                </a:solidFill>
                <a:ea typeface="Times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altLang="lv-LV" sz="2000" dirty="0">
                <a:solidFill>
                  <a:srgbClr val="000000"/>
                </a:solidFill>
                <a:ea typeface="Times" panose="02020603050405020304" pitchFamily="18" charset="0"/>
                <a:cs typeface="Times New Roman" panose="02020603050405020304" pitchFamily="18" charset="0"/>
              </a:rPr>
              <a:t>RB RAIL</a:t>
            </a:r>
            <a:r>
              <a:rPr lang="lv-LV" altLang="lv-LV" sz="2000" dirty="0">
                <a:solidFill>
                  <a:srgbClr val="000000"/>
                </a:solidFill>
                <a:ea typeface="Times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en-US" altLang="lv-LV" sz="2000" dirty="0">
                <a:solidFill>
                  <a:srgbClr val="000000"/>
                </a:solidFill>
                <a:ea typeface="Times" panose="02020603050405020304" pitchFamily="18" charset="0"/>
                <a:cs typeface="Times New Roman" panose="02020603050405020304" pitchFamily="18" charset="0"/>
              </a:rPr>
              <a:t>AS un NVO</a:t>
            </a:r>
            <a:endParaRPr lang="lv-LV" altLang="lv-LV" sz="2000" dirty="0">
              <a:solidFill>
                <a:srgbClr val="000000"/>
              </a:solidFill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lv-LV" altLang="lv-LV" sz="2000" b="1" dirty="0">
                <a:solidFill>
                  <a:srgbClr val="000000"/>
                </a:solidFill>
                <a:ea typeface="Times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lv-LV" sz="2000" b="1" dirty="0">
                <a:solidFill>
                  <a:srgbClr val="000000"/>
                </a:solidFill>
                <a:ea typeface="Times" panose="02020603050405020304" pitchFamily="18" charset="0"/>
                <a:cs typeface="Times New Roman" panose="02020603050405020304" pitchFamily="18" charset="0"/>
              </a:rPr>
              <a:t>2020. gada 21. janvārī </a:t>
            </a:r>
            <a:r>
              <a:rPr lang="en-US" altLang="lv-LV" sz="2000" dirty="0" err="1">
                <a:solidFill>
                  <a:srgbClr val="000000"/>
                </a:solidFill>
                <a:ea typeface="Times" panose="02020603050405020304" pitchFamily="18" charset="0"/>
                <a:cs typeface="Times New Roman" panose="02020603050405020304" pitchFamily="18" charset="0"/>
              </a:rPr>
              <a:t>parakstīts</a:t>
            </a:r>
            <a:r>
              <a:rPr lang="en-US" altLang="lv-LV" sz="2000" dirty="0">
                <a:solidFill>
                  <a:srgbClr val="000000"/>
                </a:solidFill>
                <a:ea typeface="Times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lv-LV" sz="2000" dirty="0" err="1">
                <a:solidFill>
                  <a:srgbClr val="000000"/>
                </a:solidFill>
                <a:ea typeface="Times" panose="02020603050405020304" pitchFamily="18" charset="0"/>
                <a:cs typeface="Times New Roman" panose="02020603050405020304" pitchFamily="18" charset="0"/>
              </a:rPr>
              <a:t>memorands</a:t>
            </a:r>
            <a:r>
              <a:rPr lang="en-US" altLang="lv-LV" sz="2000" b="1" dirty="0">
                <a:solidFill>
                  <a:srgbClr val="000000"/>
                </a:solidFill>
                <a:ea typeface="Times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lv-LV" sz="2000" b="1" dirty="0" err="1">
                <a:solidFill>
                  <a:srgbClr val="000000"/>
                </a:solidFill>
                <a:ea typeface="Times" panose="02020603050405020304" pitchFamily="18" charset="0"/>
                <a:cs typeface="Times New Roman" panose="02020603050405020304" pitchFamily="18" charset="0"/>
              </a:rPr>
              <a:t>starp</a:t>
            </a:r>
            <a:r>
              <a:rPr lang="en-US" altLang="lv-LV" sz="2000" b="1" dirty="0">
                <a:solidFill>
                  <a:srgbClr val="000000"/>
                </a:solidFill>
                <a:ea typeface="Times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lv-LV" sz="2000" b="1" dirty="0" err="1">
                <a:solidFill>
                  <a:srgbClr val="000000"/>
                </a:solidFill>
                <a:ea typeface="Times" panose="02020603050405020304" pitchFamily="18" charset="0"/>
                <a:cs typeface="Times New Roman" panose="02020603050405020304" pitchFamily="18" charset="0"/>
              </a:rPr>
              <a:t>Rīgas</a:t>
            </a:r>
            <a:r>
              <a:rPr lang="en-US" altLang="lv-LV" sz="2000" b="1" dirty="0">
                <a:solidFill>
                  <a:srgbClr val="000000"/>
                </a:solidFill>
                <a:ea typeface="Times" panose="02020603050405020304" pitchFamily="18" charset="0"/>
                <a:cs typeface="Times New Roman" panose="02020603050405020304" pitchFamily="18" charset="0"/>
              </a:rPr>
              <a:t> pašvaldību un NVO, </a:t>
            </a:r>
            <a:r>
              <a:rPr lang="en-US" altLang="lv-LV" sz="2000" dirty="0" err="1">
                <a:solidFill>
                  <a:srgbClr val="000000"/>
                </a:solidFill>
                <a:ea typeface="Times" panose="02020603050405020304" pitchFamily="18" charset="0"/>
                <a:cs typeface="Times New Roman" panose="02020603050405020304" pitchFamily="18" charset="0"/>
              </a:rPr>
              <a:t>kuram</a:t>
            </a:r>
            <a:r>
              <a:rPr lang="en-US" altLang="lv-LV" sz="2000" dirty="0">
                <a:solidFill>
                  <a:srgbClr val="000000"/>
                </a:solidFill>
                <a:ea typeface="Times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lv-LV" sz="2000" dirty="0" err="1">
                <a:solidFill>
                  <a:srgbClr val="000000"/>
                </a:solidFill>
                <a:ea typeface="Times" panose="02020603050405020304" pitchFamily="18" charset="0"/>
                <a:cs typeface="Times New Roman" panose="02020603050405020304" pitchFamily="18" charset="0"/>
              </a:rPr>
              <a:t>šobrīd</a:t>
            </a:r>
            <a:r>
              <a:rPr lang="en-US" altLang="lv-LV" sz="2000" dirty="0">
                <a:solidFill>
                  <a:srgbClr val="000000"/>
                </a:solidFill>
                <a:ea typeface="Times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lv-LV" sz="2000" dirty="0" err="1">
                <a:solidFill>
                  <a:srgbClr val="000000"/>
                </a:solidFill>
                <a:ea typeface="Times" panose="02020603050405020304" pitchFamily="18" charset="0"/>
                <a:cs typeface="Times New Roman" panose="02020603050405020304" pitchFamily="18" charset="0"/>
              </a:rPr>
              <a:t>aktīvi</a:t>
            </a:r>
            <a:r>
              <a:rPr lang="en-US" altLang="lv-LV" sz="2000" b="1" dirty="0">
                <a:solidFill>
                  <a:srgbClr val="000000"/>
                </a:solidFill>
                <a:ea typeface="Times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lv-LV" sz="2000" b="1" dirty="0" err="1">
                <a:solidFill>
                  <a:srgbClr val="000000"/>
                </a:solidFill>
                <a:ea typeface="Times" panose="02020603050405020304" pitchFamily="18" charset="0"/>
                <a:cs typeface="Times New Roman" panose="02020603050405020304" pitchFamily="18" charset="0"/>
              </a:rPr>
              <a:t>pievienojušās</a:t>
            </a:r>
            <a:r>
              <a:rPr lang="en-US" altLang="lv-LV" sz="2000" b="1" dirty="0">
                <a:solidFill>
                  <a:srgbClr val="000000"/>
                </a:solidFill>
                <a:ea typeface="Times" panose="02020603050405020304" pitchFamily="18" charset="0"/>
                <a:cs typeface="Times New Roman" panose="02020603050405020304" pitchFamily="18" charset="0"/>
              </a:rPr>
              <a:t> 14 organizācijas</a:t>
            </a:r>
            <a:br>
              <a:rPr lang="en-US" altLang="lv-LV" sz="2000" b="1" dirty="0">
                <a:solidFill>
                  <a:srgbClr val="000000"/>
                </a:solidFill>
                <a:ea typeface="Times" panose="02020603050405020304" pitchFamily="18" charset="0"/>
                <a:cs typeface="Times New Roman" panose="02020603050405020304" pitchFamily="18" charset="0"/>
              </a:rPr>
            </a:br>
            <a:endParaRPr lang="lv-LV" altLang="lv-LV" sz="2000" b="1" dirty="0">
              <a:solidFill>
                <a:srgbClr val="000000"/>
              </a:solidFill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lv-LV" sz="2000" b="1" dirty="0" err="1">
                <a:solidFill>
                  <a:srgbClr val="000000"/>
                </a:solidFill>
                <a:ea typeface="Times" panose="02020603050405020304" pitchFamily="18" charset="0"/>
                <a:cs typeface="Times New Roman" panose="02020603050405020304" pitchFamily="18" charset="0"/>
              </a:rPr>
              <a:t>Mērķis</a:t>
            </a:r>
            <a:r>
              <a:rPr lang="en-US" altLang="lv-LV" sz="2000" dirty="0">
                <a:solidFill>
                  <a:srgbClr val="000000"/>
                </a:solidFill>
                <a:ea typeface="Times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lv-LV" sz="2000" dirty="0" err="1">
                <a:solidFill>
                  <a:srgbClr val="000000"/>
                </a:solidFill>
                <a:ea typeface="Times" panose="02020603050405020304" pitchFamily="18" charset="0"/>
                <a:cs typeface="Times New Roman" panose="02020603050405020304" pitchFamily="18" charset="0"/>
              </a:rPr>
              <a:t>sekmēt</a:t>
            </a:r>
            <a:r>
              <a:rPr lang="en-US" altLang="lv-LV" sz="2000" dirty="0">
                <a:solidFill>
                  <a:srgbClr val="000000"/>
                </a:solidFill>
                <a:ea typeface="Times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lv-LV" sz="2000" dirty="0" err="1">
                <a:solidFill>
                  <a:srgbClr val="000000"/>
                </a:solidFill>
                <a:ea typeface="Times" panose="02020603050405020304" pitchFamily="18" charset="0"/>
                <a:cs typeface="Times New Roman" panose="02020603050405020304" pitchFamily="18" charset="0"/>
              </a:rPr>
              <a:t>informētību</a:t>
            </a:r>
            <a:r>
              <a:rPr lang="en-US" altLang="lv-LV" sz="2000" dirty="0">
                <a:solidFill>
                  <a:srgbClr val="000000"/>
                </a:solidFill>
                <a:ea typeface="Times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lv-LV" sz="2000" dirty="0" err="1">
                <a:solidFill>
                  <a:srgbClr val="000000"/>
                </a:solidFill>
                <a:ea typeface="Times" panose="02020603050405020304" pitchFamily="18" charset="0"/>
                <a:cs typeface="Times New Roman" panose="02020603050405020304" pitchFamily="18" charset="0"/>
              </a:rPr>
              <a:t>nodrošināt</a:t>
            </a:r>
            <a:r>
              <a:rPr lang="en-US" altLang="lv-LV" sz="2000" dirty="0">
                <a:solidFill>
                  <a:srgbClr val="000000"/>
                </a:solidFill>
                <a:ea typeface="Times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lv-LV" sz="2000" dirty="0" err="1">
                <a:solidFill>
                  <a:srgbClr val="000000"/>
                </a:solidFill>
                <a:ea typeface="Times" panose="02020603050405020304" pitchFamily="18" charset="0"/>
                <a:cs typeface="Times New Roman" panose="02020603050405020304" pitchFamily="18" charset="0"/>
              </a:rPr>
              <a:t>iesaisti</a:t>
            </a:r>
            <a:r>
              <a:rPr lang="en-US" altLang="lv-LV" sz="2000" dirty="0">
                <a:solidFill>
                  <a:srgbClr val="000000"/>
                </a:solidFill>
                <a:ea typeface="Times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lv-LV" sz="2000" dirty="0" err="1">
                <a:solidFill>
                  <a:srgbClr val="000000"/>
                </a:solidFill>
                <a:ea typeface="Times" panose="02020603050405020304" pitchFamily="18" charset="0"/>
                <a:cs typeface="Times New Roman" panose="02020603050405020304" pitchFamily="18" charset="0"/>
              </a:rPr>
              <a:t>sniegt</a:t>
            </a:r>
            <a:r>
              <a:rPr lang="en-US" altLang="lv-LV" sz="2000" dirty="0">
                <a:solidFill>
                  <a:srgbClr val="000000"/>
                </a:solidFill>
                <a:ea typeface="Times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lv-LV" sz="2000" dirty="0" err="1">
                <a:solidFill>
                  <a:srgbClr val="000000"/>
                </a:solidFill>
                <a:ea typeface="Times" panose="02020603050405020304" pitchFamily="18" charset="0"/>
                <a:cs typeface="Times New Roman" panose="02020603050405020304" pitchFamily="18" charset="0"/>
              </a:rPr>
              <a:t>informāciju</a:t>
            </a:r>
            <a:r>
              <a:rPr lang="en-US" altLang="lv-LV" sz="2000" dirty="0">
                <a:solidFill>
                  <a:srgbClr val="000000"/>
                </a:solidFill>
                <a:ea typeface="Times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lv-LV" sz="2000" dirty="0" err="1">
                <a:solidFill>
                  <a:srgbClr val="000000"/>
                </a:solidFill>
                <a:ea typeface="Times" panose="02020603050405020304" pitchFamily="18" charset="0"/>
                <a:cs typeface="Times New Roman" panose="02020603050405020304" pitchFamily="18" charset="0"/>
              </a:rPr>
              <a:t>uzklausīt</a:t>
            </a:r>
            <a:r>
              <a:rPr lang="en-US" altLang="lv-LV" sz="2000" dirty="0">
                <a:solidFill>
                  <a:srgbClr val="000000"/>
                </a:solidFill>
                <a:ea typeface="Times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lv-LV" sz="2000" dirty="0" err="1">
                <a:solidFill>
                  <a:srgbClr val="000000"/>
                </a:solidFill>
                <a:ea typeface="Times" panose="02020603050405020304" pitchFamily="18" charset="0"/>
                <a:cs typeface="Times New Roman" panose="02020603050405020304" pitchFamily="18" charset="0"/>
              </a:rPr>
              <a:t>viedokļus</a:t>
            </a:r>
            <a:r>
              <a:rPr lang="en-US" altLang="lv-LV" sz="2000" dirty="0">
                <a:solidFill>
                  <a:srgbClr val="000000"/>
                </a:solidFill>
                <a:ea typeface="Times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lv-LV" sz="2000" dirty="0" err="1">
                <a:solidFill>
                  <a:srgbClr val="000000"/>
                </a:solidFill>
                <a:ea typeface="Times" panose="02020603050405020304" pitchFamily="18" charset="0"/>
                <a:cs typeface="Times New Roman" panose="02020603050405020304" pitchFamily="18" charset="0"/>
              </a:rPr>
              <a:t>apspriest</a:t>
            </a:r>
            <a:r>
              <a:rPr lang="en-US" altLang="lv-LV" sz="2000" dirty="0">
                <a:solidFill>
                  <a:srgbClr val="000000"/>
                </a:solidFill>
                <a:ea typeface="Times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lv-LV" sz="2000" dirty="0" err="1">
                <a:solidFill>
                  <a:srgbClr val="000000"/>
                </a:solidFill>
                <a:ea typeface="Times" panose="02020603050405020304" pitchFamily="18" charset="0"/>
                <a:cs typeface="Times New Roman" panose="02020603050405020304" pitchFamily="18" charset="0"/>
              </a:rPr>
              <a:t>risinājumus</a:t>
            </a:r>
            <a:br>
              <a:rPr lang="en-US" altLang="lv-LV" sz="2000" dirty="0">
                <a:solidFill>
                  <a:srgbClr val="000000"/>
                </a:solidFill>
                <a:ea typeface="Times" panose="02020603050405020304" pitchFamily="18" charset="0"/>
                <a:cs typeface="Times New Roman" panose="02020603050405020304" pitchFamily="18" charset="0"/>
              </a:rPr>
            </a:br>
            <a:br>
              <a:rPr lang="en-US" altLang="lv-LV" sz="2000" dirty="0">
                <a:solidFill>
                  <a:srgbClr val="000000"/>
                </a:solidFill>
                <a:ea typeface="Times" panose="02020603050405020304" pitchFamily="18" charset="0"/>
                <a:cs typeface="Times New Roman" panose="02020603050405020304" pitchFamily="18" charset="0"/>
              </a:rPr>
            </a:br>
            <a:endParaRPr lang="lv-LV" altLang="lv-LV" sz="2000" dirty="0">
              <a:solidFill>
                <a:srgbClr val="000000"/>
              </a:solidFill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lv-LV" altLang="lv-LV" sz="3000" dirty="0">
                <a:solidFill>
                  <a:srgbClr val="82BE44"/>
                </a:solidFill>
                <a:ea typeface="Times" panose="02020603050405020304" pitchFamily="18" charset="0"/>
                <a:cs typeface="Times New Roman" panose="02020603050405020304" pitchFamily="18" charset="0"/>
              </a:rPr>
              <a:t>BRĪVPRĀTĪBA, ATKLĀTĪBA, ATBILDĪBA</a:t>
            </a:r>
          </a:p>
        </p:txBody>
      </p:sp>
      <p:pic>
        <p:nvPicPr>
          <p:cNvPr id="4" name="Satura vietturis 7">
            <a:extLst>
              <a:ext uri="{FF2B5EF4-FFF2-40B4-BE49-F238E27FC236}">
                <a16:creationId xmlns:a16="http://schemas.microsoft.com/office/drawing/2014/main" id="{97AFFB75-F8DB-401B-9128-D9DECF009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80834" y="1343642"/>
            <a:ext cx="5383219" cy="4170715"/>
          </a:xfrm>
          <a:prstGeom prst="rect">
            <a:avLst/>
          </a:prstGeom>
        </p:spPr>
      </p:pic>
      <p:pic>
        <p:nvPicPr>
          <p:cNvPr id="5" name="Picture 3" descr="Icon&#10;&#10;Description automatically generated">
            <a:extLst>
              <a:ext uri="{FF2B5EF4-FFF2-40B4-BE49-F238E27FC236}">
                <a16:creationId xmlns:a16="http://schemas.microsoft.com/office/drawing/2014/main" id="{BA5E3BCB-1EFB-4EB3-B78A-A6C8246DDF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640" y="1745800"/>
            <a:ext cx="717885" cy="144183"/>
          </a:xfrm>
          <a:prstGeom prst="rect">
            <a:avLst/>
          </a:prstGeom>
        </p:spPr>
      </p:pic>
      <p:pic>
        <p:nvPicPr>
          <p:cNvPr id="6" name="Picture 3" descr="Icon&#10;&#10;Description automatically generated">
            <a:extLst>
              <a:ext uri="{FF2B5EF4-FFF2-40B4-BE49-F238E27FC236}">
                <a16:creationId xmlns:a16="http://schemas.microsoft.com/office/drawing/2014/main" id="{47B4E7A0-0813-42A5-9DBC-0BF835AC0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485" y="2447812"/>
            <a:ext cx="717885" cy="14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6896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DDFA17FA-9E7B-40A0-B560-C803648BF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563" y="365126"/>
            <a:ext cx="11916382" cy="876446"/>
          </a:xfrm>
        </p:spPr>
        <p:txBody>
          <a:bodyPr>
            <a:noAutofit/>
          </a:bodyPr>
          <a:lstStyle/>
          <a:p>
            <a:pPr algn="ctr"/>
            <a:r>
              <a:rPr lang="lv-LV" altLang="lv-LV" b="1" dirty="0">
                <a:solidFill>
                  <a:srgbClr val="012269"/>
                </a:solidFill>
                <a:latin typeface="+mn-lt"/>
              </a:rPr>
              <a:t>SABIEDRĪBAS LĪDZDALĪBAS PASĀKUMI</a:t>
            </a:r>
            <a:endParaRPr lang="lv-LV" b="1" dirty="0">
              <a:solidFill>
                <a:srgbClr val="012269"/>
              </a:solidFill>
              <a:latin typeface="+mn-lt"/>
            </a:endParaRPr>
          </a:p>
        </p:txBody>
      </p:sp>
      <p:sp>
        <p:nvSpPr>
          <p:cNvPr id="3" name="Satura vietturis 1">
            <a:extLst>
              <a:ext uri="{FF2B5EF4-FFF2-40B4-BE49-F238E27FC236}">
                <a16:creationId xmlns:a16="http://schemas.microsoft.com/office/drawing/2014/main" id="{8F1B5A43-5671-4549-BD47-89D711A6D633}"/>
              </a:ext>
            </a:extLst>
          </p:cNvPr>
          <p:cNvSpPr txBox="1">
            <a:spLocks/>
          </p:cNvSpPr>
          <p:nvPr/>
        </p:nvSpPr>
        <p:spPr>
          <a:xfrm>
            <a:off x="112711" y="1779440"/>
            <a:ext cx="5090321" cy="38369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7325" indent="0">
              <a:buFont typeface="Times" panose="02020603050405020304" pitchFamily="18" charset="0"/>
              <a:buNone/>
              <a:defRPr/>
            </a:pPr>
            <a:r>
              <a:rPr lang="lv-LV" b="1" dirty="0"/>
              <a:t>15 pasākumi:</a:t>
            </a:r>
          </a:p>
          <a:p>
            <a:pPr marL="187325" indent="0">
              <a:buNone/>
              <a:defRPr/>
            </a:pPr>
            <a:r>
              <a:rPr lang="lv-LV" sz="3000" dirty="0"/>
              <a:t>	publiskās diskusijas</a:t>
            </a:r>
          </a:p>
          <a:p>
            <a:pPr marL="187325" indent="0">
              <a:buNone/>
              <a:defRPr/>
            </a:pPr>
            <a:r>
              <a:rPr lang="lv-LV" sz="3000" dirty="0"/>
              <a:t>	darba </a:t>
            </a:r>
            <a:r>
              <a:rPr lang="lv-LV" sz="3000"/>
              <a:t>grupas un </a:t>
            </a:r>
            <a:r>
              <a:rPr lang="lv-LV" sz="3000" dirty="0"/>
              <a:t>darbsemināri</a:t>
            </a:r>
          </a:p>
          <a:p>
            <a:pPr marL="187325" indent="0">
              <a:buNone/>
              <a:defRPr/>
            </a:pPr>
            <a:r>
              <a:rPr lang="lv-LV" sz="3000" dirty="0"/>
              <a:t>	kopīga teritoriju apsekošana dabā</a:t>
            </a:r>
          </a:p>
          <a:p>
            <a:pPr marL="187325" indent="0">
              <a:buNone/>
              <a:defRPr/>
            </a:pPr>
            <a:r>
              <a:rPr lang="lv-LV" sz="3000" dirty="0"/>
              <a:t>	individuālās tikšanās</a:t>
            </a:r>
          </a:p>
          <a:p>
            <a:pPr>
              <a:defRPr/>
            </a:pPr>
            <a:endParaRPr lang="lv-LV" dirty="0"/>
          </a:p>
          <a:p>
            <a:pPr>
              <a:defRPr/>
            </a:pPr>
            <a:endParaRPr lang="lv-LV" dirty="0"/>
          </a:p>
        </p:txBody>
      </p:sp>
      <p:pic>
        <p:nvPicPr>
          <p:cNvPr id="4" name="Attēls 5">
            <a:extLst>
              <a:ext uri="{FF2B5EF4-FFF2-40B4-BE49-F238E27FC236}">
                <a16:creationId xmlns:a16="http://schemas.microsoft.com/office/drawing/2014/main" id="{635E67FC-B535-4BC6-B1FD-43E28FE7D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032" y="1241572"/>
            <a:ext cx="3986212" cy="29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ttēls 2">
            <a:extLst>
              <a:ext uri="{FF2B5EF4-FFF2-40B4-BE49-F238E27FC236}">
                <a16:creationId xmlns:a16="http://schemas.microsoft.com/office/drawing/2014/main" id="{2FF0DDDC-8068-475C-AB7D-FDE05B323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4065" y="1248037"/>
            <a:ext cx="4035224" cy="2886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ttēls 4">
            <a:extLst>
              <a:ext uri="{FF2B5EF4-FFF2-40B4-BE49-F238E27FC236}">
                <a16:creationId xmlns:a16="http://schemas.microsoft.com/office/drawing/2014/main" id="{A0444376-A77B-49F5-9152-6842E0784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032" y="4198580"/>
            <a:ext cx="3162177" cy="2340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ttēls 6">
            <a:extLst>
              <a:ext uri="{FF2B5EF4-FFF2-40B4-BE49-F238E27FC236}">
                <a16:creationId xmlns:a16="http://schemas.microsoft.com/office/drawing/2014/main" id="{F233C689-D065-4799-AA92-BDA6E06B8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8849" y="4198579"/>
            <a:ext cx="1750432" cy="2339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ttēls 3">
            <a:extLst>
              <a:ext uri="{FF2B5EF4-FFF2-40B4-BE49-F238E27FC236}">
                <a16:creationId xmlns:a16="http://schemas.microsoft.com/office/drawing/2014/main" id="{5B85601F-C415-4942-8061-604EDD3C7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0714" y="3940674"/>
            <a:ext cx="3838575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Icon&#10;&#10;Description automatically generated">
            <a:extLst>
              <a:ext uri="{FF2B5EF4-FFF2-40B4-BE49-F238E27FC236}">
                <a16:creationId xmlns:a16="http://schemas.microsoft.com/office/drawing/2014/main" id="{8C1051E3-6ED8-4D13-A95F-3F9A9D10C2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858" y="2503801"/>
            <a:ext cx="717885" cy="144183"/>
          </a:xfrm>
          <a:prstGeom prst="rect">
            <a:avLst/>
          </a:prstGeom>
        </p:spPr>
      </p:pic>
      <p:pic>
        <p:nvPicPr>
          <p:cNvPr id="10" name="Picture 3" descr="Icon&#10;&#10;Description automatically generated">
            <a:extLst>
              <a:ext uri="{FF2B5EF4-FFF2-40B4-BE49-F238E27FC236}">
                <a16:creationId xmlns:a16="http://schemas.microsoft.com/office/drawing/2014/main" id="{0A883597-5C1B-4CEE-9A99-E51E9C7812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0985" y="2965372"/>
            <a:ext cx="717885" cy="144183"/>
          </a:xfrm>
          <a:prstGeom prst="rect">
            <a:avLst/>
          </a:prstGeom>
        </p:spPr>
      </p:pic>
      <p:pic>
        <p:nvPicPr>
          <p:cNvPr id="11" name="Picture 3" descr="Icon&#10;&#10;Description automatically generated">
            <a:extLst>
              <a:ext uri="{FF2B5EF4-FFF2-40B4-BE49-F238E27FC236}">
                <a16:creationId xmlns:a16="http://schemas.microsoft.com/office/drawing/2014/main" id="{6AB4BC40-3907-4A56-8939-F8BB6D59E1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0985" y="3868582"/>
            <a:ext cx="717885" cy="144183"/>
          </a:xfrm>
          <a:prstGeom prst="rect">
            <a:avLst/>
          </a:prstGeom>
        </p:spPr>
      </p:pic>
      <p:pic>
        <p:nvPicPr>
          <p:cNvPr id="12" name="Picture 3" descr="Icon&#10;&#10;Description automatically generated">
            <a:extLst>
              <a:ext uri="{FF2B5EF4-FFF2-40B4-BE49-F238E27FC236}">
                <a16:creationId xmlns:a16="http://schemas.microsoft.com/office/drawing/2014/main" id="{0C443E89-4360-49F9-87E7-2884300F4B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857" y="4922137"/>
            <a:ext cx="717885" cy="14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9068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585B95B6-CBB3-47CB-AFA7-5FF1BCDC8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694" y="74635"/>
            <a:ext cx="11040611" cy="1131596"/>
          </a:xfrm>
        </p:spPr>
        <p:txBody>
          <a:bodyPr>
            <a:normAutofit/>
          </a:bodyPr>
          <a:lstStyle/>
          <a:p>
            <a:pPr algn="ctr"/>
            <a:r>
              <a:rPr lang="lv-LV" sz="3700" b="1" dirty="0">
                <a:solidFill>
                  <a:srgbClr val="012269"/>
                </a:solidFill>
                <a:latin typeface="+mn-lt"/>
                <a:cs typeface="Times New Roman" panose="02020603050405020304" pitchFamily="18" charset="0"/>
              </a:rPr>
              <a:t>GĀJĒJU UN VELO TILTA RAMPU RISINĀJUMI ĢENERĀĻA RADZIŅA KRASTMALĀ</a:t>
            </a:r>
            <a:endParaRPr lang="lv-LV" sz="3700" b="1" dirty="0">
              <a:solidFill>
                <a:srgbClr val="012269"/>
              </a:solidFill>
              <a:latin typeface="+mn-lt"/>
            </a:endParaRPr>
          </a:p>
        </p:txBody>
      </p:sp>
      <p:pic>
        <p:nvPicPr>
          <p:cNvPr id="3" name="Attēls 3">
            <a:extLst>
              <a:ext uri="{FF2B5EF4-FFF2-40B4-BE49-F238E27FC236}">
                <a16:creationId xmlns:a16="http://schemas.microsoft.com/office/drawing/2014/main" id="{66DC7927-2865-4766-89D7-19243B838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101" y="1206231"/>
            <a:ext cx="4241329" cy="2260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ttēls 8">
            <a:extLst>
              <a:ext uri="{FF2B5EF4-FFF2-40B4-BE49-F238E27FC236}">
                <a16:creationId xmlns:a16="http://schemas.microsoft.com/office/drawing/2014/main" id="{D0982AA2-17A5-4419-9733-8C070A3C5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153" y="1206231"/>
            <a:ext cx="4292207" cy="3037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ttēls 9">
            <a:extLst>
              <a:ext uri="{FF2B5EF4-FFF2-40B4-BE49-F238E27FC236}">
                <a16:creationId xmlns:a16="http://schemas.microsoft.com/office/drawing/2014/main" id="{209C4F1F-6E3F-47A0-B81B-83B6E11D8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298" y="3429000"/>
            <a:ext cx="5158937" cy="2733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ttēls 3" descr="Attēls, kurā ir teksts, ceļš, veids, ainava&#10;&#10;Apraksts ģenerēts automātiski">
            <a:extLst>
              <a:ext uri="{FF2B5EF4-FFF2-40B4-BE49-F238E27FC236}">
                <a16:creationId xmlns:a16="http://schemas.microsoft.com/office/drawing/2014/main" id="{82D99CBC-9331-48A5-B506-B2BA37598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7" t="13876" r="15395" b="6703"/>
          <a:stretch>
            <a:fillRect/>
          </a:stretch>
        </p:blipFill>
        <p:spPr bwMode="auto">
          <a:xfrm>
            <a:off x="6718900" y="3791254"/>
            <a:ext cx="4430712" cy="248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15792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653E32DE-8567-4F08-8F09-34CE2A8F1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011" y="950706"/>
            <a:ext cx="5638101" cy="767389"/>
          </a:xfrm>
        </p:spPr>
        <p:txBody>
          <a:bodyPr>
            <a:noAutofit/>
          </a:bodyPr>
          <a:lstStyle/>
          <a:p>
            <a:pPr algn="ctr"/>
            <a:r>
              <a:rPr lang="lv-LV" altLang="lv-LV" b="1" dirty="0">
                <a:solidFill>
                  <a:srgbClr val="012269"/>
                </a:solidFill>
                <a:latin typeface="+mn-lt"/>
              </a:rPr>
              <a:t>TERITORIJAS AP CENTRĀLO DZELZCEĻA STACIJU</a:t>
            </a:r>
            <a:endParaRPr lang="lv-LV" b="1" dirty="0">
              <a:solidFill>
                <a:srgbClr val="012269"/>
              </a:solidFill>
              <a:latin typeface="+mn-lt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0260A20F-8671-4445-9BC7-1CCC6D7226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818" y="3200914"/>
            <a:ext cx="563810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lv-LV" altLang="lv-LV" sz="3000" dirty="0">
                <a:cs typeface="Times New Roman" panose="02020603050405020304" pitchFamily="18" charset="0"/>
              </a:rPr>
              <a:t>Prioritāri pārbūvējamā </a:t>
            </a:r>
            <a:br>
              <a:rPr lang="lv-LV" altLang="lv-LV" sz="3000" dirty="0">
                <a:cs typeface="Times New Roman" panose="02020603050405020304" pitchFamily="18" charset="0"/>
              </a:rPr>
            </a:br>
            <a:r>
              <a:rPr lang="lv-LV" altLang="lv-LV" sz="3000" dirty="0">
                <a:cs typeface="Times New Roman" panose="02020603050405020304" pitchFamily="18" charset="0"/>
              </a:rPr>
              <a:t>transporta infrastruktūra, </a:t>
            </a:r>
          </a:p>
          <a:p>
            <a:pPr eaLnBrk="1" hangingPunct="1"/>
            <a:r>
              <a:rPr lang="lv-LV" altLang="lv-LV" sz="3000" dirty="0">
                <a:cs typeface="Times New Roman" panose="02020603050405020304" pitchFamily="18" charset="0"/>
              </a:rPr>
              <a:t>pārkārtojamā satiksmes organizācija</a:t>
            </a:r>
            <a:endParaRPr lang="en-US" altLang="lv-LV" sz="3000" dirty="0">
              <a:cs typeface="Times New Roman" panose="02020603050405020304" pitchFamily="18" charset="0"/>
            </a:endParaRPr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3E3AE2E4-5005-4851-8EDC-09476D2BD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919" y="601640"/>
            <a:ext cx="5247796" cy="5247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52324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3B3F93C7-3703-46B4-ABFF-805DF244D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368" y="75501"/>
            <a:ext cx="3091775" cy="790203"/>
          </a:xfrm>
        </p:spPr>
        <p:txBody>
          <a:bodyPr>
            <a:normAutofit/>
          </a:bodyPr>
          <a:lstStyle/>
          <a:p>
            <a:pPr algn="ctr"/>
            <a:r>
              <a:rPr lang="lv-LV" dirty="0">
                <a:solidFill>
                  <a:srgbClr val="012269"/>
                </a:solidFill>
                <a:latin typeface="+mn-lt"/>
              </a:rPr>
              <a:t>rdpad.lv </a:t>
            </a:r>
          </a:p>
        </p:txBody>
      </p:sp>
      <p:pic>
        <p:nvPicPr>
          <p:cNvPr id="3" name="Attēls 13" descr="Attēls, kurā ir teksts&#10;&#10;Apraksts ģenerēts automātiski">
            <a:extLst>
              <a:ext uri="{FF2B5EF4-FFF2-40B4-BE49-F238E27FC236}">
                <a16:creationId xmlns:a16="http://schemas.microsoft.com/office/drawing/2014/main" id="{2AB69BB3-9094-43B9-802E-82E22A1EA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367" y="790203"/>
            <a:ext cx="7194204" cy="5490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55598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70A1295-61BC-4214-AA3E-D39667302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irsraksts 1">
            <a:extLst>
              <a:ext uri="{FF2B5EF4-FFF2-40B4-BE49-F238E27FC236}">
                <a16:creationId xmlns:a16="http://schemas.microsoft.com/office/drawing/2014/main" id="{3F4294A5-536C-4C69-B52C-FC93D73C7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556" y="4813651"/>
            <a:ext cx="10592174" cy="100065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b="1" dirty="0">
                <a:solidFill>
                  <a:srgbClr val="012269"/>
                </a:solidFill>
              </a:rPr>
              <a:t>PALDIES PAR UZMANĪBU!</a:t>
            </a:r>
          </a:p>
        </p:txBody>
      </p:sp>
      <p:pic>
        <p:nvPicPr>
          <p:cNvPr id="5" name="Attēls 4" descr="Attēls, kurā ir ceļš, veids, šoseja, sarežģīts krustojums&#10;&#10;Apraksts ģenerēts automātiski">
            <a:extLst>
              <a:ext uri="{FF2B5EF4-FFF2-40B4-BE49-F238E27FC236}">
                <a16:creationId xmlns:a16="http://schemas.microsoft.com/office/drawing/2014/main" id="{238FFA90-6803-4133-9401-7A70E4D803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5" b="24291"/>
          <a:stretch/>
        </p:blipFill>
        <p:spPr>
          <a:xfrm>
            <a:off x="-1" y="10"/>
            <a:ext cx="12192001" cy="420144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B139475-2B26-4CA9-9413-DE741E49F7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2941813"/>
            <a:ext cx="12188952" cy="1828800"/>
            <a:chOff x="-305" y="3144820"/>
            <a:chExt cx="9182100" cy="1551136"/>
          </a:xfrm>
        </p:grpSpPr>
        <p:sp useBgFill="1">
          <p:nvSpPr>
            <p:cNvPr id="13" name="Freeform: Shape 12">
              <a:extLst>
                <a:ext uri="{FF2B5EF4-FFF2-40B4-BE49-F238E27FC236}">
                  <a16:creationId xmlns:a16="http://schemas.microsoft.com/office/drawing/2014/main" id="{16C6BF63-6277-4C39-BE5D-3C341662C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76854"/>
              <a:ext cx="9182100" cy="1019102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EA3BAD9-C130-4A9C-9086-20D132A6CF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44820"/>
              <a:ext cx="9182100" cy="932744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587D38B-9E07-4A8B-B285-5FEBF6A60D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80789"/>
              <a:ext cx="9182100" cy="544245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EF4DD4B-217B-4346-A2B8-432793639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324550"/>
              <a:ext cx="9182100" cy="765639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488689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isnstūris 1">
            <a:extLst>
              <a:ext uri="{FF2B5EF4-FFF2-40B4-BE49-F238E27FC236}">
                <a16:creationId xmlns:a16="http://schemas.microsoft.com/office/drawing/2014/main" id="{02E6B3BF-B484-426E-B7A4-59DF7F96C3E8}"/>
              </a:ext>
            </a:extLst>
          </p:cNvPr>
          <p:cNvSpPr/>
          <p:nvPr/>
        </p:nvSpPr>
        <p:spPr>
          <a:xfrm>
            <a:off x="1324614" y="1277240"/>
            <a:ext cx="97536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lv-LV" sz="2400" dirty="0">
                <a:solidFill>
                  <a:prstClr val="black"/>
                </a:solidFill>
                <a:cs typeface="Times New Roman" panose="02020603050405020304" pitchFamily="18" charset="0"/>
              </a:rPr>
              <a:t>Lokālplānojuma izstrādes mērķis</a:t>
            </a:r>
          </a:p>
          <a:p>
            <a:pPr>
              <a:defRPr/>
            </a:pPr>
            <a:endParaRPr lang="lv-LV" sz="240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lv-LV" sz="2400" dirty="0">
                <a:solidFill>
                  <a:prstClr val="black"/>
                </a:solidFill>
                <a:cs typeface="Times New Roman" panose="02020603050405020304" pitchFamily="18" charset="0"/>
              </a:rPr>
              <a:t>Sadarbības modelis</a:t>
            </a:r>
          </a:p>
          <a:p>
            <a:pPr>
              <a:defRPr/>
            </a:pPr>
            <a:endParaRPr lang="lv-LV" sz="240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lv-LV" sz="2400" dirty="0">
                <a:solidFill>
                  <a:prstClr val="black"/>
                </a:solidFill>
                <a:cs typeface="Times New Roman" panose="02020603050405020304" pitchFamily="18" charset="0"/>
              </a:rPr>
              <a:t>Ieskats nosacījumu izstrādes procesā</a:t>
            </a:r>
          </a:p>
          <a:p>
            <a:pPr>
              <a:defRPr/>
            </a:pPr>
            <a:endParaRPr lang="lv-LV" sz="240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lv-LV" sz="2400" dirty="0">
                <a:solidFill>
                  <a:prstClr val="black"/>
                </a:solidFill>
                <a:cs typeface="Times New Roman" panose="02020603050405020304" pitchFamily="18" charset="0"/>
              </a:rPr>
              <a:t>Sabiedrības iesaiste</a:t>
            </a:r>
          </a:p>
          <a:p>
            <a:pPr>
              <a:defRPr/>
            </a:pPr>
            <a:endParaRPr lang="lv-LV" sz="240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lv-LV" sz="2400" dirty="0">
                <a:solidFill>
                  <a:prstClr val="black"/>
                </a:solidFill>
                <a:cs typeface="Times New Roman" panose="02020603050405020304" pitchFamily="18" charset="0"/>
              </a:rPr>
              <a:t>Pašvaldības atbildība saistītās infrastruktūras izveidē</a:t>
            </a:r>
          </a:p>
        </p:txBody>
      </p:sp>
      <p:pic>
        <p:nvPicPr>
          <p:cNvPr id="5" name="Picture 3" descr="Icon&#10;&#10;Description automatically generated">
            <a:extLst>
              <a:ext uri="{FF2B5EF4-FFF2-40B4-BE49-F238E27FC236}">
                <a16:creationId xmlns:a16="http://schemas.microsoft.com/office/drawing/2014/main" id="{CCD645D3-2E0C-4BE7-9C59-9AF429C63E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729" y="1466933"/>
            <a:ext cx="717885" cy="144183"/>
          </a:xfrm>
          <a:prstGeom prst="rect">
            <a:avLst/>
          </a:prstGeom>
        </p:spPr>
      </p:pic>
      <p:pic>
        <p:nvPicPr>
          <p:cNvPr id="6" name="Picture 3" descr="Icon&#10;&#10;Description automatically generated">
            <a:extLst>
              <a:ext uri="{FF2B5EF4-FFF2-40B4-BE49-F238E27FC236}">
                <a16:creationId xmlns:a16="http://schemas.microsoft.com/office/drawing/2014/main" id="{2F94858C-C549-4F4F-BB43-D83698478A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451" y="2202992"/>
            <a:ext cx="717885" cy="144183"/>
          </a:xfrm>
          <a:prstGeom prst="rect">
            <a:avLst/>
          </a:prstGeom>
        </p:spPr>
      </p:pic>
      <p:pic>
        <p:nvPicPr>
          <p:cNvPr id="7" name="Picture 3" descr="Icon&#10;&#10;Description automatically generated">
            <a:extLst>
              <a:ext uri="{FF2B5EF4-FFF2-40B4-BE49-F238E27FC236}">
                <a16:creationId xmlns:a16="http://schemas.microsoft.com/office/drawing/2014/main" id="{3AB41636-3677-4D27-B3CE-3AB0BF96B2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450" y="2913308"/>
            <a:ext cx="717885" cy="144183"/>
          </a:xfrm>
          <a:prstGeom prst="rect">
            <a:avLst/>
          </a:prstGeom>
        </p:spPr>
      </p:pic>
      <p:pic>
        <p:nvPicPr>
          <p:cNvPr id="8" name="Picture 3" descr="Icon&#10;&#10;Description automatically generated">
            <a:extLst>
              <a:ext uri="{FF2B5EF4-FFF2-40B4-BE49-F238E27FC236}">
                <a16:creationId xmlns:a16="http://schemas.microsoft.com/office/drawing/2014/main" id="{CC0B8315-BB37-46E1-A982-025E7AAC66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448" y="3684794"/>
            <a:ext cx="717885" cy="144183"/>
          </a:xfrm>
          <a:prstGeom prst="rect">
            <a:avLst/>
          </a:prstGeom>
        </p:spPr>
      </p:pic>
      <p:pic>
        <p:nvPicPr>
          <p:cNvPr id="9" name="Picture 3" descr="Icon&#10;&#10;Description automatically generated">
            <a:extLst>
              <a:ext uri="{FF2B5EF4-FFF2-40B4-BE49-F238E27FC236}">
                <a16:creationId xmlns:a16="http://schemas.microsoft.com/office/drawing/2014/main" id="{DAED4E0F-B235-4098-8FBC-D990ABA16F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449" y="4392386"/>
            <a:ext cx="717885" cy="14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9224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DF4FAF-2492-49DC-B0F1-A0EDD2E6F9EE}"/>
              </a:ext>
            </a:extLst>
          </p:cNvPr>
          <p:cNvSpPr txBox="1"/>
          <p:nvPr/>
        </p:nvSpPr>
        <p:spPr>
          <a:xfrm>
            <a:off x="1690399" y="92686"/>
            <a:ext cx="8562107" cy="58477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lv-LV" sz="3200" b="1" dirty="0">
                <a:solidFill>
                  <a:srgbClr val="012269"/>
                </a:solidFill>
                <a:cs typeface="Times New Roman" panose="02020603050405020304" pitchFamily="18" charset="0"/>
              </a:rPr>
              <a:t>RAIL BALTICA LOKĀLPLĀNOJUMS</a:t>
            </a:r>
            <a:endParaRPr lang="en-US" sz="3200" b="1" dirty="0">
              <a:solidFill>
                <a:srgbClr val="012269"/>
              </a:solidFill>
              <a:ea typeface="+mn-lt"/>
              <a:cs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BF81E0-B35B-40DC-A37B-976E2C7FF31E}"/>
              </a:ext>
            </a:extLst>
          </p:cNvPr>
          <p:cNvSpPr txBox="1"/>
          <p:nvPr/>
        </p:nvSpPr>
        <p:spPr>
          <a:xfrm>
            <a:off x="1015366" y="408157"/>
            <a:ext cx="11046931" cy="240065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br>
              <a:rPr lang="lv-LV" altLang="lv-LV" dirty="0">
                <a:solidFill>
                  <a:srgbClr val="7F7F7F"/>
                </a:solidFill>
                <a:cs typeface="Times New Roman" panose="02020603050405020304" pitchFamily="18" charset="0"/>
              </a:rPr>
            </a:br>
            <a:r>
              <a:rPr lang="lv-LV" altLang="lv-LV" dirty="0">
                <a:cs typeface="Times" panose="02020603050405020304" pitchFamily="18" charset="0"/>
              </a:rPr>
              <a:t>Lokālplānojuma paplašinātajā teritorijā papildus nacionālo interešu objekta – </a:t>
            </a:r>
            <a:r>
              <a:rPr lang="lv-LV" altLang="lv-LV" i="1" dirty="0">
                <a:cs typeface="Times" panose="02020603050405020304" pitchFamily="18" charset="0"/>
              </a:rPr>
              <a:t>Eiropas standarta platuma publiskās lietošanas dzelzceļa infrastruktūras Rail </a:t>
            </a:r>
            <a:r>
              <a:rPr lang="lv-LV" altLang="lv-LV" i="1" dirty="0" err="1">
                <a:cs typeface="Times" panose="02020603050405020304" pitchFamily="18" charset="0"/>
              </a:rPr>
              <a:t>Baltica</a:t>
            </a:r>
            <a:r>
              <a:rPr lang="lv-LV" altLang="lv-LV" dirty="0">
                <a:cs typeface="Times" panose="02020603050405020304" pitchFamily="18" charset="0"/>
              </a:rPr>
              <a:t> teritorijai ietvertas arī ar Baltijas centrālā multimodālā transporta mezgla un pilsētas transporta infrastruktūras attīstību saistītās pilsētvides teritorijas vairāk nekā </a:t>
            </a:r>
            <a:r>
              <a:rPr lang="lv-LV" altLang="lv-LV" sz="3000" dirty="0">
                <a:cs typeface="Times" panose="02020603050405020304" pitchFamily="18" charset="0"/>
              </a:rPr>
              <a:t>355</a:t>
            </a:r>
            <a:r>
              <a:rPr lang="lv-LV" altLang="lv-LV" dirty="0">
                <a:cs typeface="Times" panose="02020603050405020304" pitchFamily="18" charset="0"/>
              </a:rPr>
              <a:t> ha platībā</a:t>
            </a:r>
          </a:p>
          <a:p>
            <a:endParaRPr lang="lv-LV" altLang="lv-LV" dirty="0">
              <a:cs typeface="Times" panose="02020603050405020304" pitchFamily="18" charset="0"/>
            </a:endParaRPr>
          </a:p>
          <a:p>
            <a:r>
              <a:rPr lang="lv-LV" altLang="lv-LV" dirty="0">
                <a:cs typeface="Times" panose="02020603050405020304" pitchFamily="18" charset="0"/>
              </a:rPr>
              <a:t> Lokālplānojuma teritorijas kopējā platība ~</a:t>
            </a:r>
            <a:r>
              <a:rPr lang="lv-LV" altLang="lv-LV" sz="3000" dirty="0">
                <a:cs typeface="Times" panose="02020603050405020304" pitchFamily="18" charset="0"/>
              </a:rPr>
              <a:t>486,35</a:t>
            </a:r>
            <a:r>
              <a:rPr lang="lv-LV" altLang="lv-LV" dirty="0">
                <a:cs typeface="Times" panose="02020603050405020304" pitchFamily="18" charset="0"/>
              </a:rPr>
              <a:t> ha.</a:t>
            </a:r>
            <a:br>
              <a:rPr lang="lv-LV" altLang="lv-LV" sz="3600" dirty="0">
                <a:cs typeface="Times" panose="02020603050405020304" pitchFamily="18" charset="0"/>
              </a:rPr>
            </a:br>
            <a:endParaRPr lang="en-US" dirty="0">
              <a:solidFill>
                <a:srgbClr val="012269"/>
              </a:solidFill>
              <a:ea typeface="+mn-lt"/>
              <a:cs typeface="+mn-lt"/>
            </a:endParaRPr>
          </a:p>
        </p:txBody>
      </p:sp>
      <p:pic>
        <p:nvPicPr>
          <p:cNvPr id="15" name="Satura vietturis 4">
            <a:extLst>
              <a:ext uri="{FF2B5EF4-FFF2-40B4-BE49-F238E27FC236}">
                <a16:creationId xmlns:a16="http://schemas.microsoft.com/office/drawing/2014/main" id="{D858478A-B92C-4E1F-93BE-F560F81B9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2842" y="2562726"/>
            <a:ext cx="2443160" cy="3524864"/>
          </a:xfrm>
          <a:prstGeom prst="rect">
            <a:avLst/>
          </a:prstGeom>
        </p:spPr>
      </p:pic>
      <p:pic>
        <p:nvPicPr>
          <p:cNvPr id="16" name="Attēls 5">
            <a:extLst>
              <a:ext uri="{FF2B5EF4-FFF2-40B4-BE49-F238E27FC236}">
                <a16:creationId xmlns:a16="http://schemas.microsoft.com/office/drawing/2014/main" id="{7AE37A07-8F06-4027-91F6-DBE383CFE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002" y="2562726"/>
            <a:ext cx="6264389" cy="3494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Icon&#10;&#10;Description automatically generated">
            <a:extLst>
              <a:ext uri="{FF2B5EF4-FFF2-40B4-BE49-F238E27FC236}">
                <a16:creationId xmlns:a16="http://schemas.microsoft.com/office/drawing/2014/main" id="{16ADE03A-51D3-46C5-A927-35CEB4B50A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481" y="815179"/>
            <a:ext cx="717885" cy="144183"/>
          </a:xfrm>
          <a:prstGeom prst="rect">
            <a:avLst/>
          </a:prstGeom>
        </p:spPr>
      </p:pic>
      <p:pic>
        <p:nvPicPr>
          <p:cNvPr id="8" name="Picture 3" descr="Icon&#10;&#10;Description automatically generated">
            <a:extLst>
              <a:ext uri="{FF2B5EF4-FFF2-40B4-BE49-F238E27FC236}">
                <a16:creationId xmlns:a16="http://schemas.microsoft.com/office/drawing/2014/main" id="{B47C5524-F367-485C-9FC8-5E6F06D5B6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480" y="1936164"/>
            <a:ext cx="717885" cy="14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3892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E3162776-9653-402F-B342-928EC63C9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9101" y="297033"/>
            <a:ext cx="6515911" cy="860560"/>
          </a:xfrm>
        </p:spPr>
        <p:txBody>
          <a:bodyPr>
            <a:normAutofit/>
          </a:bodyPr>
          <a:lstStyle/>
          <a:p>
            <a:r>
              <a:rPr lang="lv-LV" altLang="lv-LV" b="1" dirty="0">
                <a:solidFill>
                  <a:srgbClr val="012269"/>
                </a:solidFill>
                <a:latin typeface="+mn-lt"/>
              </a:rPr>
              <a:t>LOKĀLPLĀNOJUMA MĒRĶI </a:t>
            </a:r>
            <a:endParaRPr lang="lv-LV" b="1" dirty="0">
              <a:solidFill>
                <a:srgbClr val="012269"/>
              </a:solidFill>
              <a:latin typeface="+mn-lt"/>
            </a:endParaRP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23E5D364-0511-4192-8F65-654B63B441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0567" y="1284052"/>
            <a:ext cx="5066489" cy="4776179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lv-LV" altLang="lv-LV" sz="2000" dirty="0">
                <a:cs typeface="Times" panose="02020603050405020304" pitchFamily="18" charset="0"/>
              </a:rPr>
              <a:t>Radīt priekšnoteikumus </a:t>
            </a:r>
            <a:r>
              <a:rPr lang="lv-LV" altLang="lv-LV" sz="2000" b="1" dirty="0">
                <a:cs typeface="Times" panose="02020603050405020304" pitchFamily="18" charset="0"/>
              </a:rPr>
              <a:t>Baltijas centrālā multimodālā transporta mezgla</a:t>
            </a:r>
            <a:r>
              <a:rPr lang="lv-LV" altLang="lv-LV" sz="2000" dirty="0">
                <a:cs typeface="Times" panose="02020603050405020304" pitchFamily="18" charset="0"/>
              </a:rPr>
              <a:t> un </a:t>
            </a:r>
            <a:r>
              <a:rPr lang="lv-LV" altLang="lv-LV" sz="2000" b="1" dirty="0">
                <a:cs typeface="Times" panose="02020603050405020304" pitchFamily="18" charset="0"/>
              </a:rPr>
              <a:t>pilsētas transporta infrastruktūras attīstībai</a:t>
            </a:r>
            <a:r>
              <a:rPr lang="lv-LV" altLang="lv-LV" sz="2000" dirty="0">
                <a:cs typeface="Times" panose="02020603050405020304" pitchFamily="18" charset="0"/>
              </a:rPr>
              <a:t> Rīgā.</a:t>
            </a:r>
          </a:p>
          <a:p>
            <a:pPr marL="0" indent="0" algn="just">
              <a:buNone/>
            </a:pPr>
            <a:r>
              <a:rPr lang="lv-LV" altLang="lv-LV" sz="2000" b="1" dirty="0">
                <a:cs typeface="Times" panose="02020603050405020304" pitchFamily="18" charset="0"/>
              </a:rPr>
              <a:t>Nostiprināt</a:t>
            </a:r>
            <a:r>
              <a:rPr lang="lv-LV" altLang="lv-LV" sz="2000" dirty="0">
                <a:cs typeface="Times" panose="02020603050405020304" pitchFamily="18" charset="0"/>
              </a:rPr>
              <a:t> </a:t>
            </a:r>
            <a:r>
              <a:rPr lang="lv-LV" altLang="lv-LV" sz="2000" i="1" dirty="0">
                <a:cs typeface="Times" panose="02020603050405020304" pitchFamily="18" charset="0"/>
              </a:rPr>
              <a:t>Rail </a:t>
            </a:r>
            <a:r>
              <a:rPr lang="lv-LV" altLang="lv-LV" sz="2000" i="1" dirty="0" err="1">
                <a:cs typeface="Times" panose="02020603050405020304" pitchFamily="18" charset="0"/>
              </a:rPr>
              <a:t>Baltica</a:t>
            </a:r>
            <a:r>
              <a:rPr lang="lv-LV" altLang="lv-LV" sz="2000" i="1" dirty="0">
                <a:cs typeface="Times" panose="02020603050405020304" pitchFamily="18" charset="0"/>
              </a:rPr>
              <a:t> </a:t>
            </a:r>
            <a:r>
              <a:rPr lang="lv-LV" altLang="lv-LV" sz="2000" dirty="0">
                <a:cs typeface="Times" panose="02020603050405020304" pitchFamily="18" charset="0"/>
              </a:rPr>
              <a:t>projekta realizācijas </a:t>
            </a:r>
            <a:r>
              <a:rPr lang="lv-LV" altLang="lv-LV" sz="2000" b="1" dirty="0">
                <a:cs typeface="Times" panose="02020603050405020304" pitchFamily="18" charset="0"/>
              </a:rPr>
              <a:t>risinājumus</a:t>
            </a:r>
            <a:r>
              <a:rPr lang="lv-LV" altLang="lv-LV" sz="2000" dirty="0">
                <a:cs typeface="Times" panose="02020603050405020304" pitchFamily="18" charset="0"/>
              </a:rPr>
              <a:t>, nosakot dzelzceļa trasei un ar to vai tās ietekmi </a:t>
            </a:r>
            <a:r>
              <a:rPr lang="lv-LV" altLang="lv-LV" sz="2000" b="1" dirty="0">
                <a:cs typeface="Times" panose="02020603050405020304" pitchFamily="18" charset="0"/>
              </a:rPr>
              <a:t>funkcionāli saistīto objektu izbūvei nepieciešamās teritorijas un nosacījumus šo teritoriju izmantošanai</a:t>
            </a:r>
            <a:r>
              <a:rPr lang="lv-LV" altLang="lv-LV" sz="2000" dirty="0">
                <a:cs typeface="Times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lv-LV" altLang="lv-LV" sz="2000" b="1" dirty="0">
                <a:cs typeface="Times" panose="02020603050405020304" pitchFamily="18" charset="0"/>
              </a:rPr>
              <a:t>Definēt priekšnoteikumus </a:t>
            </a:r>
            <a:r>
              <a:rPr lang="lv-LV" altLang="lv-LV" sz="2000" dirty="0">
                <a:cs typeface="Times" panose="02020603050405020304" pitchFamily="18" charset="0"/>
              </a:rPr>
              <a:t>Rīgas Centrālās dzelzceļa stacijas un tās apkārtnes attīstībai un </a:t>
            </a:r>
            <a:r>
              <a:rPr lang="lv-LV" altLang="lv-LV" sz="2000" b="1" dirty="0">
                <a:cs typeface="Times" panose="02020603050405020304" pitchFamily="18" charset="0"/>
              </a:rPr>
              <a:t>multimodāla satiksmes mezgla </a:t>
            </a:r>
            <a:r>
              <a:rPr lang="lv-LV" altLang="lv-LV" sz="2000" dirty="0">
                <a:cs typeface="Times" panose="02020603050405020304" pitchFamily="18" charset="0"/>
              </a:rPr>
              <a:t>izveidei un </a:t>
            </a:r>
            <a:r>
              <a:rPr lang="lv-LV" altLang="lv-LV" sz="2000" b="1" dirty="0">
                <a:cs typeface="Times" panose="02020603050405020304" pitchFamily="18" charset="0"/>
              </a:rPr>
              <a:t>integrācijai pilsētas struktūrā</a:t>
            </a:r>
            <a:r>
              <a:rPr lang="lv-LV" altLang="lv-LV" sz="2000" dirty="0">
                <a:cs typeface="Times" panose="02020603050405020304" pitchFamily="18" charset="0"/>
              </a:rPr>
              <a:t>, kā arī </a:t>
            </a:r>
            <a:r>
              <a:rPr lang="lv-LV" altLang="lv-LV" sz="2000" b="1" dirty="0">
                <a:cs typeface="Times" panose="02020603050405020304" pitchFamily="18" charset="0"/>
              </a:rPr>
              <a:t>labākai pilsētas daļu sasaistei un pievilcīgas darba un dzīves vietas attīstībai</a:t>
            </a:r>
            <a:r>
              <a:rPr lang="lv-LV" altLang="lv-LV" sz="2000" dirty="0">
                <a:cs typeface="Times" panose="02020603050405020304" pitchFamily="18" charset="0"/>
              </a:rPr>
              <a:t>.</a:t>
            </a:r>
          </a:p>
        </p:txBody>
      </p:sp>
      <p:pic>
        <p:nvPicPr>
          <p:cNvPr id="4" name="Satura vietturis 13">
            <a:extLst>
              <a:ext uri="{FF2B5EF4-FFF2-40B4-BE49-F238E27FC236}">
                <a16:creationId xmlns:a16="http://schemas.microsoft.com/office/drawing/2014/main" id="{339E341E-0FA4-4F8C-89C7-8DE7A64C0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03785" y="1637320"/>
            <a:ext cx="5283480" cy="3583359"/>
          </a:xfrm>
          <a:prstGeom prst="rect">
            <a:avLst/>
          </a:prstGeom>
        </p:spPr>
      </p:pic>
      <p:pic>
        <p:nvPicPr>
          <p:cNvPr id="5" name="Picture 3" descr="Icon&#10;&#10;Description automatically generated">
            <a:extLst>
              <a:ext uri="{FF2B5EF4-FFF2-40B4-BE49-F238E27FC236}">
                <a16:creationId xmlns:a16="http://schemas.microsoft.com/office/drawing/2014/main" id="{4A2C69DB-4BEA-48E2-A166-4EA866F617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953" y="1493137"/>
            <a:ext cx="717885" cy="144183"/>
          </a:xfrm>
          <a:prstGeom prst="rect">
            <a:avLst/>
          </a:prstGeom>
        </p:spPr>
      </p:pic>
      <p:pic>
        <p:nvPicPr>
          <p:cNvPr id="6" name="Picture 3" descr="Icon&#10;&#10;Description automatically generated">
            <a:extLst>
              <a:ext uri="{FF2B5EF4-FFF2-40B4-BE49-F238E27FC236}">
                <a16:creationId xmlns:a16="http://schemas.microsoft.com/office/drawing/2014/main" id="{8D008D80-90D1-4F68-8C63-600B0AAC20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080" y="2417428"/>
            <a:ext cx="717885" cy="144183"/>
          </a:xfrm>
          <a:prstGeom prst="rect">
            <a:avLst/>
          </a:prstGeom>
        </p:spPr>
      </p:pic>
      <p:pic>
        <p:nvPicPr>
          <p:cNvPr id="7" name="Picture 3" descr="Icon&#10;&#10;Description automatically generated">
            <a:extLst>
              <a:ext uri="{FF2B5EF4-FFF2-40B4-BE49-F238E27FC236}">
                <a16:creationId xmlns:a16="http://schemas.microsoft.com/office/drawing/2014/main" id="{F48775AC-199C-4103-811C-BDAC4C44EE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319" y="4296390"/>
            <a:ext cx="717885" cy="14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555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F65CBF85-4440-4315-A83D-FAB4CF843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94559"/>
          </a:xfrm>
        </p:spPr>
        <p:txBody>
          <a:bodyPr>
            <a:normAutofit/>
          </a:bodyPr>
          <a:lstStyle/>
          <a:p>
            <a:pPr algn="ctr"/>
            <a:r>
              <a:rPr lang="lv-LV" altLang="lv-LV" b="1" dirty="0">
                <a:solidFill>
                  <a:srgbClr val="012269"/>
                </a:solidFill>
                <a:latin typeface="+mn-lt"/>
              </a:rPr>
              <a:t>INTEGRĒJOT </a:t>
            </a:r>
            <a:r>
              <a:rPr lang="lv-LV" altLang="lv-LV" b="1" i="1" dirty="0">
                <a:solidFill>
                  <a:srgbClr val="012269"/>
                </a:solidFill>
                <a:latin typeface="+mn-lt"/>
              </a:rPr>
              <a:t>RAIL BALTICA </a:t>
            </a:r>
            <a:r>
              <a:rPr lang="lv-LV" altLang="lv-LV" b="1" dirty="0">
                <a:solidFill>
                  <a:srgbClr val="012269"/>
                </a:solidFill>
                <a:latin typeface="+mn-lt"/>
              </a:rPr>
              <a:t>RĪGĀ, SVARĪGI</a:t>
            </a:r>
            <a:endParaRPr lang="lv-LV" b="1" dirty="0">
              <a:solidFill>
                <a:srgbClr val="012269"/>
              </a:solidFill>
              <a:latin typeface="+mn-lt"/>
            </a:endParaRPr>
          </a:p>
        </p:txBody>
      </p:sp>
      <p:pic>
        <p:nvPicPr>
          <p:cNvPr id="4" name="Attēls 4">
            <a:extLst>
              <a:ext uri="{FF2B5EF4-FFF2-40B4-BE49-F238E27FC236}">
                <a16:creationId xmlns:a16="http://schemas.microsoft.com/office/drawing/2014/main" id="{CB499873-33BB-4209-B834-247D61B29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93348"/>
            <a:ext cx="2054225" cy="137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ttēls 17" descr="Attēls, kurā ir koks, zāle, ārtelpa, parks&#10;&#10;Apraksts ģenerēts automātiski">
            <a:extLst>
              <a:ext uri="{FF2B5EF4-FFF2-40B4-BE49-F238E27FC236}">
                <a16:creationId xmlns:a16="http://schemas.microsoft.com/office/drawing/2014/main" id="{AFC579CC-406E-4EF2-B2CB-AE8CC696B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263" y="2040961"/>
            <a:ext cx="2178050" cy="148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ttēls 19" descr="Attēls, kurā ir koks, ārtelpa, apgabals, augs&#10;&#10;Apraksts ģenerēts automātiski">
            <a:extLst>
              <a:ext uri="{FF2B5EF4-FFF2-40B4-BE49-F238E27FC236}">
                <a16:creationId xmlns:a16="http://schemas.microsoft.com/office/drawing/2014/main" id="{ACCF0AFB-9A34-4D44-9BD3-EA725F3EF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075" y="2093348"/>
            <a:ext cx="2505075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ttēls 14" descr="Attēls, kurā ir teksts, persona, iekštelpa&#10;&#10;Apraksts ģenerēts automātiski">
            <a:extLst>
              <a:ext uri="{FF2B5EF4-FFF2-40B4-BE49-F238E27FC236}">
                <a16:creationId xmlns:a16="http://schemas.microsoft.com/office/drawing/2014/main" id="{42C96E53-E75B-4C7E-8B42-FF55980F0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7988" y="2103459"/>
            <a:ext cx="2178050" cy="1451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5">
            <a:extLst>
              <a:ext uri="{FF2B5EF4-FFF2-40B4-BE49-F238E27FC236}">
                <a16:creationId xmlns:a16="http://schemas.microsoft.com/office/drawing/2014/main" id="{D0667960-0EDC-4839-9E1A-60CC267B5942}"/>
              </a:ext>
            </a:extLst>
          </p:cNvPr>
          <p:cNvSpPr/>
          <p:nvPr/>
        </p:nvSpPr>
        <p:spPr>
          <a:xfrm>
            <a:off x="582444" y="3554932"/>
            <a:ext cx="2716213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lv-LV" altLang="lv-LV" sz="2800" dirty="0"/>
              <a:t>attīstīt</a:t>
            </a:r>
            <a:r>
              <a:rPr lang="lv-LV" altLang="lv-LV" sz="2800" b="1" dirty="0"/>
              <a:t> ilgtspējīgu </a:t>
            </a:r>
          </a:p>
          <a:p>
            <a:pPr algn="ctr">
              <a:defRPr/>
            </a:pPr>
            <a:r>
              <a:rPr lang="lv-LV" altLang="lv-LV" sz="2800" b="1" dirty="0"/>
              <a:t>mobilitāti </a:t>
            </a:r>
            <a:r>
              <a:rPr lang="lv-LV" altLang="lv-LV" sz="2800" dirty="0"/>
              <a:t>– ērti, droši, mūsdienīgi pārvietošanās risinājumi</a:t>
            </a:r>
          </a:p>
          <a:p>
            <a:pPr algn="ctr">
              <a:defRPr/>
            </a:pPr>
            <a:endParaRPr lang="lv-LV" sz="2800" dirty="0">
              <a:latin typeface="+mn-lt"/>
            </a:endParaRPr>
          </a:p>
        </p:txBody>
      </p:sp>
      <p:sp>
        <p:nvSpPr>
          <p:cNvPr id="9" name="Rectangle 15">
            <a:extLst>
              <a:ext uri="{FF2B5EF4-FFF2-40B4-BE49-F238E27FC236}">
                <a16:creationId xmlns:a16="http://schemas.microsoft.com/office/drawing/2014/main" id="{6F518CD4-E3DA-4EDD-9699-DE756B8BAD05}"/>
              </a:ext>
            </a:extLst>
          </p:cNvPr>
          <p:cNvSpPr/>
          <p:nvPr/>
        </p:nvSpPr>
        <p:spPr>
          <a:xfrm>
            <a:off x="3305175" y="3655737"/>
            <a:ext cx="2562225" cy="2092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lv-LV" altLang="lv-LV" sz="2800" dirty="0"/>
              <a:t>attīstīt mūsdienīgu </a:t>
            </a:r>
            <a:r>
              <a:rPr lang="lv-LV" altLang="lv-LV" sz="2800" b="1" dirty="0"/>
              <a:t>publisko </a:t>
            </a:r>
            <a:r>
              <a:rPr lang="lv-LV" altLang="lv-LV" sz="2800" b="1" dirty="0" err="1"/>
              <a:t>ārtelpu</a:t>
            </a:r>
            <a:endParaRPr lang="lv-LV" altLang="lv-LV" sz="2800" dirty="0"/>
          </a:p>
          <a:p>
            <a:pPr algn="ctr">
              <a:defRPr/>
            </a:pPr>
            <a:endParaRPr lang="lv-LV" sz="1800" dirty="0">
              <a:latin typeface="+mn-lt"/>
            </a:endParaRPr>
          </a:p>
        </p:txBody>
      </p:sp>
      <p:sp>
        <p:nvSpPr>
          <p:cNvPr id="10" name="Rectangle 15">
            <a:extLst>
              <a:ext uri="{FF2B5EF4-FFF2-40B4-BE49-F238E27FC236}">
                <a16:creationId xmlns:a16="http://schemas.microsoft.com/office/drawing/2014/main" id="{6E666A8F-89FA-44BD-8C78-788A9398FC74}"/>
              </a:ext>
            </a:extLst>
          </p:cNvPr>
          <p:cNvSpPr/>
          <p:nvPr/>
        </p:nvSpPr>
        <p:spPr>
          <a:xfrm>
            <a:off x="6019395" y="3870843"/>
            <a:ext cx="2986088" cy="16621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lv-LV" altLang="lv-LV" sz="2800" dirty="0"/>
              <a:t>saglabāt</a:t>
            </a:r>
            <a:r>
              <a:rPr lang="lv-LV" altLang="lv-LV" sz="2800" b="1" dirty="0"/>
              <a:t> kultūrvēsturisko vidi</a:t>
            </a:r>
            <a:endParaRPr lang="lv-LV" altLang="lv-LV" sz="2800" dirty="0"/>
          </a:p>
          <a:p>
            <a:pPr algn="ctr">
              <a:defRPr/>
            </a:pPr>
            <a:endParaRPr lang="lv-LV" sz="1800" dirty="0">
              <a:latin typeface="+mn-lt"/>
            </a:endParaRPr>
          </a:p>
        </p:txBody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id="{A562F07E-7025-475C-B4F6-0AAC325062ED}"/>
              </a:ext>
            </a:extLst>
          </p:cNvPr>
          <p:cNvSpPr/>
          <p:nvPr/>
        </p:nvSpPr>
        <p:spPr>
          <a:xfrm>
            <a:off x="9297988" y="3790579"/>
            <a:ext cx="2203450" cy="166199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lv-LV" altLang="lv-LV" sz="2800" dirty="0"/>
              <a:t>veidot dialogu ar </a:t>
            </a:r>
            <a:r>
              <a:rPr lang="lv-LV" altLang="lv-LV" sz="2800" b="1" dirty="0"/>
              <a:t>sabiedrību</a:t>
            </a:r>
          </a:p>
          <a:p>
            <a:pPr algn="ctr">
              <a:defRPr/>
            </a:pPr>
            <a:endParaRPr lang="lv-LV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882053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5971B1CB-893A-41E5-9186-E05447B47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182" y="164775"/>
            <a:ext cx="11733334" cy="960336"/>
          </a:xfrm>
        </p:spPr>
        <p:txBody>
          <a:bodyPr>
            <a:noAutofit/>
          </a:bodyPr>
          <a:lstStyle/>
          <a:p>
            <a:pPr algn="ctr"/>
            <a:r>
              <a:rPr lang="lv-LV" b="1" i="1" dirty="0">
                <a:solidFill>
                  <a:srgbClr val="012269"/>
                </a:solidFill>
                <a:latin typeface="+mn-lt"/>
                <a:ea typeface="ヒラギノ明朝 ProN W3"/>
                <a:cs typeface="Times New Roman" panose="02020603050405020304" pitchFamily="18" charset="0"/>
              </a:rPr>
              <a:t>RAIL BALTICA </a:t>
            </a:r>
            <a:r>
              <a:rPr lang="lv-LV" b="1" dirty="0">
                <a:solidFill>
                  <a:srgbClr val="012269"/>
                </a:solidFill>
                <a:latin typeface="+mn-lt"/>
                <a:ea typeface="ヒラギノ明朝 ProN W3"/>
                <a:cs typeface="Times New Roman" panose="02020603050405020304" pitchFamily="18" charset="0"/>
              </a:rPr>
              <a:t>PROJEKTA UN LOKĀLPLĀNOJUMA IZSTRĀDES SASAISTE </a:t>
            </a:r>
            <a:endParaRPr lang="lv-LV" b="1" dirty="0">
              <a:solidFill>
                <a:srgbClr val="012269"/>
              </a:solidFill>
              <a:latin typeface="+mn-lt"/>
            </a:endParaRPr>
          </a:p>
        </p:txBody>
      </p:sp>
      <p:pic>
        <p:nvPicPr>
          <p:cNvPr id="4" name="Attēls 4">
            <a:extLst>
              <a:ext uri="{FF2B5EF4-FFF2-40B4-BE49-F238E27FC236}">
                <a16:creationId xmlns:a16="http://schemas.microsoft.com/office/drawing/2014/main" id="{7D782496-E223-4B67-BF3E-2321B30FE36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218" y="1020636"/>
            <a:ext cx="9704067" cy="4816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7374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āls 7">
            <a:extLst>
              <a:ext uri="{FF2B5EF4-FFF2-40B4-BE49-F238E27FC236}">
                <a16:creationId xmlns:a16="http://schemas.microsoft.com/office/drawing/2014/main" id="{6E2E0A8B-0867-4381-B8A1-564768709BEA}"/>
              </a:ext>
            </a:extLst>
          </p:cNvPr>
          <p:cNvSpPr/>
          <p:nvPr/>
        </p:nvSpPr>
        <p:spPr bwMode="auto">
          <a:xfrm>
            <a:off x="3648977" y="2138056"/>
            <a:ext cx="2800350" cy="1830388"/>
          </a:xfrm>
          <a:prstGeom prst="ellipse">
            <a:avLst/>
          </a:prstGeom>
          <a:solidFill>
            <a:srgbClr val="4472C4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lv-LV" sz="1800" b="1" kern="0" dirty="0">
                <a:solidFill>
                  <a:prstClr val="black"/>
                </a:solidFill>
                <a:latin typeface="Calibri" panose="020F0502020204030204"/>
                <a:ea typeface="+mn-ea"/>
              </a:rPr>
              <a:t>Rīgas pašvaldības </a:t>
            </a:r>
            <a:r>
              <a:rPr lang="lv-LV" sz="1400" kern="0" dirty="0">
                <a:solidFill>
                  <a:prstClr val="black"/>
                </a:solidFill>
                <a:latin typeface="Calibri" panose="020F0502020204030204"/>
                <a:ea typeface="+mn-ea"/>
              </a:rPr>
              <a:t>speciālistu</a:t>
            </a:r>
            <a:r>
              <a:rPr lang="lv-LV" sz="1800" b="1" kern="0" dirty="0">
                <a:solidFill>
                  <a:prstClr val="black"/>
                </a:solidFill>
                <a:latin typeface="Calibri" panose="020F0502020204030204"/>
                <a:ea typeface="+mn-ea"/>
              </a:rPr>
              <a:t> </a:t>
            </a:r>
            <a:r>
              <a:rPr lang="lv-LV" sz="1400" kern="0" dirty="0">
                <a:solidFill>
                  <a:prstClr val="black"/>
                </a:solidFill>
                <a:latin typeface="Calibri" panose="020F0502020204030204"/>
                <a:ea typeface="+mn-ea"/>
              </a:rPr>
              <a:t>darba grupa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lv-LV" sz="1400" b="1" kern="0" dirty="0">
                <a:solidFill>
                  <a:prstClr val="black"/>
                </a:solidFill>
                <a:latin typeface="Calibri" panose="020F0502020204030204"/>
                <a:ea typeface="+mn-ea"/>
              </a:rPr>
              <a:t>Pilsētas attīstības departaments – vadošā institūcija plānošanas koordinācijā</a:t>
            </a:r>
          </a:p>
        </p:txBody>
      </p:sp>
      <p:sp>
        <p:nvSpPr>
          <p:cNvPr id="9" name="Ovāls 8">
            <a:extLst>
              <a:ext uri="{FF2B5EF4-FFF2-40B4-BE49-F238E27FC236}">
                <a16:creationId xmlns:a16="http://schemas.microsoft.com/office/drawing/2014/main" id="{5AE82D78-744D-4CE9-B16D-D0F67FEA3B66}"/>
              </a:ext>
            </a:extLst>
          </p:cNvPr>
          <p:cNvSpPr/>
          <p:nvPr/>
        </p:nvSpPr>
        <p:spPr bwMode="auto">
          <a:xfrm>
            <a:off x="5711066" y="740799"/>
            <a:ext cx="2398643" cy="1122148"/>
          </a:xfrm>
          <a:prstGeom prst="ellipse">
            <a:avLst/>
          </a:prstGeom>
          <a:solidFill>
            <a:srgbClr val="4472C4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lv-LV" sz="1800" b="1" kern="0" dirty="0">
                <a:solidFill>
                  <a:prstClr val="black"/>
                </a:solidFill>
                <a:latin typeface="Calibri" panose="020F0502020204030204"/>
                <a:ea typeface="+mn-ea"/>
              </a:rPr>
              <a:t>Lokālplānojuma</a:t>
            </a:r>
            <a:r>
              <a:rPr lang="lv-LV" sz="1400" b="1" kern="0" dirty="0">
                <a:solidFill>
                  <a:prstClr val="black"/>
                </a:solidFill>
                <a:latin typeface="Calibri" panose="020F0502020204030204"/>
                <a:ea typeface="+mn-ea"/>
              </a:rPr>
              <a:t> </a:t>
            </a:r>
            <a:r>
              <a:rPr lang="lv-LV" sz="1800" b="1" kern="0" dirty="0">
                <a:solidFill>
                  <a:prstClr val="black"/>
                </a:solidFill>
                <a:latin typeface="Calibri" panose="020F0502020204030204"/>
                <a:ea typeface="+mn-ea"/>
              </a:rPr>
              <a:t>izstrādātāji</a:t>
            </a:r>
          </a:p>
        </p:txBody>
      </p:sp>
      <p:sp>
        <p:nvSpPr>
          <p:cNvPr id="10" name="Ovāls 9">
            <a:extLst>
              <a:ext uri="{FF2B5EF4-FFF2-40B4-BE49-F238E27FC236}">
                <a16:creationId xmlns:a16="http://schemas.microsoft.com/office/drawing/2014/main" id="{CBD0D299-36C0-4302-8726-4282BC8B1958}"/>
              </a:ext>
            </a:extLst>
          </p:cNvPr>
          <p:cNvSpPr/>
          <p:nvPr/>
        </p:nvSpPr>
        <p:spPr bwMode="auto">
          <a:xfrm>
            <a:off x="7071163" y="2430885"/>
            <a:ext cx="2097088" cy="1208088"/>
          </a:xfrm>
          <a:prstGeom prst="ellipse">
            <a:avLst/>
          </a:prstGeom>
          <a:solidFill>
            <a:srgbClr val="4472C4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lv-LV" sz="1800" b="1" kern="0" dirty="0">
                <a:solidFill>
                  <a:prstClr val="black"/>
                </a:solidFill>
                <a:latin typeface="Calibri" panose="020F0502020204030204"/>
                <a:ea typeface="+mn-ea"/>
              </a:rPr>
              <a:t>BERERIX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lv-LV" sz="1800" b="1" kern="0" dirty="0">
                <a:solidFill>
                  <a:prstClr val="black"/>
                </a:solidFill>
                <a:latin typeface="Calibri" panose="020F0502020204030204"/>
                <a:ea typeface="+mn-ea"/>
              </a:rPr>
              <a:t>IDOM/INECO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lv-LV" sz="1200" b="1" kern="0" dirty="0">
                <a:solidFill>
                  <a:prstClr val="black"/>
                </a:solidFill>
                <a:latin typeface="Calibri" panose="020F0502020204030204"/>
                <a:ea typeface="+mn-ea"/>
              </a:rPr>
              <a:t>izstrādā būvniecības</a:t>
            </a:r>
            <a:r>
              <a:rPr lang="lv-LV" sz="1200" b="1" kern="0" dirty="0">
                <a:solidFill>
                  <a:prstClr val="white"/>
                </a:solidFill>
                <a:latin typeface="Calibri" panose="020F0502020204030204"/>
                <a:ea typeface="+mn-ea"/>
              </a:rPr>
              <a:t> </a:t>
            </a:r>
            <a:r>
              <a:rPr lang="lv-LV" sz="1200" b="1" kern="0" dirty="0">
                <a:solidFill>
                  <a:prstClr val="black"/>
                </a:solidFill>
                <a:latin typeface="Calibri" panose="020F0502020204030204"/>
                <a:ea typeface="+mn-ea"/>
              </a:rPr>
              <a:t>pamatrisinājumus vai inženierizpētes</a:t>
            </a:r>
          </a:p>
        </p:txBody>
      </p:sp>
      <p:sp>
        <p:nvSpPr>
          <p:cNvPr id="11" name="Ovāls 10">
            <a:extLst>
              <a:ext uri="{FF2B5EF4-FFF2-40B4-BE49-F238E27FC236}">
                <a16:creationId xmlns:a16="http://schemas.microsoft.com/office/drawing/2014/main" id="{9A0C3B78-D0BD-4774-BBC4-23C1864AE872}"/>
              </a:ext>
            </a:extLst>
          </p:cNvPr>
          <p:cNvSpPr/>
          <p:nvPr/>
        </p:nvSpPr>
        <p:spPr bwMode="auto">
          <a:xfrm>
            <a:off x="9720153" y="2329284"/>
            <a:ext cx="1917257" cy="1208088"/>
          </a:xfrm>
          <a:prstGeom prst="ellipse">
            <a:avLst/>
          </a:prstGeom>
          <a:solidFill>
            <a:srgbClr val="4472C4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lv-LV" sz="1800" b="1" kern="0" dirty="0">
                <a:solidFill>
                  <a:prstClr val="black"/>
                </a:solidFill>
                <a:latin typeface="Calibri" panose="020F0502020204030204"/>
                <a:ea typeface="+mn-ea"/>
              </a:rPr>
              <a:t>«</a:t>
            </a:r>
            <a:r>
              <a:rPr lang="lv-LV" sz="1800" b="1" kern="0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EDzL</a:t>
            </a:r>
            <a:r>
              <a:rPr lang="lv-LV" sz="1800" b="1" kern="0" dirty="0">
                <a:solidFill>
                  <a:prstClr val="black"/>
                </a:solidFill>
                <a:latin typeface="Calibri" panose="020F0502020204030204"/>
                <a:ea typeface="+mn-ea"/>
              </a:rPr>
              <a:t>»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lv-LV" sz="1800" b="1" kern="0" dirty="0">
                <a:solidFill>
                  <a:prstClr val="black"/>
                </a:solidFill>
                <a:latin typeface="Calibri" panose="020F0502020204030204"/>
                <a:ea typeface="+mn-ea"/>
              </a:rPr>
              <a:t>«RB RAIL»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lv-LV" sz="1200" b="1" kern="0" dirty="0">
                <a:solidFill>
                  <a:prstClr val="black"/>
                </a:solidFill>
                <a:latin typeface="Calibri" panose="020F0502020204030204"/>
              </a:rPr>
              <a:t>d</a:t>
            </a:r>
            <a:r>
              <a:rPr lang="lv-LV" sz="1200" b="1" kern="0" dirty="0">
                <a:solidFill>
                  <a:prstClr val="black"/>
                </a:solidFill>
                <a:latin typeface="Calibri" panose="020F0502020204030204"/>
                <a:ea typeface="+mn-ea"/>
              </a:rPr>
              <a:t>efinē</a:t>
            </a:r>
            <a:r>
              <a:rPr lang="lv-LV" sz="1400" b="1" kern="0" dirty="0">
                <a:solidFill>
                  <a:prstClr val="black"/>
                </a:solidFill>
                <a:latin typeface="Calibri" panose="020F0502020204030204"/>
                <a:ea typeface="+mn-ea"/>
              </a:rPr>
              <a:t> </a:t>
            </a:r>
            <a:r>
              <a:rPr lang="lv-LV" sz="1200" b="1" kern="0" dirty="0">
                <a:solidFill>
                  <a:prstClr val="black"/>
                </a:solidFill>
                <a:latin typeface="Calibri" panose="020F0502020204030204"/>
                <a:ea typeface="+mn-ea"/>
              </a:rPr>
              <a:t>projektēšanas</a:t>
            </a:r>
            <a:r>
              <a:rPr lang="lv-LV" sz="1400" b="1" kern="0" dirty="0">
                <a:solidFill>
                  <a:prstClr val="black"/>
                </a:solidFill>
                <a:latin typeface="Calibri" panose="020F0502020204030204"/>
                <a:ea typeface="+mn-ea"/>
              </a:rPr>
              <a:t> </a:t>
            </a:r>
            <a:r>
              <a:rPr lang="lv-LV" sz="1200" b="1" kern="0" dirty="0">
                <a:solidFill>
                  <a:prstClr val="black"/>
                </a:solidFill>
                <a:latin typeface="Calibri" panose="020F0502020204030204"/>
                <a:ea typeface="+mn-ea"/>
              </a:rPr>
              <a:t>uzdevumus</a:t>
            </a:r>
          </a:p>
        </p:txBody>
      </p:sp>
      <p:sp>
        <p:nvSpPr>
          <p:cNvPr id="12" name="Bultiņa: kreisā-labā 11">
            <a:extLst>
              <a:ext uri="{FF2B5EF4-FFF2-40B4-BE49-F238E27FC236}">
                <a16:creationId xmlns:a16="http://schemas.microsoft.com/office/drawing/2014/main" id="{18E22609-DA90-4DD4-AAAF-5BD77FDE3629}"/>
              </a:ext>
            </a:extLst>
          </p:cNvPr>
          <p:cNvSpPr/>
          <p:nvPr/>
        </p:nvSpPr>
        <p:spPr bwMode="auto">
          <a:xfrm>
            <a:off x="6468969" y="2922578"/>
            <a:ext cx="564137" cy="282575"/>
          </a:xfrm>
          <a:prstGeom prst="leftRightArrow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lv-LV" sz="1800" kern="0">
              <a:solidFill>
                <a:prstClr val="white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3" name="Bultiņa: kreisā-labā 12">
            <a:extLst>
              <a:ext uri="{FF2B5EF4-FFF2-40B4-BE49-F238E27FC236}">
                <a16:creationId xmlns:a16="http://schemas.microsoft.com/office/drawing/2014/main" id="{63A6DC82-EBF4-4D6F-82F5-CE13FAF978B1}"/>
              </a:ext>
            </a:extLst>
          </p:cNvPr>
          <p:cNvSpPr/>
          <p:nvPr/>
        </p:nvSpPr>
        <p:spPr bwMode="auto">
          <a:xfrm>
            <a:off x="9186713" y="2848799"/>
            <a:ext cx="533439" cy="282575"/>
          </a:xfrm>
          <a:prstGeom prst="leftRightArrow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lv-LV" sz="1800" kern="0">
              <a:solidFill>
                <a:prstClr val="white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4" name="Ovāls 13">
            <a:extLst>
              <a:ext uri="{FF2B5EF4-FFF2-40B4-BE49-F238E27FC236}">
                <a16:creationId xmlns:a16="http://schemas.microsoft.com/office/drawing/2014/main" id="{6C9860A0-533C-4A87-94B3-ABF9C75AEEB7}"/>
              </a:ext>
            </a:extLst>
          </p:cNvPr>
          <p:cNvSpPr/>
          <p:nvPr/>
        </p:nvSpPr>
        <p:spPr bwMode="auto">
          <a:xfrm>
            <a:off x="1524783" y="1704619"/>
            <a:ext cx="1871663" cy="971550"/>
          </a:xfrm>
          <a:prstGeom prst="ellipse">
            <a:avLst/>
          </a:prstGeom>
          <a:solidFill>
            <a:srgbClr val="4472C4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lv-LV" sz="1400" b="1" kern="0" dirty="0">
                <a:solidFill>
                  <a:prstClr val="black"/>
                </a:solidFill>
                <a:latin typeface="Calibri" panose="020F0502020204030204"/>
                <a:ea typeface="+mn-ea"/>
              </a:rPr>
              <a:t>ATD, autoosta, centrāltirgus, «Latvijas dzelzceļš» u.c.</a:t>
            </a:r>
          </a:p>
        </p:txBody>
      </p:sp>
      <p:sp>
        <p:nvSpPr>
          <p:cNvPr id="15" name="Bultiņa: kreisā-labā 14">
            <a:extLst>
              <a:ext uri="{FF2B5EF4-FFF2-40B4-BE49-F238E27FC236}">
                <a16:creationId xmlns:a16="http://schemas.microsoft.com/office/drawing/2014/main" id="{C87EAC12-F835-49A1-823A-CCC19333149E}"/>
              </a:ext>
            </a:extLst>
          </p:cNvPr>
          <p:cNvSpPr/>
          <p:nvPr/>
        </p:nvSpPr>
        <p:spPr bwMode="auto">
          <a:xfrm rot="1436346">
            <a:off x="3346340" y="2290391"/>
            <a:ext cx="552450" cy="280987"/>
          </a:xfrm>
          <a:prstGeom prst="leftRightArrow">
            <a:avLst/>
          </a:prstGeom>
          <a:solidFill>
            <a:schemeClr val="tx2">
              <a:lumMod val="20000"/>
              <a:lumOff val="80000"/>
            </a:scheme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lv-LV" sz="1800" kern="0">
              <a:solidFill>
                <a:prstClr val="white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6" name="Bultiņa: kreisā-labā 15">
            <a:extLst>
              <a:ext uri="{FF2B5EF4-FFF2-40B4-BE49-F238E27FC236}">
                <a16:creationId xmlns:a16="http://schemas.microsoft.com/office/drawing/2014/main" id="{8FE78B5B-AB11-43F8-A18F-9079C7A90CBD}"/>
              </a:ext>
            </a:extLst>
          </p:cNvPr>
          <p:cNvSpPr/>
          <p:nvPr/>
        </p:nvSpPr>
        <p:spPr bwMode="auto">
          <a:xfrm rot="7684143">
            <a:off x="5673428" y="1883009"/>
            <a:ext cx="642937" cy="217487"/>
          </a:xfrm>
          <a:prstGeom prst="leftRightArrow">
            <a:avLst/>
          </a:prstGeom>
          <a:solidFill>
            <a:schemeClr val="tx2">
              <a:lumMod val="20000"/>
              <a:lumOff val="80000"/>
            </a:scheme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lv-LV" sz="1800" kern="0" dirty="0">
              <a:solidFill>
                <a:prstClr val="white"/>
              </a:solidFill>
              <a:highlight>
                <a:srgbClr val="C0C0C0"/>
              </a:highlight>
              <a:latin typeface="Calibri" panose="020F0502020204030204"/>
              <a:ea typeface="+mn-ea"/>
            </a:endParaRPr>
          </a:p>
        </p:txBody>
      </p:sp>
      <p:sp>
        <p:nvSpPr>
          <p:cNvPr id="18" name="Taisnstūris 17">
            <a:extLst>
              <a:ext uri="{FF2B5EF4-FFF2-40B4-BE49-F238E27FC236}">
                <a16:creationId xmlns:a16="http://schemas.microsoft.com/office/drawing/2014/main" id="{133528B3-FA17-4FCE-922F-656FEFDA2595}"/>
              </a:ext>
            </a:extLst>
          </p:cNvPr>
          <p:cNvSpPr/>
          <p:nvPr/>
        </p:nvSpPr>
        <p:spPr bwMode="auto">
          <a:xfrm>
            <a:off x="6913120" y="4251385"/>
            <a:ext cx="2225675" cy="736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lv-LV" sz="1400" kern="0" dirty="0">
                <a:solidFill>
                  <a:prstClr val="black"/>
                </a:solidFill>
                <a:latin typeface="Calibri" panose="020F0502020204030204"/>
                <a:ea typeface="+mn-ea"/>
              </a:rPr>
              <a:t>Sabiedrības iesaiste NIO: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lv-LV" sz="1400" kern="0" dirty="0">
                <a:solidFill>
                  <a:prstClr val="black"/>
                </a:solidFill>
                <a:latin typeface="Calibri" panose="020F0502020204030204"/>
              </a:rPr>
              <a:t>p</a:t>
            </a:r>
            <a:r>
              <a:rPr lang="lv-LV" sz="1400" kern="0" dirty="0">
                <a:solidFill>
                  <a:prstClr val="black"/>
                </a:solidFill>
                <a:latin typeface="Calibri" panose="020F0502020204030204"/>
                <a:ea typeface="+mn-ea"/>
              </a:rPr>
              <a:t>ubliskās diskusijas/ NVO darba grupas</a:t>
            </a:r>
          </a:p>
        </p:txBody>
      </p:sp>
      <p:sp>
        <p:nvSpPr>
          <p:cNvPr id="19" name="Bultiņa: kreisā-labā 18">
            <a:extLst>
              <a:ext uri="{FF2B5EF4-FFF2-40B4-BE49-F238E27FC236}">
                <a16:creationId xmlns:a16="http://schemas.microsoft.com/office/drawing/2014/main" id="{75C8E820-D2C2-474A-A628-B45CCE4ECD24}"/>
              </a:ext>
            </a:extLst>
          </p:cNvPr>
          <p:cNvSpPr/>
          <p:nvPr/>
        </p:nvSpPr>
        <p:spPr bwMode="auto">
          <a:xfrm rot="2338410">
            <a:off x="6208417" y="3688477"/>
            <a:ext cx="1324082" cy="250409"/>
          </a:xfrm>
          <a:prstGeom prst="leftRightArrow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lv-LV" sz="1800" kern="0">
              <a:solidFill>
                <a:prstClr val="white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0" name="Bultiņa: kreisā-labā 19">
            <a:extLst>
              <a:ext uri="{FF2B5EF4-FFF2-40B4-BE49-F238E27FC236}">
                <a16:creationId xmlns:a16="http://schemas.microsoft.com/office/drawing/2014/main" id="{D3F9DC59-512A-4CD3-ABF2-08DFA19B49B2}"/>
              </a:ext>
            </a:extLst>
          </p:cNvPr>
          <p:cNvSpPr/>
          <p:nvPr/>
        </p:nvSpPr>
        <p:spPr bwMode="auto">
          <a:xfrm rot="5400000">
            <a:off x="7836980" y="3818700"/>
            <a:ext cx="582614" cy="252960"/>
          </a:xfrm>
          <a:prstGeom prst="leftRightArrow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lv-LV" sz="1800" kern="0">
              <a:solidFill>
                <a:prstClr val="white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1" name="Bultiņa: kreisā-labā 20">
            <a:extLst>
              <a:ext uri="{FF2B5EF4-FFF2-40B4-BE49-F238E27FC236}">
                <a16:creationId xmlns:a16="http://schemas.microsoft.com/office/drawing/2014/main" id="{3306DF08-C176-4606-A57B-BAD18715A8FF}"/>
              </a:ext>
            </a:extLst>
          </p:cNvPr>
          <p:cNvSpPr/>
          <p:nvPr/>
        </p:nvSpPr>
        <p:spPr bwMode="auto">
          <a:xfrm rot="8272834">
            <a:off x="8738532" y="3638250"/>
            <a:ext cx="1250882" cy="192176"/>
          </a:xfrm>
          <a:prstGeom prst="leftRightArrow">
            <a:avLst>
              <a:gd name="adj1" fmla="val 50000"/>
              <a:gd name="adj2" fmla="val 50556"/>
            </a:avLst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lv-LV" sz="1800" kern="0" dirty="0">
              <a:solidFill>
                <a:prstClr val="white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2" name="Bultiņa: uz leju 21">
            <a:extLst>
              <a:ext uri="{FF2B5EF4-FFF2-40B4-BE49-F238E27FC236}">
                <a16:creationId xmlns:a16="http://schemas.microsoft.com/office/drawing/2014/main" id="{81490C74-BC3B-4464-8A9A-F07C77087B56}"/>
              </a:ext>
            </a:extLst>
          </p:cNvPr>
          <p:cNvSpPr/>
          <p:nvPr/>
        </p:nvSpPr>
        <p:spPr bwMode="auto">
          <a:xfrm rot="2770656">
            <a:off x="3004201" y="3021167"/>
            <a:ext cx="354013" cy="1108075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lv-LV" sz="1800" kern="0">
              <a:solidFill>
                <a:prstClr val="white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3" name="Taisnstūris: ar noapaļotiem stūriem 22">
            <a:extLst>
              <a:ext uri="{FF2B5EF4-FFF2-40B4-BE49-F238E27FC236}">
                <a16:creationId xmlns:a16="http://schemas.microsoft.com/office/drawing/2014/main" id="{8EFC9D0E-889E-42B1-BBDC-E2AA15DD9F16}"/>
              </a:ext>
            </a:extLst>
          </p:cNvPr>
          <p:cNvSpPr/>
          <p:nvPr/>
        </p:nvSpPr>
        <p:spPr bwMode="auto">
          <a:xfrm>
            <a:off x="712644" y="4014257"/>
            <a:ext cx="2468563" cy="638175"/>
          </a:xfrm>
          <a:prstGeom prst="round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lv-LV" sz="1800" b="1" kern="0" dirty="0">
                <a:solidFill>
                  <a:prstClr val="white"/>
                </a:solidFill>
                <a:latin typeface="Calibri" panose="020F0502020204030204"/>
                <a:ea typeface="+mn-ea"/>
              </a:rPr>
              <a:t>Sākotnējie plānošanas nosacījumi</a:t>
            </a:r>
          </a:p>
        </p:txBody>
      </p:sp>
      <p:sp>
        <p:nvSpPr>
          <p:cNvPr id="24" name="Bultiņa: uz leju 23">
            <a:extLst>
              <a:ext uri="{FF2B5EF4-FFF2-40B4-BE49-F238E27FC236}">
                <a16:creationId xmlns:a16="http://schemas.microsoft.com/office/drawing/2014/main" id="{23986147-0B1A-4259-A334-C102A58B3D6D}"/>
              </a:ext>
            </a:extLst>
          </p:cNvPr>
          <p:cNvSpPr/>
          <p:nvPr/>
        </p:nvSpPr>
        <p:spPr bwMode="auto">
          <a:xfrm>
            <a:off x="1763569" y="4718487"/>
            <a:ext cx="366712" cy="558188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lv-LV" sz="1800" kern="0">
              <a:solidFill>
                <a:prstClr val="white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5" name="Taisnstūris: ar noapaļotiem stūriem 24">
            <a:extLst>
              <a:ext uri="{FF2B5EF4-FFF2-40B4-BE49-F238E27FC236}">
                <a16:creationId xmlns:a16="http://schemas.microsoft.com/office/drawing/2014/main" id="{0B87C6C9-90E5-4902-AD15-6D79BABB3A50}"/>
              </a:ext>
            </a:extLst>
          </p:cNvPr>
          <p:cNvSpPr/>
          <p:nvPr/>
        </p:nvSpPr>
        <p:spPr bwMode="auto">
          <a:xfrm>
            <a:off x="712643" y="5373600"/>
            <a:ext cx="2468563" cy="636588"/>
          </a:xfrm>
          <a:prstGeom prst="round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lv-LV" sz="1800" b="1" kern="0" dirty="0">
                <a:solidFill>
                  <a:prstClr val="white"/>
                </a:solidFill>
                <a:latin typeface="Calibri" panose="020F0502020204030204"/>
                <a:ea typeface="+mn-ea"/>
              </a:rPr>
              <a:t>Tehniskie noteikumi NIO</a:t>
            </a:r>
          </a:p>
        </p:txBody>
      </p:sp>
      <p:sp>
        <p:nvSpPr>
          <p:cNvPr id="26" name="Bultiņa: kreisā-labā 25">
            <a:extLst>
              <a:ext uri="{FF2B5EF4-FFF2-40B4-BE49-F238E27FC236}">
                <a16:creationId xmlns:a16="http://schemas.microsoft.com/office/drawing/2014/main" id="{39AAEABC-89C7-4337-9062-771BB9499723}"/>
              </a:ext>
            </a:extLst>
          </p:cNvPr>
          <p:cNvSpPr/>
          <p:nvPr/>
        </p:nvSpPr>
        <p:spPr bwMode="auto">
          <a:xfrm rot="9899151">
            <a:off x="8103199" y="1018356"/>
            <a:ext cx="663575" cy="282575"/>
          </a:xfrm>
          <a:prstGeom prst="leftRightArrow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lv-LV" sz="1800" kern="0">
              <a:solidFill>
                <a:prstClr val="white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7" name="Bultiņa: kreisā-labā 26">
            <a:extLst>
              <a:ext uri="{FF2B5EF4-FFF2-40B4-BE49-F238E27FC236}">
                <a16:creationId xmlns:a16="http://schemas.microsoft.com/office/drawing/2014/main" id="{58232577-CB64-4A69-A854-F2840B69AAA7}"/>
              </a:ext>
            </a:extLst>
          </p:cNvPr>
          <p:cNvSpPr/>
          <p:nvPr/>
        </p:nvSpPr>
        <p:spPr bwMode="auto">
          <a:xfrm rot="9144708">
            <a:off x="6167504" y="1906923"/>
            <a:ext cx="2791629" cy="202412"/>
          </a:xfrm>
          <a:prstGeom prst="leftRightArrow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lv-LV" sz="1800" kern="0">
              <a:solidFill>
                <a:prstClr val="white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8" name="Bultiņa: kreisā-labā 27">
            <a:extLst>
              <a:ext uri="{FF2B5EF4-FFF2-40B4-BE49-F238E27FC236}">
                <a16:creationId xmlns:a16="http://schemas.microsoft.com/office/drawing/2014/main" id="{AD4103FC-7BD6-4C73-958D-464890E19582}"/>
              </a:ext>
            </a:extLst>
          </p:cNvPr>
          <p:cNvSpPr/>
          <p:nvPr/>
        </p:nvSpPr>
        <p:spPr bwMode="auto">
          <a:xfrm rot="5400000">
            <a:off x="10418519" y="1984621"/>
            <a:ext cx="368787" cy="285750"/>
          </a:xfrm>
          <a:prstGeom prst="leftRightArrow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lv-LV" sz="1800" kern="0">
              <a:solidFill>
                <a:prstClr val="white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9" name="Bultiņa: kreisā-labā 28">
            <a:extLst>
              <a:ext uri="{FF2B5EF4-FFF2-40B4-BE49-F238E27FC236}">
                <a16:creationId xmlns:a16="http://schemas.microsoft.com/office/drawing/2014/main" id="{29B6F17B-07FD-4D3C-A255-0A09C88E9FEE}"/>
              </a:ext>
            </a:extLst>
          </p:cNvPr>
          <p:cNvSpPr/>
          <p:nvPr/>
        </p:nvSpPr>
        <p:spPr bwMode="auto">
          <a:xfrm>
            <a:off x="3203701" y="5572685"/>
            <a:ext cx="488950" cy="282575"/>
          </a:xfrm>
          <a:prstGeom prst="leftRightArrow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lv-LV" sz="1800" kern="0">
              <a:solidFill>
                <a:prstClr val="white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0" name="Taisnstūris: ar noapaļotiem stūriem 29">
            <a:extLst>
              <a:ext uri="{FF2B5EF4-FFF2-40B4-BE49-F238E27FC236}">
                <a16:creationId xmlns:a16="http://schemas.microsoft.com/office/drawing/2014/main" id="{1299F46D-5805-416C-B68D-FC44B8675E63}"/>
              </a:ext>
            </a:extLst>
          </p:cNvPr>
          <p:cNvSpPr/>
          <p:nvPr/>
        </p:nvSpPr>
        <p:spPr bwMode="auto">
          <a:xfrm>
            <a:off x="3736852" y="5409777"/>
            <a:ext cx="1660525" cy="636587"/>
          </a:xfrm>
          <a:prstGeom prst="round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lv-LV" sz="1800" b="1" kern="0" dirty="0">
                <a:solidFill>
                  <a:prstClr val="white"/>
                </a:solidFill>
                <a:latin typeface="Calibri" panose="020F0502020204030204"/>
                <a:ea typeface="+mn-ea"/>
              </a:rPr>
              <a:t>NIO būvprojekts</a:t>
            </a:r>
          </a:p>
        </p:txBody>
      </p:sp>
      <p:sp>
        <p:nvSpPr>
          <p:cNvPr id="31" name="Taisnstūris: ar noapaļotiem stūriem 30">
            <a:extLst>
              <a:ext uri="{FF2B5EF4-FFF2-40B4-BE49-F238E27FC236}">
                <a16:creationId xmlns:a16="http://schemas.microsoft.com/office/drawing/2014/main" id="{FBA5E2F8-EE6A-4955-A39B-FB4DBA24CAA6}"/>
              </a:ext>
            </a:extLst>
          </p:cNvPr>
          <p:cNvSpPr/>
          <p:nvPr/>
        </p:nvSpPr>
        <p:spPr bwMode="auto">
          <a:xfrm>
            <a:off x="6016996" y="5395677"/>
            <a:ext cx="2325688" cy="636587"/>
          </a:xfrm>
          <a:prstGeom prst="round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lv-LV" sz="1600" b="1" kern="0" dirty="0">
                <a:solidFill>
                  <a:srgbClr val="C00000"/>
                </a:solidFill>
                <a:latin typeface="Calibri" panose="020F0502020204030204"/>
                <a:ea typeface="+mn-ea"/>
              </a:rPr>
              <a:t>Precizēta NIO un lokālplānojuma robeža</a:t>
            </a:r>
          </a:p>
        </p:txBody>
      </p:sp>
      <p:sp>
        <p:nvSpPr>
          <p:cNvPr id="32" name="Taisnstūris: ar noapaļotiem stūriem 31">
            <a:extLst>
              <a:ext uri="{FF2B5EF4-FFF2-40B4-BE49-F238E27FC236}">
                <a16:creationId xmlns:a16="http://schemas.microsoft.com/office/drawing/2014/main" id="{1EF6D2B1-BDD5-428B-8E67-DBFE384F49CE}"/>
              </a:ext>
            </a:extLst>
          </p:cNvPr>
          <p:cNvSpPr/>
          <p:nvPr/>
        </p:nvSpPr>
        <p:spPr bwMode="auto">
          <a:xfrm>
            <a:off x="9306432" y="5373600"/>
            <a:ext cx="2225675" cy="638175"/>
          </a:xfrm>
          <a:prstGeom prst="round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lv-LV" sz="1800" b="1" kern="0" dirty="0" err="1">
                <a:solidFill>
                  <a:prstClr val="white"/>
                </a:solidFill>
                <a:latin typeface="Calibri" panose="020F0502020204030204"/>
                <a:ea typeface="+mn-ea"/>
              </a:rPr>
              <a:t>Lokālplānojuma</a:t>
            </a:r>
            <a:r>
              <a:rPr lang="lv-LV" sz="1800" b="1" kern="0" dirty="0">
                <a:solidFill>
                  <a:prstClr val="white"/>
                </a:solidFill>
                <a:latin typeface="Calibri" panose="020F0502020204030204"/>
                <a:ea typeface="+mn-ea"/>
              </a:rPr>
              <a:t> </a:t>
            </a:r>
            <a:br>
              <a:rPr lang="lv-LV" sz="1800" b="1" kern="0" dirty="0">
                <a:solidFill>
                  <a:prstClr val="white"/>
                </a:solidFill>
                <a:latin typeface="Calibri" panose="020F0502020204030204"/>
                <a:ea typeface="+mn-ea"/>
              </a:rPr>
            </a:br>
            <a:r>
              <a:rPr lang="lv-LV" sz="1800" b="1" kern="0" dirty="0">
                <a:solidFill>
                  <a:prstClr val="white"/>
                </a:solidFill>
                <a:latin typeface="Calibri" panose="020F0502020204030204"/>
                <a:ea typeface="+mn-ea"/>
              </a:rPr>
              <a:t>1. redakcija</a:t>
            </a:r>
          </a:p>
        </p:txBody>
      </p:sp>
      <p:sp>
        <p:nvSpPr>
          <p:cNvPr id="35" name="Taisnstūris 34">
            <a:extLst>
              <a:ext uri="{FF2B5EF4-FFF2-40B4-BE49-F238E27FC236}">
                <a16:creationId xmlns:a16="http://schemas.microsoft.com/office/drawing/2014/main" id="{C140452A-808F-4F19-BB7B-6CE5B3E3BA2F}"/>
              </a:ext>
            </a:extLst>
          </p:cNvPr>
          <p:cNvSpPr/>
          <p:nvPr/>
        </p:nvSpPr>
        <p:spPr bwMode="auto">
          <a:xfrm>
            <a:off x="9411735" y="4270319"/>
            <a:ext cx="2225675" cy="7445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lv-LV" sz="1400" kern="0" dirty="0">
                <a:solidFill>
                  <a:prstClr val="black"/>
                </a:solidFill>
                <a:latin typeface="Calibri" panose="020F0502020204030204"/>
                <a:ea typeface="+mn-ea"/>
              </a:rPr>
              <a:t>Sabiedrības iesaiste, </a:t>
            </a:r>
            <a:r>
              <a:rPr lang="lv-LV" sz="1400" kern="0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lokālplānojuma</a:t>
            </a:r>
            <a:r>
              <a:rPr lang="lv-LV" sz="1400" kern="0" dirty="0">
                <a:solidFill>
                  <a:prstClr val="black"/>
                </a:solidFill>
                <a:latin typeface="Calibri" panose="020F0502020204030204"/>
                <a:ea typeface="+mn-ea"/>
              </a:rPr>
              <a:t> apspriešana</a:t>
            </a:r>
          </a:p>
        </p:txBody>
      </p:sp>
      <p:sp>
        <p:nvSpPr>
          <p:cNvPr id="36" name="Bultiņa: kreisā-labā 35">
            <a:extLst>
              <a:ext uri="{FF2B5EF4-FFF2-40B4-BE49-F238E27FC236}">
                <a16:creationId xmlns:a16="http://schemas.microsoft.com/office/drawing/2014/main" id="{72849215-CBC0-4E24-8888-56729E196DF8}"/>
              </a:ext>
            </a:extLst>
          </p:cNvPr>
          <p:cNvSpPr/>
          <p:nvPr/>
        </p:nvSpPr>
        <p:spPr bwMode="auto">
          <a:xfrm rot="5400000">
            <a:off x="10362549" y="5055242"/>
            <a:ext cx="346714" cy="285750"/>
          </a:xfrm>
          <a:prstGeom prst="leftRightArrow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lv-LV" sz="1800" kern="0">
              <a:solidFill>
                <a:prstClr val="white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8" name="Ovāls 37">
            <a:extLst>
              <a:ext uri="{FF2B5EF4-FFF2-40B4-BE49-F238E27FC236}">
                <a16:creationId xmlns:a16="http://schemas.microsoft.com/office/drawing/2014/main" id="{B3C8368B-70F1-4443-AFD7-5A83275A0DA7}"/>
              </a:ext>
            </a:extLst>
          </p:cNvPr>
          <p:cNvSpPr/>
          <p:nvPr/>
        </p:nvSpPr>
        <p:spPr bwMode="auto">
          <a:xfrm>
            <a:off x="8809222" y="123826"/>
            <a:ext cx="3160712" cy="1819275"/>
          </a:xfrm>
          <a:prstGeom prst="ellipse">
            <a:avLst/>
          </a:prstGeom>
          <a:solidFill>
            <a:srgbClr val="4472C4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lv-LV" sz="1800" b="1" kern="0" dirty="0">
                <a:solidFill>
                  <a:prstClr val="black"/>
                </a:solidFill>
                <a:latin typeface="Calibri" panose="020F0502020204030204"/>
                <a:ea typeface="ヒラギノ明朝 ProN W3"/>
              </a:rPr>
              <a:t>Satiksmes ministrija</a:t>
            </a:r>
            <a:r>
              <a:rPr lang="lv-LV" b="1" kern="0" dirty="0">
                <a:solidFill>
                  <a:prstClr val="black"/>
                </a:solidFill>
              </a:rPr>
              <a:t> </a:t>
            </a:r>
            <a:r>
              <a:rPr lang="lv-LV" sz="1400" b="1" kern="0" dirty="0">
                <a:solidFill>
                  <a:prstClr val="black"/>
                </a:solidFill>
              </a:rPr>
              <a:t>ir</a:t>
            </a:r>
            <a:r>
              <a:rPr lang="lv-LV" b="1" kern="0" dirty="0">
                <a:solidFill>
                  <a:prstClr val="black"/>
                </a:solidFill>
              </a:rPr>
              <a:t> </a:t>
            </a:r>
            <a:r>
              <a:rPr lang="lv-LV" sz="1400" b="1" kern="0" dirty="0">
                <a:solidFill>
                  <a:prstClr val="black"/>
                </a:solidFill>
                <a:latin typeface="Calibri" panose="020F0502020204030204"/>
                <a:ea typeface="ヒラギノ明朝 ProN W3"/>
              </a:rPr>
              <a:t>atbildīgā institūcija par projekta ieviešanu,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lv-LV" sz="1400" b="1" kern="0" dirty="0">
                <a:solidFill>
                  <a:prstClr val="black"/>
                </a:solidFill>
                <a:latin typeface="Calibri" panose="020F0502020204030204"/>
                <a:ea typeface="ヒラギノ明朝 ProN W3"/>
              </a:rPr>
              <a:t>vada konsultatīvo koordinācijas padomi</a:t>
            </a:r>
          </a:p>
        </p:txBody>
      </p:sp>
      <p:sp>
        <p:nvSpPr>
          <p:cNvPr id="37" name="Bultiņa: uz leju 36">
            <a:extLst>
              <a:ext uri="{FF2B5EF4-FFF2-40B4-BE49-F238E27FC236}">
                <a16:creationId xmlns:a16="http://schemas.microsoft.com/office/drawing/2014/main" id="{BBAA9205-7FAE-4512-B988-E8612C40F895}"/>
              </a:ext>
            </a:extLst>
          </p:cNvPr>
          <p:cNvSpPr/>
          <p:nvPr/>
        </p:nvSpPr>
        <p:spPr bwMode="auto">
          <a:xfrm rot="16200000">
            <a:off x="5532140" y="5434572"/>
            <a:ext cx="366712" cy="558800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lv-LV" sz="1800" kern="0">
              <a:solidFill>
                <a:prstClr val="white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9" name="Bultiņa: uz leju 38">
            <a:extLst>
              <a:ext uri="{FF2B5EF4-FFF2-40B4-BE49-F238E27FC236}">
                <a16:creationId xmlns:a16="http://schemas.microsoft.com/office/drawing/2014/main" id="{FBA7A613-034E-4D2D-A296-20C6EDEE704D}"/>
              </a:ext>
            </a:extLst>
          </p:cNvPr>
          <p:cNvSpPr/>
          <p:nvPr/>
        </p:nvSpPr>
        <p:spPr bwMode="auto">
          <a:xfrm rot="16200000">
            <a:off x="8695309" y="5265253"/>
            <a:ext cx="329684" cy="850330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lv-LV" sz="1800" kern="0">
              <a:solidFill>
                <a:prstClr val="white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3" name="Virsraksts 1">
            <a:extLst>
              <a:ext uri="{FF2B5EF4-FFF2-40B4-BE49-F238E27FC236}">
                <a16:creationId xmlns:a16="http://schemas.microsoft.com/office/drawing/2014/main" id="{D409CC9E-22EB-4293-9C7A-10A30F0E0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296" y="393192"/>
            <a:ext cx="5772830" cy="782582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lv-LV" b="1" i="1" dirty="0">
                <a:solidFill>
                  <a:srgbClr val="012269"/>
                </a:solidFill>
                <a:latin typeface="+mn-lt"/>
                <a:cs typeface="Times New Roman" panose="02020603050405020304" pitchFamily="18" charset="0"/>
              </a:rPr>
              <a:t>RAIL BALTICA </a:t>
            </a:r>
            <a:r>
              <a:rPr lang="lv-LV" b="1" dirty="0">
                <a:solidFill>
                  <a:srgbClr val="012269"/>
                </a:solidFill>
                <a:latin typeface="+mn-lt"/>
                <a:cs typeface="Times New Roman" panose="02020603050405020304" pitchFamily="18" charset="0"/>
              </a:rPr>
              <a:t>RĪGĀ </a:t>
            </a:r>
            <a:br>
              <a:rPr lang="lv-LV" b="1" dirty="0">
                <a:solidFill>
                  <a:srgbClr val="012269"/>
                </a:solidFill>
                <a:latin typeface="+mn-lt"/>
                <a:cs typeface="Times New Roman" panose="02020603050405020304" pitchFamily="18" charset="0"/>
              </a:rPr>
            </a:br>
            <a:r>
              <a:rPr lang="lv-LV" b="1" dirty="0">
                <a:solidFill>
                  <a:srgbClr val="012269"/>
                </a:solidFill>
                <a:latin typeface="+mn-lt"/>
                <a:cs typeface="Times New Roman" panose="02020603050405020304" pitchFamily="18" charset="0"/>
              </a:rPr>
              <a:t>SADARBĪBAS MODELIS</a:t>
            </a:r>
            <a:endParaRPr lang="lv-LV" dirty="0">
              <a:solidFill>
                <a:srgbClr val="012269"/>
              </a:solidFill>
              <a:latin typeface="+mn-lt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B8F9209A-678D-4409-8F85-127557A2F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8322578" cy="859668"/>
          </a:xfrm>
        </p:spPr>
        <p:txBody>
          <a:bodyPr/>
          <a:lstStyle/>
          <a:p>
            <a:r>
              <a:rPr lang="lv-LV" b="1" dirty="0">
                <a:solidFill>
                  <a:srgbClr val="012269"/>
                </a:solidFill>
                <a:latin typeface="+mn-lt"/>
                <a:ea typeface="ヒラギノ明朝 ProN W3"/>
                <a:cs typeface="Times New Roman" panose="02020603050405020304" pitchFamily="18" charset="0"/>
              </a:rPr>
              <a:t>NOSACĪJUMU IZSTRĀDES PROCESS</a:t>
            </a:r>
            <a:endParaRPr lang="lv-LV" b="1" dirty="0">
              <a:solidFill>
                <a:srgbClr val="012269"/>
              </a:solidFill>
              <a:latin typeface="+mn-lt"/>
            </a:endParaRPr>
          </a:p>
        </p:txBody>
      </p:sp>
      <p:sp>
        <p:nvSpPr>
          <p:cNvPr id="3" name="Taisnstūris 2">
            <a:extLst>
              <a:ext uri="{FF2B5EF4-FFF2-40B4-BE49-F238E27FC236}">
                <a16:creationId xmlns:a16="http://schemas.microsoft.com/office/drawing/2014/main" id="{6BEF0A92-DAC1-459D-A01B-2F297C0E9E87}"/>
              </a:ext>
            </a:extLst>
          </p:cNvPr>
          <p:cNvSpPr/>
          <p:nvPr/>
        </p:nvSpPr>
        <p:spPr>
          <a:xfrm>
            <a:off x="411448" y="1333500"/>
            <a:ext cx="6096000" cy="483209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lv-LV" sz="2000" dirty="0">
                <a:solidFill>
                  <a:prstClr val="black"/>
                </a:solidFill>
                <a:cs typeface="Times New Roman" panose="02020603050405020304" pitchFamily="18" charset="0"/>
              </a:rPr>
              <a:t>Kopš 2019. gada oktobra darba grupas vismaz reizi nedēļā: </a:t>
            </a:r>
          </a:p>
          <a:p>
            <a:pPr>
              <a:defRPr/>
            </a:pPr>
            <a:r>
              <a:rPr lang="lv-LV" sz="2200" b="1" dirty="0">
                <a:solidFill>
                  <a:prstClr val="black"/>
                </a:solidFill>
                <a:cs typeface="Times New Roman" panose="02020603050405020304" pitchFamily="18" charset="0"/>
              </a:rPr>
              <a:t>	Rīgas pašvaldība</a:t>
            </a:r>
            <a:r>
              <a:rPr lang="lv-LV" sz="2000" dirty="0">
                <a:solidFill>
                  <a:prstClr val="black"/>
                </a:solidFill>
                <a:cs typeface="Times New Roman" panose="02020603050405020304" pitchFamily="18" charset="0"/>
              </a:rPr>
              <a:t>: Pilsētas attīstības </a:t>
            </a:r>
          </a:p>
          <a:p>
            <a:pPr>
              <a:defRPr/>
            </a:pPr>
            <a:r>
              <a:rPr lang="lv-LV" sz="2000" dirty="0">
                <a:solidFill>
                  <a:prstClr val="black"/>
                </a:solidFill>
                <a:cs typeface="Times New Roman" panose="02020603050405020304" pitchFamily="18" charset="0"/>
              </a:rPr>
              <a:t>               departaments, Satiksmes departaments, «Rīgas</a:t>
            </a:r>
          </a:p>
          <a:p>
            <a:pPr>
              <a:defRPr/>
            </a:pPr>
            <a:r>
              <a:rPr lang="lv-LV" sz="2000" dirty="0">
                <a:solidFill>
                  <a:prstClr val="black"/>
                </a:solidFill>
                <a:cs typeface="Times New Roman" panose="02020603050405020304" pitchFamily="18" charset="0"/>
              </a:rPr>
              <a:t>               Satiksme», Rīgas pilsētas būvvalde, Mājokļu un</a:t>
            </a:r>
          </a:p>
          <a:p>
            <a:pPr>
              <a:defRPr/>
            </a:pPr>
            <a:r>
              <a:rPr lang="lv-LV" sz="2000" dirty="0">
                <a:solidFill>
                  <a:prstClr val="black"/>
                </a:solidFill>
                <a:cs typeface="Times New Roman" panose="02020603050405020304" pitchFamily="18" charset="0"/>
              </a:rPr>
              <a:t>               vides departaments</a:t>
            </a:r>
          </a:p>
          <a:p>
            <a:pPr>
              <a:defRPr/>
            </a:pPr>
            <a:endParaRPr lang="lv-LV" sz="200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lv-LV" sz="2200" b="1" dirty="0">
                <a:solidFill>
                  <a:prstClr val="black"/>
                </a:solidFill>
                <a:cs typeface="Times New Roman" panose="02020603050405020304" pitchFamily="18" charset="0"/>
              </a:rPr>
              <a:t>	</a:t>
            </a:r>
            <a:r>
              <a:rPr lang="lv-LV" sz="2200" b="1" dirty="0" err="1">
                <a:solidFill>
                  <a:prstClr val="black"/>
                </a:solidFill>
                <a:cs typeface="Times New Roman" panose="02020603050405020304" pitchFamily="18" charset="0"/>
              </a:rPr>
              <a:t>Lokālplānojuma</a:t>
            </a:r>
            <a:r>
              <a:rPr lang="lv-LV" sz="2200" b="1" dirty="0">
                <a:solidFill>
                  <a:prstClr val="black"/>
                </a:solidFill>
                <a:cs typeface="Times New Roman" panose="02020603050405020304" pitchFamily="18" charset="0"/>
              </a:rPr>
              <a:t> izstrādātāji</a:t>
            </a:r>
            <a:r>
              <a:rPr lang="lv-LV" sz="2000" dirty="0">
                <a:solidFill>
                  <a:prstClr val="black"/>
                </a:solidFill>
                <a:cs typeface="Times New Roman" panose="02020603050405020304" pitchFamily="18" charset="0"/>
              </a:rPr>
              <a:t>:</a:t>
            </a:r>
            <a:r>
              <a:rPr lang="lv-LV" sz="2000" b="1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lv-LV" sz="2000" dirty="0">
                <a:solidFill>
                  <a:prstClr val="black"/>
                </a:solidFill>
                <a:cs typeface="Times New Roman" panose="02020603050405020304" pitchFamily="18" charset="0"/>
              </a:rPr>
              <a:t>SIA «Grupa 93» </a:t>
            </a:r>
          </a:p>
          <a:p>
            <a:pPr lvl="1">
              <a:defRPr/>
            </a:pPr>
            <a:endParaRPr lang="lv-LV" sz="200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lvl="1">
              <a:defRPr/>
            </a:pPr>
            <a:r>
              <a:rPr lang="lv-LV" sz="2200" b="1" dirty="0">
                <a:solidFill>
                  <a:prstClr val="black"/>
                </a:solidFill>
                <a:cs typeface="Times New Roman" panose="02020603050405020304" pitchFamily="18" charset="0"/>
              </a:rPr>
              <a:t> 	Projekta ieviesēji</a:t>
            </a:r>
            <a:r>
              <a:rPr lang="lv-LV" sz="2000" dirty="0">
                <a:solidFill>
                  <a:prstClr val="black"/>
                </a:solidFill>
                <a:cs typeface="Times New Roman" panose="02020603050405020304" pitchFamily="18" charset="0"/>
              </a:rPr>
              <a:t>:</a:t>
            </a:r>
            <a:r>
              <a:rPr lang="lv-LV" sz="2000" b="1" dirty="0">
                <a:solidFill>
                  <a:prstClr val="black"/>
                </a:solidFill>
                <a:cs typeface="Times New Roman" panose="02020603050405020304" pitchFamily="18" charset="0"/>
              </a:rPr>
              <a:t> «</a:t>
            </a:r>
            <a:r>
              <a:rPr lang="lv-LV" sz="2000" dirty="0">
                <a:solidFill>
                  <a:prstClr val="black"/>
                </a:solidFill>
                <a:cs typeface="Times New Roman" panose="02020603050405020304" pitchFamily="18" charset="0"/>
              </a:rPr>
              <a:t>RB </a:t>
            </a:r>
            <a:r>
              <a:rPr lang="lv-LV" sz="2000" dirty="0">
                <a:cs typeface="Times New Roman" panose="02020603050405020304" pitchFamily="18" charset="0"/>
              </a:rPr>
              <a:t>RAIL» AS, </a:t>
            </a:r>
          </a:p>
          <a:p>
            <a:pPr>
              <a:defRPr/>
            </a:pPr>
            <a:r>
              <a:rPr lang="lv-LV" sz="2000" dirty="0">
                <a:cs typeface="Times New Roman" panose="02020603050405020304" pitchFamily="18" charset="0"/>
              </a:rPr>
              <a:t>                SIA «Eiropas dzelzceļa līnijas»</a:t>
            </a:r>
          </a:p>
          <a:p>
            <a:pPr marL="342900" indent="-342900">
              <a:buFontTx/>
              <a:buChar char="-"/>
              <a:defRPr/>
            </a:pPr>
            <a:endParaRPr lang="lv-LV" sz="2000" dirty="0"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lv-LV" sz="2200" b="1" dirty="0">
                <a:cs typeface="Times New Roman" panose="02020603050405020304" pitchFamily="18" charset="0"/>
              </a:rPr>
              <a:t>	Projekta izstrādātāji</a:t>
            </a:r>
            <a:r>
              <a:rPr lang="lv-LV" sz="2000" dirty="0">
                <a:cs typeface="Times New Roman" panose="02020603050405020304" pitchFamily="18" charset="0"/>
              </a:rPr>
              <a:t>: «IDOM/INECO», </a:t>
            </a:r>
          </a:p>
          <a:p>
            <a:pPr>
              <a:defRPr/>
            </a:pPr>
            <a:r>
              <a:rPr lang="lv-LV" sz="2000" dirty="0">
                <a:cs typeface="Times New Roman" panose="02020603050405020304" pitchFamily="18" charset="0"/>
              </a:rPr>
              <a:t>                «BERERIX»</a:t>
            </a:r>
            <a:endParaRPr lang="lv-LV" sz="2000" b="1" dirty="0">
              <a:cs typeface="Times New Roman" panose="02020603050405020304" pitchFamily="18" charset="0"/>
            </a:endParaRPr>
          </a:p>
          <a:p>
            <a:pPr marL="187325" indent="0" algn="just">
              <a:buFont typeface="Times" panose="02020603050405020304" pitchFamily="18" charset="0"/>
              <a:buNone/>
              <a:defRPr/>
            </a:pPr>
            <a:endParaRPr lang="lv-LV" altLang="lv-LV" sz="2000" dirty="0">
              <a:cs typeface="Times" panose="02020603050405020304" pitchFamily="18" charset="0"/>
            </a:endParaRPr>
          </a:p>
        </p:txBody>
      </p:sp>
      <p:pic>
        <p:nvPicPr>
          <p:cNvPr id="6" name="Attēls 6">
            <a:extLst>
              <a:ext uri="{FF2B5EF4-FFF2-40B4-BE49-F238E27FC236}">
                <a16:creationId xmlns:a16="http://schemas.microsoft.com/office/drawing/2014/main" id="{386020F4-BF19-4DF2-B175-1EFE26604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1035" y="3582595"/>
            <a:ext cx="4043814" cy="2661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ttēls 5">
            <a:extLst>
              <a:ext uri="{FF2B5EF4-FFF2-40B4-BE49-F238E27FC236}">
                <a16:creationId xmlns:a16="http://schemas.microsoft.com/office/drawing/2014/main" id="{4C595EDC-B6ED-4281-BF1F-282419763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1036" y="1058612"/>
            <a:ext cx="4043813" cy="2456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Icon&#10;&#10;Description automatically generated">
            <a:extLst>
              <a:ext uri="{FF2B5EF4-FFF2-40B4-BE49-F238E27FC236}">
                <a16:creationId xmlns:a16="http://schemas.microsoft.com/office/drawing/2014/main" id="{D8DC7CE4-C5D6-4419-A983-898A42C646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034" y="2082684"/>
            <a:ext cx="717885" cy="144183"/>
          </a:xfrm>
          <a:prstGeom prst="rect">
            <a:avLst/>
          </a:prstGeom>
        </p:spPr>
      </p:pic>
      <p:pic>
        <p:nvPicPr>
          <p:cNvPr id="9" name="Picture 3" descr="Icon&#10;&#10;Description automatically generated">
            <a:extLst>
              <a:ext uri="{FF2B5EF4-FFF2-40B4-BE49-F238E27FC236}">
                <a16:creationId xmlns:a16="http://schemas.microsoft.com/office/drawing/2014/main" id="{0A7932FA-ED40-4707-B1DE-6A9CC76B2B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033" y="3681693"/>
            <a:ext cx="717885" cy="144183"/>
          </a:xfrm>
          <a:prstGeom prst="rect">
            <a:avLst/>
          </a:prstGeom>
        </p:spPr>
      </p:pic>
      <p:pic>
        <p:nvPicPr>
          <p:cNvPr id="10" name="Picture 3" descr="Icon&#10;&#10;Description automatically generated">
            <a:extLst>
              <a:ext uri="{FF2B5EF4-FFF2-40B4-BE49-F238E27FC236}">
                <a16:creationId xmlns:a16="http://schemas.microsoft.com/office/drawing/2014/main" id="{3FFD93D3-3312-4A6A-B9D4-14D6BCCF55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338" y="4278026"/>
            <a:ext cx="717885" cy="144183"/>
          </a:xfrm>
          <a:prstGeom prst="rect">
            <a:avLst/>
          </a:prstGeom>
        </p:spPr>
      </p:pic>
      <p:pic>
        <p:nvPicPr>
          <p:cNvPr id="11" name="Picture 3" descr="Icon&#10;&#10;Description automatically generated">
            <a:extLst>
              <a:ext uri="{FF2B5EF4-FFF2-40B4-BE49-F238E27FC236}">
                <a16:creationId xmlns:a16="http://schemas.microsoft.com/office/drawing/2014/main" id="{5D797F67-E3EE-4633-9989-207A2DF959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337" y="5173835"/>
            <a:ext cx="717885" cy="14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2407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017AE76A-5666-433F-A23E-37BFAFE9E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5735"/>
            <a:ext cx="9533021" cy="720498"/>
          </a:xfrm>
        </p:spPr>
        <p:txBody>
          <a:bodyPr>
            <a:noAutofit/>
          </a:bodyPr>
          <a:lstStyle/>
          <a:p>
            <a:r>
              <a:rPr lang="lv-LV" altLang="lv-LV" b="1" dirty="0">
                <a:solidFill>
                  <a:srgbClr val="012269"/>
                </a:solidFill>
                <a:latin typeface="+mn-lt"/>
              </a:rPr>
              <a:t>ŠĶĒRSOJUMU PRINCIPI/PRASĪBAS</a:t>
            </a:r>
            <a:endParaRPr lang="lv-LV" b="1" dirty="0">
              <a:solidFill>
                <a:srgbClr val="012269"/>
              </a:solidFill>
              <a:latin typeface="+mn-lt"/>
            </a:endParaRPr>
          </a:p>
        </p:txBody>
      </p:sp>
      <p:sp>
        <p:nvSpPr>
          <p:cNvPr id="3" name="Taisnstūris 2">
            <a:extLst>
              <a:ext uri="{FF2B5EF4-FFF2-40B4-BE49-F238E27FC236}">
                <a16:creationId xmlns:a16="http://schemas.microsoft.com/office/drawing/2014/main" id="{0D83C3BE-3FFB-4375-B0BF-50D6A5890BE3}"/>
              </a:ext>
            </a:extLst>
          </p:cNvPr>
          <p:cNvSpPr/>
          <p:nvPr/>
        </p:nvSpPr>
        <p:spPr>
          <a:xfrm>
            <a:off x="116732" y="1085623"/>
            <a:ext cx="6828817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defRPr/>
            </a:pPr>
            <a:r>
              <a:rPr lang="lv-LV" altLang="lv-LV" sz="2200" b="1" kern="0" dirty="0">
                <a:solidFill>
                  <a:prstClr val="black"/>
                </a:solidFill>
                <a:ea typeface="ヒラギノ明朝 ProN W3"/>
                <a:cs typeface="Times New Roman" panose="02020603050405020304" pitchFamily="18" charset="0"/>
              </a:rPr>
              <a:t>Pamatprincipi lokālplānojumā izvirzītajām prasībām gājēju un velobraucēju šķērsojumiem*:</a:t>
            </a:r>
          </a:p>
          <a:p>
            <a:pPr marL="742950" lvl="1" indent="-285750">
              <a:buFont typeface="Calibri" panose="020F0502020204030204" pitchFamily="34" charset="0"/>
              <a:buChar char="›"/>
              <a:defRPr/>
            </a:pPr>
            <a:r>
              <a:rPr lang="lv-LV" altLang="lv-LV" sz="2000" kern="0" dirty="0">
                <a:solidFill>
                  <a:prstClr val="black"/>
                </a:solidFill>
                <a:ea typeface="ヒラギノ明朝 ProN W3"/>
                <a:cs typeface="Times New Roman" panose="02020603050405020304" pitchFamily="18" charset="0"/>
              </a:rPr>
              <a:t>izvēlēties tādu šķērsojuma veidu, kurš nodrošina mazāko iespējamo augstuma starpības pārvarēšanu. Lielākoties tas nozīmē, ka šķērsojuma veidam jābūt tunelim;</a:t>
            </a:r>
          </a:p>
          <a:p>
            <a:pPr marL="742950" lvl="1" indent="-285750">
              <a:buFont typeface="Calibri" panose="020F0502020204030204" pitchFamily="34" charset="0"/>
              <a:buChar char="›"/>
              <a:defRPr/>
            </a:pPr>
            <a:r>
              <a:rPr lang="lv-LV" altLang="lv-LV" sz="2000" kern="0" dirty="0">
                <a:solidFill>
                  <a:prstClr val="black"/>
                </a:solidFill>
                <a:ea typeface="ヒラギノ明朝 ProN W3"/>
                <a:cs typeface="Times New Roman" panose="02020603050405020304" pitchFamily="18" charset="0"/>
              </a:rPr>
              <a:t>savstarpējie attālumi ne vairāk par 0.5-1.0 km;</a:t>
            </a:r>
          </a:p>
          <a:p>
            <a:pPr marL="742950" lvl="1" indent="-285750">
              <a:buFont typeface="Calibri" panose="020F0502020204030204" pitchFamily="34" charset="0"/>
              <a:buChar char="›"/>
              <a:defRPr/>
            </a:pPr>
            <a:r>
              <a:rPr lang="lv-LV" altLang="lv-LV" sz="2000" kern="0" dirty="0">
                <a:solidFill>
                  <a:prstClr val="black"/>
                </a:solidFill>
                <a:ea typeface="ヒラギノ明朝 ProN W3"/>
                <a:cs typeface="Times New Roman" panose="02020603050405020304" pitchFamily="18" charset="0"/>
              </a:rPr>
              <a:t>gājēju tuneļus paredzēt drošus, gaišus un maksimāli īsus;</a:t>
            </a:r>
          </a:p>
          <a:p>
            <a:pPr marL="742950" lvl="1" indent="-285750">
              <a:buFont typeface="Calibri" panose="020F0502020204030204" pitchFamily="34" charset="0"/>
              <a:buChar char="›"/>
              <a:defRPr/>
            </a:pPr>
            <a:r>
              <a:rPr lang="lv-LV" altLang="lv-LV" sz="2000" kern="0" dirty="0">
                <a:solidFill>
                  <a:prstClr val="black"/>
                </a:solidFill>
                <a:ea typeface="ヒラギノ明朝 ProN W3"/>
                <a:cs typeface="Times New Roman" panose="02020603050405020304" pitchFamily="18" charset="0"/>
              </a:rPr>
              <a:t>nodalītas gājēju un velobraucēju plūsmas;</a:t>
            </a:r>
          </a:p>
          <a:p>
            <a:pPr marL="742950" lvl="1" indent="-285750">
              <a:buFont typeface="Calibri" panose="020F0502020204030204" pitchFamily="34" charset="0"/>
              <a:buChar char="›"/>
              <a:defRPr/>
            </a:pPr>
            <a:r>
              <a:rPr lang="lv-LV" altLang="lv-LV" sz="2000" kern="0" dirty="0">
                <a:solidFill>
                  <a:prstClr val="black"/>
                </a:solidFill>
                <a:ea typeface="ヒラギノ明朝 ProN W3"/>
                <a:cs typeface="Times New Roman" panose="02020603050405020304" pitchFamily="18" charset="0"/>
              </a:rPr>
              <a:t>pie plānotajām reģionālajām dzelzceļa stacijām, palielināta gājēju </a:t>
            </a:r>
            <a:r>
              <a:rPr lang="lv-LV" altLang="lv-LV" sz="2000" kern="0" dirty="0" err="1">
                <a:solidFill>
                  <a:prstClr val="black"/>
                </a:solidFill>
                <a:ea typeface="ヒラギノ明朝 ProN W3"/>
                <a:cs typeface="Times New Roman" panose="02020603050405020304" pitchFamily="18" charset="0"/>
              </a:rPr>
              <a:t>brīvtelpa</a:t>
            </a:r>
            <a:r>
              <a:rPr lang="lv-LV" altLang="lv-LV" sz="2000" kern="0" dirty="0">
                <a:solidFill>
                  <a:prstClr val="black"/>
                </a:solidFill>
                <a:ea typeface="ヒラギノ明朝 ProN W3"/>
                <a:cs typeface="Times New Roman" panose="02020603050405020304" pitchFamily="18" charset="0"/>
              </a:rPr>
              <a:t>;</a:t>
            </a:r>
          </a:p>
          <a:p>
            <a:pPr marL="742950" lvl="1" indent="-285750">
              <a:buFont typeface="Calibri" panose="020F0502020204030204" pitchFamily="34" charset="0"/>
              <a:buChar char="›"/>
              <a:defRPr/>
            </a:pPr>
            <a:r>
              <a:rPr lang="lv-LV" altLang="lv-LV" sz="2000" kern="0" dirty="0">
                <a:solidFill>
                  <a:prstClr val="black"/>
                </a:solidFill>
                <a:ea typeface="ヒラギノ明朝 ProN W3"/>
                <a:cs typeface="Times New Roman" panose="02020603050405020304" pitchFamily="18" charset="0"/>
              </a:rPr>
              <a:t>nepārsniegt maksimālo garenkritumu 6%;</a:t>
            </a:r>
          </a:p>
          <a:p>
            <a:pPr marL="742950" lvl="1" indent="-285750">
              <a:buFont typeface="Calibri" panose="020F0502020204030204" pitchFamily="34" charset="0"/>
              <a:buChar char="›"/>
              <a:defRPr/>
            </a:pPr>
            <a:r>
              <a:rPr lang="lv-LV" altLang="lv-LV" sz="2000" kern="0" dirty="0">
                <a:solidFill>
                  <a:prstClr val="black"/>
                </a:solidFill>
                <a:ea typeface="ヒラギノ明朝 ProN W3"/>
                <a:cs typeface="Times New Roman" panose="02020603050405020304" pitchFamily="18" charset="0"/>
              </a:rPr>
              <a:t>šķērsojumos nodrošināt vides pieejamības prasības.</a:t>
            </a:r>
          </a:p>
          <a:p>
            <a:pPr lvl="1">
              <a:defRPr/>
            </a:pPr>
            <a:endParaRPr lang="lv-LV" altLang="lv-LV" kern="0" dirty="0">
              <a:solidFill>
                <a:prstClr val="black"/>
              </a:solidFill>
              <a:ea typeface="ヒラギノ明朝 ProN W3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lv-LV" altLang="lv-LV" sz="1400" kern="0" dirty="0">
                <a:cs typeface="Times New Roman" panose="02020603050405020304" pitchFamily="18" charset="0"/>
              </a:rPr>
              <a:t>*Katrā individuālā gadījumā, projektētājiem sniedzot pamatotu argumentāciju, iespējamas atkāpes no prasībām</a:t>
            </a:r>
          </a:p>
        </p:txBody>
      </p:sp>
      <p:pic>
        <p:nvPicPr>
          <p:cNvPr id="4" name="Attēls 4">
            <a:extLst>
              <a:ext uri="{FF2B5EF4-FFF2-40B4-BE49-F238E27FC236}">
                <a16:creationId xmlns:a16="http://schemas.microsoft.com/office/drawing/2014/main" id="{B53B70DF-A38E-4E54-B0C3-5DECD1AAE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377" y="926233"/>
            <a:ext cx="3992562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ttēls 5">
            <a:extLst>
              <a:ext uri="{FF2B5EF4-FFF2-40B4-BE49-F238E27FC236}">
                <a16:creationId xmlns:a16="http://schemas.microsoft.com/office/drawing/2014/main" id="{FE017CDF-CC45-4727-89ED-20E797C14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377" y="3424725"/>
            <a:ext cx="3992562" cy="271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81682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dizai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592</Words>
  <Application>Microsoft Office PowerPoint</Application>
  <PresentationFormat>Widescreen</PresentationFormat>
  <Paragraphs>95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</vt:lpstr>
      <vt:lpstr>office theme</vt:lpstr>
      <vt:lpstr>PowerPoint Presentation</vt:lpstr>
      <vt:lpstr>PowerPoint Presentation</vt:lpstr>
      <vt:lpstr>PowerPoint Presentation</vt:lpstr>
      <vt:lpstr>LOKĀLPLĀNOJUMA MĒRĶI </vt:lpstr>
      <vt:lpstr>INTEGRĒJOT RAIL BALTICA RĪGĀ, SVARĪGI</vt:lpstr>
      <vt:lpstr>RAIL BALTICA PROJEKTA UN LOKĀLPLĀNOJUMA IZSTRĀDES SASAISTE </vt:lpstr>
      <vt:lpstr>RAIL BALTICA RĪGĀ  SADARBĪBAS MODELIS</vt:lpstr>
      <vt:lpstr>NOSACĪJUMU IZSTRĀDES PROCESS</vt:lpstr>
      <vt:lpstr>ŠĶĒRSOJUMU PRINCIPI/PRASĪBAS</vt:lpstr>
      <vt:lpstr>PRIEKŠLIKUMI PLĀNOTAI VELO INFRASTRUKTŪRAI</vt:lpstr>
      <vt:lpstr>SADARBĪBAS MEMORANDI</vt:lpstr>
      <vt:lpstr>SABIEDRĪBAS LĪDZDALĪBAS PASĀKUMI</vt:lpstr>
      <vt:lpstr>GĀJĒJU UN VELO TILTA RAMPU RISINĀJUMI ĢENERĀĻA RADZIŅA KRASTMALĀ</vt:lpstr>
      <vt:lpstr>TERITORIJAS AP CENTRĀLO DZELZCEĻA STACIJU</vt:lpstr>
      <vt:lpstr>rdpad.lv </vt:lpstr>
      <vt:lpstr>PALDIES PAR UZMANĪBU!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prezentācija</dc:title>
  <dc:creator>Inese Pabērza</dc:creator>
  <cp:lastModifiedBy>Baiba Ābelniece</cp:lastModifiedBy>
  <cp:revision>29</cp:revision>
  <dcterms:created xsi:type="dcterms:W3CDTF">2021-02-23T09:34:01Z</dcterms:created>
  <dcterms:modified xsi:type="dcterms:W3CDTF">2021-02-23T15:25:55Z</dcterms:modified>
</cp:coreProperties>
</file>