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8" r:id="rId5"/>
    <p:sldId id="259" r:id="rId6"/>
    <p:sldId id="263" r:id="rId7"/>
    <p:sldId id="264" r:id="rId8"/>
    <p:sldId id="269" r:id="rId9"/>
    <p:sldId id="266" r:id="rId10"/>
    <p:sldId id="267" r:id="rId11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" userDrawn="1">
          <p15:clr>
            <a:srgbClr val="A4A3A4"/>
          </p15:clr>
        </p15:guide>
        <p15:guide id="2" pos="529" userDrawn="1">
          <p15:clr>
            <a:srgbClr val="A4A3A4"/>
          </p15:clr>
        </p15:guide>
        <p15:guide id="3" pos="7151" userDrawn="1">
          <p15:clr>
            <a:srgbClr val="A4A3A4"/>
          </p15:clr>
        </p15:guide>
        <p15:guide id="4" orient="horz" pos="38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B9A2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20" d="100"/>
          <a:sy n="120" d="100"/>
        </p:scale>
        <p:origin x="114" y="144"/>
      </p:cViewPr>
      <p:guideLst>
        <p:guide orient="horz" pos="232"/>
        <p:guide pos="529"/>
        <p:guide pos="7151"/>
        <p:guide orient="horz" pos="3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DDAF16-171B-4F52-AC8B-0A42AB138E45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55B54A-0895-4F87-A571-7C7A635E0CA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94482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55B54A-0895-4F87-A571-7C7A635E0CA6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7427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0DCA19-503F-4DAC-D338-3F835816F2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1C0B1B0F-7CBD-C89F-E7AA-47BF203572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D85937A-4EAE-7CBA-F564-4BF50D7E6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1A154AD-AF80-2222-2E4C-11906131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9A81B9C-6F5C-CDC3-B6A3-3B8F3D1A2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6760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6E3B1CE-02D1-344B-48B4-CEB89D19E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B2E1D98-D88F-58E0-EB7E-0FAABEB7E9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CD1466B-BA09-9AFD-561B-B969C0FB0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C4AB302-DC85-EFB2-ACDF-9E7BC73E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8F0262D-A19E-76B9-1A71-FEC31A867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109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67CE187C-A0F2-6FA0-810E-288A216404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4FF7A71-1C8C-7608-6F21-ECCEEFFA9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FFE9693-0D2F-3D9E-7B1F-3722566AC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CF59BC8-255B-F830-37EC-304E7E58B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032CFA3-482B-E011-F528-3DCE0D165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4008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2C42415-6048-0123-BBFF-1EA579977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C979C70-5401-7F7A-A10C-DAE1106464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7839899-8F39-9EFC-1372-F17F5381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9529F57-4CD8-02CC-D630-BE2844C4E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2DBE215-E228-F769-F57A-6EAA3D326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89125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A85AFF8-18B2-EC82-E833-A7F3AB5B7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6B9F93F-663E-FEB5-2630-543BDBA115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DDE8A4C-4E26-D5A3-627F-7496702DD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F228DDD-5E68-B1A1-FE96-65CEC819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F60CD6E-EDAC-116D-EFC3-929617B55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4903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7588236-F7F9-1337-5BAA-450768D1F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C3D22AD-E922-5DEE-D4D4-9E77F85451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A9197E04-3424-7A07-8B70-498BF9449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D7B73827-FCD7-B5B4-026A-85E25797A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CA56AFB-1A07-12DE-ACF8-C710F54B4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C13EA074-B3B4-FA5C-FB15-8E9AD1965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9752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CC5F4EA-3EC1-2AAF-2BC2-BF74AAD21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542B2BA3-2640-4D60-9347-ADEE4BCC2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CC80211F-D5AF-473F-01D1-27058CD972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9EAF43C6-6D0C-EE21-50B7-3B8F58B68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B66D5FBE-BD12-1B1D-EA3D-DA7C35E6AF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D4A9041D-EBE0-AF1D-7FCD-2EFA2F8B7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0EE62F17-7478-577C-52DA-C6E18DD5E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A03DF704-1016-DAD4-0060-7EA62750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1771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4CAC7ACC-D2AA-A05A-2048-24D5FAD77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452806FC-FB3A-43E3-BA0E-FB2E7C4E5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3D2215C3-6CC6-869B-B1DF-02AC7D963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99D2207A-6853-F19F-A673-C164BE378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1793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D18636ED-F258-2AD1-23BF-5AE605753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F1A1F4F7-5EC7-6CBF-CB76-764B747D4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28B49A3C-A172-E2D8-61C0-CA2910272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46924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A075111-5816-87B3-653A-EC0C974E1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46D841D-FC50-9BA1-2F72-61D3649A88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A6BDF16-449B-4798-1B69-D3B5497A2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AA7DF9D-7303-8244-0FE4-FD6BF3DF7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98203840-E339-625A-B52E-6619258E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1A018E41-A374-D6B6-F1CE-B28DA21E2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0109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FB8BC04-4F68-6080-6F74-7AF9F1B74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F1D9D47F-297B-A5A9-8F55-6B2FC037A2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E7411170-2FB6-1C70-CCB7-1C7039800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3F9675D-1E29-DC12-9829-B2B977AA5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4C90713E-C672-AF24-B4FE-E721051F7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4D37E41E-CAA6-BC85-32D7-5BE35E5B5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07782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BA33C443-009F-38BD-FB63-82F94EB04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275BCFB2-A0D8-CB37-5B89-DD03CEB745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4A29B7D4-C209-F758-B954-B195861805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4F53D-3413-4A8E-AA37-8F96D7096986}" type="datetimeFigureOut">
              <a:rPr lang="lv-LV" smtClean="0"/>
              <a:t>26.02.2025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77DA1D7-8EC5-8669-E4A1-14FA402BE0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C25C39F3-2D95-2F0E-EE56-1E27F7C14C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9F296-7B04-4968-BE29-FCDD83DDCA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9710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BB8C5E-9699-7A74-807F-8B9272741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EA93C7E5-B708-1A14-832C-87AB716F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8333" y="2479675"/>
            <a:ext cx="8977313" cy="2380192"/>
          </a:xfrm>
        </p:spPr>
        <p:txBody>
          <a:bodyPr>
            <a:normAutofit/>
          </a:bodyPr>
          <a:lstStyle/>
          <a:p>
            <a:pPr algn="ctr"/>
            <a:r>
              <a:rPr lang="lv-LV" sz="4000" b="1" dirty="0">
                <a:latin typeface="Arial" panose="020B0604020202020204" pitchFamily="34" charset="0"/>
                <a:cs typeface="Arial" panose="020B0604020202020204" pitchFamily="34" charset="0"/>
              </a:rPr>
              <a:t>Smago ceļu satiksmes negadījumu izpētes pilotprojekts</a:t>
            </a:r>
          </a:p>
        </p:txBody>
      </p:sp>
    </p:spTree>
    <p:extLst>
      <p:ext uri="{BB962C8B-B14F-4D97-AF65-F5344CB8AC3E}">
        <p14:creationId xmlns:p14="http://schemas.microsoft.com/office/powerpoint/2010/main" val="567502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D6EF63EC-BE8B-5C1B-AB4A-E884B88F1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977313" cy="949325"/>
          </a:xfrm>
        </p:spPr>
        <p:txBody>
          <a:bodyPr>
            <a:normAutofit/>
          </a:bodyPr>
          <a:lstStyle/>
          <a:p>
            <a:pPr algn="ctr"/>
            <a:r>
              <a:rPr lang="lv-LV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Pētījuma mērķis un objekts</a:t>
            </a:r>
            <a:endParaRPr lang="lv-LV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atura vietturis 2">
            <a:extLst>
              <a:ext uri="{FF2B5EF4-FFF2-40B4-BE49-F238E27FC236}">
                <a16:creationId xmlns:a16="http://schemas.microsoft.com/office/drawing/2014/main" id="{2A40B75B-594D-3E35-79F3-7344D8EEE7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332" y="1248356"/>
            <a:ext cx="9953048" cy="52876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Mērķis: 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Novērtēt 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smago ceļu satiksmes negadījumu cēloņus un izstrādāt priekšlikumus satiksmes drošības uzlabošanai.</a:t>
            </a:r>
          </a:p>
          <a:p>
            <a:pPr marL="0" indent="0">
              <a:buNone/>
            </a:pPr>
            <a:r>
              <a:rPr lang="lv-LV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Fokuss </a:t>
            </a:r>
            <a:r>
              <a:rPr lang="lv-LV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 </a:t>
            </a:r>
            <a:r>
              <a:rPr lang="lv-LV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datos saskatāmajām </a:t>
            </a:r>
            <a:r>
              <a:rPr lang="lv-LV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tendencēm, </a:t>
            </a:r>
            <a:r>
              <a:rPr lang="lv-LV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t.sk. vērtējot iesaistīto satiksmes dalībnieku raksturojumu, ceļa </a:t>
            </a:r>
            <a:r>
              <a:rPr lang="lv-LV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infrastruktūras </a:t>
            </a:r>
            <a:r>
              <a:rPr lang="lv-LV" sz="24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risinājumus, tās stāvokli, kā arī citus negadījuma apstākļus.</a:t>
            </a:r>
          </a:p>
          <a:p>
            <a:pPr marL="0" indent="0">
              <a:buNone/>
            </a:pPr>
            <a:endParaRPr lang="lv-LV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Pētījumā izmantotie dati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>
              <a:buNone/>
            </a:pP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- Apkopota un analizēta informācija par 396 ceļu satiksmes negadījumiem ar bojāgājušajiem laika posmā no 2021. gada līdz 2024. gadam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Atsevišķos </a:t>
            </a:r>
            <a:r>
              <a:rPr lang="lv-LV" sz="2400" dirty="0">
                <a:latin typeface="Arial" panose="020B0604020202020204" pitchFamily="34" charset="0"/>
                <a:cs typeface="Arial" panose="020B0604020202020204" pitchFamily="34" charset="0"/>
              </a:rPr>
              <a:t>gadījumos papildus veikta notikuma vietas apsekošana</a:t>
            </a:r>
            <a:r>
              <a:rPr lang="lv-LV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 Papildus izmantota informācija par satiksmes plūsmu un ceļa infrastruktūras stāvokli.</a:t>
            </a:r>
          </a:p>
          <a:p>
            <a:pPr marL="0" indent="0">
              <a:buNone/>
            </a:pP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4367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53347055-213F-D9FB-68A9-D7586C35B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6353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Arial" panose="020B0604020202020204" pitchFamily="34" charset="0"/>
                <a:cs typeface="Arial" panose="020B0604020202020204" pitchFamily="34" charset="0"/>
              </a:rPr>
              <a:t>Pētījuma </a:t>
            </a:r>
            <a:r>
              <a:rPr lang="lv-L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endParaRPr lang="lv-LV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atura vietturis 2">
            <a:extLst>
              <a:ext uri="{FF2B5EF4-FFF2-40B4-BE49-F238E27FC236}">
                <a16:creationId xmlns:a16="http://schemas.microsoft.com/office/drawing/2014/main" id="{EF37BBC6-8A58-E0B5-1ED3-D81C052DA0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1200648"/>
            <a:ext cx="8988024" cy="502522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Visi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aplūkotie smagie 396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CSNg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tika klasificēti un atsevišķi analizēti trijās kategorijās: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lv-LV" sz="2000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lv-LV" sz="2000" i="1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CSNg ar iesaistītu gājēju;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lv-LV" sz="2000" i="1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CSNg ar iesaistītu riteņbraucēju, vai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v"/>
            </a:pPr>
            <a:r>
              <a:rPr lang="lv-LV" sz="2000" i="1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CSNg ar vienu vai starp vairākiem autobraucējiem</a:t>
            </a:r>
            <a:r>
              <a:rPr lang="lv-LV" sz="2000" i="1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Katrā no kategorijām pēc raksturīgajiem kritērijiem vērtējot negadījumus kas notikuši pilsētas ātruma režīmā (V&lt;50km/h) un ārpus pilsētas režīmā (V&gt;50km/h)</a:t>
            </a:r>
            <a:r>
              <a:rPr lang="lv-LV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lv-LV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dažādiem avotiem - CSDD, LTAB, VP, LVC,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mēdiji, tika izgūti dati un informācija, kas attiecināma uz konkrēto negadījumu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Informācijas un datu saturs ietver ziņas par:</a:t>
            </a:r>
          </a:p>
          <a:p>
            <a:pPr lvl="1">
              <a:lnSpc>
                <a:spcPct val="150000"/>
              </a:lnSpc>
            </a:pPr>
            <a:r>
              <a:rPr lang="lv-LV" sz="19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iesaistītajiem satiksmes dalībniekiem, un transportlīdzekļiem;</a:t>
            </a:r>
          </a:p>
          <a:p>
            <a:pPr lvl="1">
              <a:lnSpc>
                <a:spcPct val="150000"/>
              </a:lnSpc>
            </a:pPr>
            <a:r>
              <a:rPr lang="lv-LV" sz="19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negadījumu vietu, laiku, </a:t>
            </a:r>
            <a:r>
              <a:rPr lang="lv-LV" sz="1900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ceļa </a:t>
            </a:r>
            <a:r>
              <a:rPr lang="lv-LV" sz="19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apstākļiem un stāvokli, satiksmes režīmu;</a:t>
            </a:r>
            <a:endParaRPr lang="lv-LV" sz="1600" dirty="0">
              <a:solidFill>
                <a:srgbClr val="21B9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50000"/>
              </a:lnSpc>
            </a:pPr>
            <a:r>
              <a:rPr lang="lv-LV" sz="21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 informācija, t.sk. liecinieku liecības, foto, video, ja tāda pieejama.</a:t>
            </a:r>
            <a:endParaRPr lang="lv-LV" sz="2100" dirty="0">
              <a:solidFill>
                <a:srgbClr val="21B9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Pētījuma metodika balstīta uz statistikas analīzes metodēm,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regresijas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analīzi ar iegūto informāciju un negadījuma vietas izpētes rezultātā iegūtiem datiem.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40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B7B4015-F26E-C9D3-41D1-B519F05D1C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D0F31066-0AAA-440F-BF40-27EEEB08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Arial" panose="020B0604020202020204" pitchFamily="34" charset="0"/>
                <a:cs typeface="Arial" panose="020B0604020202020204" pitchFamily="34" charset="0"/>
              </a:rPr>
              <a:t>Izpētes gaitā </a:t>
            </a:r>
            <a:r>
              <a:rPr lang="lv-L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izveidoti:</a:t>
            </a:r>
            <a:endParaRPr lang="lv-LV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atura vietturis 2">
            <a:extLst>
              <a:ext uri="{FF2B5EF4-FFF2-40B4-BE49-F238E27FC236}">
                <a16:creationId xmlns:a16="http://schemas.microsoft.com/office/drawing/2014/main" id="{D4194F9D-A14B-D083-476F-187DFD97A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8966200" cy="41179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CSNg datu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bāzes (datu matricas) katrai negadījumu kategorijai;</a:t>
            </a: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Veikta infrastruktūras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izpēte (inženiertehniskie parametri – ceļa ģeometrija, intensitāte, ātrums,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stāvoklis, satiksmes organizācijas risinājums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u.c.);</a:t>
            </a: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Analīzes algoritms,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balstoties uz pieejamiem datiem;</a:t>
            </a: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Pētījuma atskaite, kopsavilkums un publikācija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par pētījumu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Priekšlikumi un ieteikumi satiksmes drošības uzlabošanai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2140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720DAC1-BCB4-E723-F9FE-EE44C16B8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98DCF0E7-674F-A675-D0B1-0EBA63F6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4866" y="251619"/>
            <a:ext cx="6460067" cy="1325563"/>
          </a:xfrm>
        </p:spPr>
        <p:txBody>
          <a:bodyPr>
            <a:normAutofit/>
          </a:bodyPr>
          <a:lstStyle/>
          <a:p>
            <a:r>
              <a:rPr lang="lv-L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Priekšlikumi</a:t>
            </a:r>
            <a:endParaRPr lang="lv-LV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atura vietturis 2">
            <a:extLst>
              <a:ext uri="{FF2B5EF4-FFF2-40B4-BE49-F238E27FC236}">
                <a16:creationId xmlns:a16="http://schemas.microsoft.com/office/drawing/2014/main" id="{BE19EB7B-475F-DC9D-0548-79FE5E3B66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7182"/>
            <a:ext cx="8966200" cy="4752056"/>
          </a:xfrm>
        </p:spPr>
        <p:txBody>
          <a:bodyPr>
            <a:normAutofit/>
          </a:bodyPr>
          <a:lstStyle/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Atļautā ātruma samazinājums uz ceļiem ar nesaistīta materiāla segumu– no 80 km/h. uz 70 km/h.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Valsts autoceļu pārbūves, atjaunošanas vai rekonstrukcijas gadījumos, izvērtēt iespēju ātruma uzraudzībai pēc būvdarbiem, kā arī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projektos pievērst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pastiprinātu uzmanību atļautā ātruma un apdzīšanas ierobežojumu atbilstībai autoceļa faktiskajiem tehniskajiem parametriem. – īpaši vienkāršoto būvprojektu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ietvarā un t.sk. to uzsverot arī satiksmes drošības auditu procesā.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Apdzīvotās vietās, kā arī iespējami to pieejās, veikt apgaismojuma izbūvi ceļiem, kas ir raksturojami, kā maģistrālie.</a:t>
            </a:r>
          </a:p>
          <a:p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Palielināt uzsvaru uz satiksmes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mierināšanas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pasākumiem apdzīvotās vietās. 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Palielināt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uzsvaru uz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satiksmes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uzraudzības un mierināšanas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pasākumiem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gājēju pārejās.</a:t>
            </a:r>
          </a:p>
          <a:p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Ārpus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apdzīvotas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vietas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pieturvietu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tiešā tuvumā (min+/-250m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) nodrošināt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gājējam priekš drošas pārvietošanās nepieciešamo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ceļa profila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daļu (</a:t>
            </a:r>
            <a:r>
              <a:rPr lang="lv-LV" sz="1800" u="sng" dirty="0">
                <a:latin typeface="Arial" panose="020B0604020202020204" pitchFamily="34" charset="0"/>
                <a:cs typeface="Arial" panose="020B0604020202020204" pitchFamily="34" charset="0"/>
              </a:rPr>
              <a:t>nostiprināta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 nomale) un pietiekami ērtu un pārredzamu </a:t>
            </a:r>
            <a:r>
              <a:rPr lang="lv-LV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ceļa šķērsošanas </a:t>
            </a: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vietu.</a:t>
            </a: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9553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2173A8-C58C-84E9-6497-729F073F7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B4A8DA47-CE1E-0FA2-E351-AF507F66D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Arial" panose="020B0604020202020204" pitchFamily="34" charset="0"/>
                <a:cs typeface="Arial" panose="020B0604020202020204" pitchFamily="34" charset="0"/>
              </a:rPr>
              <a:t>Ieteikumi</a:t>
            </a:r>
          </a:p>
        </p:txBody>
      </p:sp>
      <p:sp>
        <p:nvSpPr>
          <p:cNvPr id="7" name="Satura vietturis 2">
            <a:extLst>
              <a:ext uri="{FF2B5EF4-FFF2-40B4-BE49-F238E27FC236}">
                <a16:creationId xmlns:a16="http://schemas.microsoft.com/office/drawing/2014/main" id="{09BCC4C4-4E09-7B74-1334-08B574C3F0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8966200" cy="41179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Ātruma ierobežojumi: Samazināt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atļauto ātrumu uz </a:t>
            </a: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ceļiem ar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nesaistītu (piem.: grants) </a:t>
            </a: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segumu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sākuma periodā pēc </a:t>
            </a: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pārbūves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Ieviest stingrāku un aptverošāku ātruma kontroles režīmu.</a:t>
            </a:r>
            <a:endParaRPr lang="lv-LV" sz="2000" dirty="0">
              <a:solidFill>
                <a:srgbClr val="99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Infrastruktūras uzlabošana: Nodrošināt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piemērotu un drošu infrastruktūru gājējiem </a:t>
            </a: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riteņbraucējiem, vietās, kur to klātbūtne satiksmē ir kritiska.</a:t>
            </a:r>
            <a:endParaRPr lang="lv-LV" sz="2000" dirty="0">
              <a:solidFill>
                <a:srgbClr val="99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Politikas izmaiņas: Pastiprināt ceļu satiksmes likumu uzraudzību, īpaši attiecībā uz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piedalīšanos satiksmē reibuma stāvoklī, </a:t>
            </a:r>
            <a:r>
              <a:rPr lang="lv-LV" sz="2000" dirty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 </a:t>
            </a:r>
            <a:r>
              <a:rPr lang="lv-LV" sz="2000" dirty="0" smtClean="0">
                <a:solidFill>
                  <a:srgbClr val="9933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tiesībām un ar zināmiem veselības vai darbaspēju traucējumiem.</a:t>
            </a:r>
            <a:endParaRPr lang="lv-LV" sz="2000" dirty="0">
              <a:solidFill>
                <a:srgbClr val="9933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551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CAD087-4A01-E606-C2B7-2C4F1DF05F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1">
            <a:extLst>
              <a:ext uri="{FF2B5EF4-FFF2-40B4-BE49-F238E27FC236}">
                <a16:creationId xmlns:a16="http://schemas.microsoft.com/office/drawing/2014/main" id="{43713E29-0433-AEDB-8A37-BEB253B15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82246"/>
            <a:ext cx="10515600" cy="1015462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Arial" panose="020B0604020202020204" pitchFamily="34" charset="0"/>
                <a:cs typeface="Arial" panose="020B0604020202020204" pitchFamily="34" charset="0"/>
              </a:rPr>
              <a:t>Secinājumi un </a:t>
            </a:r>
            <a:r>
              <a:rPr lang="lv-LV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turpmākie soļi</a:t>
            </a:r>
            <a:endParaRPr lang="lv-LV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atura vietturis 2">
            <a:extLst>
              <a:ext uri="{FF2B5EF4-FFF2-40B4-BE49-F238E27FC236}">
                <a16:creationId xmlns:a16="http://schemas.microsoft.com/office/drawing/2014/main" id="{AA0C0206-CE22-F331-BD0E-46C6A4764A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770" y="967120"/>
            <a:ext cx="10525686" cy="5385973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Nepieciešama padziļināta analīze, lai izstrādātu precīzākus risinājumus ceļu satiksmes bojā gājušo skaita samazināšanai.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Vairums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CSNg ar bojā gājušajiem ir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ar izteikti individuālu pazīmju kopu. Lai pecīzāk identificētu tendences nepieciešams aptvert lielāku negadījumu kopu. Viens no iespējamie risinājumiem ir analīzē ietvert arī negadījumus ar cietušajiem. </a:t>
            </a:r>
          </a:p>
          <a:p>
            <a:pPr>
              <a:lnSpc>
                <a:spcPct val="150000"/>
              </a:lnSpc>
            </a:pP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Būtiskākā informācijas daļa par CSNg iemesliem ir meklējama autovadītāja rīcības motivācijā,- kāpēc viņš pieņēma lēmumu, kurš rezultējās negadījumā. Lai atbildētu šo jautājumu ir nepieciešams t.sk. arī psihologa un citu speciālistu vērtējums.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Lai </a:t>
            </a:r>
            <a:r>
              <a:rPr lang="lv-LV" sz="2000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ilgtermiņā samazinātu </a:t>
            </a:r>
            <a:r>
              <a:rPr lang="lv-LV" sz="20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negadījumus, nepieciešams uzlabot satiksmes uzvedības </a:t>
            </a:r>
            <a:r>
              <a:rPr lang="lv-LV" sz="2000" dirty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kontroles sistēmas, </a:t>
            </a:r>
            <a:r>
              <a:rPr lang="lv-LV" sz="2000" dirty="0" smtClean="0">
                <a:solidFill>
                  <a:srgbClr val="21B9A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satiksmes organizāciju, un infrastruktūru.</a:t>
            </a:r>
            <a:endParaRPr lang="lv-LV" sz="2000" dirty="0">
              <a:solidFill>
                <a:srgbClr val="21B9A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3100" dirty="0">
                <a:latin typeface="Arial" panose="020B0604020202020204" pitchFamily="34" charset="0"/>
                <a:cs typeface="Arial" panose="020B0604020202020204" pitchFamily="34" charset="0"/>
              </a:rPr>
              <a:t>Papildu secinājumi:</a:t>
            </a:r>
          </a:p>
          <a:p>
            <a:pPr>
              <a:lnSpc>
                <a:spcPct val="150000"/>
              </a:lnSpc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- Smagi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CSNg ar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gājējiem un riteņbraucējiem,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pārsvarā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notiek vietās, kur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mazaizsargātais satiksmes dalībnieks atrodas (spiests, vai motivēts atrasties) vienā satiksmes telpā ar ātru autosatiksmi. Šādas situācijas pēc iespējas jānovērš.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Visbiežāk identificētais smago CSNg raksturojoša pazīme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ir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situācijai neatbilstošs (pārsniegts) ātrums.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- Ir nepieciešams uzlabot satiksmes uzraudzību, īpaši attiecībā uz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satiksmes norisēm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ārpus apdzīvotām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vietām (ātrums) un gājēju pārejās (ceļa priekšrocība).</a:t>
            </a:r>
            <a:endParaRPr lang="lv-LV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Mērķtiecīgi jāpilnveido autovadītāju izglītošana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par satiksmes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drošības un uzvedības </a:t>
            </a: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noteikumiem un to </a:t>
            </a:r>
            <a:r>
              <a:rPr lang="lv-LV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ievērošanu, iekļaujot attiecīgus pasākumus arī sodu sistēmā. 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85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D38DE12D32C84D94BB69E539084327" ma:contentTypeVersion="8" ma:contentTypeDescription="Create a new document." ma:contentTypeScope="" ma:versionID="d55091aad65b723c1cd4c85edd0c9908">
  <xsd:schema xmlns:xsd="http://www.w3.org/2001/XMLSchema" xmlns:xs="http://www.w3.org/2001/XMLSchema" xmlns:p="http://schemas.microsoft.com/office/2006/metadata/properties" xmlns:ns2="2c339efd-8a93-4eae-88d5-a5cb7717bda8" xmlns:ns3="979ef0ce-4e9e-4841-b968-d144fef4538b" targetNamespace="http://schemas.microsoft.com/office/2006/metadata/properties" ma:root="true" ma:fieldsID="69af2943a355c702387afca66abf7737" ns2:_="" ns3:_="">
    <xsd:import namespace="2c339efd-8a93-4eae-88d5-a5cb7717bda8"/>
    <xsd:import namespace="979ef0ce-4e9e-4841-b968-d144fef453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39efd-8a93-4eae-88d5-a5cb7717bd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ef0ce-4e9e-4841-b968-d144fef4538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979ef0ce-4e9e-4841-b968-d144fef4538b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1DBC0A-672A-4D46-B5F2-01B56C11D7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339efd-8a93-4eae-88d5-a5cb7717bda8"/>
    <ds:schemaRef ds:uri="979ef0ce-4e9e-4841-b968-d144fef453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5EA399-A766-4184-85DA-173D781950AE}">
  <ds:schemaRefs>
    <ds:schemaRef ds:uri="http://schemas.microsoft.com/office/infopath/2007/PartnerControls"/>
    <ds:schemaRef ds:uri="http://www.w3.org/XML/1998/namespace"/>
    <ds:schemaRef ds:uri="d371f9d1-bffa-4ede-9daa-16fd6bd6bf4f"/>
    <ds:schemaRef ds:uri="5da6f11b-32a5-4a27-a2bb-6d5344ab3645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979ef0ce-4e9e-4841-b968-d144fef4538b"/>
  </ds:schemaRefs>
</ds:datastoreItem>
</file>

<file path=customXml/itemProps3.xml><?xml version="1.0" encoding="utf-8"?>
<ds:datastoreItem xmlns:ds="http://schemas.openxmlformats.org/officeDocument/2006/customXml" ds:itemID="{145D0A0F-BD71-450A-94E9-EF2A62F0DCF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740</Words>
  <Application>Microsoft Office PowerPoint</Application>
  <PresentationFormat>Widescreen</PresentationFormat>
  <Paragraphs>55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dizains</vt:lpstr>
      <vt:lpstr>Smago ceļu satiksmes negadījumu izpētes pilotprojekts</vt:lpstr>
      <vt:lpstr>Pētījuma mērķis un objekts</vt:lpstr>
      <vt:lpstr>Pētījuma metode</vt:lpstr>
      <vt:lpstr>Izpētes gaitā izveidoti:</vt:lpstr>
      <vt:lpstr>Priekšlikumi</vt:lpstr>
      <vt:lpstr>Ieteikumi</vt:lpstr>
      <vt:lpstr>Secinājumi un turpmākie soļi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Smago ceļu satiksmes negadījumu izpētes pilotprojekts</dc:title>
  <dc:creator>Vitālijs Vinogradovs</dc:creator>
  <cp:lastModifiedBy>ATIS</cp:lastModifiedBy>
  <cp:revision>25</cp:revision>
  <dcterms:created xsi:type="dcterms:W3CDTF">2024-01-30T14:09:36Z</dcterms:created>
  <dcterms:modified xsi:type="dcterms:W3CDTF">2025-02-26T19:37:06Z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0x010100C2D38DE12D32C84D94BB69E539084327</vt:lpwstr>
  </property>
  <property fmtid="{D5CDD505-2E9C-101B-9397-08002B2CF9AE}" pid="3" name="Order">
    <vt:r8>5952400</vt:r8>
  </property>
  <property fmtid="{D5CDD505-2E9C-101B-9397-08002B2CF9AE}" pid="4" name="TriggerFlowInfo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_ExtendedDescription">
    <vt:lpwstr/>
  </property>
</Properties>
</file>