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sldIdLst>
    <p:sldId id="256" r:id="rId5"/>
    <p:sldId id="308" r:id="rId6"/>
    <p:sldId id="314" r:id="rId7"/>
    <p:sldId id="317" r:id="rId8"/>
    <p:sldId id="328" r:id="rId9"/>
    <p:sldId id="310" r:id="rId10"/>
    <p:sldId id="326" r:id="rId11"/>
    <p:sldId id="323" r:id="rId12"/>
    <p:sldId id="332" r:id="rId13"/>
    <p:sldId id="312" r:id="rId14"/>
  </p:sldIdLst>
  <p:sldSz cx="9144000" cy="5143500" type="screen16x9"/>
  <p:notesSz cx="7010400" cy="92964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66"/>
    <a:srgbClr val="ECFD4F"/>
    <a:srgbClr val="003787"/>
    <a:srgbClr val="D5DADF"/>
    <a:srgbClr val="355464"/>
    <a:srgbClr val="7ADFEA"/>
    <a:srgbClr val="FFC101"/>
    <a:srgbClr val="A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4673" autoAdjust="0"/>
  </p:normalViewPr>
  <p:slideViewPr>
    <p:cSldViewPr snapToGrid="0" snapToObjects="1">
      <p:cViewPr varScale="1">
        <p:scale>
          <a:sx n="124" d="100"/>
          <a:sy n="124" d="100"/>
        </p:scale>
        <p:origin x="1416" y="3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īna Saule" userId="71dffa7b-fdbf-4102-86ef-33cfb15e032e" providerId="ADAL" clId="{1260CCE9-DA16-461F-B54E-C393C6786020}"/>
    <pc:docChg chg="undo redo custSel modSld">
      <pc:chgData name="Elīna Saule" userId="71dffa7b-fdbf-4102-86ef-33cfb15e032e" providerId="ADAL" clId="{1260CCE9-DA16-461F-B54E-C393C6786020}" dt="2025-03-05T09:44:26.384" v="22" actId="20577"/>
      <pc:docMkLst>
        <pc:docMk/>
      </pc:docMkLst>
      <pc:sldChg chg="modSp mod">
        <pc:chgData name="Elīna Saule" userId="71dffa7b-fdbf-4102-86ef-33cfb15e032e" providerId="ADAL" clId="{1260CCE9-DA16-461F-B54E-C393C6786020}" dt="2025-03-05T09:44:26.384" v="22" actId="20577"/>
        <pc:sldMkLst>
          <pc:docMk/>
          <pc:sldMk cId="1028413710" sldId="312"/>
        </pc:sldMkLst>
        <pc:spChg chg="mod">
          <ac:chgData name="Elīna Saule" userId="71dffa7b-fdbf-4102-86ef-33cfb15e032e" providerId="ADAL" clId="{1260CCE9-DA16-461F-B54E-C393C6786020}" dt="2025-03-05T09:44:26.384" v="22" actId="20577"/>
          <ac:spMkLst>
            <pc:docMk/>
            <pc:sldMk cId="1028413710" sldId="312"/>
            <ac:spMk id="6" creationId="{F6436877-7CB7-7AF5-45D7-60A1FBF18EAE}"/>
          </ac:spMkLst>
        </pc:spChg>
      </pc:sldChg>
      <pc:sldChg chg="modSp mod">
        <pc:chgData name="Elīna Saule" userId="71dffa7b-fdbf-4102-86ef-33cfb15e032e" providerId="ADAL" clId="{1260CCE9-DA16-461F-B54E-C393C6786020}" dt="2025-03-05T09:37:17.512" v="1" actId="20577"/>
        <pc:sldMkLst>
          <pc:docMk/>
          <pc:sldMk cId="1233854391" sldId="328"/>
        </pc:sldMkLst>
        <pc:graphicFrameChg chg="modGraphic">
          <ac:chgData name="Elīna Saule" userId="71dffa7b-fdbf-4102-86ef-33cfb15e032e" providerId="ADAL" clId="{1260CCE9-DA16-461F-B54E-C393C6786020}" dt="2025-03-05T09:37:17.512" v="1" actId="20577"/>
          <ac:graphicFrameMkLst>
            <pc:docMk/>
            <pc:sldMk cId="1233854391" sldId="328"/>
            <ac:graphicFrameMk id="10" creationId="{90C6623A-3DD2-DA1C-B49D-E9F5828F6A4E}"/>
          </ac:graphicFrameMkLst>
        </pc:graphicFrameChg>
      </pc:sldChg>
      <pc:sldChg chg="modSp mod">
        <pc:chgData name="Elīna Saule" userId="71dffa7b-fdbf-4102-86ef-33cfb15e032e" providerId="ADAL" clId="{1260CCE9-DA16-461F-B54E-C393C6786020}" dt="2025-03-05T09:40:38.280" v="2" actId="20577"/>
        <pc:sldMkLst>
          <pc:docMk/>
          <pc:sldMk cId="2516486581" sldId="332"/>
        </pc:sldMkLst>
        <pc:graphicFrameChg chg="modGraphic">
          <ac:chgData name="Elīna Saule" userId="71dffa7b-fdbf-4102-86ef-33cfb15e032e" providerId="ADAL" clId="{1260CCE9-DA16-461F-B54E-C393C6786020}" dt="2025-03-05T09:40:38.280" v="2" actId="20577"/>
          <ac:graphicFrameMkLst>
            <pc:docMk/>
            <pc:sldMk cId="2516486581" sldId="332"/>
            <ac:graphicFrameMk id="7" creationId="{90C6623A-3DD2-DA1C-B49D-E9F5828F6A4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BE964E-9C39-3C49-AA3C-1DEC2C16E9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F3CE2F-936C-0F48-86EB-82744A19432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1E5DA71-AD26-9A49-80A9-F29E66729191}" type="datetimeFigureOut">
              <a:rPr lang="lv-LV" altLang="lv-LV"/>
              <a:pPr>
                <a:defRPr/>
              </a:pPr>
              <a:t>05.03.2025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FE6E004-3590-8D4A-81E2-2D0C4C8F36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8014F86-C55B-8846-86B0-73D6539AA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51F03-A5D8-5D45-9909-5766813137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0C637-3CF8-6E44-AC6D-F543E1329E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EC814D1-70A8-6F41-8C4D-91D0DE9A9AB7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>
            <a:extLst>
              <a:ext uri="{FF2B5EF4-FFF2-40B4-BE49-F238E27FC236}">
                <a16:creationId xmlns:a16="http://schemas.microsoft.com/office/drawing/2014/main" id="{94344991-F404-6047-90ED-C7A266A18F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483" y="0"/>
            <a:ext cx="2545034" cy="2805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F7532285-D0F2-4A4C-890D-C7226BC9C0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6100"/>
            <a:ext cx="9144000" cy="184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56B1AD4-C79B-234F-BBE1-B24B6C038225}"/>
              </a:ext>
            </a:extLst>
          </p:cNvPr>
          <p:cNvSpPr txBox="1">
            <a:spLocks/>
          </p:cNvSpPr>
          <p:nvPr userDrawn="1"/>
        </p:nvSpPr>
        <p:spPr>
          <a:xfrm>
            <a:off x="685802" y="3543303"/>
            <a:ext cx="7772400" cy="777479"/>
          </a:xfrm>
          <a:prstGeom prst="rect">
            <a:avLst/>
          </a:prstGeom>
        </p:spPr>
        <p:txBody>
          <a:bodyPr lIns="93957" tIns="46980" rIns="93957" bIns="46980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2" y="2628902"/>
            <a:ext cx="7772400" cy="720332"/>
          </a:xfrm>
        </p:spPr>
        <p:txBody>
          <a:bodyPr anchor="t">
            <a:normAutofit/>
          </a:bodyPr>
          <a:lstStyle>
            <a:lvl1pPr algn="ctr">
              <a:defRPr sz="28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2" y="3543300"/>
            <a:ext cx="77724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2" y="4320779"/>
            <a:ext cx="7772400" cy="479822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995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70378"/>
            <a:ext cx="2715295" cy="2637245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70378"/>
            <a:ext cx="2791496" cy="2624249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rgbClr val="336666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rgbClr val="336666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64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rgbClr val="0037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rgbClr val="0037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rgbClr val="D5DAD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rgbClr val="D5DAD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57387"/>
            <a:ext cx="2715295" cy="2650236"/>
          </a:xfrm>
        </p:spPr>
        <p:txBody>
          <a:bodyPr>
            <a:normAutofit/>
          </a:bodyPr>
          <a:lstStyle>
            <a:lvl1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57387"/>
            <a:ext cx="2791496" cy="263724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rgbClr val="003787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rgbClr val="003787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0037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063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08A567-9FE9-604E-906F-8940DD4B9B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C5187F36-87B1-5540-A53C-712A0EDF28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157A6628-D4FC-4646-9FB9-7061D132C2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533104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Slide Number Placeholder 22">
            <a:extLst>
              <a:ext uri="{FF2B5EF4-FFF2-40B4-BE49-F238E27FC236}">
                <a16:creationId xmlns:a16="http://schemas.microsoft.com/office/drawing/2014/main" id="{449887B6-092B-974A-803F-338ADE95428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09904" y="4743450"/>
            <a:ext cx="429296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ACA3062-E267-6DBF-0BDC-1B79B92C171A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397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>
            <a:extLst>
              <a:ext uri="{FF2B5EF4-FFF2-40B4-BE49-F238E27FC236}">
                <a16:creationId xmlns:a16="http://schemas.microsoft.com/office/drawing/2014/main" id="{188091E5-8524-154F-9120-D13D2EE1A8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2882ACB7-58D5-EC4E-A043-C127BAEACE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A0942C9E-ECBA-FF4C-8978-F96A1930D0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558862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22">
            <a:extLst>
              <a:ext uri="{FF2B5EF4-FFF2-40B4-BE49-F238E27FC236}">
                <a16:creationId xmlns:a16="http://schemas.microsoft.com/office/drawing/2014/main" id="{8E676676-2AA7-3B44-B69F-EEADC1B749E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35662" y="4743450"/>
            <a:ext cx="403538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586310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78BDAC95-04EB-994A-BAD2-E3BE99B5EE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15708979-E31B-EC43-AE1A-E5B70B5E71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066F0D08-D0D1-6A45-AAEE-CAD4A6C9C9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0F243B76-8A4C-334C-B99F-DF37DA4743E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</p:spPr>
        <p:txBody>
          <a:bodyPr/>
          <a:lstStyle>
            <a:lvl1pPr>
              <a:defRPr sz="8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59736FB-4DBD-CE4D-823D-529EBA3A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92DCBED-E5C1-8442-8010-DADA0418EE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90800" y="1219200"/>
            <a:ext cx="6096000" cy="3254375"/>
          </a:xfrm>
        </p:spPr>
        <p:txBody>
          <a:bodyPr/>
          <a:lstStyle>
            <a:lvl1pPr marL="0" indent="0">
              <a:buNone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lv-LV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D1F3D31-F0AC-5113-CF49-4A081D992866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496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8E8838F2-65B2-374C-859F-CE47F9F07E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1271098-A84A-1846-9C58-5587706CA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A205C238-48A1-C54D-A6D4-170DA357DB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9">
            <a:extLst>
              <a:ext uri="{FF2B5EF4-FFF2-40B4-BE49-F238E27FC236}">
                <a16:creationId xmlns:a16="http://schemas.microsoft.com/office/drawing/2014/main" id="{5F2FB63D-5E72-DC40-822A-242CA5E7A3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22">
            <a:extLst>
              <a:ext uri="{FF2B5EF4-FFF2-40B4-BE49-F238E27FC236}">
                <a16:creationId xmlns:a16="http://schemas.microsoft.com/office/drawing/2014/main" id="{78B44F43-3E82-3F4C-AA2C-63A585194E8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</p:spPr>
        <p:txBody>
          <a:bodyPr/>
          <a:lstStyle>
            <a:lvl1pPr>
              <a:defRPr sz="8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AAE505E-B21B-C244-B9D9-416EB3DB86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90800" y="1233488"/>
            <a:ext cx="6096000" cy="1635125"/>
          </a:xfrm>
        </p:spPr>
        <p:txBody>
          <a:bodyPr/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/>
            </a:lvl2pPr>
            <a:lvl3pPr marL="939788" indent="0">
              <a:buNone/>
              <a:defRPr/>
            </a:lvl3pPr>
            <a:lvl4pPr marL="1409684" indent="0">
              <a:buNone/>
              <a:defRPr/>
            </a:lvl4pPr>
            <a:lvl5pPr marL="1879578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D0DA838-0E7B-C24A-A054-5FE70FA1C4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0800" y="3073398"/>
            <a:ext cx="6096000" cy="334820"/>
          </a:xfrm>
        </p:spPr>
        <p:txBody>
          <a:bodyPr/>
          <a:lstStyle>
            <a:lvl1pPr marL="0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78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68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7957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 dirty="0" err="1"/>
              <a:t>Vārds</a:t>
            </a:r>
            <a:r>
              <a:rPr lang="en-GB" dirty="0"/>
              <a:t>, </a:t>
            </a:r>
            <a:r>
              <a:rPr lang="en-GB" dirty="0" err="1"/>
              <a:t>uzvārds</a:t>
            </a:r>
            <a:endParaRPr lang="lv-LV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4D05E568-A2E5-B041-BAAA-1C40290DAF4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590800" y="3502889"/>
            <a:ext cx="6096000" cy="334820"/>
          </a:xfrm>
        </p:spPr>
        <p:txBody>
          <a:bodyPr/>
          <a:lstStyle>
            <a:lvl1pPr marL="0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78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68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7957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 dirty="0" err="1"/>
              <a:t>Ieņemamais</a:t>
            </a:r>
            <a:r>
              <a:rPr lang="en-GB" dirty="0"/>
              <a:t> </a:t>
            </a:r>
            <a:r>
              <a:rPr lang="en-GB" dirty="0" err="1"/>
              <a:t>amats</a:t>
            </a:r>
            <a:endParaRPr lang="lv-LV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A265D1A6-5CF4-F748-B1C6-AA94AFCF9F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90800" y="3932380"/>
            <a:ext cx="6096000" cy="334820"/>
          </a:xfrm>
        </p:spPr>
        <p:txBody>
          <a:bodyPr/>
          <a:lstStyle>
            <a:lvl1pPr marL="0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78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68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7957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 dirty="0" err="1"/>
              <a:t>Kontakti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10187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A1D37585-5679-524D-8A3C-B71CEE3AA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6100"/>
            <a:ext cx="9144000" cy="184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CBB19280-FDC1-4447-91B3-227EAEFC18B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483" y="0"/>
            <a:ext cx="2545034" cy="2805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138C65-9379-4485-5A30-B7EA85D2CF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2417015"/>
            <a:ext cx="7772400" cy="777875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904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54427B-04DF-F145-95EE-D4BCD160CC0B}"/>
              </a:ext>
            </a:extLst>
          </p:cNvPr>
          <p:cNvSpPr/>
          <p:nvPr userDrawn="1"/>
        </p:nvSpPr>
        <p:spPr>
          <a:xfrm>
            <a:off x="2827245" y="1337982"/>
            <a:ext cx="5859556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1FD51E-6768-0AC2-3687-19963606E458}"/>
              </a:ext>
            </a:extLst>
          </p:cNvPr>
          <p:cNvSpPr/>
          <p:nvPr userDrawn="1"/>
        </p:nvSpPr>
        <p:spPr>
          <a:xfrm>
            <a:off x="2576846" y="1485899"/>
            <a:ext cx="5968760" cy="31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85751"/>
            <a:ext cx="6096000" cy="777482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0CF6814-3A73-124F-AF0E-5D603A2DDD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965" y="4743450"/>
            <a:ext cx="44823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FBA2D32-65FA-5442-AC40-75797C116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1727C4-9BC0-CAAD-7313-AC2D56598B3A}"/>
              </a:ext>
            </a:extLst>
          </p:cNvPr>
          <p:cNvCxnSpPr/>
          <p:nvPr userDrawn="1"/>
        </p:nvCxnSpPr>
        <p:spPr>
          <a:xfrm>
            <a:off x="2576846" y="1063233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17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54427B-04DF-F145-95EE-D4BCD160CC0B}"/>
              </a:ext>
            </a:extLst>
          </p:cNvPr>
          <p:cNvSpPr/>
          <p:nvPr userDrawn="1"/>
        </p:nvSpPr>
        <p:spPr>
          <a:xfrm>
            <a:off x="2827245" y="1337982"/>
            <a:ext cx="5859556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1FD51E-6768-0AC2-3687-19963606E458}"/>
              </a:ext>
            </a:extLst>
          </p:cNvPr>
          <p:cNvSpPr/>
          <p:nvPr userDrawn="1"/>
        </p:nvSpPr>
        <p:spPr>
          <a:xfrm>
            <a:off x="2576846" y="1485899"/>
            <a:ext cx="5968760" cy="31087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85751"/>
            <a:ext cx="6096000" cy="777482"/>
          </a:xfrm>
        </p:spPr>
        <p:txBody>
          <a:bodyPr anchor="t">
            <a:normAutofit/>
          </a:bodyPr>
          <a:lstStyle>
            <a:lvl1pPr algn="l">
              <a:defRPr sz="22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0CF6814-3A73-124F-AF0E-5D603A2DDD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965" y="4743450"/>
            <a:ext cx="44823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FBA2D32-65FA-5442-AC40-75797C116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1727C4-9BC0-CAAD-7313-AC2D56598B3A}"/>
              </a:ext>
            </a:extLst>
          </p:cNvPr>
          <p:cNvCxnSpPr/>
          <p:nvPr userDrawn="1"/>
        </p:nvCxnSpPr>
        <p:spPr>
          <a:xfrm>
            <a:off x="2576846" y="1063233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1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54427B-04DF-F145-95EE-D4BCD160CC0B}"/>
              </a:ext>
            </a:extLst>
          </p:cNvPr>
          <p:cNvSpPr/>
          <p:nvPr userDrawn="1"/>
        </p:nvSpPr>
        <p:spPr>
          <a:xfrm>
            <a:off x="2827245" y="1337982"/>
            <a:ext cx="5859556" cy="3108731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1FD51E-6768-0AC2-3687-19963606E458}"/>
              </a:ext>
            </a:extLst>
          </p:cNvPr>
          <p:cNvSpPr/>
          <p:nvPr userDrawn="1"/>
        </p:nvSpPr>
        <p:spPr>
          <a:xfrm>
            <a:off x="2576846" y="1485899"/>
            <a:ext cx="5968760" cy="31087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85751"/>
            <a:ext cx="6096000" cy="777482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0CF6814-3A73-124F-AF0E-5D603A2DDD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965" y="4743450"/>
            <a:ext cx="44823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FBA2D32-65FA-5442-AC40-75797C116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1727C4-9BC0-CAAD-7313-AC2D56598B3A}"/>
              </a:ext>
            </a:extLst>
          </p:cNvPr>
          <p:cNvCxnSpPr/>
          <p:nvPr userDrawn="1"/>
        </p:nvCxnSpPr>
        <p:spPr>
          <a:xfrm>
            <a:off x="2576846" y="1063233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65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98604C-9E71-2BA6-1916-C8C267499764}"/>
              </a:ext>
            </a:extLst>
          </p:cNvPr>
          <p:cNvSpPr/>
          <p:nvPr userDrawn="1"/>
        </p:nvSpPr>
        <p:spPr>
          <a:xfrm>
            <a:off x="2737833" y="1331711"/>
            <a:ext cx="2748568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6B7A6-9B73-5992-1A2E-D824C0F12D46}"/>
              </a:ext>
            </a:extLst>
          </p:cNvPr>
          <p:cNvSpPr/>
          <p:nvPr userDrawn="1"/>
        </p:nvSpPr>
        <p:spPr>
          <a:xfrm>
            <a:off x="5875987" y="1331717"/>
            <a:ext cx="2810814" cy="31087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C89AC874-789F-7647-B67A-251112F0D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22">
            <a:extLst>
              <a:ext uri="{FF2B5EF4-FFF2-40B4-BE49-F238E27FC236}">
                <a16:creationId xmlns:a16="http://schemas.microsoft.com/office/drawing/2014/main" id="{9BB2E487-768D-7046-A41F-F6C0D54F76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586" y="4743450"/>
            <a:ext cx="448614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A25D8-566F-9884-871A-C1A89C586BB7}"/>
              </a:ext>
            </a:extLst>
          </p:cNvPr>
          <p:cNvSpPr/>
          <p:nvPr userDrawn="1"/>
        </p:nvSpPr>
        <p:spPr>
          <a:xfrm>
            <a:off x="2576846" y="1485894"/>
            <a:ext cx="2748568" cy="31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BB237-808D-B208-F0B3-67D4880616CD}"/>
              </a:ext>
            </a:extLst>
          </p:cNvPr>
          <p:cNvSpPr/>
          <p:nvPr userDrawn="1"/>
        </p:nvSpPr>
        <p:spPr>
          <a:xfrm>
            <a:off x="5715000" y="1483215"/>
            <a:ext cx="2810814" cy="31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85895"/>
            <a:ext cx="2810814" cy="3103372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485894"/>
            <a:ext cx="2734613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87ABBC-2D34-DA18-0B44-15E09B179A94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97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98604C-9E71-2BA6-1916-C8C267499764}"/>
              </a:ext>
            </a:extLst>
          </p:cNvPr>
          <p:cNvSpPr/>
          <p:nvPr userDrawn="1"/>
        </p:nvSpPr>
        <p:spPr>
          <a:xfrm>
            <a:off x="2737833" y="1331711"/>
            <a:ext cx="2748568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6B7A6-9B73-5992-1A2E-D824C0F12D46}"/>
              </a:ext>
            </a:extLst>
          </p:cNvPr>
          <p:cNvSpPr/>
          <p:nvPr userDrawn="1"/>
        </p:nvSpPr>
        <p:spPr>
          <a:xfrm>
            <a:off x="5875987" y="1331717"/>
            <a:ext cx="2810814" cy="31087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C89AC874-789F-7647-B67A-251112F0D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22">
            <a:extLst>
              <a:ext uri="{FF2B5EF4-FFF2-40B4-BE49-F238E27FC236}">
                <a16:creationId xmlns:a16="http://schemas.microsoft.com/office/drawing/2014/main" id="{9BB2E487-768D-7046-A41F-F6C0D54F76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586" y="4743450"/>
            <a:ext cx="448614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A25D8-566F-9884-871A-C1A89C586BB7}"/>
              </a:ext>
            </a:extLst>
          </p:cNvPr>
          <p:cNvSpPr/>
          <p:nvPr userDrawn="1"/>
        </p:nvSpPr>
        <p:spPr>
          <a:xfrm>
            <a:off x="2576846" y="1485894"/>
            <a:ext cx="2748568" cy="31087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BB237-808D-B208-F0B3-67D4880616CD}"/>
              </a:ext>
            </a:extLst>
          </p:cNvPr>
          <p:cNvSpPr/>
          <p:nvPr userDrawn="1"/>
        </p:nvSpPr>
        <p:spPr>
          <a:xfrm>
            <a:off x="5715000" y="1483215"/>
            <a:ext cx="2810814" cy="31087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85894"/>
            <a:ext cx="2810814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485894"/>
            <a:ext cx="2734613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87ABBC-2D34-DA18-0B44-15E09B179A94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355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98604C-9E71-2BA6-1916-C8C267499764}"/>
              </a:ext>
            </a:extLst>
          </p:cNvPr>
          <p:cNvSpPr/>
          <p:nvPr userDrawn="1"/>
        </p:nvSpPr>
        <p:spPr>
          <a:xfrm>
            <a:off x="2737833" y="1331711"/>
            <a:ext cx="2748568" cy="3108731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6B7A6-9B73-5992-1A2E-D824C0F12D46}"/>
              </a:ext>
            </a:extLst>
          </p:cNvPr>
          <p:cNvSpPr/>
          <p:nvPr userDrawn="1"/>
        </p:nvSpPr>
        <p:spPr>
          <a:xfrm>
            <a:off x="5875987" y="1331717"/>
            <a:ext cx="2810814" cy="310872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C89AC874-789F-7647-B67A-251112F0D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22">
            <a:extLst>
              <a:ext uri="{FF2B5EF4-FFF2-40B4-BE49-F238E27FC236}">
                <a16:creationId xmlns:a16="http://schemas.microsoft.com/office/drawing/2014/main" id="{9BB2E487-768D-7046-A41F-F6C0D54F76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586" y="4743450"/>
            <a:ext cx="448614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A25D8-566F-9884-871A-C1A89C586BB7}"/>
              </a:ext>
            </a:extLst>
          </p:cNvPr>
          <p:cNvSpPr/>
          <p:nvPr userDrawn="1"/>
        </p:nvSpPr>
        <p:spPr>
          <a:xfrm>
            <a:off x="2576846" y="1485894"/>
            <a:ext cx="2748568" cy="31087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BB237-808D-B208-F0B3-67D4880616CD}"/>
              </a:ext>
            </a:extLst>
          </p:cNvPr>
          <p:cNvSpPr/>
          <p:nvPr userDrawn="1"/>
        </p:nvSpPr>
        <p:spPr>
          <a:xfrm>
            <a:off x="5715000" y="1483215"/>
            <a:ext cx="2810814" cy="31087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85895"/>
            <a:ext cx="2810814" cy="3103372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485894"/>
            <a:ext cx="2734613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87ABBC-2D34-DA18-0B44-15E09B179A94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52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70380"/>
            <a:ext cx="2715295" cy="2637244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70380"/>
            <a:ext cx="2791496" cy="2624247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57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70378"/>
            <a:ext cx="2715295" cy="2637245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70378"/>
            <a:ext cx="2791496" cy="2624249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33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1BF790-6CA0-EF48-B315-D3B4B1B84F3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443147-320B-AD46-ACC1-61FEF82753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dirty="0"/>
              <a:t>Click to edit Master text styles</a:t>
            </a:r>
          </a:p>
          <a:p>
            <a:pPr lvl="1"/>
            <a:r>
              <a:rPr lang="en-US" altLang="lv-LV" dirty="0"/>
              <a:t>Second level</a:t>
            </a:r>
          </a:p>
          <a:p>
            <a:pPr lvl="2"/>
            <a:r>
              <a:rPr lang="en-US" altLang="lv-LV" dirty="0"/>
              <a:t>Third level</a:t>
            </a:r>
          </a:p>
          <a:p>
            <a:pPr lvl="3"/>
            <a:r>
              <a:rPr lang="en-US" altLang="lv-LV" dirty="0"/>
              <a:t>Fourth level</a:t>
            </a:r>
          </a:p>
          <a:p>
            <a:pPr lvl="4"/>
            <a:r>
              <a:rPr lang="en-US" altLang="lv-LV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E08C4-8A5F-F54A-B4F3-A2E73DE52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770E497-D8A4-FA48-8496-19FEFEA0D3F9}" type="datetime1">
              <a:rPr lang="en-US" altLang="lv-LV"/>
              <a:pPr>
                <a:defRPr/>
              </a:pPr>
              <a:t>3/5/2025</a:t>
            </a:fld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E001C-C99D-2340-8F39-CAD38BE78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2" y="4767265"/>
            <a:ext cx="2895600" cy="273844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62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BC044-D8BC-BC4B-B036-FB122BA5A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5ECB908-8634-4A43-888F-2A77EA45ED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40" r:id="rId3"/>
    <p:sldLayoutId id="2147483842" r:id="rId4"/>
    <p:sldLayoutId id="2147483832" r:id="rId5"/>
    <p:sldLayoutId id="2147483843" r:id="rId6"/>
    <p:sldLayoutId id="2147483844" r:id="rId7"/>
    <p:sldLayoutId id="2147483833" r:id="rId8"/>
    <p:sldLayoutId id="2147483845" r:id="rId9"/>
    <p:sldLayoutId id="2147483846" r:id="rId10"/>
    <p:sldLayoutId id="2147483849" r:id="rId11"/>
    <p:sldLayoutId id="2147483834" r:id="rId12"/>
    <p:sldLayoutId id="2147483835" r:id="rId13"/>
    <p:sldLayoutId id="2147483838" r:id="rId14"/>
    <p:sldLayoutId id="2147483839" r:id="rId15"/>
    <p:sldLayoutId id="2147483837" r:id="rId16"/>
  </p:sldLayoutIdLst>
  <p:hf hdr="0" ftr="0" dt="0"/>
  <p:txStyles>
    <p:titleStyle>
      <a:lvl1pPr algn="ctr" defTabSz="938202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2pPr>
      <a:lvl3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3pPr>
      <a:lvl4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4pPr>
      <a:lvl5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5pPr>
      <a:lvl6pPr marL="457195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388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583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777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5" indent="-350835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61990" indent="-292096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47" indent="-233359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43" indent="-233359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37" indent="-233359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03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585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368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49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2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62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47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29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11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695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473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259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B92FA2B8-E482-7D4A-AE96-CE7AA315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2647955"/>
            <a:ext cx="7772400" cy="960439"/>
          </a:xfrm>
        </p:spPr>
        <p:txBody>
          <a:bodyPr>
            <a:normAutofit/>
          </a:bodyPr>
          <a:lstStyle/>
          <a:p>
            <a:r>
              <a:rPr lang="lv-LV" altLang="lv-LV" dirty="0">
                <a:ea typeface="MS PGothic" panose="020B0600070205080204" pitchFamily="34" charset="-128"/>
              </a:rPr>
              <a:t>Pasākumi CSNg novēršanai (profilaksei) 2025.gadā</a:t>
            </a:r>
            <a:endParaRPr lang="lv-LV" altLang="lv-LV" sz="2800" dirty="0">
              <a:ea typeface="MS PGothic" panose="020B0600070205080204" pitchFamily="34" charset="-128"/>
            </a:endParaRPr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7587A947-E7E5-C844-9A5C-0914A765C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lv-LV" altLang="lv-LV" sz="1200" dirty="0">
                <a:ea typeface="MS PGothic" panose="020B0600070205080204" pitchFamily="34" charset="-128"/>
                <a:cs typeface="MS PGothic" panose="020B0600070205080204" pitchFamily="34" charset="-128"/>
              </a:rPr>
              <a:t>CSDP sēde 2025.gada 5.martā</a:t>
            </a:r>
          </a:p>
        </p:txBody>
      </p:sp>
      <p:sp>
        <p:nvSpPr>
          <p:cNvPr id="12292" name="Text Placeholder 3">
            <a:extLst>
              <a:ext uri="{FF2B5EF4-FFF2-40B4-BE49-F238E27FC236}">
                <a16:creationId xmlns:a16="http://schemas.microsoft.com/office/drawing/2014/main" id="{43F29DAE-EF92-1540-AC44-FC7FCB6DF7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lv-LV" altLang="lv-LV" sz="1200" dirty="0">
                <a:ea typeface="MS PGothic" panose="020B0600070205080204" pitchFamily="34" charset="-128"/>
                <a:cs typeface="MS PGothic" panose="020B0600070205080204" pitchFamily="34" charset="-128"/>
              </a:rPr>
              <a:t>Annija Novikova</a:t>
            </a:r>
          </a:p>
          <a:p>
            <a:r>
              <a:rPr lang="lv-LV" altLang="lv-LV" dirty="0">
                <a:ea typeface="MS PGothic" panose="020B0600070205080204" pitchFamily="34" charset="-128"/>
                <a:cs typeface="MS PGothic" panose="020B0600070205080204" pitchFamily="34" charset="-128"/>
              </a:rPr>
              <a:t>SM Sabiedriskā transporta pakalpojumu departamenta direktore</a:t>
            </a:r>
            <a:endParaRPr lang="lv-LV" altLang="lv-LV" sz="1200" dirty="0"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DD046-0A21-043B-D836-C63958D2F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US" sz="2000" dirty="0">
              <a:solidFill>
                <a:srgbClr val="33666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D4D40-E058-F652-EFFC-14AC94E0C7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194EF5-DB14-D269-C891-86D24FFD18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C5736D-ACD1-F2F1-BDAE-DE85C7C77EB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10</a:t>
            </a:fld>
            <a:endParaRPr lang="en-US" alt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6436877-7CB7-7AF5-45D7-60A1FBF18E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lv-LV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Kopējais pieteikumu skaits </a:t>
            </a:r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 pieteikumi</a:t>
            </a:r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r>
              <a:rPr lang="lv-LV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IeM pieteikumi un 27 SM pieteikumi </a:t>
            </a:r>
            <a:endParaRPr lang="lv-LV" sz="18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 – IeM = 1 498 154EUR</a:t>
            </a:r>
          </a:p>
          <a:p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SM= 2 </a:t>
            </a:r>
            <a:r>
              <a:rPr lang="lv-LV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696</a:t>
            </a:r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 EUR</a:t>
            </a:r>
          </a:p>
          <a:p>
            <a:endParaRPr lang="lv-LV" sz="18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Kopā</a:t>
            </a:r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lv-LV" sz="1800" b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4 195 </a:t>
            </a:r>
            <a:r>
              <a:rPr lang="lv-LV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</a:p>
          <a:p>
            <a:endParaRPr lang="lv-LV" sz="18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Pieejamā </a:t>
            </a:r>
            <a:r>
              <a:rPr lang="lv-LV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 3 011 614 </a:t>
            </a:r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</a:p>
          <a:p>
            <a:r>
              <a:rPr lang="lv-LV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Piešķirts - </a:t>
            </a:r>
            <a:r>
              <a:rPr lang="en-US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2 990 911</a:t>
            </a:r>
            <a:r>
              <a:rPr lang="lv-LV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EUR</a:t>
            </a:r>
            <a:endParaRPr lang="en-US" sz="1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413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F015-E512-785E-BB0D-C551DEC50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528847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Saņemtie pieteikumi</a:t>
            </a:r>
            <a:endParaRPr lang="en-US" sz="20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3A2A62-7E48-6DF9-5846-2143BB206A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2</a:t>
            </a:fld>
            <a:endParaRPr lang="en-US" alt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676D68C-6519-E4AD-0F4B-47251BA68A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44673" y="607039"/>
            <a:ext cx="4791739" cy="4307858"/>
          </a:xfrm>
        </p:spPr>
        <p:txBody>
          <a:bodyPr/>
          <a:lstStyle/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IeM IC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VUGD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VRS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VP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SM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CSDD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ATD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SIA «EHR Mediju Grupa» 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LTAB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TNGIIB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Rīgas Meži 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LVC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SIA INVESTIGO 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 Radio SWH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 </a:t>
            </a:r>
            <a:r>
              <a:rPr lang="en-US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Autotransporta </a:t>
            </a:r>
            <a:r>
              <a:rPr lang="en-US" sz="1050" dirty="0" err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profesionālās</a:t>
            </a:r>
            <a:r>
              <a:rPr lang="en-US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kompetences</a:t>
            </a:r>
            <a:r>
              <a:rPr lang="en-US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centrs</a:t>
            </a:r>
            <a:endParaRPr lang="lv-LV" sz="105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LMA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 SIA «Grafikas» 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18. Biedrība «Taureņa efekts»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19. RTU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Biedrība «</a:t>
            </a:r>
            <a:r>
              <a:rPr lang="en-US" sz="1050" dirty="0" err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Izglītības</a:t>
            </a:r>
            <a:r>
              <a:rPr lang="en-US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50" dirty="0" err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kultūras</a:t>
            </a:r>
            <a:r>
              <a:rPr lang="en-US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1050" dirty="0" err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inovatīvo</a:t>
            </a:r>
            <a:r>
              <a:rPr lang="en-US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projektu</a:t>
            </a:r>
            <a:r>
              <a:rPr lang="en-US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050" dirty="0" err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sociācija</a:t>
            </a:r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 SIA </a:t>
            </a:r>
            <a:r>
              <a:rPr lang="lv-LV" sz="1050" dirty="0" err="1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VRCentrs</a:t>
            </a:r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lv-LV" sz="105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 LAMB</a:t>
            </a:r>
          </a:p>
          <a:p>
            <a:endParaRPr lang="lv-LV" sz="105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57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27AC-89D4-5440-5488-0E888817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1" y="141036"/>
            <a:ext cx="6096000" cy="496440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IeM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Informācijas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centr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a 2025.gada projekti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FB6BF-5143-643D-A882-D8CA86DCA0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C9286-EF63-C4FE-6414-1AD413ACF2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27777D-C471-A427-2A91-2A1A088DFDA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3</a:t>
            </a:fld>
            <a:endParaRPr lang="en-US" altLang="lv-LV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0082F47-B553-3D57-E121-CFC856A20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442513"/>
              </p:ext>
            </p:extLst>
          </p:nvPr>
        </p:nvGraphicFramePr>
        <p:xfrm>
          <a:off x="1947081" y="530798"/>
          <a:ext cx="6739720" cy="149352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447238">
                  <a:extLst>
                    <a:ext uri="{9D8B030D-6E8A-4147-A177-3AD203B41FA5}">
                      <a16:colId xmlns:a16="http://schemas.microsoft.com/office/drawing/2014/main" val="1443640594"/>
                    </a:ext>
                  </a:extLst>
                </a:gridCol>
                <a:gridCol w="5479391">
                  <a:extLst>
                    <a:ext uri="{9D8B030D-6E8A-4147-A177-3AD203B41FA5}">
                      <a16:colId xmlns:a16="http://schemas.microsoft.com/office/drawing/2014/main" val="3614502254"/>
                    </a:ext>
                  </a:extLst>
                </a:gridCol>
                <a:gridCol w="813091">
                  <a:extLst>
                    <a:ext uri="{9D8B030D-6E8A-4147-A177-3AD203B41FA5}">
                      <a16:colId xmlns:a16="http://schemas.microsoft.com/office/drawing/2014/main" val="1969958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64116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en-US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Individuālo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kompakto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video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kameru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videoierakstu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glabāšanas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risinājuma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iegāde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Valsts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policijai</a:t>
                      </a:r>
                      <a:endParaRPr lang="en-US" sz="12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318 000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5866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en-US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IIIS2 risinājuma “Tiešsaistes meklētājs” pilnveidošana, lai nodrošinātu Valsts policiju ar visu nepieciešamo informāciju  uzdevumu izpildei ceļu satiksmes drošības paaugstināšanā</a:t>
                      </a:r>
                      <a:endParaRPr lang="en-US" sz="12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146 68</a:t>
                      </a:r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614240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90184F73-C3F9-0EC4-AA2B-E7D2511800EB}"/>
              </a:ext>
            </a:extLst>
          </p:cNvPr>
          <p:cNvSpPr txBox="1">
            <a:spLocks/>
          </p:cNvSpPr>
          <p:nvPr/>
        </p:nvSpPr>
        <p:spPr bwMode="auto">
          <a:xfrm>
            <a:off x="2438400" y="2019158"/>
            <a:ext cx="6096000" cy="544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l" defTabSz="938202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95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388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583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777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VUGD 2025.gada projekti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0082F47-B553-3D57-E121-CFC856A20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313090"/>
              </p:ext>
            </p:extLst>
          </p:nvPr>
        </p:nvGraphicFramePr>
        <p:xfrm>
          <a:off x="1947081" y="2354438"/>
          <a:ext cx="6657833" cy="115824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360058">
                  <a:extLst>
                    <a:ext uri="{9D8B030D-6E8A-4147-A177-3AD203B41FA5}">
                      <a16:colId xmlns:a16="http://schemas.microsoft.com/office/drawing/2014/main" val="1443640594"/>
                    </a:ext>
                  </a:extLst>
                </a:gridCol>
                <a:gridCol w="5495358">
                  <a:extLst>
                    <a:ext uri="{9D8B030D-6E8A-4147-A177-3AD203B41FA5}">
                      <a16:colId xmlns:a16="http://schemas.microsoft.com/office/drawing/2014/main" val="3614502254"/>
                    </a:ext>
                  </a:extLst>
                </a:gridCol>
                <a:gridCol w="802417">
                  <a:extLst>
                    <a:ext uri="{9D8B030D-6E8A-4147-A177-3AD203B41FA5}">
                      <a16:colId xmlns:a16="http://schemas.microsoft.com/office/drawing/2014/main" val="1969958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4116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VUGD materiāli tehniskās bāzes glābšanas darbu veikšanai un CSNg apstākļu fiksēšanai nostiprināšana un paplašināšana</a:t>
                      </a:r>
                      <a:endParaRPr lang="en-US" sz="12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</a:t>
                      </a:r>
                      <a:endParaRPr lang="en-US" sz="12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5866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Iedzīvotāju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izglītošana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rīcību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pēc</a:t>
                      </a:r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CSNg</a:t>
                      </a:r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12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</a:t>
                      </a:r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</a:t>
                      </a:r>
                      <a:endParaRPr lang="en-US" sz="12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61424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19C9E412-455B-CD4B-0283-0C97E7D755E3}"/>
              </a:ext>
            </a:extLst>
          </p:cNvPr>
          <p:cNvSpPr txBox="1">
            <a:spLocks/>
          </p:cNvSpPr>
          <p:nvPr/>
        </p:nvSpPr>
        <p:spPr bwMode="auto">
          <a:xfrm>
            <a:off x="2424752" y="3512678"/>
            <a:ext cx="6096000" cy="585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l" defTabSz="938202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95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388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583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777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VRS 2025.gada projekts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D6C4A3E-8EA1-2D82-A5B6-491BA6944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941729"/>
              </p:ext>
            </p:extLst>
          </p:nvPr>
        </p:nvGraphicFramePr>
        <p:xfrm>
          <a:off x="1947081" y="3844975"/>
          <a:ext cx="6637361" cy="992658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355812">
                  <a:extLst>
                    <a:ext uri="{9D8B030D-6E8A-4147-A177-3AD203B41FA5}">
                      <a16:colId xmlns:a16="http://schemas.microsoft.com/office/drawing/2014/main" val="1443640594"/>
                    </a:ext>
                  </a:extLst>
                </a:gridCol>
                <a:gridCol w="5481600">
                  <a:extLst>
                    <a:ext uri="{9D8B030D-6E8A-4147-A177-3AD203B41FA5}">
                      <a16:colId xmlns:a16="http://schemas.microsoft.com/office/drawing/2014/main" val="3614502254"/>
                    </a:ext>
                  </a:extLst>
                </a:gridCol>
                <a:gridCol w="799949">
                  <a:extLst>
                    <a:ext uri="{9D8B030D-6E8A-4147-A177-3AD203B41FA5}">
                      <a16:colId xmlns:a16="http://schemas.microsoft.com/office/drawing/2014/main" val="1969958040"/>
                    </a:ext>
                  </a:extLst>
                </a:gridCol>
              </a:tblGrid>
              <a:tr h="42923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41169"/>
                  </a:ext>
                </a:extLst>
              </a:tr>
              <a:tr h="504978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Droša operatīvā transportlīdzekļa vadīšanas iemaņas Valsts robežsardzes amatpersonām</a:t>
                      </a:r>
                      <a:endParaRPr sz="12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10 000</a:t>
                      </a:r>
                      <a:endParaRPr sz="12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58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058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27AC-89D4-5440-5488-0E888817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98950"/>
            <a:ext cx="6096000" cy="515862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VP 2025.gada projekti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FB6BF-5143-643D-A882-D8CA86DCA0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C9286-EF63-C4FE-6414-1AD413ACF2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27777D-C471-A427-2A91-2A1A088DFDA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4</a:t>
            </a:fld>
            <a:endParaRPr lang="en-US" altLang="lv-LV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0082F47-B553-3D57-E121-CFC856A20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288822"/>
              </p:ext>
            </p:extLst>
          </p:nvPr>
        </p:nvGraphicFramePr>
        <p:xfrm>
          <a:off x="1849272" y="461880"/>
          <a:ext cx="7074333" cy="466344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402150">
                  <a:extLst>
                    <a:ext uri="{9D8B030D-6E8A-4147-A177-3AD203B41FA5}">
                      <a16:colId xmlns:a16="http://schemas.microsoft.com/office/drawing/2014/main" val="1443640594"/>
                    </a:ext>
                  </a:extLst>
                </a:gridCol>
                <a:gridCol w="5890303">
                  <a:extLst>
                    <a:ext uri="{9D8B030D-6E8A-4147-A177-3AD203B41FA5}">
                      <a16:colId xmlns:a16="http://schemas.microsoft.com/office/drawing/2014/main" val="3614502254"/>
                    </a:ext>
                  </a:extLst>
                </a:gridCol>
                <a:gridCol w="781880">
                  <a:extLst>
                    <a:ext uri="{9D8B030D-6E8A-4147-A177-3AD203B41FA5}">
                      <a16:colId xmlns:a16="http://schemas.microsoft.com/office/drawing/2014/main" val="1969958040"/>
                    </a:ext>
                  </a:extLst>
                </a:gridCol>
              </a:tblGrid>
              <a:tr h="32984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41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lv-LV" sz="10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en-US" sz="10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Preventīvu izdales materiālu ar gaismu atstarojošiem elementiem iegāde ceļu satiksmes drošības veicināšanai 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50 000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58662"/>
                  </a:ext>
                </a:extLst>
              </a:tr>
              <a:tr h="300022">
                <a:tc>
                  <a:txBody>
                    <a:bodyPr/>
                    <a:lstStyle/>
                    <a:p>
                      <a:r>
                        <a:rPr lang="lv-LV" sz="10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en-US" sz="10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Preventīvu izdales materiālu – veicināšanas balvu iegāde ceļu satiksmes drošības veicināšanai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75 000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67549"/>
                  </a:ext>
                </a:extLst>
              </a:tr>
              <a:tr h="249524">
                <a:tc>
                  <a:txBody>
                    <a:bodyPr/>
                    <a:lstStyle/>
                    <a:p>
                      <a:r>
                        <a:rPr lang="lv-LV" sz="10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en-US" sz="10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Drukas materiālu </a:t>
                      </a:r>
                      <a:r>
                        <a:rPr lang="lv-LV" sz="105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(uzlīmes u.c.) </a:t>
                      </a:r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iegāde un Interaktīvu mācību materiālu kopumā par drošību, piedaloties ceļu satiksmē, koriģēšana preventīvu pasākumu nodrošināšanai 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33 000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174255"/>
                  </a:ext>
                </a:extLst>
              </a:tr>
              <a:tr h="199027">
                <a:tc>
                  <a:txBody>
                    <a:bodyPr/>
                    <a:lstStyle/>
                    <a:p>
                      <a:r>
                        <a:rPr lang="lv-LV" sz="10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endParaRPr lang="en-US" sz="10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Informatīvas radio reklāmas </a:t>
                      </a:r>
                      <a:r>
                        <a:rPr lang="lv-LV" sz="105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(reklāmu izstrāde un izvietošana radio stacijās) </a:t>
                      </a:r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dažādām ar ceļu satiksmes drošību saistītām aktualitātēm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30 000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533151"/>
                  </a:ext>
                </a:extLst>
              </a:tr>
              <a:tr h="148529">
                <a:tc>
                  <a:txBody>
                    <a:bodyPr/>
                    <a:lstStyle/>
                    <a:p>
                      <a:r>
                        <a:rPr lang="lv-LV" sz="10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</a:t>
                      </a:r>
                      <a:endParaRPr lang="en-US" sz="10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Informatīvas interneta vides reklāmas/banneri </a:t>
                      </a:r>
                      <a:r>
                        <a:rPr lang="lv-LV" sz="105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(vizuālo materiālu izstrāde un izvietošana) </a:t>
                      </a:r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dažādām ar ceļu satiksmes drošību saistītām aktualitātēm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30 000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27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0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</a:t>
                      </a:r>
                      <a:endParaRPr lang="en-US" sz="10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Attālinātas saziņas ar viedo </a:t>
                      </a:r>
                      <a:r>
                        <a:rPr lang="lv-LV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tahogrāfu</a:t>
                      </a:r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 komplektu (DSRC modulis) iegāde ceļu satiksmes (autopārvadājumu) uzraudzības nodrošināšanai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89 152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47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0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</a:t>
                      </a:r>
                      <a:endParaRPr lang="en-US" sz="10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bezpilota gaisa kuģu (dronu), kas aprīkoti ar RTK moduļiem, 5 portatīvo datoru ar atbilstošu programmatūru 3D maketu apstrādei un analīzei, kā arī nepieciešamo aprīkojumu smagu CSNg fiksēšanai iegāde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140 000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88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0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</a:t>
                      </a:r>
                      <a:endParaRPr lang="en-US" sz="10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Automātiskās TR valsts reģistrācijas numura zīmju nolasīšanas/atpazīšanas un ceļu satiksmē izdarītu pārkāpumu fiksēšanas sistēmas “EUNOMIA” un tās programmnodrošinājuma uzturēšanas, remonta un pilnveidošanas pakalpojuma iegāde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150 606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369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lv-LV" sz="10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</a:t>
                      </a:r>
                      <a:endParaRPr lang="en-US" sz="10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Portatīvo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mērierīču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alkohola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koncentrācijas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noteikšanai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izelpojamā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gaisā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iegāde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45 000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9801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lv-LV" sz="10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</a:t>
                      </a:r>
                      <a:endParaRPr lang="en-US" sz="10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Ekspresdiagnostikas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narkotisko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psihotropo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vielu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klātbūtnes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noteikšanai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30 000</a:t>
                      </a:r>
                      <a:endParaRPr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085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537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27AC-89D4-5440-5488-0E888817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181622"/>
            <a:ext cx="6096000" cy="651677"/>
          </a:xfrm>
        </p:spPr>
        <p:txBody>
          <a:bodyPr>
            <a:noAutofit/>
          </a:bodyPr>
          <a:lstStyle/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Satiksmes ministrijas 2025.gada projekti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FB6BF-5143-643D-A882-D8CA86DCA0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C9286-EF63-C4FE-6414-1AD413ACF2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27777D-C471-A427-2A91-2A1A088DFDA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5</a:t>
            </a:fld>
            <a:endParaRPr lang="en-US" altLang="lv-LV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C6623A-3DD2-DA1C-B49D-E9F5828F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731358"/>
              </p:ext>
            </p:extLst>
          </p:nvPr>
        </p:nvGraphicFramePr>
        <p:xfrm>
          <a:off x="2069864" y="584360"/>
          <a:ext cx="6709144" cy="1257878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410471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451613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847060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4044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pPr algn="l"/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306637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aseline="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Integrētās komunikācijas kampaņa 2025. gadā par drošu, cieņpilnu un atbildīgu bērnu un jauniešu iekļaušanos kopējā ceļu satiksmē</a:t>
                      </a:r>
                      <a:endParaRPr lang="en-US" sz="1100" baseline="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30 000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  <a:tr h="174526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Konkursa «Ceļu satiksmes drošības pašvaldību novērtēšanas indekss 2024» un apbalvošanas pasākuma īstenošana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30 000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58335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085DF93D-24D9-CF0B-0EFA-BF329C76083C}"/>
              </a:ext>
            </a:extLst>
          </p:cNvPr>
          <p:cNvSpPr txBox="1">
            <a:spLocks/>
          </p:cNvSpPr>
          <p:nvPr/>
        </p:nvSpPr>
        <p:spPr bwMode="auto">
          <a:xfrm>
            <a:off x="3078344" y="1808139"/>
            <a:ext cx="4358252" cy="51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l" defTabSz="938202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95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388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583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777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ATD 2025.gada projekti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AD4937C-2197-42F9-92FF-DB67827C59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895549"/>
              </p:ext>
            </p:extLst>
          </p:nvPr>
        </p:nvGraphicFramePr>
        <p:xfrm>
          <a:off x="2069864" y="2165230"/>
          <a:ext cx="6787116" cy="134112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404395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523989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858732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pPr algn="l"/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«Bērnu drošība sabiedriskajā transportā». Turpinājums 2019., 2022., 2023. un 2024. gadā realizētajām kampaņām «Mazs pasažieris, liels risks». </a:t>
                      </a:r>
                      <a:endParaRPr lang="en-US" sz="110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10 000</a:t>
                      </a:r>
                      <a:endParaRPr lang="en-US" sz="110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100" b="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Drošības jostu lietošana reģionālajos autobusos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20 000</a:t>
                      </a:r>
                      <a:endParaRPr lang="en-US"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58335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Atbildīgs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sabiedriskā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transporta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vadītājs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drošs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pasažieris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droša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satiksme</a:t>
                      </a:r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20 000</a:t>
                      </a:r>
                      <a:endParaRPr lang="en-US"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649045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1E0727AC-89D4-5440-5488-0E8888176BE8}"/>
              </a:ext>
            </a:extLst>
          </p:cNvPr>
          <p:cNvSpPr txBox="1">
            <a:spLocks/>
          </p:cNvSpPr>
          <p:nvPr/>
        </p:nvSpPr>
        <p:spPr bwMode="auto">
          <a:xfrm>
            <a:off x="2527064" y="3518243"/>
            <a:ext cx="6096000" cy="521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02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95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388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583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777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LTAB 2025.gada projekti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0C6623A-3DD2-DA1C-B49D-E9F5828F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514256"/>
              </p:ext>
            </p:extLst>
          </p:nvPr>
        </p:nvGraphicFramePr>
        <p:xfrm>
          <a:off x="2069864" y="3854158"/>
          <a:ext cx="6787115" cy="1074841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404395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387292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995428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5091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pPr algn="l"/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306637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sv-SE" sz="11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 Tev nav OC/TA – nebrauc!</a:t>
                      </a:r>
                      <a:r>
                        <a:rPr lang="lv-LV" sz="11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110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1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0 000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  <a:tr h="174526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«Lai saskaņotais paziņojums Tev vienmēr līdzi!»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US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58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854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6DC84-1D92-770F-A10F-3C40662CF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743" y="208535"/>
            <a:ext cx="4358252" cy="426854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CSDD 2025.gada projekti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45C1B1-0648-A9FA-338E-6C4BEA4817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13FFFB-660B-44BD-E6AB-22D89B9210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020EA6-71C8-234A-0CB7-A388D8D2BCC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6</a:t>
            </a:fld>
            <a:endParaRPr lang="en-US" altLang="lv-LV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AD4937C-2197-42F9-92FF-DB67827C59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619576"/>
              </p:ext>
            </p:extLst>
          </p:nvPr>
        </p:nvGraphicFramePr>
        <p:xfrm>
          <a:off x="1908030" y="676758"/>
          <a:ext cx="6862932" cy="3065177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389496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606802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866634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pPr algn="l"/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405797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</a:t>
                      </a:r>
                    </a:p>
                    <a:p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Satiksmes dalībnieku informēšana un izglītošana 2025.gadā par drošu dalību ceļu satiksmē par šādām tēmām: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Pret bīstamu un riskantu apdzīšanu ceļu satiksmē;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Pret transportlīdzekļu vadīšanu reibumā;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Par gada tumšo periodu un drošības pamatnoteikumiem, kas jāievēro satiksmes dalībniekiem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165 000</a:t>
                      </a:r>
                      <a:endParaRPr lang="en-US" sz="1200" b="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  <a:tr h="405797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Ceļu satiksmes drošības pasākums: «Drošas braukšanas konsultācijas Biķernieku kompleksajā </a:t>
                      </a:r>
                      <a:r>
                        <a:rPr lang="lv-LV" sz="12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spota</a:t>
                      </a: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12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bazē</a:t>
                      </a: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(BKSB) un reģionos»</a:t>
                      </a:r>
                      <a:endParaRPr lang="en-US" sz="1200" dirty="0">
                        <a:solidFill>
                          <a:schemeClr val="accent3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60 000</a:t>
                      </a:r>
                      <a:endParaRPr lang="en-US" sz="1200" b="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10631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Izglītības</a:t>
                      </a:r>
                      <a:r>
                        <a:rPr lang="en-US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projekts</a:t>
                      </a:r>
                      <a:r>
                        <a:rPr lang="en-US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Latvijas </a:t>
                      </a:r>
                      <a:r>
                        <a:rPr lang="en-US" sz="12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Jauno</a:t>
                      </a:r>
                      <a:r>
                        <a:rPr lang="en-US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satiksmes</a:t>
                      </a:r>
                      <a:r>
                        <a:rPr lang="en-US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dalībnieku</a:t>
                      </a:r>
                      <a:r>
                        <a:rPr lang="en-US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forums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115 000</a:t>
                      </a:r>
                      <a:endParaRPr lang="en-US" sz="12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5833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Mācību projekts 6. 8. klašu skolēniem </a:t>
                      </a: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sv-SE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Gribu būt mobils</a:t>
                      </a: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1200" dirty="0">
                        <a:solidFill>
                          <a:schemeClr val="accent3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70 000</a:t>
                      </a:r>
                      <a:endParaRPr lang="en-US" sz="12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64904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«Smago ceļu satiksmes negadījumu izpētes projekts»</a:t>
                      </a:r>
                      <a:endParaRPr lang="en-US" sz="1200" dirty="0">
                        <a:solidFill>
                          <a:schemeClr val="accent3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150 000</a:t>
                      </a:r>
                      <a:endParaRPr lang="en-US" sz="12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12035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0" kern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Ceļu satiksmes drošības rādītāju par 2025. gadu datu iegūšana, apstrāde, apkopošana un analīze</a:t>
                      </a:r>
                      <a:endParaRPr lang="en-US" sz="1200" b="0" kern="1200" dirty="0">
                        <a:solidFill>
                          <a:schemeClr val="accent3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5 000</a:t>
                      </a:r>
                      <a:endParaRPr lang="en-US" sz="12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565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839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27AC-89D4-5440-5488-0E888817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307684"/>
            <a:ext cx="6096000" cy="463737"/>
          </a:xfrm>
        </p:spPr>
        <p:txBody>
          <a:bodyPr>
            <a:noAutofit/>
          </a:bodyPr>
          <a:lstStyle/>
          <a:p>
            <a:pPr algn="ctr"/>
            <a:r>
              <a:rPr lang="lv-LV" sz="20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Rīgas meži 2025.gada projekts</a:t>
            </a:r>
            <a:endParaRPr lang="en-US" sz="20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FB6BF-5143-643D-A882-D8CA86DCA0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C9286-EF63-C4FE-6414-1AD413ACF2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27777D-C471-A427-2A91-2A1A088DFDA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7</a:t>
            </a:fld>
            <a:endParaRPr lang="en-US" altLang="lv-LV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C6623A-3DD2-DA1C-B49D-E9F5828F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33555"/>
              </p:ext>
            </p:extLst>
          </p:nvPr>
        </p:nvGraphicFramePr>
        <p:xfrm>
          <a:off x="2027170" y="803219"/>
          <a:ext cx="6744586" cy="92202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400985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354410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989191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365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pPr algn="l"/>
                      <a:r>
                        <a:rPr lang="lv-LV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342057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Informatīvi izglītojoša kampaņa  par videi un cilvēkam drošu auto un moto braukšanu mežos un to apkārtnē atļautajās teritorijās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10 000</a:t>
                      </a:r>
                      <a:endParaRPr lang="en-US" sz="1200" b="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1E0727AC-89D4-5440-5488-0E8888176BE8}"/>
              </a:ext>
            </a:extLst>
          </p:cNvPr>
          <p:cNvSpPr txBox="1">
            <a:spLocks/>
          </p:cNvSpPr>
          <p:nvPr/>
        </p:nvSpPr>
        <p:spPr bwMode="auto">
          <a:xfrm>
            <a:off x="2438400" y="1818283"/>
            <a:ext cx="6096000" cy="5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02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95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388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583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777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LVC 2025.gada projekts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0C6623A-3DD2-DA1C-B49D-E9F5828F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959062"/>
              </p:ext>
            </p:extLst>
          </p:nvPr>
        </p:nvGraphicFramePr>
        <p:xfrm>
          <a:off x="1984640" y="2184738"/>
          <a:ext cx="6787116" cy="85344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428147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200020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1158949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365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  <a:endParaRPr lang="lv-LV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342057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</a:t>
                      </a:r>
                      <a:endParaRPr lang="en-US" sz="110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Vidējā braukšanas ātruma kontroles tehnisko līdzekļu uzstādīšana 2025.gadā </a:t>
                      </a:r>
                      <a:endParaRPr lang="en-US" sz="120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700 000</a:t>
                      </a:r>
                      <a:endParaRPr lang="en-US" sz="1200" b="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</a:tbl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1E0727AC-89D4-5440-5488-0E8888176BE8}"/>
              </a:ext>
            </a:extLst>
          </p:cNvPr>
          <p:cNvSpPr txBox="1">
            <a:spLocks/>
          </p:cNvSpPr>
          <p:nvPr/>
        </p:nvSpPr>
        <p:spPr bwMode="auto">
          <a:xfrm>
            <a:off x="2438400" y="3090715"/>
            <a:ext cx="6096000" cy="8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02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95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388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583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777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Biedrības «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Autotransporta </a:t>
            </a:r>
            <a:r>
              <a:rPr lang="es-E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profesionālās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kompetences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latin typeface="Arial" panose="020B0604020202020204" pitchFamily="34" charset="0"/>
                <a:cs typeface="Arial" panose="020B0604020202020204" pitchFamily="34" charset="0"/>
              </a:rPr>
              <a:t>centrs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2025.gada projekts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0C6623A-3DD2-DA1C-B49D-E9F5828F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359958"/>
              </p:ext>
            </p:extLst>
          </p:nvPr>
        </p:nvGraphicFramePr>
        <p:xfrm>
          <a:off x="1908824" y="3799707"/>
          <a:ext cx="6862932" cy="76200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396386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459998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1006548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365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  <a:endParaRPr lang="lv-LV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342057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aseline="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«Vieglo automobiļu vadītāju veikto apdzīšanas manevru izpēte»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0" baseline="0" dirty="0">
                          <a:solidFill>
                            <a:srgbClr val="3366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25 000</a:t>
                      </a:r>
                      <a:endParaRPr lang="en-US" sz="1800" b="0" baseline="0" dirty="0">
                        <a:solidFill>
                          <a:srgbClr val="3366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553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727AC-89D4-5440-5488-0E888817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494735"/>
            <a:ext cx="6096000" cy="651677"/>
          </a:xfrm>
        </p:spPr>
        <p:txBody>
          <a:bodyPr>
            <a:noAutofit/>
          </a:bodyPr>
          <a:lstStyle/>
          <a:p>
            <a:pPr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Latvijas Motoklubu asociācijas 2025.gada projekti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FB6BF-5143-643D-A882-D8CA86DCA0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C9286-EF63-C4FE-6414-1AD413ACF2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27777D-C471-A427-2A91-2A1A088DFDA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8</a:t>
            </a:fld>
            <a:endParaRPr lang="en-US" altLang="lv-LV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C6623A-3DD2-DA1C-B49D-E9F5828F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368200"/>
              </p:ext>
            </p:extLst>
          </p:nvPr>
        </p:nvGraphicFramePr>
        <p:xfrm>
          <a:off x="1833158" y="1253319"/>
          <a:ext cx="6844352" cy="1423524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387528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446890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1009934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5091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  <a:endParaRPr lang="lv-LV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306637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32.</a:t>
                      </a:r>
                      <a:endParaRPr lang="en-US"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Drošas moto </a:t>
                      </a:r>
                      <a:r>
                        <a:rPr lang="en-US" sz="1200" baseline="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braukšanas</a:t>
                      </a:r>
                      <a:r>
                        <a:rPr lang="en-US" sz="12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aseline="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apmācība</a:t>
                      </a:r>
                      <a:r>
                        <a:rPr lang="en-US" sz="12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aseline="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apmācība</a:t>
                      </a:r>
                      <a:r>
                        <a:rPr lang="en-US" sz="12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aseline="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uzsākot</a:t>
                      </a:r>
                      <a:r>
                        <a:rPr lang="en-US" sz="12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aseline="0" dirty="0" err="1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motosezonu</a:t>
                      </a:r>
                      <a:r>
                        <a:rPr lang="en-US" sz="12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2025. BKSB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15 18</a:t>
                      </a:r>
                      <a:r>
                        <a:rPr lang="en-US" sz="12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  <a:tr h="174526"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</a:t>
                      </a:r>
                      <a:endParaRPr lang="en-US" sz="11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 drošības pasākums –»Drošas braukšanas apmācības dažādu segumu apstākļos»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15 290</a:t>
                      </a:r>
                      <a:endParaRPr lang="en-US" sz="12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58335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3E5FCF3B-7D75-D6D3-19A7-67D9C6754A64}"/>
              </a:ext>
            </a:extLst>
          </p:cNvPr>
          <p:cNvSpPr txBox="1">
            <a:spLocks/>
          </p:cNvSpPr>
          <p:nvPr/>
        </p:nvSpPr>
        <p:spPr bwMode="auto">
          <a:xfrm>
            <a:off x="2216624" y="2676843"/>
            <a:ext cx="6096000" cy="572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02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938202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Verdana bold" panose="020B0804030504040204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95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388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583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777" algn="ctr" defTabSz="938202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2000">
                <a:latin typeface="Arial" panose="020B0604020202020204" pitchFamily="34" charset="0"/>
                <a:cs typeface="Arial" panose="020B0604020202020204" pitchFamily="34" charset="0"/>
              </a:rPr>
              <a:t>RTU 2025.gada projekts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0C6623A-3DD2-DA1C-B49D-E9F5828F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529719"/>
              </p:ext>
            </p:extLst>
          </p:nvPr>
        </p:nvGraphicFramePr>
        <p:xfrm>
          <a:off x="1823868" y="3142897"/>
          <a:ext cx="6862932" cy="85344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381450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474934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1006548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365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  <a:endParaRPr lang="lv-LV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342057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34.</a:t>
                      </a:r>
                      <a:endParaRPr lang="en-US" sz="1100" b="0" baseline="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Satiksmes drošības izvērtējums ceļa infrastruktūrai un satiksmes parametriem apdzīvotas vietas tuvumā (un uz maģistrālās ielas), objektus atlasot pēc CSNg 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>
                          <a:solidFill>
                            <a:schemeClr val="accent3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63 000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8381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FB6BF-5143-643D-A882-D8CA86DCA0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C9286-EF63-C4FE-6414-1AD413ACF2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27777D-C471-A427-2A91-2A1A088DFDA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9</a:t>
            </a:fld>
            <a:endParaRPr lang="en-US" altLang="lv-LV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C6623A-3DD2-DA1C-B49D-E9F5828F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332705"/>
              </p:ext>
            </p:extLst>
          </p:nvPr>
        </p:nvGraphicFramePr>
        <p:xfrm>
          <a:off x="1893025" y="1028703"/>
          <a:ext cx="6862932" cy="364998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296925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5559459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1006548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3658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  <a:endParaRPr lang="lv-LV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lv-LV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</a:t>
                      </a:r>
                      <a:r>
                        <a:rPr lang="lv-LV" sz="1100" dirty="0" err="1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VRCentrs</a:t>
                      </a:r>
                      <a:r>
                        <a:rPr lang="lv-LV" sz="110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«Apmācīt augstskolas studentus un vidusskolēnus, kā izvairīties no bīstamām situācijām uz ceļa»</a:t>
                      </a: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25 800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5221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Biedrība «Izglītības, kultūras un inovatīvo projektu asociācija» </a:t>
                      </a:r>
                      <a:r>
                        <a:rPr lang="lv-LV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sz="1100" baseline="0" dirty="0" err="1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Novieto</a:t>
                      </a:r>
                      <a:r>
                        <a:rPr lang="en-US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pareizi</a:t>
                      </a:r>
                      <a:r>
                        <a:rPr lang="en-US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100" baseline="0" dirty="0" err="1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brauc</a:t>
                      </a:r>
                      <a:r>
                        <a:rPr lang="en-US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droši</a:t>
                      </a:r>
                      <a:r>
                        <a:rPr lang="en-US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r>
                        <a:rPr lang="lv-LV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en-US" sz="110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20 000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75894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 «Radio SWH»</a:t>
                      </a:r>
                      <a:r>
                        <a:rPr lang="lv-LV" sz="1100" dirty="0">
                          <a:solidFill>
                            <a:srgbClr val="3366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“Drošais ceļš vasarā”/”Drošais ceļš rudenī”</a:t>
                      </a:r>
                      <a:endParaRPr lang="lv-LV" sz="110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38 000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066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Biedrība «Taureņa efekts» «</a:t>
                      </a:r>
                      <a:r>
                        <a:rPr lang="it-IT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Mana un Tava drošība uz ceļa</a:t>
                      </a:r>
                      <a:r>
                        <a:rPr lang="lv-LV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it-IT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30 000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24376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“INVESTIGO”</a:t>
                      </a:r>
                      <a:r>
                        <a:rPr lang="lv-LV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Pilotprojekta par pasažieru sabiedrisko autobusu un kravas transportlīdzekļu autovadītāju nogurumu novērtēšanas un uzraudzības realizācija</a:t>
                      </a:r>
                      <a:endParaRPr lang="it-IT" sz="110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kern="1200" dirty="0">
                          <a:solidFill>
                            <a:srgbClr val="33666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97 295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65865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kern="1200" dirty="0">
                          <a:solidFill>
                            <a:srgbClr val="33666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TNGIIB Neatkarīga ceļu satiksmes negadījumu izmeklēšana un rekomendāciju izstrāde satiksmes drošības uzlabošanai</a:t>
                      </a:r>
                      <a:endParaRPr lang="it-IT" sz="110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87 000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693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kern="1200" dirty="0">
                          <a:solidFill>
                            <a:srgbClr val="33666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SIA “EHR Mediju Grupa” “Satiksmes mierināšanas kampaņa”</a:t>
                      </a:r>
                      <a:endParaRPr lang="it-IT" sz="110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30 000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111159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“GRAFIKAS”</a:t>
                      </a:r>
                      <a:r>
                        <a:rPr lang="lv-LV" sz="1100" dirty="0">
                          <a:solidFill>
                            <a:srgbClr val="336666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“Apmācību un informatīvo materiālu sagatavošana par motociklu drošības sistēmām un to pielietojumu drošā satiksmē”</a:t>
                      </a:r>
                      <a:endParaRPr lang="it-IT" sz="110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23 400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900543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r>
                        <a:rPr lang="lv-LV" sz="1100" b="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en-US" sz="1100" b="0" baseline="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baseline="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LAMB </a:t>
                      </a:r>
                      <a:r>
                        <a:rPr lang="lv-LV" sz="1100" kern="1200" dirty="0">
                          <a:solidFill>
                            <a:srgbClr val="33666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Satiksmes drošības sociālā kampaņa ar saukli “</a:t>
                      </a:r>
                      <a:r>
                        <a:rPr lang="lv-LV" sz="1100" kern="1200" dirty="0" err="1">
                          <a:solidFill>
                            <a:srgbClr val="33666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Hej</a:t>
                      </a:r>
                      <a:r>
                        <a:rPr lang="lv-LV" sz="1100" kern="1200" dirty="0">
                          <a:solidFill>
                            <a:srgbClr val="336666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vadītāj! Atceries par 20km/h dzīvojamās zonās!”</a:t>
                      </a:r>
                    </a:p>
                  </a:txBody>
                  <a:tcP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336666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20 000</a:t>
                      </a:r>
                      <a:endParaRPr sz="1100" dirty="0">
                        <a:solidFill>
                          <a:srgbClr val="336666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157798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8D3FC6C1-02FA-641D-15E4-E8356FFB2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1800" dirty="0">
                <a:solidFill>
                  <a:srgbClr val="3366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Atliktie pasākumi</a:t>
            </a:r>
            <a:endParaRPr lang="en-US" dirty="0">
              <a:solidFill>
                <a:srgbClr val="33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486581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Custom 1">
      <a:dk1>
        <a:srgbClr val="355464"/>
      </a:dk1>
      <a:lt1>
        <a:srgbClr val="FFFFFF"/>
      </a:lt1>
      <a:dk2>
        <a:srgbClr val="7ADFEA"/>
      </a:dk2>
      <a:lt2>
        <a:srgbClr val="C6ED9C"/>
      </a:lt2>
      <a:accent1>
        <a:srgbClr val="26C4E8"/>
      </a:accent1>
      <a:accent2>
        <a:srgbClr val="355464"/>
      </a:accent2>
      <a:accent3>
        <a:srgbClr val="DBEFC6"/>
      </a:accent3>
      <a:accent4>
        <a:srgbClr val="8CDEE8"/>
      </a:accent4>
      <a:accent5>
        <a:srgbClr val="729EB4"/>
      </a:accent5>
      <a:accent6>
        <a:srgbClr val="E7F94C"/>
      </a:accent6>
      <a:hlink>
        <a:srgbClr val="26C4E8"/>
      </a:hlink>
      <a:folHlink>
        <a:srgbClr val="AF0000"/>
      </a:folHlink>
    </a:clrScheme>
    <a:fontScheme name="Satiksmes Ministrija">
      <a:majorFont>
        <a:latin typeface="Verdana bold"/>
        <a:ea typeface="Calibri"/>
        <a:cs typeface="Calibri"/>
      </a:majorFont>
      <a:minorFont>
        <a:latin typeface="Verdana regular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2F10E7C4C39940B5A4614184529A47" ma:contentTypeVersion="18" ma:contentTypeDescription="Create a new document." ma:contentTypeScope="" ma:versionID="a61629a9ec085c9ef04dc86ea33f7def">
  <xsd:schema xmlns:xsd="http://www.w3.org/2001/XMLSchema" xmlns:xs="http://www.w3.org/2001/XMLSchema" xmlns:p="http://schemas.microsoft.com/office/2006/metadata/properties" xmlns:ns2="929ef86d-0678-474b-a2d1-4b70d1db9477" xmlns:ns3="a57d379d-1838-4fe5-9dd3-f55eabd60318" targetNamespace="http://schemas.microsoft.com/office/2006/metadata/properties" ma:root="true" ma:fieldsID="befcb401a800740fc74491140e5754a1" ns2:_="" ns3:_="">
    <xsd:import namespace="929ef86d-0678-474b-a2d1-4b70d1db9477"/>
    <xsd:import namespace="a57d379d-1838-4fe5-9dd3-f55eabd603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ef86d-0678-474b-a2d1-4b70d1db94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02c859b-0546-4206-9cae-cfa997077b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7d379d-1838-4fe5-9dd3-f55eabd6031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c23498-8d43-4f6c-b49d-fc58ffadf4f7}" ma:internalName="TaxCatchAll" ma:showField="CatchAllData" ma:web="a57d379d-1838-4fe5-9dd3-f55eabd603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29ef86d-0678-474b-a2d1-4b70d1db9477">
      <Terms xmlns="http://schemas.microsoft.com/office/infopath/2007/PartnerControls"/>
    </lcf76f155ced4ddcb4097134ff3c332f>
    <TaxCatchAll xmlns="a57d379d-1838-4fe5-9dd3-f55eabd6031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AB998A-3168-47B7-BA95-E910BF796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9ef86d-0678-474b-a2d1-4b70d1db9477"/>
    <ds:schemaRef ds:uri="a57d379d-1838-4fe5-9dd3-f55eabd603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7B2EF8-A40A-4AA0-8CE3-794D8F14FB27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  <ds:schemaRef ds:uri="a57d379d-1838-4fe5-9dd3-f55eabd60318"/>
    <ds:schemaRef ds:uri="929ef86d-0678-474b-a2d1-4b70d1db9477"/>
  </ds:schemaRefs>
</ds:datastoreItem>
</file>

<file path=customXml/itemProps3.xml><?xml version="1.0" encoding="utf-8"?>
<ds:datastoreItem xmlns:ds="http://schemas.openxmlformats.org/officeDocument/2006/customXml" ds:itemID="{DD3F67D5-3A88-46FD-B163-CB82B84B70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1000</TotalTime>
  <Words>1174</Words>
  <Application>Microsoft Office PowerPoint</Application>
  <PresentationFormat>On-screen Show (16:9)</PresentationFormat>
  <Paragraphs>235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MS PGothic</vt:lpstr>
      <vt:lpstr>Arial</vt:lpstr>
      <vt:lpstr>Calibri</vt:lpstr>
      <vt:lpstr>Times New Roman</vt:lpstr>
      <vt:lpstr>Verdana</vt:lpstr>
      <vt:lpstr>Verdana bold</vt:lpstr>
      <vt:lpstr>Verdana regular</vt:lpstr>
      <vt:lpstr>89_Prezentacija_templateLV</vt:lpstr>
      <vt:lpstr>Pasākumi CSNg novēršanai (profilaksei) 2025.gadā</vt:lpstr>
      <vt:lpstr>Saņemtie pieteikumi</vt:lpstr>
      <vt:lpstr>IeM Informācijas centra 2025.gada projekti</vt:lpstr>
      <vt:lpstr>VP 2025.gada projekti</vt:lpstr>
      <vt:lpstr>Satiksmes ministrijas 2025.gada projekti</vt:lpstr>
      <vt:lpstr>CSDD 2025.gada projekti</vt:lpstr>
      <vt:lpstr>Rīgas meži 2025.gada projekts</vt:lpstr>
      <vt:lpstr>Latvijas Motoklubu asociācijas 2025.gada projekti</vt:lpstr>
      <vt:lpstr>Atliktie pasākumi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Elīna Saule</cp:lastModifiedBy>
  <cp:revision>23</cp:revision>
  <cp:lastPrinted>2025-02-11T13:53:51Z</cp:lastPrinted>
  <dcterms:created xsi:type="dcterms:W3CDTF">2014-11-20T14:46:47Z</dcterms:created>
  <dcterms:modified xsi:type="dcterms:W3CDTF">2025-03-05T09:44:34Z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0x010100572F10E7C4C39940B5A4614184529A47</vt:lpwstr>
  </property>
  <property fmtid="{D5CDD505-2E9C-101B-9397-08002B2CF9AE}" pid="3" name="MediaServiceImageTags">
    <vt:lpwstr/>
  </property>
</Properties>
</file>