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52" r:id="rId3"/>
    <p:sldId id="372" r:id="rId4"/>
    <p:sldId id="362" r:id="rId5"/>
    <p:sldId id="365" r:id="rId6"/>
    <p:sldId id="358" r:id="rId7"/>
    <p:sldId id="366" r:id="rId8"/>
    <p:sldId id="364" r:id="rId9"/>
    <p:sldId id="363" r:id="rId10"/>
    <p:sldId id="371" r:id="rId11"/>
    <p:sldId id="368" r:id="rId12"/>
    <p:sldId id="369" r:id="rId13"/>
    <p:sldId id="367" r:id="rId14"/>
    <p:sldId id="353" r:id="rId15"/>
    <p:sldId id="347" r:id="rId16"/>
  </p:sldIdLst>
  <p:sldSz cx="12192000" cy="6858000"/>
  <p:notesSz cx="6797675" cy="9928225"/>
  <p:defaultTextStyle>
    <a:defPPr>
      <a:defRPr lang="en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140"/>
    <a:srgbClr val="FFF7E6"/>
    <a:srgbClr val="B00000"/>
    <a:srgbClr val="1E3828"/>
    <a:srgbClr val="466A54"/>
    <a:srgbClr val="578368"/>
    <a:srgbClr val="75A3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94" autoAdjust="0"/>
    <p:restoredTop sz="96357" autoAdjust="0"/>
  </p:normalViewPr>
  <p:slideViewPr>
    <p:cSldViewPr snapToGrid="0" showGuides="1">
      <p:cViewPr varScale="1">
        <p:scale>
          <a:sx n="88" d="100"/>
          <a:sy n="88" d="100"/>
        </p:scale>
        <p:origin x="564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ilzis\Users\IT\Statistika\CSNg%20izmeklesana\ATSKAITE%20PAR%20PILOTPROJEKTU\negad&#299;jumu%20tabula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ilzis\Users\IT\Statistika\CSNg%20izmeklesana\Skaitli_CSDP_14_11_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ilzis.csdd.lv\Users\IT\Statistika\CSNg%20izmeklesana\ATSKAITE%20PAR%20PILOTPROJEKTU\negad&#299;jumu%20tabula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426266021001157E-2"/>
          <c:y val="0.11367034999468045"/>
          <c:w val="0.94599935282062342"/>
          <c:h val="0.443662927595258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DC-4EDE-B8AA-34AD1FACF96D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DC-4EDE-B8AA-34AD1FACF96D}"/>
              </c:ext>
            </c:extLst>
          </c:dPt>
          <c:dPt>
            <c:idx val="2"/>
            <c:invertIfNegative val="0"/>
            <c:bubble3D val="0"/>
            <c:spPr>
              <a:solidFill>
                <a:srgbClr val="4365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FDC-4EDE-B8AA-34AD1FACF96D}"/>
              </c:ext>
            </c:extLst>
          </c:dPt>
          <c:dPt>
            <c:idx val="3"/>
            <c:invertIfNegative val="0"/>
            <c:bubble3D val="0"/>
            <c:spPr>
              <a:solidFill>
                <a:srgbClr val="4365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FDC-4EDE-B8AA-34AD1FACF96D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FDC-4EDE-B8AA-34AD1FACF96D}"/>
              </c:ext>
            </c:extLst>
          </c:dPt>
          <c:dPt>
            <c:idx val="5"/>
            <c:invertIfNegative val="0"/>
            <c:bubble3D val="0"/>
            <c:spPr>
              <a:solidFill>
                <a:srgbClr val="4365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FDC-4EDE-B8AA-34AD1FACF96D}"/>
              </c:ext>
            </c:extLst>
          </c:dPt>
          <c:dPt>
            <c:idx val="6"/>
            <c:invertIfNegative val="0"/>
            <c:bubble3D val="0"/>
            <c:spPr>
              <a:solidFill>
                <a:srgbClr val="4365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FDC-4EDE-B8AA-34AD1FACF96D}"/>
              </c:ext>
            </c:extLst>
          </c:dPt>
          <c:dPt>
            <c:idx val="7"/>
            <c:invertIfNegative val="0"/>
            <c:bubble3D val="0"/>
            <c:spPr>
              <a:solidFill>
                <a:srgbClr val="4365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FDC-4EDE-B8AA-34AD1FACF96D}"/>
              </c:ext>
            </c:extLst>
          </c:dPt>
          <c:dPt>
            <c:idx val="8"/>
            <c:invertIfNegative val="0"/>
            <c:bubble3D val="0"/>
            <c:spPr>
              <a:solidFill>
                <a:srgbClr val="4365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FDC-4EDE-B8AA-34AD1FACF96D}"/>
              </c:ext>
            </c:extLst>
          </c:dPt>
          <c:dPt>
            <c:idx val="9"/>
            <c:invertIfNegative val="0"/>
            <c:bubble3D val="0"/>
            <c:spPr>
              <a:solidFill>
                <a:srgbClr val="4365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DFDC-4EDE-B8AA-34AD1FACF96D}"/>
              </c:ext>
            </c:extLst>
          </c:dPt>
          <c:dPt>
            <c:idx val="10"/>
            <c:invertIfNegative val="0"/>
            <c:bubble3D val="0"/>
            <c:spPr>
              <a:solidFill>
                <a:srgbClr val="4365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DFDC-4EDE-B8AA-34AD1FACF96D}"/>
              </c:ext>
            </c:extLst>
          </c:dPt>
          <c:dPt>
            <c:idx val="11"/>
            <c:invertIfNegative val="0"/>
            <c:bubble3D val="0"/>
            <c:spPr>
              <a:solidFill>
                <a:srgbClr val="4365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DFDC-4EDE-B8AA-34AD1FACF96D}"/>
              </c:ext>
            </c:extLst>
          </c:dPt>
          <c:dPt>
            <c:idx val="12"/>
            <c:invertIfNegative val="0"/>
            <c:bubble3D val="0"/>
            <c:spPr>
              <a:solidFill>
                <a:srgbClr val="4365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DFDC-4EDE-B8AA-34AD1FACF96D}"/>
              </c:ext>
            </c:extLst>
          </c:dPt>
          <c:dPt>
            <c:idx val="13"/>
            <c:invertIfNegative val="0"/>
            <c:bubble3D val="0"/>
            <c:spPr>
              <a:solidFill>
                <a:srgbClr val="4365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DFDC-4EDE-B8AA-34AD1FACF96D}"/>
              </c:ext>
            </c:extLst>
          </c:dPt>
          <c:dPt>
            <c:idx val="14"/>
            <c:invertIfNegative val="0"/>
            <c:bubble3D val="0"/>
            <c:spPr>
              <a:solidFill>
                <a:srgbClr val="4365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DFDC-4EDE-B8AA-34AD1FACF96D}"/>
              </c:ext>
            </c:extLst>
          </c:dPt>
          <c:dPt>
            <c:idx val="15"/>
            <c:invertIfNegative val="0"/>
            <c:bubble3D val="0"/>
            <c:spPr>
              <a:solidFill>
                <a:srgbClr val="4365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DFDC-4EDE-B8AA-34AD1FACF96D}"/>
              </c:ext>
            </c:extLst>
          </c:dPt>
          <c:dPt>
            <c:idx val="16"/>
            <c:invertIfNegative val="0"/>
            <c:bubble3D val="0"/>
            <c:spPr>
              <a:solidFill>
                <a:srgbClr val="4365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DFDC-4EDE-B8AA-34AD1FACF96D}"/>
              </c:ext>
            </c:extLst>
          </c:dPt>
          <c:dPt>
            <c:idx val="17"/>
            <c:invertIfNegative val="0"/>
            <c:bubble3D val="0"/>
            <c:spPr>
              <a:solidFill>
                <a:srgbClr val="4365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DFDC-4EDE-B8AA-34AD1FACF96D}"/>
              </c:ext>
            </c:extLst>
          </c:dPt>
          <c:dPt>
            <c:idx val="18"/>
            <c:invertIfNegative val="0"/>
            <c:bubble3D val="0"/>
            <c:spPr>
              <a:solidFill>
                <a:srgbClr val="4365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DFDC-4EDE-B8AA-34AD1FACF96D}"/>
              </c:ext>
            </c:extLst>
          </c:dPt>
          <c:dPt>
            <c:idx val="19"/>
            <c:invertIfNegative val="0"/>
            <c:bubble3D val="0"/>
            <c:spPr>
              <a:solidFill>
                <a:srgbClr val="4365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DFDC-4EDE-B8AA-34AD1FACF96D}"/>
              </c:ext>
            </c:extLst>
          </c:dPt>
          <c:dPt>
            <c:idx val="20"/>
            <c:invertIfNegative val="0"/>
            <c:bubble3D val="0"/>
            <c:spPr>
              <a:solidFill>
                <a:srgbClr val="4365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DFDC-4EDE-B8AA-34AD1FACF96D}"/>
              </c:ext>
            </c:extLst>
          </c:dPt>
          <c:dPt>
            <c:idx val="21"/>
            <c:invertIfNegative val="0"/>
            <c:bubble3D val="0"/>
            <c:spPr>
              <a:solidFill>
                <a:srgbClr val="4365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DFDC-4EDE-B8AA-34AD1FACF96D}"/>
              </c:ext>
            </c:extLst>
          </c:dPt>
          <c:dPt>
            <c:idx val="22"/>
            <c:invertIfNegative val="0"/>
            <c:bubble3D val="0"/>
            <c:spPr>
              <a:solidFill>
                <a:srgbClr val="4365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DFDC-4EDE-B8AA-34AD1FACF96D}"/>
              </c:ext>
            </c:extLst>
          </c:dPt>
          <c:dPt>
            <c:idx val="23"/>
            <c:invertIfNegative val="0"/>
            <c:bubble3D val="0"/>
            <c:spPr>
              <a:solidFill>
                <a:srgbClr val="4365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DFDC-4EDE-B8AA-34AD1FACF96D}"/>
              </c:ext>
            </c:extLst>
          </c:dPt>
          <c:dPt>
            <c:idx val="24"/>
            <c:invertIfNegative val="0"/>
            <c:bubble3D val="0"/>
            <c:spPr>
              <a:solidFill>
                <a:srgbClr val="4365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DFDC-4EDE-B8AA-34AD1FACF96D}"/>
              </c:ext>
            </c:extLst>
          </c:dPt>
          <c:dPt>
            <c:idx val="25"/>
            <c:invertIfNegative val="0"/>
            <c:bubble3D val="0"/>
            <c:spPr>
              <a:solidFill>
                <a:srgbClr val="4365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DFDC-4EDE-B8AA-34AD1FACF96D}"/>
              </c:ext>
            </c:extLst>
          </c:dPt>
          <c:dPt>
            <c:idx val="26"/>
            <c:invertIfNegative val="0"/>
            <c:bubble3D val="0"/>
            <c:spPr>
              <a:solidFill>
                <a:srgbClr val="4365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DFDC-4EDE-B8AA-34AD1FACF96D}"/>
              </c:ext>
            </c:extLst>
          </c:dPt>
          <c:dPt>
            <c:idx val="27"/>
            <c:invertIfNegative val="0"/>
            <c:bubble3D val="0"/>
            <c:spPr>
              <a:solidFill>
                <a:srgbClr val="4365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DFDC-4EDE-B8AA-34AD1FACF96D}"/>
              </c:ext>
            </c:extLst>
          </c:dPt>
          <c:dPt>
            <c:idx val="28"/>
            <c:invertIfNegative val="0"/>
            <c:bubble3D val="0"/>
            <c:spPr>
              <a:solidFill>
                <a:srgbClr val="4365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DFDC-4EDE-B8AA-34AD1FACF96D}"/>
              </c:ext>
            </c:extLst>
          </c:dPt>
          <c:dPt>
            <c:idx val="29"/>
            <c:invertIfNegative val="0"/>
            <c:bubble3D val="0"/>
            <c:spPr>
              <a:solidFill>
                <a:srgbClr val="4365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DFDC-4EDE-B8AA-34AD1FACF96D}"/>
              </c:ext>
            </c:extLst>
          </c:dPt>
          <c:dPt>
            <c:idx val="30"/>
            <c:invertIfNegative val="0"/>
            <c:bubble3D val="0"/>
            <c:spPr>
              <a:solidFill>
                <a:srgbClr val="4365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DFDC-4EDE-B8AA-34AD1FACF96D}"/>
              </c:ext>
            </c:extLst>
          </c:dPt>
          <c:dPt>
            <c:idx val="31"/>
            <c:invertIfNegative val="0"/>
            <c:bubble3D val="0"/>
            <c:spPr>
              <a:solidFill>
                <a:srgbClr val="4365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DFDC-4EDE-B8AA-34AD1FACF96D}"/>
              </c:ext>
            </c:extLst>
          </c:dPt>
          <c:dPt>
            <c:idx val="32"/>
            <c:invertIfNegative val="0"/>
            <c:bubble3D val="0"/>
            <c:spPr>
              <a:solidFill>
                <a:srgbClr val="4365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DFDC-4EDE-B8AA-34AD1FACF96D}"/>
              </c:ext>
            </c:extLst>
          </c:dPt>
          <c:dPt>
            <c:idx val="33"/>
            <c:invertIfNegative val="0"/>
            <c:bubble3D val="0"/>
            <c:spPr>
              <a:solidFill>
                <a:srgbClr val="4365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DFDC-4EDE-B8AA-34AD1FACF9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Sheet2!$D$7:$D$40</c:f>
              <c:strCache>
                <c:ptCount val="34"/>
                <c:pt idx="0">
                  <c:v>Atļautā kustibas ātruma pārsniegums (summāri)</c:v>
                </c:pt>
                <c:pt idx="1">
                  <c:v>Alkohola reibums</c:v>
                </c:pt>
                <c:pt idx="2">
                  <c:v>Gājēja nepārliecināšanās par kustības drošību</c:v>
                </c:pt>
                <c:pt idx="3">
                  <c:v>Infrastruktūras ietekme</c:v>
                </c:pt>
                <c:pt idx="4">
                  <c:v>Riskants apdzīšanas manevrs</c:v>
                </c:pt>
                <c:pt idx="5">
                  <c:v>Atstarojošo elementu trūkums</c:v>
                </c:pt>
                <c:pt idx="6">
                  <c:v>Iemaņu trūkums</c:v>
                </c:pt>
                <c:pt idx="7">
                  <c:v>Atļautā kustības ātruma pārsniegums 10 līdz 20km/h</c:v>
                </c:pt>
                <c:pt idx="8">
                  <c:v>Ceļa horizontālā apzīmējuma Nr. 923. zona</c:v>
                </c:pt>
                <c:pt idx="9">
                  <c:v>Kustības priekšrokas nedošana</c:v>
                </c:pt>
                <c:pt idx="10">
                  <c:v>Veselības stāvoklis (iespējams)</c:v>
                </c:pt>
                <c:pt idx="11">
                  <c:v>Laika apstākļi</c:v>
                </c:pt>
                <c:pt idx="12">
                  <c:v>Agresīva braukšana</c:v>
                </c:pt>
                <c:pt idx="13">
                  <c:v>Atļautā kustības ātruma pārsniegums 30 lidz 50km/h</c:v>
                </c:pt>
                <c:pt idx="14">
                  <c:v>Kreisais pagrieziens</c:v>
                </c:pt>
                <c:pt idx="15">
                  <c:v>Nogurums</c:v>
                </c:pt>
                <c:pt idx="16">
                  <c:v>Kontroles zudums par automobiļa vadību</c:v>
                </c:pt>
                <c:pt idx="17">
                  <c:v>Neatbilstoša kustības ātruma izvēle</c:v>
                </c:pt>
                <c:pt idx="18">
                  <c:v>Atļautā kustības ātruma pārsniegums 20 lidz 30km/h</c:v>
                </c:pt>
                <c:pt idx="19">
                  <c:v>Atļautā kustības ātruma pārsniegums virs 50km/h</c:v>
                </c:pt>
                <c:pt idx="20">
                  <c:v>Nepareiza drošības sistēmu lietošana</c:v>
                </c:pt>
                <c:pt idx="21">
                  <c:v>Notikuma vietas pamešana</c:v>
                </c:pt>
                <c:pt idx="22">
                  <c:v>Tehniskais stāvoklis</c:v>
                </c:pt>
                <c:pt idx="23">
                  <c:v>Iebraukšana pretējās kustības joslā</c:v>
                </c:pt>
                <c:pt idx="24">
                  <c:v>Distances neievērošana</c:v>
                </c:pt>
                <c:pt idx="25">
                  <c:v>Automobiļa novecošanās</c:v>
                </c:pt>
                <c:pt idx="26">
                  <c:v>Neatbilstošs drošības ekipējums</c:v>
                </c:pt>
                <c:pt idx="27">
                  <c:v>Redzamības apstākļi</c:v>
                </c:pt>
                <c:pt idx="28">
                  <c:v>Uzmanības novēršana</c:v>
                </c:pt>
                <c:pt idx="29">
                  <c:v>Ceļa remonts</c:v>
                </c:pt>
                <c:pt idx="30">
                  <c:v>Kustības virziena maiņas manevrs</c:v>
                </c:pt>
                <c:pt idx="31">
                  <c:v>Pārreaģēšana uz kustības bīstamību</c:v>
                </c:pt>
                <c:pt idx="32">
                  <c:v>Uzbraukums dzīvniekam</c:v>
                </c:pt>
                <c:pt idx="33">
                  <c:v>Transportlīdzekļa vadītāja nepārliecināšanās par kustības drošību</c:v>
                </c:pt>
              </c:strCache>
            </c:strRef>
          </c:cat>
          <c:val>
            <c:numRef>
              <c:f>Sheet2!$E$7:$E$40</c:f>
              <c:numCache>
                <c:formatCode>General</c:formatCode>
                <c:ptCount val="34"/>
                <c:pt idx="0">
                  <c:v>22</c:v>
                </c:pt>
                <c:pt idx="1">
                  <c:v>21</c:v>
                </c:pt>
                <c:pt idx="2">
                  <c:v>14</c:v>
                </c:pt>
                <c:pt idx="3">
                  <c:v>13</c:v>
                </c:pt>
                <c:pt idx="4">
                  <c:v>12</c:v>
                </c:pt>
                <c:pt idx="5">
                  <c:v>11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9</c:v>
                </c:pt>
                <c:pt idx="10">
                  <c:v>7</c:v>
                </c:pt>
                <c:pt idx="11">
                  <c:v>6</c:v>
                </c:pt>
                <c:pt idx="12">
                  <c:v>6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4-DFDC-4EDE-B8AA-34AD1FACF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1368240"/>
        <c:axId val="1821369488"/>
      </c:barChart>
      <c:catAx>
        <c:axId val="182136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v-LV"/>
          </a:p>
        </c:txPr>
        <c:crossAx val="1821369488"/>
        <c:crosses val="autoZero"/>
        <c:auto val="1"/>
        <c:lblAlgn val="ctr"/>
        <c:lblOffset val="100"/>
        <c:noMultiLvlLbl val="0"/>
      </c:catAx>
      <c:valAx>
        <c:axId val="1821369488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v-LV"/>
          </a:p>
        </c:txPr>
        <c:crossAx val="182136824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lv-LV" dirty="0">
                <a:solidFill>
                  <a:srgbClr val="365140"/>
                </a:solidFill>
              </a:rPr>
              <a:t>Kravas automobiļu un autobusu daļa letālos negadījumos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Sheet1!$H$37</c:f>
              <c:strCache>
                <c:ptCount val="1"/>
                <c:pt idx="0">
                  <c:v>Kravas automobiļu un autobusu daļa letālos negadījumos</c:v>
                </c:pt>
              </c:strCache>
            </c:strRef>
          </c:tx>
          <c:spPr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90000"/>
                  <a:lumOff val="1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F6-472E-B7F6-DADF6678BD07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F6-472E-B7F6-DADF6678BD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Sheet1!$B$36:$G$36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Sheet1!$B$37:$G$37</c:f>
              <c:numCache>
                <c:formatCode>0.0%</c:formatCode>
                <c:ptCount val="6"/>
                <c:pt idx="0">
                  <c:v>0.14285714285714285</c:v>
                </c:pt>
                <c:pt idx="1">
                  <c:v>0.16326530612244897</c:v>
                </c:pt>
                <c:pt idx="2">
                  <c:v>0.18604651162790697</c:v>
                </c:pt>
                <c:pt idx="3">
                  <c:v>0.2</c:v>
                </c:pt>
                <c:pt idx="4">
                  <c:v>0.17499999999999999</c:v>
                </c:pt>
                <c:pt idx="5">
                  <c:v>0.21818181818181817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F6-472E-B7F6-DADF6678B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4333344"/>
        <c:axId val="1594333760"/>
      </c:barChart>
      <c:catAx>
        <c:axId val="159433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v-LV"/>
          </a:p>
        </c:txPr>
        <c:crossAx val="1594333760"/>
        <c:crosses val="autoZero"/>
        <c:auto val="1"/>
        <c:lblAlgn val="ctr"/>
        <c:lblOffset val="100"/>
        <c:noMultiLvlLbl val="0"/>
      </c:catAx>
      <c:valAx>
        <c:axId val="1594333760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v-LV"/>
          </a:p>
        </c:txPr>
        <c:crossAx val="1594333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3651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lv-LV">
                <a:solidFill>
                  <a:srgbClr val="365140"/>
                </a:solidFill>
              </a:rPr>
              <a:t>CSNg skaits ar kravas automobiļu un autobusu iesaisti pēc negadījuma veida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36514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5.8391713797634193E-2"/>
          <c:y val="0.2416666666666667"/>
          <c:w val="0.91512140924594876"/>
          <c:h val="0.608680008748906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Sheet1!$E$199</c:f>
              <c:strCache>
                <c:ptCount val="1"/>
                <c:pt idx="0">
                  <c:v>Skaits</c:v>
                </c:pt>
              </c:strCache>
            </c:strRef>
          </c:tx>
          <c:spPr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B1-4D3B-AC7F-AAE10051E8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Sheet1!$D$200:$D$203</c:f>
              <c:strCache>
                <c:ptCount val="4"/>
                <c:pt idx="0">
                  <c:v>Sadursme</c:v>
                </c:pt>
                <c:pt idx="1">
                  <c:v>Uzbraukums gājējam</c:v>
                </c:pt>
                <c:pt idx="2">
                  <c:v>Nobraukums no ceļā klātnes</c:v>
                </c:pt>
                <c:pt idx="3">
                  <c:v>Uzbraukums šķērslim</c:v>
                </c:pt>
              </c:strCache>
            </c:strRef>
          </c:cat>
          <c:val>
            <c:numRef>
              <c:f>Sheet1!$E$200:$E$203</c:f>
              <c:numCache>
                <c:formatCode>General</c:formatCode>
                <c:ptCount val="4"/>
                <c:pt idx="0">
                  <c:v>18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B1-4D3B-AC7F-AAE10051E8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9026239"/>
        <c:axId val="1069029119"/>
      </c:barChart>
      <c:catAx>
        <c:axId val="1069026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v-LV"/>
          </a:p>
        </c:txPr>
        <c:crossAx val="1069029119"/>
        <c:crosses val="autoZero"/>
        <c:auto val="1"/>
        <c:lblAlgn val="ctr"/>
        <c:lblOffset val="100"/>
        <c:noMultiLvlLbl val="0"/>
      </c:catAx>
      <c:valAx>
        <c:axId val="10690291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v-LV"/>
          </a:p>
        </c:txPr>
        <c:crossAx val="1069026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59567587-C8B4-E54E-9868-87EDDE184CE7}" type="datetimeFigureOut">
              <a:rPr lang="en-LV" smtClean="0"/>
              <a:t>03/04/2025</a:t>
            </a:fld>
            <a:endParaRPr lang="en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en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696B251A-E77B-BA40-A636-2DD1FEE13B2E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127503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251A-E77B-BA40-A636-2DD1FEE13B2E}" type="slidenum">
              <a:rPr lang="en-LV" smtClean="0"/>
              <a:t>1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61453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251A-E77B-BA40-A636-2DD1FEE13B2E}" type="slidenum">
              <a:rPr lang="en-LV" smtClean="0"/>
              <a:t>10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469990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251A-E77B-BA40-A636-2DD1FEE13B2E}" type="slidenum">
              <a:rPr lang="en-LV" smtClean="0"/>
              <a:t>11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174332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251A-E77B-BA40-A636-2DD1FEE13B2E}" type="slidenum">
              <a:rPr lang="en-LV" smtClean="0"/>
              <a:t>12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927272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251A-E77B-BA40-A636-2DD1FEE13B2E}" type="slidenum">
              <a:rPr lang="en-LV" smtClean="0"/>
              <a:t>13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633083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251A-E77B-BA40-A636-2DD1FEE13B2E}" type="slidenum">
              <a:rPr lang="en-LV" smtClean="0"/>
              <a:t>14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305818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251A-E77B-BA40-A636-2DD1FEE13B2E}" type="slidenum">
              <a:rPr lang="en-LV" smtClean="0"/>
              <a:t>2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841883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251A-E77B-BA40-A636-2DD1FEE13B2E}" type="slidenum">
              <a:rPr lang="en-LV" smtClean="0"/>
              <a:t>3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14565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251A-E77B-BA40-A636-2DD1FEE13B2E}" type="slidenum">
              <a:rPr lang="en-LV" smtClean="0"/>
              <a:t>4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376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251A-E77B-BA40-A636-2DD1FEE13B2E}" type="slidenum">
              <a:rPr lang="en-LV" smtClean="0"/>
              <a:t>5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923409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251A-E77B-BA40-A636-2DD1FEE13B2E}" type="slidenum">
              <a:rPr lang="en-LV" smtClean="0"/>
              <a:t>6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29129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251A-E77B-BA40-A636-2DD1FEE13B2E}" type="slidenum">
              <a:rPr lang="en-LV" smtClean="0"/>
              <a:t>7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359340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251A-E77B-BA40-A636-2DD1FEE13B2E}" type="slidenum">
              <a:rPr lang="en-LV" smtClean="0"/>
              <a:t>8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763861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251A-E77B-BA40-A636-2DD1FEE13B2E}" type="slidenum">
              <a:rPr lang="en-LV" smtClean="0"/>
              <a:t>9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627530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nual Input 10">
            <a:extLst>
              <a:ext uri="{FF2B5EF4-FFF2-40B4-BE49-F238E27FC236}">
                <a16:creationId xmlns:a16="http://schemas.microsoft.com/office/drawing/2014/main" id="{D7ED1C68-6AEE-0738-44A7-FDF40E04CA06}"/>
              </a:ext>
            </a:extLst>
          </p:cNvPr>
          <p:cNvSpPr/>
          <p:nvPr userDrawn="1"/>
        </p:nvSpPr>
        <p:spPr>
          <a:xfrm rot="16200000" flipV="1">
            <a:off x="4810137" y="1105104"/>
            <a:ext cx="6861430" cy="46584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25586"/>
              <a:gd name="connsiteX1" fmla="*/ 10000 w 10000"/>
              <a:gd name="connsiteY1" fmla="*/ 0 h 25586"/>
              <a:gd name="connsiteX2" fmla="*/ 10000 w 10000"/>
              <a:gd name="connsiteY2" fmla="*/ 14842 h 25586"/>
              <a:gd name="connsiteX3" fmla="*/ 10 w 10000"/>
              <a:gd name="connsiteY3" fmla="*/ 25586 h 25586"/>
              <a:gd name="connsiteX4" fmla="*/ 0 w 10000"/>
              <a:gd name="connsiteY4" fmla="*/ 6085 h 25586"/>
              <a:gd name="connsiteX0" fmla="*/ 0 w 10000"/>
              <a:gd name="connsiteY0" fmla="*/ 6085 h 25624"/>
              <a:gd name="connsiteX1" fmla="*/ 10000 w 10000"/>
              <a:gd name="connsiteY1" fmla="*/ 0 h 25624"/>
              <a:gd name="connsiteX2" fmla="*/ 10000 w 10000"/>
              <a:gd name="connsiteY2" fmla="*/ 25624 h 25624"/>
              <a:gd name="connsiteX3" fmla="*/ 10 w 10000"/>
              <a:gd name="connsiteY3" fmla="*/ 25586 h 25624"/>
              <a:gd name="connsiteX4" fmla="*/ 0 w 10000"/>
              <a:gd name="connsiteY4" fmla="*/ 6085 h 25624"/>
              <a:gd name="connsiteX0" fmla="*/ 5 w 10005"/>
              <a:gd name="connsiteY0" fmla="*/ 6085 h 25624"/>
              <a:gd name="connsiteX1" fmla="*/ 10005 w 10005"/>
              <a:gd name="connsiteY1" fmla="*/ 0 h 25624"/>
              <a:gd name="connsiteX2" fmla="*/ 10005 w 10005"/>
              <a:gd name="connsiteY2" fmla="*/ 25624 h 25624"/>
              <a:gd name="connsiteX3" fmla="*/ 0 w 10005"/>
              <a:gd name="connsiteY3" fmla="*/ 25558 h 25624"/>
              <a:gd name="connsiteX4" fmla="*/ 5 w 10005"/>
              <a:gd name="connsiteY4" fmla="*/ 6085 h 2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5" h="25624">
                <a:moveTo>
                  <a:pt x="5" y="6085"/>
                </a:moveTo>
                <a:lnTo>
                  <a:pt x="10005" y="0"/>
                </a:lnTo>
                <a:lnTo>
                  <a:pt x="10005" y="25624"/>
                </a:lnTo>
                <a:lnTo>
                  <a:pt x="0" y="25558"/>
                </a:lnTo>
                <a:cubicBezTo>
                  <a:pt x="-3" y="19058"/>
                  <a:pt x="8" y="12585"/>
                  <a:pt x="5" y="60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1" name="Manual Input 10">
            <a:extLst>
              <a:ext uri="{FF2B5EF4-FFF2-40B4-BE49-F238E27FC236}">
                <a16:creationId xmlns:a16="http://schemas.microsoft.com/office/drawing/2014/main" id="{55779186-4E78-D549-A43A-28E28B76AA10}"/>
              </a:ext>
            </a:extLst>
          </p:cNvPr>
          <p:cNvSpPr/>
          <p:nvPr userDrawn="1"/>
        </p:nvSpPr>
        <p:spPr>
          <a:xfrm rot="16200000" flipV="1">
            <a:off x="876204" y="-876204"/>
            <a:ext cx="6873774" cy="862618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47409"/>
              <a:gd name="connsiteX1" fmla="*/ 10000 w 10000"/>
              <a:gd name="connsiteY1" fmla="*/ 0 h 47409"/>
              <a:gd name="connsiteX2" fmla="*/ 10000 w 10000"/>
              <a:gd name="connsiteY2" fmla="*/ 47409 h 47409"/>
              <a:gd name="connsiteX3" fmla="*/ 0 w 10000"/>
              <a:gd name="connsiteY3" fmla="*/ 14842 h 47409"/>
              <a:gd name="connsiteX4" fmla="*/ 0 w 10000"/>
              <a:gd name="connsiteY4" fmla="*/ 6085 h 47409"/>
              <a:gd name="connsiteX0" fmla="*/ 0 w 10000"/>
              <a:gd name="connsiteY0" fmla="*/ 6085 h 47464"/>
              <a:gd name="connsiteX1" fmla="*/ 10000 w 10000"/>
              <a:gd name="connsiteY1" fmla="*/ 0 h 47464"/>
              <a:gd name="connsiteX2" fmla="*/ 10000 w 10000"/>
              <a:gd name="connsiteY2" fmla="*/ 47409 h 47464"/>
              <a:gd name="connsiteX3" fmla="*/ 0 w 10000"/>
              <a:gd name="connsiteY3" fmla="*/ 47464 h 47464"/>
              <a:gd name="connsiteX4" fmla="*/ 0 w 10000"/>
              <a:gd name="connsiteY4" fmla="*/ 6085 h 47464"/>
              <a:gd name="connsiteX0" fmla="*/ 0 w 10000"/>
              <a:gd name="connsiteY0" fmla="*/ 6085 h 47466"/>
              <a:gd name="connsiteX1" fmla="*/ 10000 w 10000"/>
              <a:gd name="connsiteY1" fmla="*/ 0 h 47466"/>
              <a:gd name="connsiteX2" fmla="*/ 10000 w 10000"/>
              <a:gd name="connsiteY2" fmla="*/ 47466 h 47466"/>
              <a:gd name="connsiteX3" fmla="*/ 0 w 10000"/>
              <a:gd name="connsiteY3" fmla="*/ 47464 h 47466"/>
              <a:gd name="connsiteX4" fmla="*/ 0 w 10000"/>
              <a:gd name="connsiteY4" fmla="*/ 6085 h 47466"/>
              <a:gd name="connsiteX0" fmla="*/ 23 w 10023"/>
              <a:gd name="connsiteY0" fmla="*/ 6085 h 47466"/>
              <a:gd name="connsiteX1" fmla="*/ 10023 w 10023"/>
              <a:gd name="connsiteY1" fmla="*/ 0 h 47466"/>
              <a:gd name="connsiteX2" fmla="*/ 10023 w 10023"/>
              <a:gd name="connsiteY2" fmla="*/ 47466 h 47466"/>
              <a:gd name="connsiteX3" fmla="*/ 0 w 10023"/>
              <a:gd name="connsiteY3" fmla="*/ 47464 h 47466"/>
              <a:gd name="connsiteX4" fmla="*/ 23 w 10023"/>
              <a:gd name="connsiteY4" fmla="*/ 6085 h 4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3" h="47466">
                <a:moveTo>
                  <a:pt x="23" y="6085"/>
                </a:moveTo>
                <a:lnTo>
                  <a:pt x="10023" y="0"/>
                </a:lnTo>
                <a:lnTo>
                  <a:pt x="10023" y="47466"/>
                </a:lnTo>
                <a:lnTo>
                  <a:pt x="0" y="47464"/>
                </a:lnTo>
                <a:cubicBezTo>
                  <a:pt x="8" y="33671"/>
                  <a:pt x="15" y="19878"/>
                  <a:pt x="23" y="6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751A3-30F8-EFAF-E053-82EA110C12C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47502" y="3983869"/>
            <a:ext cx="7266708" cy="154608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in one or two lines</a:t>
            </a:r>
            <a:endParaRPr lang="en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49229-583B-65E9-BA16-C737026A996B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47502" y="5564080"/>
            <a:ext cx="7125393" cy="78048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Presentation subtitle</a:t>
            </a:r>
            <a:endParaRPr lang="en-LV" dirty="0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D3BDFC2-1CA1-005C-C337-175ED86E4B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834" y="231928"/>
            <a:ext cx="2070337" cy="1142999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41783E0-94E0-F483-A9F2-1C0BFAC77C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222" y="3608695"/>
            <a:ext cx="7265988" cy="365310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Small description or date</a:t>
            </a:r>
          </a:p>
        </p:txBody>
      </p:sp>
    </p:spTree>
    <p:extLst>
      <p:ext uri="{BB962C8B-B14F-4D97-AF65-F5344CB8AC3E}">
        <p14:creationId xmlns:p14="http://schemas.microsoft.com/office/powerpoint/2010/main" val="1594228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751A3-30F8-EFAF-E053-82EA110C12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7502" y="3983868"/>
            <a:ext cx="7266708" cy="1546086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 dirty="0"/>
              <a:t>Presentation title in one or two lines</a:t>
            </a:r>
            <a:endParaRPr lang="en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49229-583B-65E9-BA16-C737026A99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7502" y="5564080"/>
            <a:ext cx="7125393" cy="78048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Presentation subtitle</a:t>
            </a:r>
            <a:endParaRPr lang="en-LV" dirty="0"/>
          </a:p>
        </p:txBody>
      </p:sp>
      <p:sp>
        <p:nvSpPr>
          <p:cNvPr id="12" name="Manual Input 10">
            <a:extLst>
              <a:ext uri="{FF2B5EF4-FFF2-40B4-BE49-F238E27FC236}">
                <a16:creationId xmlns:a16="http://schemas.microsoft.com/office/drawing/2014/main" id="{D7ED1C68-6AEE-0738-44A7-FDF40E04CA06}"/>
              </a:ext>
            </a:extLst>
          </p:cNvPr>
          <p:cNvSpPr/>
          <p:nvPr userDrawn="1"/>
        </p:nvSpPr>
        <p:spPr>
          <a:xfrm rot="5400000" flipV="1">
            <a:off x="6434624" y="1100624"/>
            <a:ext cx="6858001" cy="46567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25586"/>
              <a:gd name="connsiteX1" fmla="*/ 10000 w 10000"/>
              <a:gd name="connsiteY1" fmla="*/ 0 h 25586"/>
              <a:gd name="connsiteX2" fmla="*/ 10000 w 10000"/>
              <a:gd name="connsiteY2" fmla="*/ 14842 h 25586"/>
              <a:gd name="connsiteX3" fmla="*/ 10 w 10000"/>
              <a:gd name="connsiteY3" fmla="*/ 25586 h 25586"/>
              <a:gd name="connsiteX4" fmla="*/ 0 w 10000"/>
              <a:gd name="connsiteY4" fmla="*/ 6085 h 25586"/>
              <a:gd name="connsiteX0" fmla="*/ 0 w 10000"/>
              <a:gd name="connsiteY0" fmla="*/ 6085 h 25624"/>
              <a:gd name="connsiteX1" fmla="*/ 10000 w 10000"/>
              <a:gd name="connsiteY1" fmla="*/ 0 h 25624"/>
              <a:gd name="connsiteX2" fmla="*/ 10000 w 10000"/>
              <a:gd name="connsiteY2" fmla="*/ 25624 h 25624"/>
              <a:gd name="connsiteX3" fmla="*/ 10 w 10000"/>
              <a:gd name="connsiteY3" fmla="*/ 25586 h 25624"/>
              <a:gd name="connsiteX4" fmla="*/ 0 w 10000"/>
              <a:gd name="connsiteY4" fmla="*/ 6085 h 25624"/>
              <a:gd name="connsiteX0" fmla="*/ 0 w 10000"/>
              <a:gd name="connsiteY0" fmla="*/ 6085 h 25624"/>
              <a:gd name="connsiteX1" fmla="*/ 10000 w 10000"/>
              <a:gd name="connsiteY1" fmla="*/ 0 h 25624"/>
              <a:gd name="connsiteX2" fmla="*/ 10000 w 10000"/>
              <a:gd name="connsiteY2" fmla="*/ 25624 h 25624"/>
              <a:gd name="connsiteX3" fmla="*/ 2 w 10000"/>
              <a:gd name="connsiteY3" fmla="*/ 25558 h 25624"/>
              <a:gd name="connsiteX4" fmla="*/ 0 w 10000"/>
              <a:gd name="connsiteY4" fmla="*/ 6085 h 2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25624">
                <a:moveTo>
                  <a:pt x="0" y="6085"/>
                </a:moveTo>
                <a:lnTo>
                  <a:pt x="10000" y="0"/>
                </a:lnTo>
                <a:lnTo>
                  <a:pt x="10000" y="25624"/>
                </a:lnTo>
                <a:lnTo>
                  <a:pt x="2" y="25558"/>
                </a:lnTo>
                <a:cubicBezTo>
                  <a:pt x="-1" y="19058"/>
                  <a:pt x="3" y="12585"/>
                  <a:pt x="0" y="60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1" name="Manual Input 10">
            <a:extLst>
              <a:ext uri="{FF2B5EF4-FFF2-40B4-BE49-F238E27FC236}">
                <a16:creationId xmlns:a16="http://schemas.microsoft.com/office/drawing/2014/main" id="{55779186-4E78-D549-A43A-28E28B76AA10}"/>
              </a:ext>
            </a:extLst>
          </p:cNvPr>
          <p:cNvSpPr/>
          <p:nvPr userDrawn="1"/>
        </p:nvSpPr>
        <p:spPr>
          <a:xfrm rot="5400000" flipV="1">
            <a:off x="7414352" y="2080352"/>
            <a:ext cx="6858001" cy="269729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4842">
                <a:moveTo>
                  <a:pt x="0" y="6085"/>
                </a:moveTo>
                <a:lnTo>
                  <a:pt x="10000" y="0"/>
                </a:lnTo>
                <a:lnTo>
                  <a:pt x="10000" y="14842"/>
                </a:lnTo>
                <a:lnTo>
                  <a:pt x="0" y="14842"/>
                </a:lnTo>
                <a:lnTo>
                  <a:pt x="0" y="60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pic>
        <p:nvPicPr>
          <p:cNvPr id="14" name="Picture 13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80F9245B-803A-33F9-48F2-3DF3323919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04" y="224396"/>
            <a:ext cx="2086641" cy="1152000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C26C8CB-8AEA-F025-D20C-D57AED7982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222" y="3608695"/>
            <a:ext cx="7265988" cy="365310"/>
          </a:xfrm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Small description or date</a:t>
            </a:r>
          </a:p>
        </p:txBody>
      </p:sp>
    </p:spTree>
    <p:extLst>
      <p:ext uri="{BB962C8B-B14F-4D97-AF65-F5344CB8AC3E}">
        <p14:creationId xmlns:p14="http://schemas.microsoft.com/office/powerpoint/2010/main" val="2202826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751A3-30F8-EFAF-E053-82EA110C12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7502" y="3983868"/>
            <a:ext cx="7266708" cy="1546086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 dirty="0"/>
              <a:t>Presentation title in one or two lines</a:t>
            </a:r>
            <a:endParaRPr lang="en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49229-583B-65E9-BA16-C737026A99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7502" y="5564080"/>
            <a:ext cx="7125393" cy="78048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Presentation subtitle</a:t>
            </a:r>
            <a:endParaRPr lang="en-LV" dirty="0"/>
          </a:p>
        </p:txBody>
      </p:sp>
      <p:pic>
        <p:nvPicPr>
          <p:cNvPr id="14" name="Picture 13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80F9245B-803A-33F9-48F2-3DF3323919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04" y="224396"/>
            <a:ext cx="2086641" cy="1152000"/>
          </a:xfrm>
          <a:prstGeom prst="rect">
            <a:avLst/>
          </a:prstGeom>
        </p:spPr>
      </p:pic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54D89E86-ACB6-5B38-2E05-6E560167A0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5864" y="-5286"/>
            <a:ext cx="4660210" cy="6863285"/>
          </a:xfrm>
          <a:custGeom>
            <a:avLst/>
            <a:gdLst>
              <a:gd name="connsiteX0" fmla="*/ 0 w 4656137"/>
              <a:gd name="connsiteY0" fmla="*/ 6858000 h 6858000"/>
              <a:gd name="connsiteX1" fmla="*/ 1164034 w 4656137"/>
              <a:gd name="connsiteY1" fmla="*/ 0 h 6858000"/>
              <a:gd name="connsiteX2" fmla="*/ 3492103 w 4656137"/>
              <a:gd name="connsiteY2" fmla="*/ 0 h 6858000"/>
              <a:gd name="connsiteX3" fmla="*/ 4656137 w 4656137"/>
              <a:gd name="connsiteY3" fmla="*/ 6858000 h 6858000"/>
              <a:gd name="connsiteX4" fmla="*/ 0 w 4656137"/>
              <a:gd name="connsiteY4" fmla="*/ 6858000 h 6858000"/>
              <a:gd name="connsiteX0" fmla="*/ 0 w 4660210"/>
              <a:gd name="connsiteY0" fmla="*/ 6863285 h 6863285"/>
              <a:gd name="connsiteX1" fmla="*/ 1164034 w 4660210"/>
              <a:gd name="connsiteY1" fmla="*/ 5285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63285 h 6863285"/>
              <a:gd name="connsiteX1" fmla="*/ 1105893 w 4660210"/>
              <a:gd name="connsiteY1" fmla="*/ 10570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0210" h="6863285">
                <a:moveTo>
                  <a:pt x="0" y="6863285"/>
                </a:moveTo>
                <a:lnTo>
                  <a:pt x="1105893" y="10570"/>
                </a:lnTo>
                <a:lnTo>
                  <a:pt x="4660210" y="0"/>
                </a:lnTo>
                <a:cubicBezTo>
                  <a:pt x="4658852" y="2287762"/>
                  <a:pt x="4657495" y="4575523"/>
                  <a:pt x="4656137" y="6863285"/>
                </a:cubicBezTo>
                <a:lnTo>
                  <a:pt x="0" y="6863285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LV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350CA44-F092-81C3-A287-35AB524F1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8222" y="3608695"/>
            <a:ext cx="7265988" cy="365310"/>
          </a:xfrm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Small description or date</a:t>
            </a:r>
          </a:p>
        </p:txBody>
      </p:sp>
    </p:spTree>
    <p:extLst>
      <p:ext uri="{BB962C8B-B14F-4D97-AF65-F5344CB8AC3E}">
        <p14:creationId xmlns:p14="http://schemas.microsoft.com/office/powerpoint/2010/main" val="72011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nual Input 10">
            <a:extLst>
              <a:ext uri="{FF2B5EF4-FFF2-40B4-BE49-F238E27FC236}">
                <a16:creationId xmlns:a16="http://schemas.microsoft.com/office/drawing/2014/main" id="{D9CF7C07-36D5-4072-0ADF-86064DD15F09}"/>
              </a:ext>
            </a:extLst>
          </p:cNvPr>
          <p:cNvSpPr/>
          <p:nvPr userDrawn="1"/>
        </p:nvSpPr>
        <p:spPr>
          <a:xfrm rot="5400000" flipV="1">
            <a:off x="7402491" y="2065357"/>
            <a:ext cx="6858004" cy="272728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25586"/>
              <a:gd name="connsiteX1" fmla="*/ 10000 w 10000"/>
              <a:gd name="connsiteY1" fmla="*/ 0 h 25586"/>
              <a:gd name="connsiteX2" fmla="*/ 10000 w 10000"/>
              <a:gd name="connsiteY2" fmla="*/ 14842 h 25586"/>
              <a:gd name="connsiteX3" fmla="*/ 10 w 10000"/>
              <a:gd name="connsiteY3" fmla="*/ 25586 h 25586"/>
              <a:gd name="connsiteX4" fmla="*/ 0 w 10000"/>
              <a:gd name="connsiteY4" fmla="*/ 6085 h 25586"/>
              <a:gd name="connsiteX0" fmla="*/ 0 w 10000"/>
              <a:gd name="connsiteY0" fmla="*/ 6085 h 25624"/>
              <a:gd name="connsiteX1" fmla="*/ 10000 w 10000"/>
              <a:gd name="connsiteY1" fmla="*/ 0 h 25624"/>
              <a:gd name="connsiteX2" fmla="*/ 10000 w 10000"/>
              <a:gd name="connsiteY2" fmla="*/ 25624 h 25624"/>
              <a:gd name="connsiteX3" fmla="*/ 10 w 10000"/>
              <a:gd name="connsiteY3" fmla="*/ 25586 h 25624"/>
              <a:gd name="connsiteX4" fmla="*/ 0 w 10000"/>
              <a:gd name="connsiteY4" fmla="*/ 6085 h 25624"/>
              <a:gd name="connsiteX0" fmla="*/ 0 w 10000"/>
              <a:gd name="connsiteY0" fmla="*/ 6085 h 25624"/>
              <a:gd name="connsiteX1" fmla="*/ 10000 w 10000"/>
              <a:gd name="connsiteY1" fmla="*/ 0 h 25624"/>
              <a:gd name="connsiteX2" fmla="*/ 10000 w 10000"/>
              <a:gd name="connsiteY2" fmla="*/ 25624 h 25624"/>
              <a:gd name="connsiteX3" fmla="*/ 2 w 10000"/>
              <a:gd name="connsiteY3" fmla="*/ 25558 h 25624"/>
              <a:gd name="connsiteX4" fmla="*/ 0 w 10000"/>
              <a:gd name="connsiteY4" fmla="*/ 6085 h 25624"/>
              <a:gd name="connsiteX0" fmla="*/ 0 w 10000"/>
              <a:gd name="connsiteY0" fmla="*/ 6085 h 25624"/>
              <a:gd name="connsiteX1" fmla="*/ 10000 w 10000"/>
              <a:gd name="connsiteY1" fmla="*/ 0 h 25624"/>
              <a:gd name="connsiteX2" fmla="*/ 10000 w 10000"/>
              <a:gd name="connsiteY2" fmla="*/ 25624 h 25624"/>
              <a:gd name="connsiteX3" fmla="*/ 2 w 10000"/>
              <a:gd name="connsiteY3" fmla="*/ 11590 h 25624"/>
              <a:gd name="connsiteX4" fmla="*/ 0 w 10000"/>
              <a:gd name="connsiteY4" fmla="*/ 6085 h 25624"/>
              <a:gd name="connsiteX0" fmla="*/ 0 w 10000"/>
              <a:gd name="connsiteY0" fmla="*/ 6085 h 13533"/>
              <a:gd name="connsiteX1" fmla="*/ 10000 w 10000"/>
              <a:gd name="connsiteY1" fmla="*/ 0 h 13533"/>
              <a:gd name="connsiteX2" fmla="*/ 9990 w 10000"/>
              <a:gd name="connsiteY2" fmla="*/ 13533 h 13533"/>
              <a:gd name="connsiteX3" fmla="*/ 2 w 10000"/>
              <a:gd name="connsiteY3" fmla="*/ 11590 h 13533"/>
              <a:gd name="connsiteX4" fmla="*/ 0 w 10000"/>
              <a:gd name="connsiteY4" fmla="*/ 6085 h 13533"/>
              <a:gd name="connsiteX0" fmla="*/ 0 w 10000"/>
              <a:gd name="connsiteY0" fmla="*/ 6085 h 15007"/>
              <a:gd name="connsiteX1" fmla="*/ 10000 w 10000"/>
              <a:gd name="connsiteY1" fmla="*/ 0 h 15007"/>
              <a:gd name="connsiteX2" fmla="*/ 9990 w 10000"/>
              <a:gd name="connsiteY2" fmla="*/ 13533 h 15007"/>
              <a:gd name="connsiteX3" fmla="*/ 2 w 10000"/>
              <a:gd name="connsiteY3" fmla="*/ 15007 h 15007"/>
              <a:gd name="connsiteX4" fmla="*/ 0 w 10000"/>
              <a:gd name="connsiteY4" fmla="*/ 6085 h 15007"/>
              <a:gd name="connsiteX0" fmla="*/ 0 w 10000"/>
              <a:gd name="connsiteY0" fmla="*/ 6085 h 15007"/>
              <a:gd name="connsiteX1" fmla="*/ 10000 w 10000"/>
              <a:gd name="connsiteY1" fmla="*/ 0 h 15007"/>
              <a:gd name="connsiteX2" fmla="*/ 9980 w 10000"/>
              <a:gd name="connsiteY2" fmla="*/ 14922 h 15007"/>
              <a:gd name="connsiteX3" fmla="*/ 2 w 10000"/>
              <a:gd name="connsiteY3" fmla="*/ 15007 h 15007"/>
              <a:gd name="connsiteX4" fmla="*/ 0 w 10000"/>
              <a:gd name="connsiteY4" fmla="*/ 6085 h 15007"/>
              <a:gd name="connsiteX0" fmla="*/ 0 w 10000"/>
              <a:gd name="connsiteY0" fmla="*/ 6085 h 15007"/>
              <a:gd name="connsiteX1" fmla="*/ 10000 w 10000"/>
              <a:gd name="connsiteY1" fmla="*/ 0 h 15007"/>
              <a:gd name="connsiteX2" fmla="*/ 9990 w 10000"/>
              <a:gd name="connsiteY2" fmla="*/ 14960 h 15007"/>
              <a:gd name="connsiteX3" fmla="*/ 2 w 10000"/>
              <a:gd name="connsiteY3" fmla="*/ 15007 h 15007"/>
              <a:gd name="connsiteX4" fmla="*/ 0 w 10000"/>
              <a:gd name="connsiteY4" fmla="*/ 6085 h 1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5007">
                <a:moveTo>
                  <a:pt x="0" y="6085"/>
                </a:moveTo>
                <a:lnTo>
                  <a:pt x="10000" y="0"/>
                </a:lnTo>
                <a:cubicBezTo>
                  <a:pt x="9997" y="4511"/>
                  <a:pt x="9993" y="10449"/>
                  <a:pt x="9990" y="14960"/>
                </a:cubicBezTo>
                <a:lnTo>
                  <a:pt x="2" y="15007"/>
                </a:lnTo>
                <a:cubicBezTo>
                  <a:pt x="-1" y="8507"/>
                  <a:pt x="3" y="12585"/>
                  <a:pt x="0" y="60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2602D-AD80-2485-9EF9-9998A3CA3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03" y="403226"/>
            <a:ext cx="9668048" cy="95884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heading </a:t>
            </a:r>
            <a:br>
              <a:rPr lang="en-GB" dirty="0"/>
            </a:br>
            <a:r>
              <a:rPr lang="en-GB" dirty="0"/>
              <a:t>in one or wo lines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2B616-CECC-1AA5-3B33-9F0EA9FA2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03" y="1557868"/>
            <a:ext cx="9020348" cy="4798482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  <p:pic>
        <p:nvPicPr>
          <p:cNvPr id="10" name="Picture 9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3B52F6C2-F011-8266-3428-DD6943B0D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287" y="5825467"/>
            <a:ext cx="1220392" cy="673758"/>
          </a:xfrm>
          <a:prstGeom prst="rect">
            <a:avLst/>
          </a:prstGeom>
        </p:spPr>
      </p:pic>
      <p:sp>
        <p:nvSpPr>
          <p:cNvPr id="5" name="Manual Input 10">
            <a:extLst>
              <a:ext uri="{FF2B5EF4-FFF2-40B4-BE49-F238E27FC236}">
                <a16:creationId xmlns:a16="http://schemas.microsoft.com/office/drawing/2014/main" id="{361E8284-AE82-198A-2961-5429944831B4}"/>
              </a:ext>
            </a:extLst>
          </p:cNvPr>
          <p:cNvSpPr/>
          <p:nvPr userDrawn="1"/>
        </p:nvSpPr>
        <p:spPr>
          <a:xfrm rot="5400000" flipV="1">
            <a:off x="7774217" y="2444794"/>
            <a:ext cx="6863482" cy="197253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10 w 10010"/>
              <a:gd name="connsiteY0" fmla="*/ 6085 h 14842"/>
              <a:gd name="connsiteX1" fmla="*/ 10010 w 10010"/>
              <a:gd name="connsiteY1" fmla="*/ 0 h 14842"/>
              <a:gd name="connsiteX2" fmla="*/ 10010 w 10010"/>
              <a:gd name="connsiteY2" fmla="*/ 14842 h 14842"/>
              <a:gd name="connsiteX3" fmla="*/ 0 w 10010"/>
              <a:gd name="connsiteY3" fmla="*/ 9660 h 14842"/>
              <a:gd name="connsiteX4" fmla="*/ 10 w 10010"/>
              <a:gd name="connsiteY4" fmla="*/ 6085 h 14842"/>
              <a:gd name="connsiteX0" fmla="*/ 10 w 10010"/>
              <a:gd name="connsiteY0" fmla="*/ 6085 h 9660"/>
              <a:gd name="connsiteX1" fmla="*/ 10010 w 10010"/>
              <a:gd name="connsiteY1" fmla="*/ 0 h 9660"/>
              <a:gd name="connsiteX2" fmla="*/ 10000 w 10010"/>
              <a:gd name="connsiteY2" fmla="*/ 7745 h 9660"/>
              <a:gd name="connsiteX3" fmla="*/ 0 w 10010"/>
              <a:gd name="connsiteY3" fmla="*/ 9660 h 9660"/>
              <a:gd name="connsiteX4" fmla="*/ 10 w 10010"/>
              <a:gd name="connsiteY4" fmla="*/ 6085 h 9660"/>
              <a:gd name="connsiteX0" fmla="*/ 1 w 9991"/>
              <a:gd name="connsiteY0" fmla="*/ 6299 h 11236"/>
              <a:gd name="connsiteX1" fmla="*/ 9991 w 9991"/>
              <a:gd name="connsiteY1" fmla="*/ 0 h 11236"/>
              <a:gd name="connsiteX2" fmla="*/ 9981 w 9991"/>
              <a:gd name="connsiteY2" fmla="*/ 8018 h 11236"/>
              <a:gd name="connsiteX3" fmla="*/ 2 w 9991"/>
              <a:gd name="connsiteY3" fmla="*/ 11236 h 11236"/>
              <a:gd name="connsiteX4" fmla="*/ 1 w 9991"/>
              <a:gd name="connsiteY4" fmla="*/ 6299 h 11236"/>
              <a:gd name="connsiteX0" fmla="*/ 1 w 10007"/>
              <a:gd name="connsiteY0" fmla="*/ 5606 h 10000"/>
              <a:gd name="connsiteX1" fmla="*/ 10000 w 10007"/>
              <a:gd name="connsiteY1" fmla="*/ 0 h 10000"/>
              <a:gd name="connsiteX2" fmla="*/ 10007 w 10007"/>
              <a:gd name="connsiteY2" fmla="*/ 9984 h 10000"/>
              <a:gd name="connsiteX3" fmla="*/ 2 w 10007"/>
              <a:gd name="connsiteY3" fmla="*/ 10000 h 10000"/>
              <a:gd name="connsiteX4" fmla="*/ 1 w 10007"/>
              <a:gd name="connsiteY4" fmla="*/ 560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7" h="10000">
                <a:moveTo>
                  <a:pt x="1" y="5606"/>
                </a:moveTo>
                <a:lnTo>
                  <a:pt x="10000" y="0"/>
                </a:lnTo>
                <a:cubicBezTo>
                  <a:pt x="9997" y="2379"/>
                  <a:pt x="10010" y="7605"/>
                  <a:pt x="10007" y="9984"/>
                </a:cubicBezTo>
                <a:lnTo>
                  <a:pt x="2" y="10000"/>
                </a:lnTo>
                <a:cubicBezTo>
                  <a:pt x="5" y="8902"/>
                  <a:pt x="-2" y="6704"/>
                  <a:pt x="1" y="56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AA51BDAD-933E-BFC5-6938-1F1A79319C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2298" y="5825746"/>
            <a:ext cx="1219381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09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8F5FEB6F-B8FF-291B-484A-6A90CB4562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5864" y="-13505"/>
            <a:ext cx="4660210" cy="6871504"/>
          </a:xfrm>
          <a:custGeom>
            <a:avLst/>
            <a:gdLst>
              <a:gd name="connsiteX0" fmla="*/ 0 w 4656137"/>
              <a:gd name="connsiteY0" fmla="*/ 6858000 h 6858000"/>
              <a:gd name="connsiteX1" fmla="*/ 1164034 w 4656137"/>
              <a:gd name="connsiteY1" fmla="*/ 0 h 6858000"/>
              <a:gd name="connsiteX2" fmla="*/ 3492103 w 4656137"/>
              <a:gd name="connsiteY2" fmla="*/ 0 h 6858000"/>
              <a:gd name="connsiteX3" fmla="*/ 4656137 w 4656137"/>
              <a:gd name="connsiteY3" fmla="*/ 6858000 h 6858000"/>
              <a:gd name="connsiteX4" fmla="*/ 0 w 4656137"/>
              <a:gd name="connsiteY4" fmla="*/ 6858000 h 6858000"/>
              <a:gd name="connsiteX0" fmla="*/ 0 w 4660210"/>
              <a:gd name="connsiteY0" fmla="*/ 6863285 h 6863285"/>
              <a:gd name="connsiteX1" fmla="*/ 1164034 w 4660210"/>
              <a:gd name="connsiteY1" fmla="*/ 5285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63285 h 6863285"/>
              <a:gd name="connsiteX1" fmla="*/ 1105893 w 4660210"/>
              <a:gd name="connsiteY1" fmla="*/ 10570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71504 h 6871504"/>
              <a:gd name="connsiteX1" fmla="*/ 1105893 w 4660210"/>
              <a:gd name="connsiteY1" fmla="*/ 0 h 6871504"/>
              <a:gd name="connsiteX2" fmla="*/ 4660210 w 4660210"/>
              <a:gd name="connsiteY2" fmla="*/ 8219 h 6871504"/>
              <a:gd name="connsiteX3" fmla="*/ 4656137 w 4660210"/>
              <a:gd name="connsiteY3" fmla="*/ 6871504 h 6871504"/>
              <a:gd name="connsiteX4" fmla="*/ 0 w 4660210"/>
              <a:gd name="connsiteY4" fmla="*/ 6871504 h 687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0210" h="6871504">
                <a:moveTo>
                  <a:pt x="0" y="6871504"/>
                </a:moveTo>
                <a:lnTo>
                  <a:pt x="1105893" y="0"/>
                </a:lnTo>
                <a:lnTo>
                  <a:pt x="4660210" y="8219"/>
                </a:lnTo>
                <a:cubicBezTo>
                  <a:pt x="4658852" y="2295981"/>
                  <a:pt x="4657495" y="4583742"/>
                  <a:pt x="4656137" y="6871504"/>
                </a:cubicBezTo>
                <a:lnTo>
                  <a:pt x="0" y="6871504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2602D-AD80-2485-9EF9-9998A3CA3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03" y="403226"/>
            <a:ext cx="7900630" cy="95884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heading </a:t>
            </a:r>
            <a:br>
              <a:rPr lang="en-GB" dirty="0"/>
            </a:br>
            <a:r>
              <a:rPr lang="en-GB" dirty="0"/>
              <a:t>in one or wo lines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2B616-CECC-1AA5-3B33-9F0EA9FA2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03" y="1557868"/>
            <a:ext cx="7088361" cy="4798482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3658921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73B0-EA79-BA37-5CA9-628DC8774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02" y="2345269"/>
            <a:ext cx="8349365" cy="2174871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Divider slide with text </a:t>
            </a:r>
            <a:br>
              <a:rPr lang="en-GB" dirty="0"/>
            </a:br>
            <a:r>
              <a:rPr lang="en-GB" dirty="0"/>
              <a:t>in one or more lines. </a:t>
            </a:r>
            <a:br>
              <a:rPr lang="en-GB" dirty="0"/>
            </a:br>
            <a:r>
              <a:rPr lang="en-GB" dirty="0"/>
              <a:t>Left aligned and cantered.</a:t>
            </a:r>
            <a:endParaRPr lang="en-LV" dirty="0"/>
          </a:p>
        </p:txBody>
      </p:sp>
      <p:pic>
        <p:nvPicPr>
          <p:cNvPr id="4" name="Picture 3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5385D833-0E1E-5879-A0F7-A37C22EEEC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287" y="5825467"/>
            <a:ext cx="1220392" cy="673758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30F92CE-9B9E-153B-3677-EC5DF4517C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7502" y="6068295"/>
            <a:ext cx="7265988" cy="365310"/>
          </a:xfrm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Small description or date</a:t>
            </a:r>
          </a:p>
        </p:txBody>
      </p:sp>
    </p:spTree>
    <p:extLst>
      <p:ext uri="{BB962C8B-B14F-4D97-AF65-F5344CB8AC3E}">
        <p14:creationId xmlns:p14="http://schemas.microsoft.com/office/powerpoint/2010/main" val="395785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751A3-30F8-EFAF-E053-82EA110C12C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47504" y="2634930"/>
            <a:ext cx="7266708" cy="1546085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Farewell text </a:t>
            </a:r>
            <a:br>
              <a:rPr lang="en-GB" dirty="0"/>
            </a:br>
            <a:r>
              <a:rPr lang="en-GB" dirty="0"/>
              <a:t>in one or two lines</a:t>
            </a:r>
            <a:endParaRPr lang="en-LV" dirty="0"/>
          </a:p>
        </p:txBody>
      </p:sp>
      <p:pic>
        <p:nvPicPr>
          <p:cNvPr id="4" name="Picture 3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D18EC83C-8C93-B7F6-3825-45C0810CF7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04" y="224396"/>
            <a:ext cx="2086641" cy="1152000"/>
          </a:xfrm>
          <a:prstGeom prst="rect">
            <a:avLst/>
          </a:prstGeom>
        </p:spPr>
      </p:pic>
      <p:sp>
        <p:nvSpPr>
          <p:cNvPr id="7" name="Manual Input 10">
            <a:extLst>
              <a:ext uri="{FF2B5EF4-FFF2-40B4-BE49-F238E27FC236}">
                <a16:creationId xmlns:a16="http://schemas.microsoft.com/office/drawing/2014/main" id="{8F23FCF5-D4DE-C846-94C2-A245238782D1}"/>
              </a:ext>
            </a:extLst>
          </p:cNvPr>
          <p:cNvSpPr/>
          <p:nvPr userDrawn="1"/>
        </p:nvSpPr>
        <p:spPr>
          <a:xfrm rot="5400000" flipV="1">
            <a:off x="6434624" y="1100624"/>
            <a:ext cx="6858001" cy="46567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25586"/>
              <a:gd name="connsiteX1" fmla="*/ 10000 w 10000"/>
              <a:gd name="connsiteY1" fmla="*/ 0 h 25586"/>
              <a:gd name="connsiteX2" fmla="*/ 10000 w 10000"/>
              <a:gd name="connsiteY2" fmla="*/ 14842 h 25586"/>
              <a:gd name="connsiteX3" fmla="*/ 10 w 10000"/>
              <a:gd name="connsiteY3" fmla="*/ 25586 h 25586"/>
              <a:gd name="connsiteX4" fmla="*/ 0 w 10000"/>
              <a:gd name="connsiteY4" fmla="*/ 6085 h 25586"/>
              <a:gd name="connsiteX0" fmla="*/ 0 w 10000"/>
              <a:gd name="connsiteY0" fmla="*/ 6085 h 25624"/>
              <a:gd name="connsiteX1" fmla="*/ 10000 w 10000"/>
              <a:gd name="connsiteY1" fmla="*/ 0 h 25624"/>
              <a:gd name="connsiteX2" fmla="*/ 10000 w 10000"/>
              <a:gd name="connsiteY2" fmla="*/ 25624 h 25624"/>
              <a:gd name="connsiteX3" fmla="*/ 10 w 10000"/>
              <a:gd name="connsiteY3" fmla="*/ 25586 h 25624"/>
              <a:gd name="connsiteX4" fmla="*/ 0 w 10000"/>
              <a:gd name="connsiteY4" fmla="*/ 6085 h 25624"/>
              <a:gd name="connsiteX0" fmla="*/ 0 w 10000"/>
              <a:gd name="connsiteY0" fmla="*/ 6085 h 25624"/>
              <a:gd name="connsiteX1" fmla="*/ 10000 w 10000"/>
              <a:gd name="connsiteY1" fmla="*/ 0 h 25624"/>
              <a:gd name="connsiteX2" fmla="*/ 10000 w 10000"/>
              <a:gd name="connsiteY2" fmla="*/ 25624 h 25624"/>
              <a:gd name="connsiteX3" fmla="*/ 2 w 10000"/>
              <a:gd name="connsiteY3" fmla="*/ 25558 h 25624"/>
              <a:gd name="connsiteX4" fmla="*/ 0 w 10000"/>
              <a:gd name="connsiteY4" fmla="*/ 6085 h 2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25624">
                <a:moveTo>
                  <a:pt x="0" y="6085"/>
                </a:moveTo>
                <a:lnTo>
                  <a:pt x="10000" y="0"/>
                </a:lnTo>
                <a:lnTo>
                  <a:pt x="10000" y="25624"/>
                </a:lnTo>
                <a:lnTo>
                  <a:pt x="2" y="25558"/>
                </a:lnTo>
                <a:cubicBezTo>
                  <a:pt x="-1" y="19058"/>
                  <a:pt x="3" y="12585"/>
                  <a:pt x="0" y="60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9" name="Manual Input 10">
            <a:extLst>
              <a:ext uri="{FF2B5EF4-FFF2-40B4-BE49-F238E27FC236}">
                <a16:creationId xmlns:a16="http://schemas.microsoft.com/office/drawing/2014/main" id="{08C35EF9-6770-607F-4C51-0861C1493B96}"/>
              </a:ext>
            </a:extLst>
          </p:cNvPr>
          <p:cNvSpPr/>
          <p:nvPr userDrawn="1"/>
        </p:nvSpPr>
        <p:spPr>
          <a:xfrm rot="5400000" flipV="1">
            <a:off x="7414352" y="2080352"/>
            <a:ext cx="6858001" cy="269729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4842">
                <a:moveTo>
                  <a:pt x="0" y="6085"/>
                </a:moveTo>
                <a:lnTo>
                  <a:pt x="10000" y="0"/>
                </a:lnTo>
                <a:lnTo>
                  <a:pt x="10000" y="14842"/>
                </a:lnTo>
                <a:lnTo>
                  <a:pt x="0" y="14842"/>
                </a:lnTo>
                <a:lnTo>
                  <a:pt x="0" y="60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D9FA6FC-2FAA-D482-CC60-978C76954D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504" y="5441018"/>
            <a:ext cx="5648496" cy="960429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LV" dirty="0"/>
              <a:t>Credentials</a:t>
            </a:r>
          </a:p>
          <a:p>
            <a:r>
              <a:rPr lang="en-LV" dirty="0"/>
              <a:t>Contact information</a:t>
            </a:r>
          </a:p>
          <a:p>
            <a:r>
              <a:rPr lang="en-LV" dirty="0"/>
              <a:t>Date &amp; other information</a:t>
            </a:r>
          </a:p>
          <a:p>
            <a:r>
              <a:rPr lang="en-LV" dirty="0"/>
              <a:t>Always anchored to the bottom </a:t>
            </a:r>
          </a:p>
        </p:txBody>
      </p:sp>
    </p:spTree>
    <p:extLst>
      <p:ext uri="{BB962C8B-B14F-4D97-AF65-F5344CB8AC3E}">
        <p14:creationId xmlns:p14="http://schemas.microsoft.com/office/powerpoint/2010/main" val="900393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57C1E91-C0A7-7D38-E687-16DBE481AB6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5864" y="-5286"/>
            <a:ext cx="4660210" cy="6863285"/>
          </a:xfrm>
          <a:custGeom>
            <a:avLst/>
            <a:gdLst>
              <a:gd name="connsiteX0" fmla="*/ 0 w 4656137"/>
              <a:gd name="connsiteY0" fmla="*/ 6858000 h 6858000"/>
              <a:gd name="connsiteX1" fmla="*/ 1164034 w 4656137"/>
              <a:gd name="connsiteY1" fmla="*/ 0 h 6858000"/>
              <a:gd name="connsiteX2" fmla="*/ 3492103 w 4656137"/>
              <a:gd name="connsiteY2" fmla="*/ 0 h 6858000"/>
              <a:gd name="connsiteX3" fmla="*/ 4656137 w 4656137"/>
              <a:gd name="connsiteY3" fmla="*/ 6858000 h 6858000"/>
              <a:gd name="connsiteX4" fmla="*/ 0 w 4656137"/>
              <a:gd name="connsiteY4" fmla="*/ 6858000 h 6858000"/>
              <a:gd name="connsiteX0" fmla="*/ 0 w 4660210"/>
              <a:gd name="connsiteY0" fmla="*/ 6863285 h 6863285"/>
              <a:gd name="connsiteX1" fmla="*/ 1164034 w 4660210"/>
              <a:gd name="connsiteY1" fmla="*/ 5285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63285 h 6863285"/>
              <a:gd name="connsiteX1" fmla="*/ 1105893 w 4660210"/>
              <a:gd name="connsiteY1" fmla="*/ 10570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63285 h 6863285"/>
              <a:gd name="connsiteX1" fmla="*/ 1109068 w 4660210"/>
              <a:gd name="connsiteY1" fmla="*/ 1045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0210" h="6863285">
                <a:moveTo>
                  <a:pt x="0" y="6863285"/>
                </a:moveTo>
                <a:lnTo>
                  <a:pt x="1109068" y="1045"/>
                </a:lnTo>
                <a:lnTo>
                  <a:pt x="4660210" y="0"/>
                </a:lnTo>
                <a:cubicBezTo>
                  <a:pt x="4658852" y="2287762"/>
                  <a:pt x="4657495" y="4575523"/>
                  <a:pt x="4656137" y="6863285"/>
                </a:cubicBezTo>
                <a:lnTo>
                  <a:pt x="0" y="6863285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751A3-30F8-EFAF-E053-82EA110C12C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47504" y="2634930"/>
            <a:ext cx="7266708" cy="1546085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Farewell text </a:t>
            </a:r>
            <a:br>
              <a:rPr lang="en-GB" dirty="0"/>
            </a:br>
            <a:r>
              <a:rPr lang="en-GB" dirty="0"/>
              <a:t>in one or two lines</a:t>
            </a:r>
            <a:endParaRPr lang="en-LV" dirty="0"/>
          </a:p>
        </p:txBody>
      </p:sp>
      <p:pic>
        <p:nvPicPr>
          <p:cNvPr id="3" name="Picture 2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C06533D9-0968-C58F-9263-C9A978BE5B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04" y="224396"/>
            <a:ext cx="2086641" cy="1152000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65BC2A9-E5DC-8527-9B7F-0726FDC677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504" y="5441018"/>
            <a:ext cx="5648496" cy="960429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LV" dirty="0"/>
              <a:t>Credentials</a:t>
            </a:r>
          </a:p>
          <a:p>
            <a:r>
              <a:rPr lang="en-LV" dirty="0"/>
              <a:t>Contact information</a:t>
            </a:r>
          </a:p>
          <a:p>
            <a:r>
              <a:rPr lang="en-LV" dirty="0"/>
              <a:t>Date &amp; other information</a:t>
            </a:r>
          </a:p>
          <a:p>
            <a:r>
              <a:rPr lang="en-LV" dirty="0"/>
              <a:t>Always anchored to the bottom </a:t>
            </a:r>
          </a:p>
        </p:txBody>
      </p:sp>
    </p:spTree>
    <p:extLst>
      <p:ext uri="{BB962C8B-B14F-4D97-AF65-F5344CB8AC3E}">
        <p14:creationId xmlns:p14="http://schemas.microsoft.com/office/powerpoint/2010/main" val="3888472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2602D-AD80-2485-9EF9-9998A3CA3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03" y="403226"/>
            <a:ext cx="5267497" cy="95884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heading </a:t>
            </a:r>
            <a:br>
              <a:rPr lang="en-GB" dirty="0"/>
            </a:br>
            <a:r>
              <a:rPr lang="en-GB" dirty="0"/>
              <a:t>in one or wo lines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2B616-CECC-1AA5-3B33-9F0EA9FA2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03" y="1557868"/>
            <a:ext cx="5267497" cy="4798482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F5CE622F-43F9-14C9-C3D4-D50D4ECC3B2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935663" y="403226"/>
            <a:ext cx="5935662" cy="5252507"/>
          </a:xfrm>
        </p:spPr>
        <p:txBody>
          <a:bodyPr/>
          <a:lstStyle/>
          <a:p>
            <a:endParaRPr lang="en-LV"/>
          </a:p>
        </p:txBody>
      </p:sp>
      <p:pic>
        <p:nvPicPr>
          <p:cNvPr id="5" name="Picture 4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150627B4-A065-A86F-91CB-F3156BA07C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287" y="5825467"/>
            <a:ext cx="1220392" cy="67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41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5385D833-0E1E-5879-A0F7-A37C22EEEC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287" y="5825467"/>
            <a:ext cx="1220392" cy="67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88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73B0-EA79-BA37-5CA9-628DC8774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02" y="2345269"/>
            <a:ext cx="8349365" cy="2174871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Divider slide with text </a:t>
            </a:r>
            <a:br>
              <a:rPr lang="en-GB" dirty="0"/>
            </a:br>
            <a:r>
              <a:rPr lang="en-GB" dirty="0"/>
              <a:t>in one or more lines. </a:t>
            </a:r>
            <a:br>
              <a:rPr lang="en-GB" dirty="0"/>
            </a:br>
            <a:r>
              <a:rPr lang="en-GB" dirty="0"/>
              <a:t>Left aligned and cantered.</a:t>
            </a:r>
            <a:endParaRPr lang="en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04AE0-49FC-B40E-F5EA-DF6D8133D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7502" y="6068480"/>
            <a:ext cx="41148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/>
              <a:t>Small description or date</a:t>
            </a:r>
            <a:endParaRPr lang="en-LV" dirty="0"/>
          </a:p>
        </p:txBody>
      </p:sp>
      <p:pic>
        <p:nvPicPr>
          <p:cNvPr id="3" name="Picture 2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72764F1B-14FF-27BF-1808-45396D6D2C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287" y="5825467"/>
            <a:ext cx="1220392" cy="67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4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nual Input 10">
            <a:extLst>
              <a:ext uri="{FF2B5EF4-FFF2-40B4-BE49-F238E27FC236}">
                <a16:creationId xmlns:a16="http://schemas.microsoft.com/office/drawing/2014/main" id="{55779186-4E78-D549-A43A-28E28B76AA10}"/>
              </a:ext>
            </a:extLst>
          </p:cNvPr>
          <p:cNvSpPr/>
          <p:nvPr userDrawn="1"/>
        </p:nvSpPr>
        <p:spPr>
          <a:xfrm rot="16200000" flipV="1">
            <a:off x="896988" y="-896988"/>
            <a:ext cx="6873774" cy="86677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47409"/>
              <a:gd name="connsiteX1" fmla="*/ 10000 w 10000"/>
              <a:gd name="connsiteY1" fmla="*/ 0 h 47409"/>
              <a:gd name="connsiteX2" fmla="*/ 10000 w 10000"/>
              <a:gd name="connsiteY2" fmla="*/ 47409 h 47409"/>
              <a:gd name="connsiteX3" fmla="*/ 0 w 10000"/>
              <a:gd name="connsiteY3" fmla="*/ 14842 h 47409"/>
              <a:gd name="connsiteX4" fmla="*/ 0 w 10000"/>
              <a:gd name="connsiteY4" fmla="*/ 6085 h 47409"/>
              <a:gd name="connsiteX0" fmla="*/ 0 w 10000"/>
              <a:gd name="connsiteY0" fmla="*/ 6085 h 47464"/>
              <a:gd name="connsiteX1" fmla="*/ 10000 w 10000"/>
              <a:gd name="connsiteY1" fmla="*/ 0 h 47464"/>
              <a:gd name="connsiteX2" fmla="*/ 10000 w 10000"/>
              <a:gd name="connsiteY2" fmla="*/ 47409 h 47464"/>
              <a:gd name="connsiteX3" fmla="*/ 0 w 10000"/>
              <a:gd name="connsiteY3" fmla="*/ 47464 h 47464"/>
              <a:gd name="connsiteX4" fmla="*/ 0 w 10000"/>
              <a:gd name="connsiteY4" fmla="*/ 6085 h 47464"/>
              <a:gd name="connsiteX0" fmla="*/ 0 w 10000"/>
              <a:gd name="connsiteY0" fmla="*/ 6085 h 47466"/>
              <a:gd name="connsiteX1" fmla="*/ 10000 w 10000"/>
              <a:gd name="connsiteY1" fmla="*/ 0 h 47466"/>
              <a:gd name="connsiteX2" fmla="*/ 10000 w 10000"/>
              <a:gd name="connsiteY2" fmla="*/ 47466 h 47466"/>
              <a:gd name="connsiteX3" fmla="*/ 0 w 10000"/>
              <a:gd name="connsiteY3" fmla="*/ 47464 h 47466"/>
              <a:gd name="connsiteX4" fmla="*/ 0 w 10000"/>
              <a:gd name="connsiteY4" fmla="*/ 6085 h 47466"/>
              <a:gd name="connsiteX0" fmla="*/ 23 w 10023"/>
              <a:gd name="connsiteY0" fmla="*/ 6085 h 47466"/>
              <a:gd name="connsiteX1" fmla="*/ 10023 w 10023"/>
              <a:gd name="connsiteY1" fmla="*/ 0 h 47466"/>
              <a:gd name="connsiteX2" fmla="*/ 10023 w 10023"/>
              <a:gd name="connsiteY2" fmla="*/ 47466 h 47466"/>
              <a:gd name="connsiteX3" fmla="*/ 0 w 10023"/>
              <a:gd name="connsiteY3" fmla="*/ 47464 h 47466"/>
              <a:gd name="connsiteX4" fmla="*/ 23 w 10023"/>
              <a:gd name="connsiteY4" fmla="*/ 6085 h 4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3" h="47466">
                <a:moveTo>
                  <a:pt x="23" y="6085"/>
                </a:moveTo>
                <a:lnTo>
                  <a:pt x="10023" y="0"/>
                </a:lnTo>
                <a:lnTo>
                  <a:pt x="10023" y="47466"/>
                </a:lnTo>
                <a:lnTo>
                  <a:pt x="0" y="47464"/>
                </a:lnTo>
                <a:cubicBezTo>
                  <a:pt x="8" y="33671"/>
                  <a:pt x="15" y="19878"/>
                  <a:pt x="23" y="6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751A3-30F8-EFAF-E053-82EA110C12C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47502" y="3983869"/>
            <a:ext cx="7266708" cy="154608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in one or two lines</a:t>
            </a:r>
            <a:endParaRPr lang="en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49229-583B-65E9-BA16-C737026A996B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47502" y="5564080"/>
            <a:ext cx="7125393" cy="78048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Presentation subtitle</a:t>
            </a:r>
            <a:endParaRPr lang="en-LV" dirty="0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D3BDFC2-1CA1-005C-C337-175ED86E4B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834" y="231928"/>
            <a:ext cx="2070337" cy="1142999"/>
          </a:xfrm>
          <a:prstGeom prst="rect">
            <a:avLst/>
          </a:prstGeom>
        </p:spPr>
      </p:pic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57C1E91-C0A7-7D38-E687-16DBE481AB6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5864" y="-5286"/>
            <a:ext cx="4660210" cy="6863285"/>
          </a:xfrm>
          <a:custGeom>
            <a:avLst/>
            <a:gdLst>
              <a:gd name="connsiteX0" fmla="*/ 0 w 4656137"/>
              <a:gd name="connsiteY0" fmla="*/ 6858000 h 6858000"/>
              <a:gd name="connsiteX1" fmla="*/ 1164034 w 4656137"/>
              <a:gd name="connsiteY1" fmla="*/ 0 h 6858000"/>
              <a:gd name="connsiteX2" fmla="*/ 3492103 w 4656137"/>
              <a:gd name="connsiteY2" fmla="*/ 0 h 6858000"/>
              <a:gd name="connsiteX3" fmla="*/ 4656137 w 4656137"/>
              <a:gd name="connsiteY3" fmla="*/ 6858000 h 6858000"/>
              <a:gd name="connsiteX4" fmla="*/ 0 w 4656137"/>
              <a:gd name="connsiteY4" fmla="*/ 6858000 h 6858000"/>
              <a:gd name="connsiteX0" fmla="*/ 0 w 4660210"/>
              <a:gd name="connsiteY0" fmla="*/ 6863285 h 6863285"/>
              <a:gd name="connsiteX1" fmla="*/ 1164034 w 4660210"/>
              <a:gd name="connsiteY1" fmla="*/ 5285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63285 h 6863285"/>
              <a:gd name="connsiteX1" fmla="*/ 1105893 w 4660210"/>
              <a:gd name="connsiteY1" fmla="*/ 10570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63285 h 6863285"/>
              <a:gd name="connsiteX1" fmla="*/ 1109068 w 4660210"/>
              <a:gd name="connsiteY1" fmla="*/ 1045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0210" h="6863285">
                <a:moveTo>
                  <a:pt x="0" y="6863285"/>
                </a:moveTo>
                <a:lnTo>
                  <a:pt x="1109068" y="1045"/>
                </a:lnTo>
                <a:lnTo>
                  <a:pt x="4660210" y="0"/>
                </a:lnTo>
                <a:cubicBezTo>
                  <a:pt x="4658852" y="2287762"/>
                  <a:pt x="4657495" y="4575523"/>
                  <a:pt x="4656137" y="6863285"/>
                </a:cubicBezTo>
                <a:lnTo>
                  <a:pt x="0" y="6863285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LV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F7AB62D-B255-6A43-375B-763400964A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8222" y="3608695"/>
            <a:ext cx="7265988" cy="365310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Small description or date</a:t>
            </a:r>
          </a:p>
        </p:txBody>
      </p:sp>
    </p:spTree>
    <p:extLst>
      <p:ext uri="{BB962C8B-B14F-4D97-AF65-F5344CB8AC3E}">
        <p14:creationId xmlns:p14="http://schemas.microsoft.com/office/powerpoint/2010/main" val="174874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73B0-EA79-BA37-5CA9-628DC8774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02" y="2345269"/>
            <a:ext cx="8349365" cy="2174871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Divider slide with text </a:t>
            </a:r>
            <a:br>
              <a:rPr lang="en-GB" dirty="0"/>
            </a:br>
            <a:r>
              <a:rPr lang="en-GB" dirty="0"/>
              <a:t>in one or more lines. </a:t>
            </a:r>
            <a:br>
              <a:rPr lang="en-GB" dirty="0"/>
            </a:br>
            <a:r>
              <a:rPr lang="en-GB" dirty="0"/>
              <a:t>Left aligned and cantered.</a:t>
            </a:r>
            <a:endParaRPr lang="en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04AE0-49FC-B40E-F5EA-DF6D8133D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7502" y="6068480"/>
            <a:ext cx="41148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/>
              <a:t>Small description or date</a:t>
            </a:r>
            <a:endParaRPr lang="en-LV" dirty="0"/>
          </a:p>
        </p:txBody>
      </p:sp>
      <p:pic>
        <p:nvPicPr>
          <p:cNvPr id="3" name="Picture 2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72764F1B-14FF-27BF-1808-45396D6D2C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287" y="5825467"/>
            <a:ext cx="1220392" cy="67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45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73B0-EA79-BA37-5CA9-628DC8774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02" y="2345269"/>
            <a:ext cx="8349365" cy="2174871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slide with text </a:t>
            </a:r>
            <a:br>
              <a:rPr lang="en-GB" dirty="0"/>
            </a:br>
            <a:r>
              <a:rPr lang="en-GB" dirty="0"/>
              <a:t>in one or more lines. </a:t>
            </a:r>
            <a:br>
              <a:rPr lang="en-GB" dirty="0"/>
            </a:br>
            <a:r>
              <a:rPr lang="en-GB" dirty="0"/>
              <a:t>Left aligned and cantered.</a:t>
            </a:r>
            <a:endParaRPr lang="en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04AE0-49FC-B40E-F5EA-DF6D8133D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7502" y="6068480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/>
              <a:t>Small description or date</a:t>
            </a:r>
            <a:endParaRPr lang="en-LV" dirty="0"/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B39B2A6-E8BF-383D-1A03-5478737D6C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2298" y="5825746"/>
            <a:ext cx="1219381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4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03F8D79-62EA-5ACB-D0DF-EDDA7EAC11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819281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03F8D79-62EA-5ACB-D0DF-EDDA7EAC11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11333" cy="6858000"/>
          </a:xfrm>
        </p:spPr>
        <p:txBody>
          <a:bodyPr/>
          <a:lstStyle/>
          <a:p>
            <a:endParaRPr lang="en-LV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5F1F37-91E1-1248-7DFA-29D1D9D38F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80138" y="0"/>
            <a:ext cx="6011862" cy="6858000"/>
          </a:xfrm>
        </p:spPr>
        <p:txBody>
          <a:bodyPr/>
          <a:lstStyle/>
          <a:p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3303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nual Input 10">
            <a:extLst>
              <a:ext uri="{FF2B5EF4-FFF2-40B4-BE49-F238E27FC236}">
                <a16:creationId xmlns:a16="http://schemas.microsoft.com/office/drawing/2014/main" id="{64CA96CE-275C-48D4-E212-6ED5EE03794F}"/>
              </a:ext>
            </a:extLst>
          </p:cNvPr>
          <p:cNvSpPr/>
          <p:nvPr userDrawn="1"/>
        </p:nvSpPr>
        <p:spPr>
          <a:xfrm rot="16200000" flipV="1">
            <a:off x="5572549" y="1097720"/>
            <a:ext cx="6862160" cy="46584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25586"/>
              <a:gd name="connsiteX1" fmla="*/ 10000 w 10000"/>
              <a:gd name="connsiteY1" fmla="*/ 0 h 25586"/>
              <a:gd name="connsiteX2" fmla="*/ 10000 w 10000"/>
              <a:gd name="connsiteY2" fmla="*/ 14842 h 25586"/>
              <a:gd name="connsiteX3" fmla="*/ 10 w 10000"/>
              <a:gd name="connsiteY3" fmla="*/ 25586 h 25586"/>
              <a:gd name="connsiteX4" fmla="*/ 0 w 10000"/>
              <a:gd name="connsiteY4" fmla="*/ 6085 h 25586"/>
              <a:gd name="connsiteX0" fmla="*/ 0 w 10000"/>
              <a:gd name="connsiteY0" fmla="*/ 6085 h 25624"/>
              <a:gd name="connsiteX1" fmla="*/ 10000 w 10000"/>
              <a:gd name="connsiteY1" fmla="*/ 0 h 25624"/>
              <a:gd name="connsiteX2" fmla="*/ 10000 w 10000"/>
              <a:gd name="connsiteY2" fmla="*/ 25624 h 25624"/>
              <a:gd name="connsiteX3" fmla="*/ 10 w 10000"/>
              <a:gd name="connsiteY3" fmla="*/ 25586 h 25624"/>
              <a:gd name="connsiteX4" fmla="*/ 0 w 10000"/>
              <a:gd name="connsiteY4" fmla="*/ 6085 h 25624"/>
              <a:gd name="connsiteX0" fmla="*/ 5 w 10005"/>
              <a:gd name="connsiteY0" fmla="*/ 6085 h 25624"/>
              <a:gd name="connsiteX1" fmla="*/ 10005 w 10005"/>
              <a:gd name="connsiteY1" fmla="*/ 0 h 25624"/>
              <a:gd name="connsiteX2" fmla="*/ 10005 w 10005"/>
              <a:gd name="connsiteY2" fmla="*/ 25624 h 25624"/>
              <a:gd name="connsiteX3" fmla="*/ 0 w 10005"/>
              <a:gd name="connsiteY3" fmla="*/ 25558 h 25624"/>
              <a:gd name="connsiteX4" fmla="*/ 5 w 10005"/>
              <a:gd name="connsiteY4" fmla="*/ 6085 h 2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5" h="25624">
                <a:moveTo>
                  <a:pt x="5" y="6085"/>
                </a:moveTo>
                <a:lnTo>
                  <a:pt x="10005" y="0"/>
                </a:lnTo>
                <a:lnTo>
                  <a:pt x="10005" y="25624"/>
                </a:lnTo>
                <a:lnTo>
                  <a:pt x="0" y="25558"/>
                </a:lnTo>
                <a:cubicBezTo>
                  <a:pt x="-3" y="19058"/>
                  <a:pt x="8" y="12585"/>
                  <a:pt x="5" y="60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4" name="Manual Input 10">
            <a:extLst>
              <a:ext uri="{FF2B5EF4-FFF2-40B4-BE49-F238E27FC236}">
                <a16:creationId xmlns:a16="http://schemas.microsoft.com/office/drawing/2014/main" id="{247BA004-91B2-890F-DF2F-2F1BA430FC21}"/>
              </a:ext>
            </a:extLst>
          </p:cNvPr>
          <p:cNvSpPr/>
          <p:nvPr userDrawn="1"/>
        </p:nvSpPr>
        <p:spPr>
          <a:xfrm rot="16200000" flipV="1">
            <a:off x="1841599" y="-1854430"/>
            <a:ext cx="6860058" cy="1056891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47409"/>
              <a:gd name="connsiteX1" fmla="*/ 10000 w 10000"/>
              <a:gd name="connsiteY1" fmla="*/ 0 h 47409"/>
              <a:gd name="connsiteX2" fmla="*/ 10000 w 10000"/>
              <a:gd name="connsiteY2" fmla="*/ 47409 h 47409"/>
              <a:gd name="connsiteX3" fmla="*/ 0 w 10000"/>
              <a:gd name="connsiteY3" fmla="*/ 14842 h 47409"/>
              <a:gd name="connsiteX4" fmla="*/ 0 w 10000"/>
              <a:gd name="connsiteY4" fmla="*/ 6085 h 47409"/>
              <a:gd name="connsiteX0" fmla="*/ 0 w 10000"/>
              <a:gd name="connsiteY0" fmla="*/ 6085 h 47464"/>
              <a:gd name="connsiteX1" fmla="*/ 10000 w 10000"/>
              <a:gd name="connsiteY1" fmla="*/ 0 h 47464"/>
              <a:gd name="connsiteX2" fmla="*/ 10000 w 10000"/>
              <a:gd name="connsiteY2" fmla="*/ 47409 h 47464"/>
              <a:gd name="connsiteX3" fmla="*/ 0 w 10000"/>
              <a:gd name="connsiteY3" fmla="*/ 47464 h 47464"/>
              <a:gd name="connsiteX4" fmla="*/ 0 w 10000"/>
              <a:gd name="connsiteY4" fmla="*/ 6085 h 47464"/>
              <a:gd name="connsiteX0" fmla="*/ 0 w 10000"/>
              <a:gd name="connsiteY0" fmla="*/ 6085 h 47466"/>
              <a:gd name="connsiteX1" fmla="*/ 10000 w 10000"/>
              <a:gd name="connsiteY1" fmla="*/ 0 h 47466"/>
              <a:gd name="connsiteX2" fmla="*/ 10000 w 10000"/>
              <a:gd name="connsiteY2" fmla="*/ 47466 h 47466"/>
              <a:gd name="connsiteX3" fmla="*/ 0 w 10000"/>
              <a:gd name="connsiteY3" fmla="*/ 47464 h 47466"/>
              <a:gd name="connsiteX4" fmla="*/ 0 w 10000"/>
              <a:gd name="connsiteY4" fmla="*/ 6085 h 47466"/>
              <a:gd name="connsiteX0" fmla="*/ 23 w 10023"/>
              <a:gd name="connsiteY0" fmla="*/ 6085 h 47466"/>
              <a:gd name="connsiteX1" fmla="*/ 10023 w 10023"/>
              <a:gd name="connsiteY1" fmla="*/ 0 h 47466"/>
              <a:gd name="connsiteX2" fmla="*/ 10023 w 10023"/>
              <a:gd name="connsiteY2" fmla="*/ 47466 h 47466"/>
              <a:gd name="connsiteX3" fmla="*/ 0 w 10023"/>
              <a:gd name="connsiteY3" fmla="*/ 47464 h 47466"/>
              <a:gd name="connsiteX4" fmla="*/ 23 w 10023"/>
              <a:gd name="connsiteY4" fmla="*/ 6085 h 47466"/>
              <a:gd name="connsiteX0" fmla="*/ 3 w 10003"/>
              <a:gd name="connsiteY0" fmla="*/ 6085 h 58156"/>
              <a:gd name="connsiteX1" fmla="*/ 10003 w 10003"/>
              <a:gd name="connsiteY1" fmla="*/ 0 h 58156"/>
              <a:gd name="connsiteX2" fmla="*/ 10003 w 10003"/>
              <a:gd name="connsiteY2" fmla="*/ 47466 h 58156"/>
              <a:gd name="connsiteX3" fmla="*/ 6 w 10003"/>
              <a:gd name="connsiteY3" fmla="*/ 58156 h 58156"/>
              <a:gd name="connsiteX4" fmla="*/ 3 w 10003"/>
              <a:gd name="connsiteY4" fmla="*/ 6085 h 58156"/>
              <a:gd name="connsiteX0" fmla="*/ 3 w 10003"/>
              <a:gd name="connsiteY0" fmla="*/ 6085 h 58156"/>
              <a:gd name="connsiteX1" fmla="*/ 10003 w 10003"/>
              <a:gd name="connsiteY1" fmla="*/ 0 h 58156"/>
              <a:gd name="connsiteX2" fmla="*/ 10003 w 10003"/>
              <a:gd name="connsiteY2" fmla="*/ 58110 h 58156"/>
              <a:gd name="connsiteX3" fmla="*/ 6 w 10003"/>
              <a:gd name="connsiteY3" fmla="*/ 58156 h 58156"/>
              <a:gd name="connsiteX4" fmla="*/ 3 w 10003"/>
              <a:gd name="connsiteY4" fmla="*/ 6085 h 5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3" h="58156">
                <a:moveTo>
                  <a:pt x="3" y="6085"/>
                </a:moveTo>
                <a:lnTo>
                  <a:pt x="10003" y="0"/>
                </a:lnTo>
                <a:lnTo>
                  <a:pt x="10003" y="58110"/>
                </a:lnTo>
                <a:lnTo>
                  <a:pt x="6" y="58156"/>
                </a:lnTo>
                <a:cubicBezTo>
                  <a:pt x="14" y="44363"/>
                  <a:pt x="-5" y="19878"/>
                  <a:pt x="3" y="6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2602D-AD80-2485-9EF9-9998A3CA3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03" y="403226"/>
            <a:ext cx="9668048" cy="95884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heading </a:t>
            </a:r>
            <a:br>
              <a:rPr lang="en-GB" dirty="0"/>
            </a:br>
            <a:r>
              <a:rPr lang="en-GB" dirty="0"/>
              <a:t>in one or wo lines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2B616-CECC-1AA5-3B33-9F0EA9FA2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03" y="1557868"/>
            <a:ext cx="9020348" cy="4798482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  <p:pic>
        <p:nvPicPr>
          <p:cNvPr id="10" name="Picture 9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3B52F6C2-F011-8266-3428-DD6943B0D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287" y="5825467"/>
            <a:ext cx="1220392" cy="67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4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nual Input 10">
            <a:extLst>
              <a:ext uri="{FF2B5EF4-FFF2-40B4-BE49-F238E27FC236}">
                <a16:creationId xmlns:a16="http://schemas.microsoft.com/office/drawing/2014/main" id="{5B65A2A8-274A-4FD1-9E09-C962416F3CE4}"/>
              </a:ext>
            </a:extLst>
          </p:cNvPr>
          <p:cNvSpPr/>
          <p:nvPr userDrawn="1"/>
        </p:nvSpPr>
        <p:spPr>
          <a:xfrm rot="16200000" flipV="1">
            <a:off x="896988" y="-896988"/>
            <a:ext cx="6873774" cy="86677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47409"/>
              <a:gd name="connsiteX1" fmla="*/ 10000 w 10000"/>
              <a:gd name="connsiteY1" fmla="*/ 0 h 47409"/>
              <a:gd name="connsiteX2" fmla="*/ 10000 w 10000"/>
              <a:gd name="connsiteY2" fmla="*/ 47409 h 47409"/>
              <a:gd name="connsiteX3" fmla="*/ 0 w 10000"/>
              <a:gd name="connsiteY3" fmla="*/ 14842 h 47409"/>
              <a:gd name="connsiteX4" fmla="*/ 0 w 10000"/>
              <a:gd name="connsiteY4" fmla="*/ 6085 h 47409"/>
              <a:gd name="connsiteX0" fmla="*/ 0 w 10000"/>
              <a:gd name="connsiteY0" fmla="*/ 6085 h 47464"/>
              <a:gd name="connsiteX1" fmla="*/ 10000 w 10000"/>
              <a:gd name="connsiteY1" fmla="*/ 0 h 47464"/>
              <a:gd name="connsiteX2" fmla="*/ 10000 w 10000"/>
              <a:gd name="connsiteY2" fmla="*/ 47409 h 47464"/>
              <a:gd name="connsiteX3" fmla="*/ 0 w 10000"/>
              <a:gd name="connsiteY3" fmla="*/ 47464 h 47464"/>
              <a:gd name="connsiteX4" fmla="*/ 0 w 10000"/>
              <a:gd name="connsiteY4" fmla="*/ 6085 h 47464"/>
              <a:gd name="connsiteX0" fmla="*/ 0 w 10000"/>
              <a:gd name="connsiteY0" fmla="*/ 6085 h 47466"/>
              <a:gd name="connsiteX1" fmla="*/ 10000 w 10000"/>
              <a:gd name="connsiteY1" fmla="*/ 0 h 47466"/>
              <a:gd name="connsiteX2" fmla="*/ 10000 w 10000"/>
              <a:gd name="connsiteY2" fmla="*/ 47466 h 47466"/>
              <a:gd name="connsiteX3" fmla="*/ 0 w 10000"/>
              <a:gd name="connsiteY3" fmla="*/ 47464 h 47466"/>
              <a:gd name="connsiteX4" fmla="*/ 0 w 10000"/>
              <a:gd name="connsiteY4" fmla="*/ 6085 h 47466"/>
              <a:gd name="connsiteX0" fmla="*/ 23 w 10023"/>
              <a:gd name="connsiteY0" fmla="*/ 6085 h 47466"/>
              <a:gd name="connsiteX1" fmla="*/ 10023 w 10023"/>
              <a:gd name="connsiteY1" fmla="*/ 0 h 47466"/>
              <a:gd name="connsiteX2" fmla="*/ 10023 w 10023"/>
              <a:gd name="connsiteY2" fmla="*/ 47466 h 47466"/>
              <a:gd name="connsiteX3" fmla="*/ 0 w 10023"/>
              <a:gd name="connsiteY3" fmla="*/ 47464 h 47466"/>
              <a:gd name="connsiteX4" fmla="*/ 23 w 10023"/>
              <a:gd name="connsiteY4" fmla="*/ 6085 h 4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3" h="47466">
                <a:moveTo>
                  <a:pt x="23" y="6085"/>
                </a:moveTo>
                <a:lnTo>
                  <a:pt x="10023" y="0"/>
                </a:lnTo>
                <a:lnTo>
                  <a:pt x="10023" y="47466"/>
                </a:lnTo>
                <a:lnTo>
                  <a:pt x="0" y="47464"/>
                </a:lnTo>
                <a:cubicBezTo>
                  <a:pt x="8" y="33671"/>
                  <a:pt x="15" y="19878"/>
                  <a:pt x="23" y="6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8F5FEB6F-B8FF-291B-484A-6A90CB4562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5864" y="-5286"/>
            <a:ext cx="4660210" cy="6863285"/>
          </a:xfrm>
          <a:custGeom>
            <a:avLst/>
            <a:gdLst>
              <a:gd name="connsiteX0" fmla="*/ 0 w 4656137"/>
              <a:gd name="connsiteY0" fmla="*/ 6858000 h 6858000"/>
              <a:gd name="connsiteX1" fmla="*/ 1164034 w 4656137"/>
              <a:gd name="connsiteY1" fmla="*/ 0 h 6858000"/>
              <a:gd name="connsiteX2" fmla="*/ 3492103 w 4656137"/>
              <a:gd name="connsiteY2" fmla="*/ 0 h 6858000"/>
              <a:gd name="connsiteX3" fmla="*/ 4656137 w 4656137"/>
              <a:gd name="connsiteY3" fmla="*/ 6858000 h 6858000"/>
              <a:gd name="connsiteX4" fmla="*/ 0 w 4656137"/>
              <a:gd name="connsiteY4" fmla="*/ 6858000 h 6858000"/>
              <a:gd name="connsiteX0" fmla="*/ 0 w 4660210"/>
              <a:gd name="connsiteY0" fmla="*/ 6863285 h 6863285"/>
              <a:gd name="connsiteX1" fmla="*/ 1164034 w 4660210"/>
              <a:gd name="connsiteY1" fmla="*/ 5285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63285 h 6863285"/>
              <a:gd name="connsiteX1" fmla="*/ 1105893 w 4660210"/>
              <a:gd name="connsiteY1" fmla="*/ 10570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63285 h 6863285"/>
              <a:gd name="connsiteX1" fmla="*/ 1105893 w 4660210"/>
              <a:gd name="connsiteY1" fmla="*/ 1045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0210" h="6863285">
                <a:moveTo>
                  <a:pt x="0" y="6863285"/>
                </a:moveTo>
                <a:lnTo>
                  <a:pt x="1105893" y="1045"/>
                </a:lnTo>
                <a:lnTo>
                  <a:pt x="4660210" y="0"/>
                </a:lnTo>
                <a:cubicBezTo>
                  <a:pt x="4658852" y="2287762"/>
                  <a:pt x="4657495" y="4575523"/>
                  <a:pt x="4656137" y="6863285"/>
                </a:cubicBezTo>
                <a:lnTo>
                  <a:pt x="0" y="6863285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2602D-AD80-2485-9EF9-9998A3CA3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03" y="403226"/>
            <a:ext cx="7900630" cy="95884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heading </a:t>
            </a:r>
            <a:br>
              <a:rPr lang="en-GB" dirty="0"/>
            </a:br>
            <a:r>
              <a:rPr lang="en-GB" dirty="0"/>
              <a:t>in one or wo lines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2B616-CECC-1AA5-3B33-9F0EA9FA2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03" y="1557868"/>
            <a:ext cx="7088361" cy="4798482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2230039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73B0-EA79-BA37-5CA9-628DC8774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02" y="2345269"/>
            <a:ext cx="8349365" cy="2174871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slide with text </a:t>
            </a:r>
            <a:br>
              <a:rPr lang="en-GB" dirty="0"/>
            </a:br>
            <a:r>
              <a:rPr lang="en-GB" dirty="0"/>
              <a:t>in one or more lines. </a:t>
            </a:r>
            <a:br>
              <a:rPr lang="en-GB" dirty="0"/>
            </a:br>
            <a:r>
              <a:rPr lang="en-GB" dirty="0"/>
              <a:t>Left aligned and cantered.</a:t>
            </a:r>
            <a:endParaRPr lang="en-LV" dirty="0"/>
          </a:p>
        </p:txBody>
      </p:sp>
      <p:pic>
        <p:nvPicPr>
          <p:cNvPr id="10" name="Picture 9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2BCAD1F-4449-3C02-A4E1-B59EA39D7D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2298" y="5825746"/>
            <a:ext cx="1219381" cy="673200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34A0F8C-48D8-4E6B-26B2-0291A945C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7502" y="6068480"/>
            <a:ext cx="7265988" cy="365310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Small description or date</a:t>
            </a:r>
          </a:p>
        </p:txBody>
      </p:sp>
    </p:spTree>
    <p:extLst>
      <p:ext uri="{BB962C8B-B14F-4D97-AF65-F5344CB8AC3E}">
        <p14:creationId xmlns:p14="http://schemas.microsoft.com/office/powerpoint/2010/main" val="2482537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nual Input 10">
            <a:extLst>
              <a:ext uri="{FF2B5EF4-FFF2-40B4-BE49-F238E27FC236}">
                <a16:creationId xmlns:a16="http://schemas.microsoft.com/office/drawing/2014/main" id="{5E5AE3BF-5347-E6A6-0D96-78C7EA612B73}"/>
              </a:ext>
            </a:extLst>
          </p:cNvPr>
          <p:cNvSpPr/>
          <p:nvPr userDrawn="1"/>
        </p:nvSpPr>
        <p:spPr>
          <a:xfrm rot="16200000" flipV="1">
            <a:off x="4810137" y="1105104"/>
            <a:ext cx="6861430" cy="46584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25586"/>
              <a:gd name="connsiteX1" fmla="*/ 10000 w 10000"/>
              <a:gd name="connsiteY1" fmla="*/ 0 h 25586"/>
              <a:gd name="connsiteX2" fmla="*/ 10000 w 10000"/>
              <a:gd name="connsiteY2" fmla="*/ 14842 h 25586"/>
              <a:gd name="connsiteX3" fmla="*/ 10 w 10000"/>
              <a:gd name="connsiteY3" fmla="*/ 25586 h 25586"/>
              <a:gd name="connsiteX4" fmla="*/ 0 w 10000"/>
              <a:gd name="connsiteY4" fmla="*/ 6085 h 25586"/>
              <a:gd name="connsiteX0" fmla="*/ 0 w 10000"/>
              <a:gd name="connsiteY0" fmla="*/ 6085 h 25624"/>
              <a:gd name="connsiteX1" fmla="*/ 10000 w 10000"/>
              <a:gd name="connsiteY1" fmla="*/ 0 h 25624"/>
              <a:gd name="connsiteX2" fmla="*/ 10000 w 10000"/>
              <a:gd name="connsiteY2" fmla="*/ 25624 h 25624"/>
              <a:gd name="connsiteX3" fmla="*/ 10 w 10000"/>
              <a:gd name="connsiteY3" fmla="*/ 25586 h 25624"/>
              <a:gd name="connsiteX4" fmla="*/ 0 w 10000"/>
              <a:gd name="connsiteY4" fmla="*/ 6085 h 25624"/>
              <a:gd name="connsiteX0" fmla="*/ 5 w 10005"/>
              <a:gd name="connsiteY0" fmla="*/ 6085 h 25624"/>
              <a:gd name="connsiteX1" fmla="*/ 10005 w 10005"/>
              <a:gd name="connsiteY1" fmla="*/ 0 h 25624"/>
              <a:gd name="connsiteX2" fmla="*/ 10005 w 10005"/>
              <a:gd name="connsiteY2" fmla="*/ 25624 h 25624"/>
              <a:gd name="connsiteX3" fmla="*/ 0 w 10005"/>
              <a:gd name="connsiteY3" fmla="*/ 25558 h 25624"/>
              <a:gd name="connsiteX4" fmla="*/ 5 w 10005"/>
              <a:gd name="connsiteY4" fmla="*/ 6085 h 2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5" h="25624">
                <a:moveTo>
                  <a:pt x="5" y="6085"/>
                </a:moveTo>
                <a:lnTo>
                  <a:pt x="10005" y="0"/>
                </a:lnTo>
                <a:lnTo>
                  <a:pt x="10005" y="25624"/>
                </a:lnTo>
                <a:lnTo>
                  <a:pt x="0" y="25558"/>
                </a:lnTo>
                <a:cubicBezTo>
                  <a:pt x="-3" y="19058"/>
                  <a:pt x="8" y="12585"/>
                  <a:pt x="5" y="60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" name="Manual Input 10">
            <a:extLst>
              <a:ext uri="{FF2B5EF4-FFF2-40B4-BE49-F238E27FC236}">
                <a16:creationId xmlns:a16="http://schemas.microsoft.com/office/drawing/2014/main" id="{10164665-F76E-7176-BD65-D17F585952AA}"/>
              </a:ext>
            </a:extLst>
          </p:cNvPr>
          <p:cNvSpPr/>
          <p:nvPr userDrawn="1"/>
        </p:nvSpPr>
        <p:spPr>
          <a:xfrm rot="16200000" flipV="1">
            <a:off x="876204" y="-876204"/>
            <a:ext cx="6873774" cy="862618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47409"/>
              <a:gd name="connsiteX1" fmla="*/ 10000 w 10000"/>
              <a:gd name="connsiteY1" fmla="*/ 0 h 47409"/>
              <a:gd name="connsiteX2" fmla="*/ 10000 w 10000"/>
              <a:gd name="connsiteY2" fmla="*/ 47409 h 47409"/>
              <a:gd name="connsiteX3" fmla="*/ 0 w 10000"/>
              <a:gd name="connsiteY3" fmla="*/ 14842 h 47409"/>
              <a:gd name="connsiteX4" fmla="*/ 0 w 10000"/>
              <a:gd name="connsiteY4" fmla="*/ 6085 h 47409"/>
              <a:gd name="connsiteX0" fmla="*/ 0 w 10000"/>
              <a:gd name="connsiteY0" fmla="*/ 6085 h 47464"/>
              <a:gd name="connsiteX1" fmla="*/ 10000 w 10000"/>
              <a:gd name="connsiteY1" fmla="*/ 0 h 47464"/>
              <a:gd name="connsiteX2" fmla="*/ 10000 w 10000"/>
              <a:gd name="connsiteY2" fmla="*/ 47409 h 47464"/>
              <a:gd name="connsiteX3" fmla="*/ 0 w 10000"/>
              <a:gd name="connsiteY3" fmla="*/ 47464 h 47464"/>
              <a:gd name="connsiteX4" fmla="*/ 0 w 10000"/>
              <a:gd name="connsiteY4" fmla="*/ 6085 h 47464"/>
              <a:gd name="connsiteX0" fmla="*/ 0 w 10000"/>
              <a:gd name="connsiteY0" fmla="*/ 6085 h 47466"/>
              <a:gd name="connsiteX1" fmla="*/ 10000 w 10000"/>
              <a:gd name="connsiteY1" fmla="*/ 0 h 47466"/>
              <a:gd name="connsiteX2" fmla="*/ 10000 w 10000"/>
              <a:gd name="connsiteY2" fmla="*/ 47466 h 47466"/>
              <a:gd name="connsiteX3" fmla="*/ 0 w 10000"/>
              <a:gd name="connsiteY3" fmla="*/ 47464 h 47466"/>
              <a:gd name="connsiteX4" fmla="*/ 0 w 10000"/>
              <a:gd name="connsiteY4" fmla="*/ 6085 h 47466"/>
              <a:gd name="connsiteX0" fmla="*/ 23 w 10023"/>
              <a:gd name="connsiteY0" fmla="*/ 6085 h 47466"/>
              <a:gd name="connsiteX1" fmla="*/ 10023 w 10023"/>
              <a:gd name="connsiteY1" fmla="*/ 0 h 47466"/>
              <a:gd name="connsiteX2" fmla="*/ 10023 w 10023"/>
              <a:gd name="connsiteY2" fmla="*/ 47466 h 47466"/>
              <a:gd name="connsiteX3" fmla="*/ 0 w 10023"/>
              <a:gd name="connsiteY3" fmla="*/ 47464 h 47466"/>
              <a:gd name="connsiteX4" fmla="*/ 23 w 10023"/>
              <a:gd name="connsiteY4" fmla="*/ 6085 h 4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3" h="47466">
                <a:moveTo>
                  <a:pt x="23" y="6085"/>
                </a:moveTo>
                <a:lnTo>
                  <a:pt x="10023" y="0"/>
                </a:lnTo>
                <a:lnTo>
                  <a:pt x="10023" y="47466"/>
                </a:lnTo>
                <a:lnTo>
                  <a:pt x="0" y="47464"/>
                </a:lnTo>
                <a:cubicBezTo>
                  <a:pt x="8" y="33671"/>
                  <a:pt x="15" y="19878"/>
                  <a:pt x="23" y="6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751A3-30F8-EFAF-E053-82EA110C12C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47504" y="2634930"/>
            <a:ext cx="7266708" cy="1546085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Farewell text </a:t>
            </a:r>
            <a:br>
              <a:rPr lang="en-GB" dirty="0"/>
            </a:br>
            <a:r>
              <a:rPr lang="en-GB" dirty="0"/>
              <a:t>in one or two lines</a:t>
            </a:r>
            <a:endParaRPr lang="en-LV" dirty="0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D3BDFC2-1CA1-005C-C337-175ED86E4B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834" y="231928"/>
            <a:ext cx="2070337" cy="1142999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BAC310F-8E57-8CB4-0C68-E8399E12F3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504" y="5441018"/>
            <a:ext cx="5648496" cy="960429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LV" dirty="0"/>
              <a:t>Credentials</a:t>
            </a:r>
          </a:p>
          <a:p>
            <a:r>
              <a:rPr lang="en-LV" dirty="0"/>
              <a:t>Contact information</a:t>
            </a:r>
          </a:p>
          <a:p>
            <a:r>
              <a:rPr lang="en-LV" dirty="0"/>
              <a:t>Date &amp; other information</a:t>
            </a:r>
          </a:p>
          <a:p>
            <a:r>
              <a:rPr lang="en-LV" dirty="0"/>
              <a:t>Always anchored to the bottom </a:t>
            </a:r>
          </a:p>
        </p:txBody>
      </p:sp>
    </p:spTree>
    <p:extLst>
      <p:ext uri="{BB962C8B-B14F-4D97-AF65-F5344CB8AC3E}">
        <p14:creationId xmlns:p14="http://schemas.microsoft.com/office/powerpoint/2010/main" val="1034761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nual Input 10">
            <a:extLst>
              <a:ext uri="{FF2B5EF4-FFF2-40B4-BE49-F238E27FC236}">
                <a16:creationId xmlns:a16="http://schemas.microsoft.com/office/drawing/2014/main" id="{55779186-4E78-D549-A43A-28E28B76AA10}"/>
              </a:ext>
            </a:extLst>
          </p:cNvPr>
          <p:cNvSpPr/>
          <p:nvPr userDrawn="1"/>
        </p:nvSpPr>
        <p:spPr>
          <a:xfrm rot="16200000" flipV="1">
            <a:off x="896988" y="-896988"/>
            <a:ext cx="6873774" cy="86677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47409"/>
              <a:gd name="connsiteX1" fmla="*/ 10000 w 10000"/>
              <a:gd name="connsiteY1" fmla="*/ 0 h 47409"/>
              <a:gd name="connsiteX2" fmla="*/ 10000 w 10000"/>
              <a:gd name="connsiteY2" fmla="*/ 47409 h 47409"/>
              <a:gd name="connsiteX3" fmla="*/ 0 w 10000"/>
              <a:gd name="connsiteY3" fmla="*/ 14842 h 47409"/>
              <a:gd name="connsiteX4" fmla="*/ 0 w 10000"/>
              <a:gd name="connsiteY4" fmla="*/ 6085 h 47409"/>
              <a:gd name="connsiteX0" fmla="*/ 0 w 10000"/>
              <a:gd name="connsiteY0" fmla="*/ 6085 h 47464"/>
              <a:gd name="connsiteX1" fmla="*/ 10000 w 10000"/>
              <a:gd name="connsiteY1" fmla="*/ 0 h 47464"/>
              <a:gd name="connsiteX2" fmla="*/ 10000 w 10000"/>
              <a:gd name="connsiteY2" fmla="*/ 47409 h 47464"/>
              <a:gd name="connsiteX3" fmla="*/ 0 w 10000"/>
              <a:gd name="connsiteY3" fmla="*/ 47464 h 47464"/>
              <a:gd name="connsiteX4" fmla="*/ 0 w 10000"/>
              <a:gd name="connsiteY4" fmla="*/ 6085 h 47464"/>
              <a:gd name="connsiteX0" fmla="*/ 0 w 10000"/>
              <a:gd name="connsiteY0" fmla="*/ 6085 h 47466"/>
              <a:gd name="connsiteX1" fmla="*/ 10000 w 10000"/>
              <a:gd name="connsiteY1" fmla="*/ 0 h 47466"/>
              <a:gd name="connsiteX2" fmla="*/ 10000 w 10000"/>
              <a:gd name="connsiteY2" fmla="*/ 47466 h 47466"/>
              <a:gd name="connsiteX3" fmla="*/ 0 w 10000"/>
              <a:gd name="connsiteY3" fmla="*/ 47464 h 47466"/>
              <a:gd name="connsiteX4" fmla="*/ 0 w 10000"/>
              <a:gd name="connsiteY4" fmla="*/ 6085 h 47466"/>
              <a:gd name="connsiteX0" fmla="*/ 23 w 10023"/>
              <a:gd name="connsiteY0" fmla="*/ 6085 h 47466"/>
              <a:gd name="connsiteX1" fmla="*/ 10023 w 10023"/>
              <a:gd name="connsiteY1" fmla="*/ 0 h 47466"/>
              <a:gd name="connsiteX2" fmla="*/ 10023 w 10023"/>
              <a:gd name="connsiteY2" fmla="*/ 47466 h 47466"/>
              <a:gd name="connsiteX3" fmla="*/ 0 w 10023"/>
              <a:gd name="connsiteY3" fmla="*/ 47464 h 47466"/>
              <a:gd name="connsiteX4" fmla="*/ 23 w 10023"/>
              <a:gd name="connsiteY4" fmla="*/ 6085 h 4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3" h="47466">
                <a:moveTo>
                  <a:pt x="23" y="6085"/>
                </a:moveTo>
                <a:lnTo>
                  <a:pt x="10023" y="0"/>
                </a:lnTo>
                <a:lnTo>
                  <a:pt x="10023" y="47466"/>
                </a:lnTo>
                <a:lnTo>
                  <a:pt x="0" y="47464"/>
                </a:lnTo>
                <a:cubicBezTo>
                  <a:pt x="8" y="33671"/>
                  <a:pt x="15" y="19878"/>
                  <a:pt x="23" y="6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57C1E91-C0A7-7D38-E687-16DBE481AB6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5864" y="-5286"/>
            <a:ext cx="4660210" cy="6863285"/>
          </a:xfrm>
          <a:custGeom>
            <a:avLst/>
            <a:gdLst>
              <a:gd name="connsiteX0" fmla="*/ 0 w 4656137"/>
              <a:gd name="connsiteY0" fmla="*/ 6858000 h 6858000"/>
              <a:gd name="connsiteX1" fmla="*/ 1164034 w 4656137"/>
              <a:gd name="connsiteY1" fmla="*/ 0 h 6858000"/>
              <a:gd name="connsiteX2" fmla="*/ 3492103 w 4656137"/>
              <a:gd name="connsiteY2" fmla="*/ 0 h 6858000"/>
              <a:gd name="connsiteX3" fmla="*/ 4656137 w 4656137"/>
              <a:gd name="connsiteY3" fmla="*/ 6858000 h 6858000"/>
              <a:gd name="connsiteX4" fmla="*/ 0 w 4656137"/>
              <a:gd name="connsiteY4" fmla="*/ 6858000 h 6858000"/>
              <a:gd name="connsiteX0" fmla="*/ 0 w 4660210"/>
              <a:gd name="connsiteY0" fmla="*/ 6863285 h 6863285"/>
              <a:gd name="connsiteX1" fmla="*/ 1164034 w 4660210"/>
              <a:gd name="connsiteY1" fmla="*/ 5285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63285 h 6863285"/>
              <a:gd name="connsiteX1" fmla="*/ 1105893 w 4660210"/>
              <a:gd name="connsiteY1" fmla="*/ 10570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63285 h 6863285"/>
              <a:gd name="connsiteX1" fmla="*/ 1109068 w 4660210"/>
              <a:gd name="connsiteY1" fmla="*/ 1045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0210" h="6863285">
                <a:moveTo>
                  <a:pt x="0" y="6863285"/>
                </a:moveTo>
                <a:lnTo>
                  <a:pt x="1109068" y="1045"/>
                </a:lnTo>
                <a:lnTo>
                  <a:pt x="4660210" y="0"/>
                </a:lnTo>
                <a:cubicBezTo>
                  <a:pt x="4658852" y="2287762"/>
                  <a:pt x="4657495" y="4575523"/>
                  <a:pt x="4656137" y="6863285"/>
                </a:cubicBezTo>
                <a:lnTo>
                  <a:pt x="0" y="6863285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751A3-30F8-EFAF-E053-82EA110C12C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47504" y="2634930"/>
            <a:ext cx="7266708" cy="1546085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Farewell text </a:t>
            </a:r>
            <a:br>
              <a:rPr lang="en-GB" dirty="0"/>
            </a:br>
            <a:r>
              <a:rPr lang="en-GB" dirty="0"/>
              <a:t>in one or two lines</a:t>
            </a:r>
            <a:endParaRPr lang="en-LV" dirty="0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D3BDFC2-1CA1-005C-C337-175ED86E4B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834" y="231928"/>
            <a:ext cx="2070337" cy="1142999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4E9E1E1-1C27-AEF5-8A1E-024C06886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504" y="5441018"/>
            <a:ext cx="5648496" cy="960429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LV" dirty="0"/>
              <a:t>Credentials</a:t>
            </a:r>
          </a:p>
          <a:p>
            <a:r>
              <a:rPr lang="en-LV" dirty="0"/>
              <a:t>Contact information</a:t>
            </a:r>
          </a:p>
          <a:p>
            <a:r>
              <a:rPr lang="en-LV" dirty="0"/>
              <a:t>Date &amp; other information</a:t>
            </a:r>
          </a:p>
          <a:p>
            <a:r>
              <a:rPr lang="en-LV" dirty="0"/>
              <a:t>Always anchored to the bottom </a:t>
            </a:r>
          </a:p>
        </p:txBody>
      </p:sp>
    </p:spTree>
    <p:extLst>
      <p:ext uri="{BB962C8B-B14F-4D97-AF65-F5344CB8AC3E}">
        <p14:creationId xmlns:p14="http://schemas.microsoft.com/office/powerpoint/2010/main" val="911709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2602D-AD80-2485-9EF9-9998A3CA3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03" y="403226"/>
            <a:ext cx="5267497" cy="95884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heading </a:t>
            </a:r>
            <a:br>
              <a:rPr lang="en-GB" dirty="0"/>
            </a:br>
            <a:r>
              <a:rPr lang="en-GB" dirty="0"/>
              <a:t>in one or wo lines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2B616-CECC-1AA5-3B33-9F0EA9FA2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03" y="1557868"/>
            <a:ext cx="5267497" cy="4798482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79EE661-228B-167B-CA04-78750D2F21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2298" y="5825746"/>
            <a:ext cx="1219381" cy="673200"/>
          </a:xfrm>
          <a:prstGeom prst="rect">
            <a:avLst/>
          </a:prstGeom>
        </p:spPr>
      </p:pic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F5CE622F-43F9-14C9-C3D4-D50D4ECC3B2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935663" y="403226"/>
            <a:ext cx="5935662" cy="5252507"/>
          </a:xfrm>
        </p:spPr>
        <p:txBody>
          <a:bodyPr/>
          <a:lstStyle/>
          <a:p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56496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2BCAD1F-4449-3C02-A4E1-B59EA39D7D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2298" y="5825746"/>
            <a:ext cx="1219381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0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6F88C3-3F15-58AD-90F6-9AB1D4E1A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98D8F-3F20-0EA2-3D4B-5930BD10E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01680-3EBA-B3A4-961B-F5E7D45728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81AC4-BACD-3D4B-95A6-B81DC865E6EE}" type="datetimeFigureOut">
              <a:rPr lang="en-LV" smtClean="0"/>
              <a:t>03/04/2025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3B0F6-00BA-25A3-7B1F-E391E33B1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5ADEB-5996-146C-FBD6-095DFD962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DF862-E127-2A40-A41B-E744E62EFEB5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23152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50" r:id="rId3"/>
    <p:sldLayoutId id="2147483663" r:id="rId4"/>
    <p:sldLayoutId id="2147483651" r:id="rId5"/>
    <p:sldLayoutId id="2147483666" r:id="rId6"/>
    <p:sldLayoutId id="2147483665" r:id="rId7"/>
    <p:sldLayoutId id="2147483667" r:id="rId8"/>
    <p:sldLayoutId id="2147483678" r:id="rId9"/>
    <p:sldLayoutId id="2147483649" r:id="rId10"/>
    <p:sldLayoutId id="2147483661" r:id="rId11"/>
    <p:sldLayoutId id="2147483669" r:id="rId12"/>
    <p:sldLayoutId id="2147483670" r:id="rId13"/>
    <p:sldLayoutId id="2147483668" r:id="rId14"/>
    <p:sldLayoutId id="2147483672" r:id="rId15"/>
    <p:sldLayoutId id="2147483671" r:id="rId16"/>
    <p:sldLayoutId id="2147483673" r:id="rId17"/>
    <p:sldLayoutId id="2147483677" r:id="rId18"/>
    <p:sldLayoutId id="2147483674" r:id="rId19"/>
    <p:sldLayoutId id="2147483675" r:id="rId20"/>
    <p:sldLayoutId id="2147483676" r:id="rId21"/>
    <p:sldLayoutId id="2147483655" r:id="rId22"/>
    <p:sldLayoutId id="2147483664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6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6886D-E4DD-3665-B0E7-F78D52845C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377" y="3078932"/>
            <a:ext cx="7266708" cy="1546085"/>
          </a:xfrm>
        </p:spPr>
        <p:txBody>
          <a:bodyPr>
            <a:normAutofit fontScale="90000"/>
          </a:bodyPr>
          <a:lstStyle/>
          <a:p>
            <a:r>
              <a:rPr lang="lv-LV" sz="4400" dirty="0">
                <a:effectLst/>
                <a:ea typeface="Calibri" panose="020F0502020204030204" pitchFamily="34" charset="0"/>
              </a:rPr>
              <a:t>Smago ceļu satiksmes </a:t>
            </a:r>
            <a:br>
              <a:rPr lang="lv-LV" sz="4400" dirty="0">
                <a:effectLst/>
                <a:ea typeface="Calibri" panose="020F0502020204030204" pitchFamily="34" charset="0"/>
              </a:rPr>
            </a:br>
            <a:r>
              <a:rPr lang="lv-LV" sz="4400" dirty="0">
                <a:effectLst/>
                <a:ea typeface="Calibri" panose="020F0502020204030204" pitchFamily="34" charset="0"/>
              </a:rPr>
              <a:t>negadījumu izpētes </a:t>
            </a:r>
            <a:br>
              <a:rPr lang="lv-LV" sz="4400" dirty="0">
                <a:effectLst/>
                <a:ea typeface="Calibri" panose="020F0502020204030204" pitchFamily="34" charset="0"/>
              </a:rPr>
            </a:br>
            <a:r>
              <a:rPr lang="lv-LV" sz="4400" dirty="0">
                <a:effectLst/>
                <a:ea typeface="Calibri" panose="020F0502020204030204" pitchFamily="34" charset="0"/>
              </a:rPr>
              <a:t>pilotprojekts</a:t>
            </a:r>
            <a:br>
              <a:rPr lang="lv-LV" sz="3200" dirty="0">
                <a:effectLst/>
                <a:ea typeface="Calibri" panose="020F0502020204030204" pitchFamily="34" charset="0"/>
              </a:rPr>
            </a:br>
            <a:r>
              <a:rPr lang="lv-LV" sz="1300" dirty="0">
                <a:effectLst/>
                <a:ea typeface="Calibri" panose="020F0502020204030204" pitchFamily="34" charset="0"/>
              </a:rPr>
              <a:t> </a:t>
            </a:r>
            <a:br>
              <a:rPr lang="lv-LV" sz="3200" dirty="0">
                <a:effectLst/>
                <a:ea typeface="Calibri" panose="020F0502020204030204" pitchFamily="34" charset="0"/>
              </a:rPr>
            </a:br>
            <a:br>
              <a:rPr lang="lv-LV" sz="3200" dirty="0">
                <a:effectLst/>
                <a:ea typeface="Calibri" panose="020F0502020204030204" pitchFamily="34" charset="0"/>
              </a:rPr>
            </a:br>
            <a:r>
              <a:rPr lang="lv-LV" sz="3200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</a:rPr>
              <a:t>Pētījuma rezultāti</a:t>
            </a:r>
            <a:endParaRPr lang="en-LV" sz="3200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Attēla vietturis 7">
            <a:extLst>
              <a:ext uri="{FF2B5EF4-FFF2-40B4-BE49-F238E27FC236}">
                <a16:creationId xmlns:a16="http://schemas.microsoft.com/office/drawing/2014/main" id="{1CF1DC75-B31E-EB28-8C49-06CED643650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1184E7-F9A1-B701-C205-D1A3300CC6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098" y="6208299"/>
            <a:ext cx="2715804" cy="365310"/>
          </a:xfrm>
        </p:spPr>
        <p:txBody>
          <a:bodyPr>
            <a:noAutofit/>
          </a:bodyPr>
          <a:lstStyle/>
          <a:p>
            <a:pPr algn="r"/>
            <a:r>
              <a:rPr lang="lv-LV" sz="1800" dirty="0"/>
              <a:t>05.03.2025.</a:t>
            </a:r>
            <a:endParaRPr lang="en-LV" sz="1800" dirty="0"/>
          </a:p>
        </p:txBody>
      </p:sp>
      <p:sp>
        <p:nvSpPr>
          <p:cNvPr id="3" name="Apakšvirsraksts 4">
            <a:extLst>
              <a:ext uri="{FF2B5EF4-FFF2-40B4-BE49-F238E27FC236}">
                <a16:creationId xmlns:a16="http://schemas.microsoft.com/office/drawing/2014/main" id="{5052B3E5-84B3-7A2E-9EE6-94EA19C7C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611" y="4622344"/>
            <a:ext cx="7125393" cy="1585955"/>
          </a:xfrm>
        </p:spPr>
        <p:txBody>
          <a:bodyPr>
            <a:noAutofit/>
          </a:bodyPr>
          <a:lstStyle/>
          <a:p>
            <a:pPr algn="r">
              <a:lnSpc>
                <a:spcPct val="120000"/>
              </a:lnSpc>
            </a:pPr>
            <a:endParaRPr lang="lv-LV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lv-LV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Oskars Irbītis</a:t>
            </a:r>
          </a:p>
          <a:p>
            <a:pPr algn="r">
              <a:lnSpc>
                <a:spcPct val="120000"/>
              </a:lnSpc>
            </a:pPr>
            <a:r>
              <a:rPr lang="lv-LV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Smago ceļu satiksmes negadījumu izpētes pilotprojekta vadītājs</a:t>
            </a:r>
            <a:endParaRPr lang="lv-LV" sz="2000" i="1" dirty="0"/>
          </a:p>
        </p:txBody>
      </p:sp>
    </p:spTree>
    <p:extLst>
      <p:ext uri="{BB962C8B-B14F-4D97-AF65-F5344CB8AC3E}">
        <p14:creationId xmlns:p14="http://schemas.microsoft.com/office/powerpoint/2010/main" val="331798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BBE50F7-DE33-CF01-BE18-C6D5FCA606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5864" y="0"/>
            <a:ext cx="4660210" cy="687150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2FB26CE-BEFA-443E-9EC1-CE5146EB2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lv-LV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Pieaug procentuālā kravas automobiļu un autobusu iesaiste smagajos </a:t>
            </a:r>
            <a:r>
              <a:rPr lang="lv-LV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CSNg</a:t>
            </a:r>
            <a:endParaRPr lang="lv-LV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Satura vietturis 7">
            <a:extLst>
              <a:ext uri="{FF2B5EF4-FFF2-40B4-BE49-F238E27FC236}">
                <a16:creationId xmlns:a16="http://schemas.microsoft.com/office/drawing/2014/main" id="{07675BEA-6458-F55E-8562-537992B77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03" y="1662643"/>
            <a:ext cx="7486464" cy="3296015"/>
          </a:xfrm>
        </p:spPr>
        <p:txBody>
          <a:bodyPr anchor="t">
            <a:normAutofit/>
          </a:bodyPr>
          <a:lstStyle/>
          <a:p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Liels profesionālo autovadītāju </a:t>
            </a:r>
            <a:r>
              <a:rPr lang="lv-LV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trūkums</a:t>
            </a:r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</a:p>
          <a:p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Straujš profesionālo autovadītāju vidējā </a:t>
            </a:r>
            <a:r>
              <a:rPr lang="lv-LV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vecuma pieaugums</a:t>
            </a:r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</a:p>
          <a:p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Nav pieejama profesionālu autovadītāju </a:t>
            </a:r>
            <a:r>
              <a:rPr lang="lv-LV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arodizglītība</a:t>
            </a:r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 </a:t>
            </a:r>
          </a:p>
          <a:p>
            <a:endParaRPr lang="lv-LV" sz="1800" dirty="0"/>
          </a:p>
          <a:p>
            <a:endParaRPr lang="lv-LV" sz="1800" dirty="0"/>
          </a:p>
        </p:txBody>
      </p:sp>
      <p:pic>
        <p:nvPicPr>
          <p:cNvPr id="4" name="Attēls 3" descr="Attēls, kurā ir logotips, fonts, simbols, grafika&#10;&#10;Mākslīgā intelekta ģenerētais saturs var būt nepareizs.">
            <a:extLst>
              <a:ext uri="{FF2B5EF4-FFF2-40B4-BE49-F238E27FC236}">
                <a16:creationId xmlns:a16="http://schemas.microsoft.com/office/drawing/2014/main" id="{052EA8A5-ACD7-80B0-92D6-A844A6C0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6170" y="5822157"/>
            <a:ext cx="1226361" cy="6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6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BBE50F7-DE33-CF01-BE18-C6D5FCA606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5864" y="-13505"/>
            <a:ext cx="4660210" cy="687150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2FB26CE-BEFA-443E-9EC1-CE5146EB2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lv-LV" dirty="0"/>
              <a:t>Secinājumi par pilotprojekta norisi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8CE4ECF6-AF8F-72E8-2373-AD12FE0D8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03" y="1176868"/>
            <a:ext cx="7088361" cy="3179137"/>
          </a:xfrm>
        </p:spPr>
        <p:txBody>
          <a:bodyPr anchor="t">
            <a:normAutofit/>
          </a:bodyPr>
          <a:lstStyle/>
          <a:p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Smago ceļu satiksmes negadījumu izpētes pilotprojekts </a:t>
            </a:r>
            <a:r>
              <a:rPr lang="lv-LV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ir bijis veiksmīgs</a:t>
            </a:r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un ir sasniedzis nospraustos mērķus.</a:t>
            </a:r>
          </a:p>
          <a:p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Ir nepieciešams pāriet uz </a:t>
            </a:r>
            <a:r>
              <a:rPr lang="lv-LV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pastāvīgu, sistemātisku</a:t>
            </a:r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smago ceļu satiksmes negadījumu izpēti.</a:t>
            </a:r>
          </a:p>
          <a:p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  <a:cs typeface="Times New Roman" panose="02020603050405020304" pitchFamily="18" charset="0"/>
              </a:rPr>
              <a:t>Nepieciešams projektam </a:t>
            </a:r>
            <a:r>
              <a:rPr lang="lv-LV" sz="1800" b="1" dirty="0">
                <a:solidFill>
                  <a:schemeClr val="tx1">
                    <a:lumMod val="90000"/>
                    <a:lumOff val="10000"/>
                  </a:schemeClr>
                </a:solidFill>
                <a:cs typeface="Times New Roman" panose="02020603050405020304" pitchFamily="18" charset="0"/>
              </a:rPr>
              <a:t>piesaistīt medicīnas un uzvedības speciālistus</a:t>
            </a:r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  <a:cs typeface="Times New Roman" panose="02020603050405020304" pitchFamily="18" charset="0"/>
              </a:rPr>
              <a:t>, jo liela daļa CSNg ietekmējošo faktoru ir tieši cilvēciskie faktori.</a:t>
            </a:r>
            <a:endParaRPr lang="lv-LV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endParaRPr lang="lv-LV" sz="1800" dirty="0"/>
          </a:p>
        </p:txBody>
      </p:sp>
      <p:pic>
        <p:nvPicPr>
          <p:cNvPr id="2" name="Attēls 1" descr="Attēls, kurā ir logotips, fonts, simbols, grafika&#10;&#10;Mākslīgā intelekta ģenerētais saturs var būt nepareizs.">
            <a:extLst>
              <a:ext uri="{FF2B5EF4-FFF2-40B4-BE49-F238E27FC236}">
                <a16:creationId xmlns:a16="http://schemas.microsoft.com/office/drawing/2014/main" id="{DFE4DE8E-E3F9-1F09-76FB-15D236CFEF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6170" y="5822157"/>
            <a:ext cx="1226361" cy="6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85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BBE50F7-DE33-CF01-BE18-C6D5FCA606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8"/>
          <a:stretch/>
        </p:blipFill>
        <p:spPr>
          <a:xfrm>
            <a:off x="7535864" y="-13505"/>
            <a:ext cx="4660210" cy="687150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2FB26CE-BEFA-443E-9EC1-CE5146EB2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lv-LV" dirty="0"/>
              <a:t>Sadarbība ar citām institūcijām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8CE4ECF6-AF8F-72E8-2373-AD12FE0D8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03" y="1362074"/>
            <a:ext cx="7088361" cy="3661832"/>
          </a:xfrm>
        </p:spPr>
        <p:txBody>
          <a:bodyPr anchor="t">
            <a:normAutofit/>
          </a:bodyPr>
          <a:lstStyle/>
          <a:p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Ir izveidots </a:t>
            </a:r>
            <a:r>
              <a:rPr lang="lv-LV" sz="18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veiksmīgas sadarbības modelis </a:t>
            </a:r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starp VAS CSDD, Valsts policiju, VSIA Latvijas valsts ceļiem, Satiksmes ministriju un </a:t>
            </a:r>
            <a:r>
              <a:rPr lang="lv-LV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Iekšlietu</a:t>
            </a:r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ministriju. Papildus būtu jāveido informācijas apmaiņas sistēma ar pašvaldībām.</a:t>
            </a:r>
          </a:p>
          <a:p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Sadarbība ar Valsts policiju </a:t>
            </a:r>
            <a:r>
              <a:rPr lang="lv-LV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operatīvi saņemot informāciju </a:t>
            </a:r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par notikušajiem smagajiem CSNg.</a:t>
            </a:r>
          </a:p>
          <a:p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Notikuma vietā </a:t>
            </a:r>
            <a:r>
              <a:rPr lang="lv-LV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savākto datu nodošana </a:t>
            </a:r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Valsts policijai.</a:t>
            </a:r>
          </a:p>
          <a:p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Laba sadarbība negadījuma vietās ar </a:t>
            </a:r>
            <a:r>
              <a:rPr lang="lv-LV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Valsts policiju un Latvijas Valsts ceļiem.</a:t>
            </a:r>
          </a:p>
          <a:p>
            <a:endParaRPr lang="lv-LV" sz="1800" dirty="0"/>
          </a:p>
        </p:txBody>
      </p:sp>
      <p:pic>
        <p:nvPicPr>
          <p:cNvPr id="2" name="Attēls 1" descr="Attēls, kurā ir logotips, fonts, simbols, grafika&#10;&#10;Mākslīgā intelekta ģenerētais saturs var būt nepareizs.">
            <a:extLst>
              <a:ext uri="{FF2B5EF4-FFF2-40B4-BE49-F238E27FC236}">
                <a16:creationId xmlns:a16="http://schemas.microsoft.com/office/drawing/2014/main" id="{4584BCF1-FE29-8CFE-E0BD-F2865A8638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6170" y="5822157"/>
            <a:ext cx="1226361" cy="6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70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BBE50F7-DE33-CF01-BE18-C6D5FCA606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5864" y="-13505"/>
            <a:ext cx="4660210" cy="687150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2FB26CE-BEFA-443E-9EC1-CE5146EB2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lv-LV" dirty="0"/>
              <a:t>Pāreja uz pastāvīgu un sistemātisku smago ceļu satiksmes negadījumu izpētes un analīzes procesa nodrošināšanu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8CE4ECF6-AF8F-72E8-2373-AD12FE0D8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03" y="1894570"/>
            <a:ext cx="7562093" cy="460637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lv-LV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Ir izstrādātas un pārbaudītas darba metodes</a:t>
            </a:r>
          </a:p>
          <a:p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Ir iegādātas nepieciešamās iekārtas</a:t>
            </a:r>
          </a:p>
          <a:p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Ir pilotprojekta laikā uzkrātā pieredze un zināšanas</a:t>
            </a:r>
          </a:p>
          <a:p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Ir laba sadarbība ar VP, LVC, SM, ārzemju kolēģiem</a:t>
            </a:r>
          </a:p>
          <a:p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Ir apzināti nepieciešamie resursi</a:t>
            </a:r>
          </a:p>
          <a:p>
            <a:endParaRPr lang="lv-LV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lv-LV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Nepieciešams:</a:t>
            </a:r>
          </a:p>
          <a:p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Normatīvo aktu pieņemšana</a:t>
            </a:r>
          </a:p>
          <a:p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Izveidot un aprīkot otru vienību darbam negadījumu vietās </a:t>
            </a:r>
          </a:p>
          <a:p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Pēc likuma pieņemšanas izpētē piesaistīt ārstus un uzvedības speciālistus</a:t>
            </a:r>
          </a:p>
          <a:p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Izveidot uzskaites un analīzes datorsistēmu</a:t>
            </a:r>
          </a:p>
          <a:p>
            <a:endParaRPr lang="lv-LV" sz="1800" dirty="0"/>
          </a:p>
        </p:txBody>
      </p:sp>
      <p:pic>
        <p:nvPicPr>
          <p:cNvPr id="2" name="Attēls 1" descr="Attēls, kurā ir logotips, fonts, simbols, grafika&#10;&#10;Mākslīgā intelekta ģenerētais saturs var būt nepareizs.">
            <a:extLst>
              <a:ext uri="{FF2B5EF4-FFF2-40B4-BE49-F238E27FC236}">
                <a16:creationId xmlns:a16="http://schemas.microsoft.com/office/drawing/2014/main" id="{432C976B-59A4-3167-AE81-F8344707B5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6170" y="5822157"/>
            <a:ext cx="1226361" cy="6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08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BBE50F7-DE33-CF01-BE18-C6D5FCA606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1790" y="-13504"/>
            <a:ext cx="4660210" cy="687150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2FB26CE-BEFA-443E-9EC1-CE5146EB2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01" y="163311"/>
            <a:ext cx="7900630" cy="958848"/>
          </a:xfrm>
        </p:spPr>
        <p:txBody>
          <a:bodyPr>
            <a:normAutofit fontScale="90000"/>
          </a:bodyPr>
          <a:lstStyle/>
          <a:p>
            <a:r>
              <a:rPr lang="lv-LV" dirty="0"/>
              <a:t>Izstrādāts likums par smago ceļu satiksmes negadījumu izpēti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DFABF-6C79-C548-B09F-04E29F31E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03" y="1362074"/>
            <a:ext cx="7088361" cy="499427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lv-LV" sz="18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ea typeface="Garamond" panose="02020404030301010803" pitchFamily="18" charset="0"/>
              </a:rPr>
              <a:t>Likuma mērķis</a:t>
            </a:r>
          </a:p>
          <a:p>
            <a:pPr lvl="1"/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ea typeface="Garamond" panose="02020404030301010803" pitchFamily="18" charset="0"/>
              </a:rPr>
              <a:t>ir radīt tiesiskus priekšnoteikumus un nodrošināt vienotu, un sistemātisku pieeju smago ceļu satiksmes negadījumu izpētei</a:t>
            </a:r>
          </a:p>
          <a:p>
            <a:pPr lvl="1"/>
            <a:endParaRPr lang="lv-LV" sz="1800" dirty="0">
              <a:solidFill>
                <a:schemeClr val="tx1">
                  <a:lumMod val="90000"/>
                  <a:lumOff val="10000"/>
                </a:schemeClr>
              </a:solidFill>
              <a:effectLst/>
              <a:ea typeface="Garamond" panose="02020404030301010803" pitchFamily="18" charset="0"/>
            </a:endParaRPr>
          </a:p>
          <a:p>
            <a:pPr marL="0" indent="0">
              <a:buNone/>
            </a:pPr>
            <a:r>
              <a:rPr lang="lv-LV" sz="18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ea typeface="Garamond" panose="02020404030301010803" pitchFamily="18" charset="0"/>
              </a:rPr>
              <a:t>Nodrošināt informācijas pieejamību </a:t>
            </a:r>
          </a:p>
          <a:p>
            <a:pPr lvl="1"/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ea typeface="Garamond" panose="02020404030301010803" pitchFamily="18" charset="0"/>
              </a:rPr>
              <a:t>no izmeklēšanas iestādēm un citām valsts un pašvaldības institūcijām, kas ir izmantojama </a:t>
            </a:r>
            <a:r>
              <a:rPr lang="lv-LV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ea typeface="Garamond" panose="02020404030301010803" pitchFamily="18" charset="0"/>
              </a:rPr>
              <a:t>CSNg</a:t>
            </a:r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ea typeface="Garamond" panose="02020404030301010803" pitchFamily="18" charset="0"/>
              </a:rPr>
              <a:t> izpētē;</a:t>
            </a:r>
          </a:p>
          <a:p>
            <a:pPr lvl="1"/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  <a:ea typeface="Garamond" panose="02020404030301010803" pitchFamily="18" charset="0"/>
              </a:rPr>
              <a:t>no citām personām un iestādēm</a:t>
            </a:r>
          </a:p>
          <a:p>
            <a:pPr lvl="1"/>
            <a:endParaRPr lang="lv-LV" sz="1800" dirty="0">
              <a:solidFill>
                <a:schemeClr val="tx1">
                  <a:lumMod val="90000"/>
                  <a:lumOff val="10000"/>
                </a:schemeClr>
              </a:solidFill>
              <a:ea typeface="Garamond" panose="02020404030301010803" pitchFamily="18" charset="0"/>
            </a:endParaRPr>
          </a:p>
          <a:p>
            <a:pPr marL="0" indent="0">
              <a:buNone/>
            </a:pPr>
            <a:r>
              <a:rPr lang="lv-LV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Nodrošināt datu aizsardzību, </a:t>
            </a:r>
          </a:p>
          <a:p>
            <a:pPr lvl="1"/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kas iegūti pētījuma laikā, garantējot personas sniegtās informācijas neizpaušanu trešajām personām</a:t>
            </a:r>
          </a:p>
        </p:txBody>
      </p:sp>
      <p:pic>
        <p:nvPicPr>
          <p:cNvPr id="2" name="Attēls 1" descr="Attēls, kurā ir logotips, fonts, simbols, grafika&#10;&#10;Mākslīgā intelekta ģenerētais saturs var būt nepareizs.">
            <a:extLst>
              <a:ext uri="{FF2B5EF4-FFF2-40B4-BE49-F238E27FC236}">
                <a16:creationId xmlns:a16="http://schemas.microsoft.com/office/drawing/2014/main" id="{0EB1885F-E9BF-8BCB-AB22-C1E940FE00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6170" y="5822157"/>
            <a:ext cx="1226361" cy="6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93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A4FAD1B-DC1D-5295-E1E8-64A3319B5B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Paldies!</a:t>
            </a:r>
          </a:p>
        </p:txBody>
      </p:sp>
      <p:pic>
        <p:nvPicPr>
          <p:cNvPr id="7" name="Attēla vietturis 6">
            <a:extLst>
              <a:ext uri="{FF2B5EF4-FFF2-40B4-BE49-F238E27FC236}">
                <a16:creationId xmlns:a16="http://schemas.microsoft.com/office/drawing/2014/main" id="{DF7FF1DD-26A4-F253-58E3-FFF9332DCBE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181404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BBE50F7-DE33-CF01-BE18-C6D5FCA606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287" y="-13505"/>
            <a:ext cx="4741356" cy="687150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2FB26CE-BEFA-443E-9EC1-CE5146EB2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lv-LV" dirty="0"/>
              <a:t>Smago ceļu satiksmes negadījumu izpētes pilotprojekta mērķis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34E953-57C6-7291-DFDA-40477C8A29ED}"/>
              </a:ext>
            </a:extLst>
          </p:cNvPr>
          <p:cNvSpPr txBox="1"/>
          <p:nvPr/>
        </p:nvSpPr>
        <p:spPr>
          <a:xfrm>
            <a:off x="1307642" y="1604314"/>
            <a:ext cx="677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Organizēt detalizētu ceļu satiksmes negadījumu ar bojāgājušiem un smagi cietušajiem </a:t>
            </a:r>
            <a:r>
              <a:rPr lang="lv-LV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izpētes pilotprojektu</a:t>
            </a:r>
            <a:r>
              <a:rPr lang="lv-LV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Latvijas teritorijā.</a:t>
            </a:r>
          </a:p>
        </p:txBody>
      </p:sp>
      <p:pic>
        <p:nvPicPr>
          <p:cNvPr id="4" name="Attēls 3" descr="Attēls, kurā ir logotips, fonts, simbols, grafika&#10;&#10;Mākslīgā intelekta ģenerētais saturs var būt nepareizs.">
            <a:extLst>
              <a:ext uri="{FF2B5EF4-FFF2-40B4-BE49-F238E27FC236}">
                <a16:creationId xmlns:a16="http://schemas.microsoft.com/office/drawing/2014/main" id="{5BD39F45-1489-1BA8-3E55-B68DD01676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6170" y="5822157"/>
            <a:ext cx="1226361" cy="6787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9DB6C1-94FF-1381-0108-5CC9BFFFB576}"/>
              </a:ext>
            </a:extLst>
          </p:cNvPr>
          <p:cNvSpPr txBox="1"/>
          <p:nvPr/>
        </p:nvSpPr>
        <p:spPr>
          <a:xfrm>
            <a:off x="1307642" y="2623058"/>
            <a:ext cx="6958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Organizēt </a:t>
            </a:r>
            <a:r>
              <a:rPr lang="lv-LV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darba grupu</a:t>
            </a:r>
            <a:r>
              <a:rPr lang="lv-LV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vairāku nozaru speciālistiem.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67C3BC-093C-AF19-50EA-44799E5D63D9}"/>
              </a:ext>
            </a:extLst>
          </p:cNvPr>
          <p:cNvSpPr txBox="1"/>
          <p:nvPr/>
        </p:nvSpPr>
        <p:spPr>
          <a:xfrm>
            <a:off x="1307642" y="3579597"/>
            <a:ext cx="62483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Apgādāt pilotprojekta grupu ar nepieciešamajām </a:t>
            </a:r>
            <a:r>
              <a:rPr lang="lv-LV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iekārtām un instrumentiem un </a:t>
            </a:r>
            <a:r>
              <a:rPr lang="lv-LV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datorprogrammatūru</a:t>
            </a:r>
            <a:r>
              <a:rPr lang="lv-LV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601C63-BF88-C755-6911-508E30796BA5}"/>
              </a:ext>
            </a:extLst>
          </p:cNvPr>
          <p:cNvSpPr txBox="1"/>
          <p:nvPr/>
        </p:nvSpPr>
        <p:spPr>
          <a:xfrm>
            <a:off x="1307642" y="4527140"/>
            <a:ext cx="6248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Izstrādāt </a:t>
            </a:r>
            <a:r>
              <a:rPr lang="lv-LV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metodiku</a:t>
            </a:r>
            <a:r>
              <a:rPr lang="lv-LV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izpētes veikšanai un atzinumu sagatavošanai.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9660CC-51C3-A18F-393D-AB05F1CA8AAA}"/>
              </a:ext>
            </a:extLst>
          </p:cNvPr>
          <p:cNvSpPr txBox="1"/>
          <p:nvPr/>
        </p:nvSpPr>
        <p:spPr>
          <a:xfrm>
            <a:off x="1307642" y="5474683"/>
            <a:ext cx="6332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Sagatavot </a:t>
            </a:r>
            <a:r>
              <a:rPr lang="lv-LV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nepieciešamās izmaiņas normatīvajos aktos</a:t>
            </a:r>
            <a:r>
              <a:rPr lang="lv-LV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lai būtu iespējams veikt </a:t>
            </a:r>
            <a:r>
              <a:rPr lang="lv-LV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CSNg</a:t>
            </a:r>
            <a:r>
              <a:rPr lang="lv-LV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izpēti.</a:t>
            </a:r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3A53C4C2-4F27-91A9-1402-24A1BF79EB00}"/>
              </a:ext>
            </a:extLst>
          </p:cNvPr>
          <p:cNvGrpSpPr/>
          <p:nvPr/>
        </p:nvGrpSpPr>
        <p:grpSpPr>
          <a:xfrm>
            <a:off x="499519" y="1671017"/>
            <a:ext cx="630000" cy="630000"/>
            <a:chOff x="1035454" y="4237640"/>
            <a:chExt cx="1280174" cy="1280174"/>
          </a:xfrm>
        </p:grpSpPr>
        <p:sp>
          <p:nvSpPr>
            <p:cNvPr id="15" name="Rectangle: Rounded Corners 5">
              <a:extLst>
                <a:ext uri="{FF2B5EF4-FFF2-40B4-BE49-F238E27FC236}">
                  <a16:creationId xmlns:a16="http://schemas.microsoft.com/office/drawing/2014/main" id="{D2BE8B34-B2B0-B349-4570-09D137690137}"/>
                </a:ext>
              </a:extLst>
            </p:cNvPr>
            <p:cNvSpPr/>
            <p:nvPr/>
          </p:nvSpPr>
          <p:spPr>
            <a:xfrm>
              <a:off x="1035454" y="4237640"/>
              <a:ext cx="1280174" cy="1280174"/>
            </a:xfrm>
            <a:prstGeom prst="roundRect">
              <a:avLst/>
            </a:prstGeom>
            <a:solidFill>
              <a:srgbClr val="365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0000" dirty="0">
                <a:solidFill>
                  <a:schemeClr val="bg1">
                    <a:lumMod val="90000"/>
                  </a:schemeClr>
                </a:solidFill>
              </a:endParaRPr>
            </a:p>
          </p:txBody>
        </p:sp>
        <p:pic>
          <p:nvPicPr>
            <p:cNvPr id="16" name="Picture 109" descr="A white outline of a road&#10;&#10;Description automatically generated">
              <a:extLst>
                <a:ext uri="{FF2B5EF4-FFF2-40B4-BE49-F238E27FC236}">
                  <a16:creationId xmlns:a16="http://schemas.microsoft.com/office/drawing/2014/main" id="{F35B590A-BC04-12BC-D0F0-2E7DC53CE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5541" y="4337726"/>
              <a:ext cx="1080000" cy="1080000"/>
            </a:xfrm>
            <a:prstGeom prst="rect">
              <a:avLst/>
            </a:prstGeom>
          </p:spPr>
        </p:pic>
      </p:grpSp>
      <p:grpSp>
        <p:nvGrpSpPr>
          <p:cNvPr id="20" name="Grupa 19">
            <a:extLst>
              <a:ext uri="{FF2B5EF4-FFF2-40B4-BE49-F238E27FC236}">
                <a16:creationId xmlns:a16="http://schemas.microsoft.com/office/drawing/2014/main" id="{4AAA9AA7-AA94-DE18-6A0C-E386E4E89D98}"/>
              </a:ext>
            </a:extLst>
          </p:cNvPr>
          <p:cNvGrpSpPr/>
          <p:nvPr/>
        </p:nvGrpSpPr>
        <p:grpSpPr>
          <a:xfrm>
            <a:off x="499519" y="3575099"/>
            <a:ext cx="630000" cy="630000"/>
            <a:chOff x="1035454" y="7984778"/>
            <a:chExt cx="1280959" cy="1280174"/>
          </a:xfrm>
        </p:grpSpPr>
        <p:sp>
          <p:nvSpPr>
            <p:cNvPr id="18" name="Rectangle: Rounded Corners 5">
              <a:extLst>
                <a:ext uri="{FF2B5EF4-FFF2-40B4-BE49-F238E27FC236}">
                  <a16:creationId xmlns:a16="http://schemas.microsoft.com/office/drawing/2014/main" id="{9DC41361-F38D-D7A8-D555-FB3DB41F61F2}"/>
                </a:ext>
              </a:extLst>
            </p:cNvPr>
            <p:cNvSpPr/>
            <p:nvPr/>
          </p:nvSpPr>
          <p:spPr>
            <a:xfrm>
              <a:off x="1035454" y="7984778"/>
              <a:ext cx="1280174" cy="1280174"/>
            </a:xfrm>
            <a:prstGeom prst="roundRect">
              <a:avLst/>
            </a:prstGeom>
            <a:solidFill>
              <a:srgbClr val="365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0000" dirty="0">
                <a:solidFill>
                  <a:schemeClr val="bg1">
                    <a:lumMod val="90000"/>
                  </a:schemeClr>
                </a:solidFill>
              </a:endParaRPr>
            </a:p>
          </p:txBody>
        </p:sp>
        <p:pic>
          <p:nvPicPr>
            <p:cNvPr id="19" name="Attēls 18" descr="Attēls, kurā ir fonts, dizains, grafika, simbols&#10;&#10;Apraksts ģenerēts automātiski">
              <a:extLst>
                <a:ext uri="{FF2B5EF4-FFF2-40B4-BE49-F238E27FC236}">
                  <a16:creationId xmlns:a16="http://schemas.microsoft.com/office/drawing/2014/main" id="{73775C93-E36F-397D-0C11-C99E9E9874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7724" y="8083379"/>
              <a:ext cx="1278689" cy="990283"/>
            </a:xfrm>
            <a:prstGeom prst="rect">
              <a:avLst/>
            </a:prstGeom>
          </p:spPr>
        </p:pic>
      </p:grpSp>
      <p:grpSp>
        <p:nvGrpSpPr>
          <p:cNvPr id="23" name="Grupa 22">
            <a:extLst>
              <a:ext uri="{FF2B5EF4-FFF2-40B4-BE49-F238E27FC236}">
                <a16:creationId xmlns:a16="http://schemas.microsoft.com/office/drawing/2014/main" id="{34896CB6-51DC-78CC-879A-D7B03986D958}"/>
              </a:ext>
            </a:extLst>
          </p:cNvPr>
          <p:cNvGrpSpPr/>
          <p:nvPr/>
        </p:nvGrpSpPr>
        <p:grpSpPr>
          <a:xfrm>
            <a:off x="499519" y="4527140"/>
            <a:ext cx="630000" cy="630000"/>
            <a:chOff x="1035454" y="9858347"/>
            <a:chExt cx="1280174" cy="1280174"/>
          </a:xfrm>
        </p:grpSpPr>
        <p:sp>
          <p:nvSpPr>
            <p:cNvPr id="21" name="Rectangle: Rounded Corners 5">
              <a:extLst>
                <a:ext uri="{FF2B5EF4-FFF2-40B4-BE49-F238E27FC236}">
                  <a16:creationId xmlns:a16="http://schemas.microsoft.com/office/drawing/2014/main" id="{BBC4EE8D-06ED-6E16-174B-52B0B6953AD1}"/>
                </a:ext>
              </a:extLst>
            </p:cNvPr>
            <p:cNvSpPr/>
            <p:nvPr/>
          </p:nvSpPr>
          <p:spPr>
            <a:xfrm>
              <a:off x="1035454" y="9858347"/>
              <a:ext cx="1280174" cy="1280174"/>
            </a:xfrm>
            <a:prstGeom prst="roundRect">
              <a:avLst/>
            </a:prstGeom>
            <a:solidFill>
              <a:srgbClr val="365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0000" dirty="0">
                <a:solidFill>
                  <a:schemeClr val="bg1">
                    <a:lumMod val="90000"/>
                  </a:schemeClr>
                </a:solidFill>
              </a:endParaRPr>
            </a:p>
          </p:txBody>
        </p:sp>
        <p:pic>
          <p:nvPicPr>
            <p:cNvPr id="22" name="Attēls 21" descr="Attēls, kurā ir grafika, simbols, māksla, logotips&#10;&#10;Apraksts ģenerēts automātiski">
              <a:extLst>
                <a:ext uri="{FF2B5EF4-FFF2-40B4-BE49-F238E27FC236}">
                  <a16:creationId xmlns:a16="http://schemas.microsoft.com/office/drawing/2014/main" id="{110D8160-F2D7-75BC-F4B6-B447E3A52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5541" y="9955464"/>
              <a:ext cx="1080000" cy="1080000"/>
            </a:xfrm>
            <a:prstGeom prst="rect">
              <a:avLst/>
            </a:prstGeom>
          </p:spPr>
        </p:pic>
      </p:grpSp>
      <p:grpSp>
        <p:nvGrpSpPr>
          <p:cNvPr id="29" name="Grupa 28">
            <a:extLst>
              <a:ext uri="{FF2B5EF4-FFF2-40B4-BE49-F238E27FC236}">
                <a16:creationId xmlns:a16="http://schemas.microsoft.com/office/drawing/2014/main" id="{60C69E62-23E2-E3C7-0767-DE54C6BAAECF}"/>
              </a:ext>
            </a:extLst>
          </p:cNvPr>
          <p:cNvGrpSpPr/>
          <p:nvPr/>
        </p:nvGrpSpPr>
        <p:grpSpPr>
          <a:xfrm>
            <a:off x="499519" y="5479182"/>
            <a:ext cx="629614" cy="630000"/>
            <a:chOff x="513000" y="2382081"/>
            <a:chExt cx="629614" cy="630000"/>
          </a:xfrm>
        </p:grpSpPr>
        <p:sp>
          <p:nvSpPr>
            <p:cNvPr id="27" name="Rectangle: Rounded Corners 5">
              <a:extLst>
                <a:ext uri="{FF2B5EF4-FFF2-40B4-BE49-F238E27FC236}">
                  <a16:creationId xmlns:a16="http://schemas.microsoft.com/office/drawing/2014/main" id="{A18D0B92-9B71-9AAB-D119-9D3F72D2EB2C}"/>
                </a:ext>
              </a:extLst>
            </p:cNvPr>
            <p:cNvSpPr/>
            <p:nvPr/>
          </p:nvSpPr>
          <p:spPr>
            <a:xfrm>
              <a:off x="513000" y="2382081"/>
              <a:ext cx="629614" cy="630000"/>
            </a:xfrm>
            <a:prstGeom prst="roundRect">
              <a:avLst/>
            </a:prstGeom>
            <a:solidFill>
              <a:srgbClr val="365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0000" dirty="0">
                <a:solidFill>
                  <a:schemeClr val="bg1">
                    <a:lumMod val="90000"/>
                  </a:schemeClr>
                </a:solidFill>
              </a:endParaRPr>
            </a:p>
          </p:txBody>
        </p:sp>
        <p:pic>
          <p:nvPicPr>
            <p:cNvPr id="25" name="Attēls 24" descr="Attēls, kurā ir simbols, dizains&#10;&#10;Mākslīgā intelekta ģenerētais saturs var būt nepareizs.">
              <a:extLst>
                <a:ext uri="{FF2B5EF4-FFF2-40B4-BE49-F238E27FC236}">
                  <a16:creationId xmlns:a16="http://schemas.microsoft.com/office/drawing/2014/main" id="{A38E2618-E967-9338-1A9A-7DF3D8F27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1586" y="2431846"/>
              <a:ext cx="522159" cy="522159"/>
            </a:xfrm>
            <a:prstGeom prst="rect">
              <a:avLst/>
            </a:prstGeom>
          </p:spPr>
        </p:pic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id="{76ACC24A-6DBF-4509-3B85-3DF78BB62226}"/>
              </a:ext>
            </a:extLst>
          </p:cNvPr>
          <p:cNvGrpSpPr/>
          <p:nvPr/>
        </p:nvGrpSpPr>
        <p:grpSpPr>
          <a:xfrm>
            <a:off x="499519" y="2623058"/>
            <a:ext cx="629614" cy="630000"/>
            <a:chOff x="4017103" y="5501389"/>
            <a:chExt cx="629614" cy="630000"/>
          </a:xfrm>
        </p:grpSpPr>
        <p:sp>
          <p:nvSpPr>
            <p:cNvPr id="33" name="Rectangle: Rounded Corners 5">
              <a:extLst>
                <a:ext uri="{FF2B5EF4-FFF2-40B4-BE49-F238E27FC236}">
                  <a16:creationId xmlns:a16="http://schemas.microsoft.com/office/drawing/2014/main" id="{26A22F4D-07BB-6593-C916-4DBA1396AE12}"/>
                </a:ext>
              </a:extLst>
            </p:cNvPr>
            <p:cNvSpPr/>
            <p:nvPr/>
          </p:nvSpPr>
          <p:spPr>
            <a:xfrm>
              <a:off x="4017103" y="5501389"/>
              <a:ext cx="629614" cy="630000"/>
            </a:xfrm>
            <a:prstGeom prst="roundRect">
              <a:avLst/>
            </a:prstGeom>
            <a:solidFill>
              <a:srgbClr val="365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0000" dirty="0">
                <a:solidFill>
                  <a:schemeClr val="bg1">
                    <a:lumMod val="90000"/>
                  </a:schemeClr>
                </a:solidFill>
              </a:endParaRPr>
            </a:p>
          </p:txBody>
        </p:sp>
        <p:pic>
          <p:nvPicPr>
            <p:cNvPr id="31" name="Attēls 30" descr="Attēls, kurā ir aplis, ekrānuzņēmums, grafika, dizains&#10;&#10;Mākslīgā intelekta ģenerētais saturs var būt nepareizs.">
              <a:extLst>
                <a:ext uri="{FF2B5EF4-FFF2-40B4-BE49-F238E27FC236}">
                  <a16:creationId xmlns:a16="http://schemas.microsoft.com/office/drawing/2014/main" id="{23476C1C-01EC-0779-0AFB-3751BFD34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0161" y="5583478"/>
              <a:ext cx="523497" cy="523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288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BBE50F7-DE33-CF01-BE18-C6D5FCA606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287" y="-13505"/>
            <a:ext cx="4741356" cy="687150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2FB26CE-BEFA-443E-9EC1-CE5146EB2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lv-LV" dirty="0"/>
              <a:t>Smago ceļu satiksmes negadījumu izpētes pilotprojekta mērķis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34E953-57C6-7291-DFDA-40477C8A29ED}"/>
              </a:ext>
            </a:extLst>
          </p:cNvPr>
          <p:cNvSpPr txBox="1"/>
          <p:nvPr/>
        </p:nvSpPr>
        <p:spPr>
          <a:xfrm>
            <a:off x="1261584" y="1664941"/>
            <a:ext cx="7053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Izstrādāt </a:t>
            </a:r>
            <a:r>
              <a:rPr lang="lv-LV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informācijas aprites shēmu</a:t>
            </a:r>
            <a:r>
              <a:rPr lang="lv-LV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starp atbildīgajām institūcijām un iestādēm.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Attēls 7" descr="Attēls, kurā ir logotips, fonts, simbols, grafika&#10;&#10;Mākslīgā intelekta ģenerētais saturs var būt nepareizs.">
            <a:extLst>
              <a:ext uri="{FF2B5EF4-FFF2-40B4-BE49-F238E27FC236}">
                <a16:creationId xmlns:a16="http://schemas.microsoft.com/office/drawing/2014/main" id="{34C7AD4A-A0E4-D368-3E5D-4230E2570B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6170" y="5822157"/>
            <a:ext cx="1226361" cy="6787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F9D1E0-AD6F-4B26-0EE8-454F3D8B56C8}"/>
              </a:ext>
            </a:extLst>
          </p:cNvPr>
          <p:cNvSpPr txBox="1"/>
          <p:nvPr/>
        </p:nvSpPr>
        <p:spPr>
          <a:xfrm>
            <a:off x="1238249" y="2565348"/>
            <a:ext cx="68335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Izveidot vienotu un sistemātisku </a:t>
            </a:r>
            <a:r>
              <a:rPr lang="lv-LV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CSNg</a:t>
            </a:r>
            <a:r>
              <a:rPr lang="lv-LV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analīzes struktūru </a:t>
            </a:r>
            <a:r>
              <a:rPr lang="lv-LV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ceļu satiksmes negadījumu ietekmējošu faktoru izvērtēšanai.</a:t>
            </a:r>
          </a:p>
          <a:p>
            <a:endParaRPr lang="lv-LV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A0306E-7672-420E-3ECA-652B3F7F6CE8}"/>
              </a:ext>
            </a:extLst>
          </p:cNvPr>
          <p:cNvSpPr txBox="1"/>
          <p:nvPr/>
        </p:nvSpPr>
        <p:spPr>
          <a:xfrm>
            <a:off x="1238249" y="3543300"/>
            <a:ext cx="68335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Sagatavot </a:t>
            </a:r>
            <a:r>
              <a:rPr lang="lv-LV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objektīvus datus </a:t>
            </a:r>
            <a:r>
              <a:rPr lang="lv-LV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satiksmes drošības politikas veidotājiem un īstenotājiem, kā ari sabiedrībai par aktuālo satiksmes drošības situāciju</a:t>
            </a:r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id="{BB6B4E78-151D-05AD-701D-1C07CFA85ACF}"/>
              </a:ext>
            </a:extLst>
          </p:cNvPr>
          <p:cNvGrpSpPr/>
          <p:nvPr/>
        </p:nvGrpSpPr>
        <p:grpSpPr>
          <a:xfrm>
            <a:off x="447502" y="3606849"/>
            <a:ext cx="629614" cy="630000"/>
            <a:chOff x="499519" y="2623058"/>
            <a:chExt cx="629614" cy="630000"/>
          </a:xfrm>
        </p:grpSpPr>
        <p:sp>
          <p:nvSpPr>
            <p:cNvPr id="16" name="Rectangle: Rounded Corners 5">
              <a:extLst>
                <a:ext uri="{FF2B5EF4-FFF2-40B4-BE49-F238E27FC236}">
                  <a16:creationId xmlns:a16="http://schemas.microsoft.com/office/drawing/2014/main" id="{2B7BF81D-2C49-086B-44C5-672DD6E6D3B9}"/>
                </a:ext>
              </a:extLst>
            </p:cNvPr>
            <p:cNvSpPr/>
            <p:nvPr/>
          </p:nvSpPr>
          <p:spPr>
            <a:xfrm>
              <a:off x="499519" y="2623058"/>
              <a:ext cx="629614" cy="630000"/>
            </a:xfrm>
            <a:prstGeom prst="roundRect">
              <a:avLst/>
            </a:prstGeom>
            <a:solidFill>
              <a:srgbClr val="365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0000" dirty="0">
                <a:solidFill>
                  <a:schemeClr val="bg1">
                    <a:lumMod val="90000"/>
                  </a:schemeClr>
                </a:solidFill>
              </a:endParaRPr>
            </a:p>
          </p:txBody>
        </p:sp>
        <p:pic>
          <p:nvPicPr>
            <p:cNvPr id="14" name="Attēls 13" descr="Attēls, kurā ir simbols, fonts, grafika, dizains&#10;&#10;Mākslīgā intelekta ģenerētais saturs var būt nepareizs.">
              <a:extLst>
                <a:ext uri="{FF2B5EF4-FFF2-40B4-BE49-F238E27FC236}">
                  <a16:creationId xmlns:a16="http://schemas.microsoft.com/office/drawing/2014/main" id="{EB5CD663-3946-8F76-817B-EB8A69A66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167" y="2643488"/>
              <a:ext cx="586317" cy="586317"/>
            </a:xfrm>
            <a:prstGeom prst="rect">
              <a:avLst/>
            </a:prstGeom>
          </p:spPr>
        </p:pic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E4075493-7442-CA94-6598-B9F8E2E0A7FB}"/>
              </a:ext>
            </a:extLst>
          </p:cNvPr>
          <p:cNvGrpSpPr/>
          <p:nvPr/>
        </p:nvGrpSpPr>
        <p:grpSpPr>
          <a:xfrm>
            <a:off x="452911" y="1664941"/>
            <a:ext cx="629614" cy="630000"/>
            <a:chOff x="452911" y="1664941"/>
            <a:chExt cx="629614" cy="630000"/>
          </a:xfrm>
        </p:grpSpPr>
        <p:sp>
          <p:nvSpPr>
            <p:cNvPr id="22" name="Rectangle: Rounded Corners 5">
              <a:extLst>
                <a:ext uri="{FF2B5EF4-FFF2-40B4-BE49-F238E27FC236}">
                  <a16:creationId xmlns:a16="http://schemas.microsoft.com/office/drawing/2014/main" id="{169EA093-E959-1C69-695C-C479C106E03D}"/>
                </a:ext>
              </a:extLst>
            </p:cNvPr>
            <p:cNvSpPr/>
            <p:nvPr/>
          </p:nvSpPr>
          <p:spPr>
            <a:xfrm>
              <a:off x="452911" y="1664941"/>
              <a:ext cx="629614" cy="630000"/>
            </a:xfrm>
            <a:prstGeom prst="roundRect">
              <a:avLst/>
            </a:prstGeom>
            <a:solidFill>
              <a:srgbClr val="365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0000" dirty="0">
                <a:solidFill>
                  <a:schemeClr val="bg1">
                    <a:lumMod val="90000"/>
                  </a:schemeClr>
                </a:solidFill>
              </a:endParaRPr>
            </a:p>
          </p:txBody>
        </p:sp>
        <p:pic>
          <p:nvPicPr>
            <p:cNvPr id="20" name="Attēls 19" descr="Attēls, kurā ir simbols, diagramma, dizains, grafika&#10;&#10;Mākslīgā intelekta ģenerētais saturs var būt nepareizs.">
              <a:extLst>
                <a:ext uri="{FF2B5EF4-FFF2-40B4-BE49-F238E27FC236}">
                  <a16:creationId xmlns:a16="http://schemas.microsoft.com/office/drawing/2014/main" id="{CCFE5EF6-C574-63A2-5279-712FB5AFF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967" y="1713374"/>
              <a:ext cx="511925" cy="511925"/>
            </a:xfrm>
            <a:prstGeom prst="rect">
              <a:avLst/>
            </a:prstGeom>
          </p:spPr>
        </p:pic>
      </p:grpSp>
      <p:grpSp>
        <p:nvGrpSpPr>
          <p:cNvPr id="29" name="Grupa 28">
            <a:extLst>
              <a:ext uri="{FF2B5EF4-FFF2-40B4-BE49-F238E27FC236}">
                <a16:creationId xmlns:a16="http://schemas.microsoft.com/office/drawing/2014/main" id="{B1AD1B35-E066-2FF0-B50D-DDEE5985835B}"/>
              </a:ext>
            </a:extLst>
          </p:cNvPr>
          <p:cNvGrpSpPr/>
          <p:nvPr/>
        </p:nvGrpSpPr>
        <p:grpSpPr>
          <a:xfrm>
            <a:off x="447502" y="2588271"/>
            <a:ext cx="629614" cy="630000"/>
            <a:chOff x="447502" y="2588271"/>
            <a:chExt cx="629614" cy="630000"/>
          </a:xfrm>
        </p:grpSpPr>
        <p:sp>
          <p:nvSpPr>
            <p:cNvPr id="26" name="Rectangle: Rounded Corners 5">
              <a:extLst>
                <a:ext uri="{FF2B5EF4-FFF2-40B4-BE49-F238E27FC236}">
                  <a16:creationId xmlns:a16="http://schemas.microsoft.com/office/drawing/2014/main" id="{801341E4-8E95-9C2A-43F0-7F38E43FD950}"/>
                </a:ext>
              </a:extLst>
            </p:cNvPr>
            <p:cNvSpPr/>
            <p:nvPr/>
          </p:nvSpPr>
          <p:spPr>
            <a:xfrm>
              <a:off x="447502" y="2588271"/>
              <a:ext cx="629614" cy="630000"/>
            </a:xfrm>
            <a:prstGeom prst="roundRect">
              <a:avLst/>
            </a:prstGeom>
            <a:solidFill>
              <a:srgbClr val="365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0000" dirty="0">
                <a:solidFill>
                  <a:schemeClr val="bg1">
                    <a:lumMod val="90000"/>
                  </a:schemeClr>
                </a:solidFill>
              </a:endParaRPr>
            </a:p>
          </p:txBody>
        </p:sp>
        <p:pic>
          <p:nvPicPr>
            <p:cNvPr id="28" name="Attēls 27" descr="Attēls, kurā ir fonts, grafika, simbols, logotips&#10;&#10;Apraksts ģenerēts automātiski">
              <a:extLst>
                <a:ext uri="{FF2B5EF4-FFF2-40B4-BE49-F238E27FC236}">
                  <a16:creationId xmlns:a16="http://schemas.microsoft.com/office/drawing/2014/main" id="{7D188ABC-5BB2-CD55-627A-BE9FF383F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625" y="2604352"/>
              <a:ext cx="604394" cy="604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1759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BBE50F7-DE33-CF01-BE18-C6D5FCA606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287" y="-13505"/>
            <a:ext cx="4741356" cy="687150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2FB26CE-BEFA-443E-9EC1-CE5146EB2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lv-LV" dirty="0"/>
              <a:t>Pilotprojekts skaitļos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EE520B-6DA9-4722-B3DE-3F623CE00069}"/>
              </a:ext>
            </a:extLst>
          </p:cNvPr>
          <p:cNvSpPr txBox="1"/>
          <p:nvPr/>
        </p:nvSpPr>
        <p:spPr>
          <a:xfrm>
            <a:off x="509087" y="1278617"/>
            <a:ext cx="659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365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Pilotprojekta realizācijas laiks: 07.03.2024.-28.02.2025.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ttēls 3" descr="Attēls, kurā ir logotips, fonts, simbols, grafika&#10;&#10;Mākslīgā intelekta ģenerētais saturs var būt nepareizs.">
            <a:extLst>
              <a:ext uri="{FF2B5EF4-FFF2-40B4-BE49-F238E27FC236}">
                <a16:creationId xmlns:a16="http://schemas.microsoft.com/office/drawing/2014/main" id="{89F3E41A-66B0-439D-803D-70DAC4D675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6170" y="5822157"/>
            <a:ext cx="1226361" cy="6787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04F685-F521-3267-5351-28E0546A6058}"/>
              </a:ext>
            </a:extLst>
          </p:cNvPr>
          <p:cNvSpPr txBox="1"/>
          <p:nvPr/>
        </p:nvSpPr>
        <p:spPr>
          <a:xfrm>
            <a:off x="509087" y="1756743"/>
            <a:ext cx="5645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800" dirty="0">
                <a:solidFill>
                  <a:srgbClr val="365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Izpēte veikta </a:t>
            </a:r>
            <a:r>
              <a:rPr lang="lv-LV" sz="2800" b="1" dirty="0">
                <a:solidFill>
                  <a:srgbClr val="365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r>
              <a:rPr lang="lv-LV" sz="1800" dirty="0">
                <a:solidFill>
                  <a:srgbClr val="365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ceļu satiksmes negadījumiem.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FF7ACF-F46B-3685-654F-B9A4F3721CDF}"/>
              </a:ext>
            </a:extLst>
          </p:cNvPr>
          <p:cNvSpPr txBox="1"/>
          <p:nvPr/>
        </p:nvSpPr>
        <p:spPr>
          <a:xfrm>
            <a:off x="509088" y="2388757"/>
            <a:ext cx="55107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365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800" b="1" dirty="0">
                <a:solidFill>
                  <a:srgbClr val="365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r>
              <a:rPr lang="lv-LV" sz="1800" dirty="0">
                <a:solidFill>
                  <a:srgbClr val="365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pētītie negadījumi ir bijuši ar bojāgājušiem (</a:t>
            </a:r>
            <a:r>
              <a:rPr lang="lv-LV" sz="2800" b="1" dirty="0">
                <a:solidFill>
                  <a:srgbClr val="365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65 % </a:t>
            </a:r>
            <a:r>
              <a:rPr lang="lv-LV" sz="1800" dirty="0">
                <a:solidFill>
                  <a:srgbClr val="365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visiem </a:t>
            </a:r>
            <a:r>
              <a:rPr lang="lv-LV" sz="1800" dirty="0" err="1">
                <a:solidFill>
                  <a:srgbClr val="365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CSNg</a:t>
            </a:r>
            <a:r>
              <a:rPr lang="lv-LV" sz="1800" dirty="0">
                <a:solidFill>
                  <a:srgbClr val="365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 bojāgājušiem).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3AB8CC-4BAA-DF19-FFB1-D35CB4AE94DE}"/>
              </a:ext>
            </a:extLst>
          </p:cNvPr>
          <p:cNvSpPr txBox="1"/>
          <p:nvPr/>
        </p:nvSpPr>
        <p:spPr>
          <a:xfrm>
            <a:off x="509087" y="3451658"/>
            <a:ext cx="6100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365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800" b="1" dirty="0">
                <a:solidFill>
                  <a:srgbClr val="365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lv-LV" sz="1800" dirty="0">
                <a:solidFill>
                  <a:srgbClr val="365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 smagi cietušiem.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699A5F-9CAE-3CE6-823C-40C005E6E4D8}"/>
              </a:ext>
            </a:extLst>
          </p:cNvPr>
          <p:cNvSpPr txBox="1"/>
          <p:nvPr/>
        </p:nvSpPr>
        <p:spPr>
          <a:xfrm>
            <a:off x="509087" y="4083672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lv-LV" sz="1800" dirty="0">
                <a:solidFill>
                  <a:srgbClr val="365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negadījumos izpēte ir pabeigta.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407789-9E36-4BD9-1799-DA2E305EF5C1}"/>
              </a:ext>
            </a:extLst>
          </p:cNvPr>
          <p:cNvSpPr txBox="1"/>
          <p:nvPr/>
        </p:nvSpPr>
        <p:spPr>
          <a:xfrm>
            <a:off x="509087" y="4561798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1800" dirty="0">
                <a:solidFill>
                  <a:srgbClr val="365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negadījumos izpēte ir daļēji pabeigta.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D7F5C6-4DC8-D4B4-F86B-B7C52D01BD98}"/>
              </a:ext>
            </a:extLst>
          </p:cNvPr>
          <p:cNvSpPr txBox="1"/>
          <p:nvPr/>
        </p:nvSpPr>
        <p:spPr>
          <a:xfrm>
            <a:off x="509087" y="5039924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1800" dirty="0">
                <a:solidFill>
                  <a:srgbClr val="365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negadījumos izpēte turpinās.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D2E9B1-92C0-905C-59F4-9BC87E841875}"/>
              </a:ext>
            </a:extLst>
          </p:cNvPr>
          <p:cNvSpPr txBox="1"/>
          <p:nvPr/>
        </p:nvSpPr>
        <p:spPr>
          <a:xfrm>
            <a:off x="509087" y="5518047"/>
            <a:ext cx="63203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1800" dirty="0">
                <a:solidFill>
                  <a:srgbClr val="365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Braucot uz negadījuma vietām un vācot informāciju nobraukti 19000 km</a:t>
            </a:r>
          </a:p>
        </p:txBody>
      </p:sp>
    </p:spTree>
    <p:extLst>
      <p:ext uri="{BB962C8B-B14F-4D97-AF65-F5344CB8AC3E}">
        <p14:creationId xmlns:p14="http://schemas.microsoft.com/office/powerpoint/2010/main" val="2049415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12">
            <a:extLst>
              <a:ext uri="{FF2B5EF4-FFF2-40B4-BE49-F238E27FC236}">
                <a16:creationId xmlns:a16="http://schemas.microsoft.com/office/drawing/2014/main" id="{011CC286-38BF-7B08-BF07-AE99981767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111417"/>
              </p:ext>
            </p:extLst>
          </p:nvPr>
        </p:nvGraphicFramePr>
        <p:xfrm>
          <a:off x="76200" y="447675"/>
          <a:ext cx="11934825" cy="6410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Virsraksts 2">
            <a:extLst>
              <a:ext uri="{FF2B5EF4-FFF2-40B4-BE49-F238E27FC236}">
                <a16:creationId xmlns:a16="http://schemas.microsoft.com/office/drawing/2014/main" id="{42E7D249-EBCB-E86B-9EE9-63893EAE6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01" y="228875"/>
            <a:ext cx="7900630" cy="545550"/>
          </a:xfrm>
        </p:spPr>
        <p:txBody>
          <a:bodyPr>
            <a:normAutofit fontScale="90000"/>
          </a:bodyPr>
          <a:lstStyle/>
          <a:p>
            <a:r>
              <a:rPr lang="lv-LV" dirty="0"/>
              <a:t>CSNg rašanos ietekmējošo faktoru biežums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60BB02-A668-0AF6-EE9E-AD47E4F149C0}"/>
              </a:ext>
            </a:extLst>
          </p:cNvPr>
          <p:cNvSpPr txBox="1"/>
          <p:nvPr/>
        </p:nvSpPr>
        <p:spPr>
          <a:xfrm>
            <a:off x="76200" y="6459848"/>
            <a:ext cx="4881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i="1" dirty="0">
                <a:solidFill>
                  <a:srgbClr val="365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*Viena CSNg rašanos var ietekmēt vairāki faktori</a:t>
            </a:r>
          </a:p>
        </p:txBody>
      </p:sp>
    </p:spTree>
    <p:extLst>
      <p:ext uri="{BB962C8B-B14F-4D97-AF65-F5344CB8AC3E}">
        <p14:creationId xmlns:p14="http://schemas.microsoft.com/office/powerpoint/2010/main" val="1380741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BBE50F7-DE33-CF01-BE18-C6D5FCA606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5864" y="-13505"/>
            <a:ext cx="4660210" cy="687150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2FB26CE-BEFA-443E-9EC1-CE5146EB2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lv-LV" dirty="0"/>
              <a:t>Visbiežāk konstatētie CSNg rašanos ietekmējošie faktori</a:t>
            </a:r>
          </a:p>
        </p:txBody>
      </p:sp>
      <p:sp>
        <p:nvSpPr>
          <p:cNvPr id="8" name="Satura vietturis 7">
            <a:extLst>
              <a:ext uri="{FF2B5EF4-FFF2-40B4-BE49-F238E27FC236}">
                <a16:creationId xmlns:a16="http://schemas.microsoft.com/office/drawing/2014/main" id="{A9C22F7D-4019-FEEF-43C0-EF2E8292F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452" y="1467502"/>
            <a:ext cx="7088361" cy="4503681"/>
          </a:xfrm>
        </p:spPr>
        <p:txBody>
          <a:bodyPr anchor="t"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lv-LV" dirty="0"/>
              <a:t>Atļautā kustības ātruma pārsniegums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lv-LV" dirty="0"/>
              <a:t>Piedalīšanās satiksmē apreibinošo vielu iespaidā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lv-LV" dirty="0"/>
              <a:t>Gājēju rīcība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lv-LV" dirty="0"/>
              <a:t>Ceļa infrastruktūras ietekme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lv-LV" dirty="0">
                <a:solidFill>
                  <a:srgbClr val="B00000"/>
                </a:solidFill>
              </a:rPr>
              <a:t>Riskanti apdzīšanas manevri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lv-LV" dirty="0">
                <a:solidFill>
                  <a:srgbClr val="365140"/>
                </a:solidFill>
              </a:rPr>
              <a:t>Iemaņu trūkums</a:t>
            </a:r>
            <a:endParaRPr lang="lv-LV" dirty="0"/>
          </a:p>
        </p:txBody>
      </p:sp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2C052094-DD0C-7489-8403-440C8F4DC504}"/>
              </a:ext>
            </a:extLst>
          </p:cNvPr>
          <p:cNvSpPr/>
          <p:nvPr/>
        </p:nvSpPr>
        <p:spPr>
          <a:xfrm>
            <a:off x="460440" y="1561424"/>
            <a:ext cx="629614" cy="630000"/>
          </a:xfrm>
          <a:prstGeom prst="roundRect">
            <a:avLst/>
          </a:prstGeom>
          <a:solidFill>
            <a:srgbClr val="365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0000" dirty="0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19" name="Rectangle: Rounded Corners 5">
            <a:extLst>
              <a:ext uri="{FF2B5EF4-FFF2-40B4-BE49-F238E27FC236}">
                <a16:creationId xmlns:a16="http://schemas.microsoft.com/office/drawing/2014/main" id="{52902C84-D17B-31BC-D4B0-4FC3B93541A1}"/>
              </a:ext>
            </a:extLst>
          </p:cNvPr>
          <p:cNvSpPr/>
          <p:nvPr/>
        </p:nvSpPr>
        <p:spPr>
          <a:xfrm>
            <a:off x="460440" y="2302680"/>
            <a:ext cx="629614" cy="630000"/>
          </a:xfrm>
          <a:prstGeom prst="roundRect">
            <a:avLst/>
          </a:prstGeom>
          <a:solidFill>
            <a:srgbClr val="365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0000" dirty="0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20" name="Rectangle: Rounded Corners 5">
            <a:extLst>
              <a:ext uri="{FF2B5EF4-FFF2-40B4-BE49-F238E27FC236}">
                <a16:creationId xmlns:a16="http://schemas.microsoft.com/office/drawing/2014/main" id="{3D6EC6CF-BC25-4E6F-A1C1-9D8BB7535BA8}"/>
              </a:ext>
            </a:extLst>
          </p:cNvPr>
          <p:cNvSpPr/>
          <p:nvPr/>
        </p:nvSpPr>
        <p:spPr>
          <a:xfrm>
            <a:off x="460440" y="5267704"/>
            <a:ext cx="629614" cy="630000"/>
          </a:xfrm>
          <a:prstGeom prst="roundRect">
            <a:avLst/>
          </a:prstGeom>
          <a:solidFill>
            <a:srgbClr val="365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0000" dirty="0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21" name="Rectangle: Rounded Corners 5">
            <a:extLst>
              <a:ext uri="{FF2B5EF4-FFF2-40B4-BE49-F238E27FC236}">
                <a16:creationId xmlns:a16="http://schemas.microsoft.com/office/drawing/2014/main" id="{4521E527-2105-B766-CA4B-DB7A1404C66B}"/>
              </a:ext>
            </a:extLst>
          </p:cNvPr>
          <p:cNvSpPr/>
          <p:nvPr/>
        </p:nvSpPr>
        <p:spPr>
          <a:xfrm>
            <a:off x="460440" y="4526448"/>
            <a:ext cx="629614" cy="630000"/>
          </a:xfrm>
          <a:prstGeom prst="roundRect">
            <a:avLst/>
          </a:prstGeom>
          <a:solidFill>
            <a:srgbClr val="B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0000" dirty="0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22" name="Rectangle: Rounded Corners 5">
            <a:extLst>
              <a:ext uri="{FF2B5EF4-FFF2-40B4-BE49-F238E27FC236}">
                <a16:creationId xmlns:a16="http://schemas.microsoft.com/office/drawing/2014/main" id="{EE055740-68A8-7B81-6FA5-914210373E84}"/>
              </a:ext>
            </a:extLst>
          </p:cNvPr>
          <p:cNvSpPr/>
          <p:nvPr/>
        </p:nvSpPr>
        <p:spPr>
          <a:xfrm>
            <a:off x="460440" y="3785192"/>
            <a:ext cx="629614" cy="630000"/>
          </a:xfrm>
          <a:prstGeom prst="roundRect">
            <a:avLst/>
          </a:prstGeom>
          <a:solidFill>
            <a:srgbClr val="365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0000" dirty="0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23" name="Rectangle: Rounded Corners 5">
            <a:extLst>
              <a:ext uri="{FF2B5EF4-FFF2-40B4-BE49-F238E27FC236}">
                <a16:creationId xmlns:a16="http://schemas.microsoft.com/office/drawing/2014/main" id="{C6513D1F-C888-DC41-72B3-92ADA8A596E0}"/>
              </a:ext>
            </a:extLst>
          </p:cNvPr>
          <p:cNvSpPr/>
          <p:nvPr/>
        </p:nvSpPr>
        <p:spPr>
          <a:xfrm>
            <a:off x="460440" y="3043936"/>
            <a:ext cx="629614" cy="630000"/>
          </a:xfrm>
          <a:prstGeom prst="roundRect">
            <a:avLst/>
          </a:prstGeom>
          <a:solidFill>
            <a:srgbClr val="365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0000" dirty="0">
              <a:solidFill>
                <a:schemeClr val="bg1">
                  <a:lumMod val="90000"/>
                </a:schemeClr>
              </a:solidFill>
            </a:endParaRPr>
          </a:p>
        </p:txBody>
      </p:sp>
      <p:pic>
        <p:nvPicPr>
          <p:cNvPr id="2" name="Attēls 1" descr="Attēls, kurā ir logotips, fonts, simbols, grafika&#10;&#10;Mākslīgā intelekta ģenerētais saturs var būt nepareizs.">
            <a:extLst>
              <a:ext uri="{FF2B5EF4-FFF2-40B4-BE49-F238E27FC236}">
                <a16:creationId xmlns:a16="http://schemas.microsoft.com/office/drawing/2014/main" id="{002E600A-27BE-4224-D70A-87236C85F3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6170" y="5822157"/>
            <a:ext cx="1226361" cy="678790"/>
          </a:xfrm>
          <a:prstGeom prst="rect">
            <a:avLst/>
          </a:prstGeom>
        </p:spPr>
      </p:pic>
      <p:pic>
        <p:nvPicPr>
          <p:cNvPr id="6" name="Attēls 5" descr="Attēls, kurā ir simbols, grafika, logotips, aplis&#10;&#10;Mākslīgā intelekta ģenerētais saturs var būt nepareizs.">
            <a:extLst>
              <a:ext uri="{FF2B5EF4-FFF2-40B4-BE49-F238E27FC236}">
                <a16:creationId xmlns:a16="http://schemas.microsoft.com/office/drawing/2014/main" id="{E1613975-0E9C-03ED-1377-42EBFAF8E9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92" y="1561424"/>
            <a:ext cx="630000" cy="630000"/>
          </a:xfrm>
          <a:prstGeom prst="rect">
            <a:avLst/>
          </a:prstGeom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id="{657EAF9F-2D1A-EAFC-0BBA-6933119AD3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440" y="2261811"/>
            <a:ext cx="655504" cy="655504"/>
          </a:xfrm>
          <a:prstGeom prst="rect">
            <a:avLst/>
          </a:prstGeom>
        </p:spPr>
      </p:pic>
      <p:pic>
        <p:nvPicPr>
          <p:cNvPr id="11" name="Attēls 10" descr="Attēls, kurā ir māksla&#10;&#10;Mākslīgā intelekta ģenerētais saturs var būt nepareizs.">
            <a:extLst>
              <a:ext uri="{FF2B5EF4-FFF2-40B4-BE49-F238E27FC236}">
                <a16:creationId xmlns:a16="http://schemas.microsoft.com/office/drawing/2014/main" id="{AB39CDFC-A2F4-EFB3-07F6-3F503BAFA1B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440" y="3028571"/>
            <a:ext cx="618525" cy="618525"/>
          </a:xfrm>
          <a:prstGeom prst="rect">
            <a:avLst/>
          </a:prstGeom>
        </p:spPr>
      </p:pic>
      <p:pic>
        <p:nvPicPr>
          <p:cNvPr id="13" name="Attēls 12" descr="Attēls, kurā ir fonts, grafika, simbols, klipkopa&#10;&#10;Mākslīgā intelekta ģenerētais saturs var būt nepareizs.">
            <a:extLst>
              <a:ext uri="{FF2B5EF4-FFF2-40B4-BE49-F238E27FC236}">
                <a16:creationId xmlns:a16="http://schemas.microsoft.com/office/drawing/2014/main" id="{C0EF0E41-24B0-5720-87D0-9865A82C4E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24" y="3826369"/>
            <a:ext cx="547646" cy="547646"/>
          </a:xfrm>
          <a:prstGeom prst="rect">
            <a:avLst/>
          </a:prstGeom>
        </p:spPr>
      </p:pic>
      <p:pic>
        <p:nvPicPr>
          <p:cNvPr id="15" name="Attēls 14" descr="Attēls, kurā ir pūtēji, dizains, tipogrāfija, trompete&#10;&#10;Mākslīgā intelekta ģenerētais saturs var būt nepareizs.">
            <a:extLst>
              <a:ext uri="{FF2B5EF4-FFF2-40B4-BE49-F238E27FC236}">
                <a16:creationId xmlns:a16="http://schemas.microsoft.com/office/drawing/2014/main" id="{A7559332-24BF-52B4-57FE-7DD72431FA1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12" y="4526448"/>
            <a:ext cx="618525" cy="618525"/>
          </a:xfrm>
          <a:prstGeom prst="rect">
            <a:avLst/>
          </a:prstGeom>
        </p:spPr>
      </p:pic>
      <p:pic>
        <p:nvPicPr>
          <p:cNvPr id="25" name="Attēls 24" descr="Attēls, kurā ir fonts, grafika, simbols, aplis&#10;&#10;Mākslīgā intelekta ģenerētais saturs var būt nepareizs.">
            <a:extLst>
              <a:ext uri="{FF2B5EF4-FFF2-40B4-BE49-F238E27FC236}">
                <a16:creationId xmlns:a16="http://schemas.microsoft.com/office/drawing/2014/main" id="{3C620C50-CBFC-54ED-0A43-5539B98CAE2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699" y="5328807"/>
            <a:ext cx="493350" cy="49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70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BBE50F7-DE33-CF01-BE18-C6D5FCA606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5864" y="-13505"/>
            <a:ext cx="4660210" cy="687150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2FB26CE-BEFA-443E-9EC1-CE5146EB2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lv-LV" dirty="0"/>
              <a:t>Būtiskākie identificētie riski un secinājumi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8CE4ECF6-AF8F-72E8-2373-AD12FE0D8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147" y="1250322"/>
            <a:ext cx="6316664" cy="4769114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Ir identificēts būtisks riska faktors satiksmē, kas saistīts ar </a:t>
            </a:r>
            <a:r>
              <a:rPr lang="lv-LV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riskantiem apdzīšanas manevriem</a:t>
            </a:r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Šajos negadījumos ir liela kravas automobiļu un autobusu iesaiste.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Ir nepieciešams veikt detalizētāku šī jautājuma izpēti, lai būtu iespējams spriest, kā samazināt šādu gadījumu skaitu.</a:t>
            </a:r>
          </a:p>
          <a:p>
            <a:endParaRPr lang="lv-LV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endParaRPr lang="lv-LV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lv-LV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Gājēju problēma gada tumšajos bezsniega mēnešos</a:t>
            </a:r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kas ir tiešā saistībā ar redzamības faktoriem:</a:t>
            </a:r>
          </a:p>
          <a:p>
            <a:pPr>
              <a:spcBef>
                <a:spcPts val="600"/>
              </a:spcBef>
            </a:pPr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atstarojošo elementu nelietošana,  </a:t>
            </a:r>
          </a:p>
          <a:p>
            <a:pPr>
              <a:spcBef>
                <a:spcPts val="600"/>
              </a:spcBef>
            </a:pPr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zems fona kontrasts, </a:t>
            </a:r>
          </a:p>
          <a:p>
            <a:pPr>
              <a:spcBef>
                <a:spcPts val="600"/>
              </a:spcBef>
            </a:pPr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transportlīdzekļu lukturu kvalitāte, </a:t>
            </a:r>
          </a:p>
          <a:p>
            <a:pPr>
              <a:spcBef>
                <a:spcPts val="600"/>
              </a:spcBef>
            </a:pPr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gājēju infrastruktūras trūkums. </a:t>
            </a:r>
          </a:p>
        </p:txBody>
      </p:sp>
      <p:pic>
        <p:nvPicPr>
          <p:cNvPr id="2" name="Attēls 1" descr="Attēls, kurā ir logotips, fonts, simbols, grafika&#10;&#10;Mākslīgā intelekta ģenerētais saturs var būt nepareizs.">
            <a:extLst>
              <a:ext uri="{FF2B5EF4-FFF2-40B4-BE49-F238E27FC236}">
                <a16:creationId xmlns:a16="http://schemas.microsoft.com/office/drawing/2014/main" id="{B790336F-212B-A0E8-5622-867E9569A3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6170" y="5822157"/>
            <a:ext cx="1226361" cy="678790"/>
          </a:xfrm>
          <a:prstGeom prst="rect">
            <a:avLst/>
          </a:prstGeom>
        </p:spPr>
      </p:pic>
      <p:grpSp>
        <p:nvGrpSpPr>
          <p:cNvPr id="14" name="Grupa 13">
            <a:extLst>
              <a:ext uri="{FF2B5EF4-FFF2-40B4-BE49-F238E27FC236}">
                <a16:creationId xmlns:a16="http://schemas.microsoft.com/office/drawing/2014/main" id="{46052287-6D11-2770-4DCF-7064D487C88B}"/>
              </a:ext>
            </a:extLst>
          </p:cNvPr>
          <p:cNvGrpSpPr/>
          <p:nvPr/>
        </p:nvGrpSpPr>
        <p:grpSpPr>
          <a:xfrm>
            <a:off x="508380" y="3795036"/>
            <a:ext cx="629614" cy="630000"/>
            <a:chOff x="460440" y="3043936"/>
            <a:chExt cx="629614" cy="630000"/>
          </a:xfrm>
        </p:grpSpPr>
        <p:sp>
          <p:nvSpPr>
            <p:cNvPr id="9" name="Rectangle: Rounded Corners 5">
              <a:extLst>
                <a:ext uri="{FF2B5EF4-FFF2-40B4-BE49-F238E27FC236}">
                  <a16:creationId xmlns:a16="http://schemas.microsoft.com/office/drawing/2014/main" id="{89C13BCD-B350-46EC-9419-0B5BECADC896}"/>
                </a:ext>
              </a:extLst>
            </p:cNvPr>
            <p:cNvSpPr/>
            <p:nvPr/>
          </p:nvSpPr>
          <p:spPr>
            <a:xfrm>
              <a:off x="460440" y="3043936"/>
              <a:ext cx="629614" cy="630000"/>
            </a:xfrm>
            <a:prstGeom prst="roundRect">
              <a:avLst/>
            </a:prstGeom>
            <a:solidFill>
              <a:srgbClr val="365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0000" dirty="0">
                <a:solidFill>
                  <a:schemeClr val="bg1">
                    <a:lumMod val="90000"/>
                  </a:schemeClr>
                </a:solidFill>
              </a:endParaRPr>
            </a:p>
          </p:txBody>
        </p:sp>
        <p:pic>
          <p:nvPicPr>
            <p:cNvPr id="10" name="Attēls 9" descr="Attēls, kurā ir māksla&#10;&#10;Mākslīgā intelekta ģenerētais saturs var būt nepareizs.">
              <a:extLst>
                <a:ext uri="{FF2B5EF4-FFF2-40B4-BE49-F238E27FC236}">
                  <a16:creationId xmlns:a16="http://schemas.microsoft.com/office/drawing/2014/main" id="{0D50068E-70DC-048C-2D34-04EEF9256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294" y="3043936"/>
              <a:ext cx="618525" cy="618525"/>
            </a:xfrm>
            <a:prstGeom prst="rect">
              <a:avLst/>
            </a:prstGeom>
          </p:spPr>
        </p:pic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62998ADA-A557-5222-0BC5-7A60CED53E5C}"/>
              </a:ext>
            </a:extLst>
          </p:cNvPr>
          <p:cNvGrpSpPr/>
          <p:nvPr/>
        </p:nvGrpSpPr>
        <p:grpSpPr>
          <a:xfrm>
            <a:off x="519469" y="1250322"/>
            <a:ext cx="629614" cy="630000"/>
            <a:chOff x="460440" y="4526448"/>
            <a:chExt cx="629614" cy="630000"/>
          </a:xfrm>
        </p:grpSpPr>
        <p:sp>
          <p:nvSpPr>
            <p:cNvPr id="4" name="Rectangle: Rounded Corners 5">
              <a:extLst>
                <a:ext uri="{FF2B5EF4-FFF2-40B4-BE49-F238E27FC236}">
                  <a16:creationId xmlns:a16="http://schemas.microsoft.com/office/drawing/2014/main" id="{06AC5F72-D9E7-D8AF-062A-5592F10A56DD}"/>
                </a:ext>
              </a:extLst>
            </p:cNvPr>
            <p:cNvSpPr/>
            <p:nvPr/>
          </p:nvSpPr>
          <p:spPr>
            <a:xfrm>
              <a:off x="460440" y="4526448"/>
              <a:ext cx="629614" cy="630000"/>
            </a:xfrm>
            <a:prstGeom prst="roundRect">
              <a:avLst/>
            </a:prstGeom>
            <a:solidFill>
              <a:srgbClr val="365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0000" dirty="0">
                <a:solidFill>
                  <a:schemeClr val="bg1">
                    <a:lumMod val="90000"/>
                  </a:schemeClr>
                </a:solidFill>
              </a:endParaRPr>
            </a:p>
          </p:txBody>
        </p:sp>
        <p:pic>
          <p:nvPicPr>
            <p:cNvPr id="12" name="Attēls 11" descr="Attēls, kurā ir pūtēji, dizains, tipogrāfija, trompete&#10;&#10;Mākslīgā intelekta ģenerētais saturs var būt nepareizs.">
              <a:extLst>
                <a:ext uri="{FF2B5EF4-FFF2-40B4-BE49-F238E27FC236}">
                  <a16:creationId xmlns:a16="http://schemas.microsoft.com/office/drawing/2014/main" id="{0F4DF809-A791-FB93-43F0-9C8B3B1AE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440" y="4537923"/>
              <a:ext cx="618525" cy="618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5708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BBE50F7-DE33-CF01-BE18-C6D5FCA606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5864" y="-13505"/>
            <a:ext cx="4660210" cy="687150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2FB26CE-BEFA-443E-9EC1-CE5146EB2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lv-LV" dirty="0"/>
              <a:t>Būtiskākie identificētie riski un secinājumi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8CE4ECF6-AF8F-72E8-2373-AD12FE0D8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085" y="1570287"/>
            <a:ext cx="6312030" cy="4264289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Liels skaits </a:t>
            </a:r>
            <a:r>
              <a:rPr lang="lv-LV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alkohola reibumā </a:t>
            </a:r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esošu satiksmes dalībnieku – tai skaitā gājēji.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lv-LV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Pārsniegta atļautā kustības ātruma </a:t>
            </a:r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ietekme uz ceļu satiksmes negadījumu rašanās mehānismu un tā sekām.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lv-LV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Nepietiekamas iemaņas </a:t>
            </a:r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attiecīgā transportlīdzekļa vadīšanā un satiksmes risku izvērtēšanā, īpaši motociklu vadītāju vidū.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Pētījuma laikā identificētas 13 vietas, kur iespējams veikt </a:t>
            </a:r>
            <a:r>
              <a:rPr lang="lv-LV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infrastruktūras uzlabojumus</a:t>
            </a:r>
            <a:r>
              <a:rPr lang="lv-LV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2" name="Attēls 1" descr="Attēls, kurā ir logotips, fonts, simbols, grafika&#10;&#10;Mākslīgā intelekta ģenerētais saturs var būt nepareizs.">
            <a:extLst>
              <a:ext uri="{FF2B5EF4-FFF2-40B4-BE49-F238E27FC236}">
                <a16:creationId xmlns:a16="http://schemas.microsoft.com/office/drawing/2014/main" id="{A48D84C4-5224-57BD-1219-2728381175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6170" y="5822157"/>
            <a:ext cx="1226361" cy="678790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95E74818-3FBF-E2CE-8827-71FDFF9783B9}"/>
              </a:ext>
            </a:extLst>
          </p:cNvPr>
          <p:cNvGrpSpPr/>
          <p:nvPr/>
        </p:nvGrpSpPr>
        <p:grpSpPr>
          <a:xfrm>
            <a:off x="531127" y="2492081"/>
            <a:ext cx="642752" cy="630000"/>
            <a:chOff x="-891707" y="1485877"/>
            <a:chExt cx="642752" cy="630000"/>
          </a:xfrm>
        </p:grpSpPr>
        <p:sp>
          <p:nvSpPr>
            <p:cNvPr id="4" name="Rectangle: Rounded Corners 5">
              <a:extLst>
                <a:ext uri="{FF2B5EF4-FFF2-40B4-BE49-F238E27FC236}">
                  <a16:creationId xmlns:a16="http://schemas.microsoft.com/office/drawing/2014/main" id="{B57E12A4-2102-FA7A-D77C-2244E70553D6}"/>
                </a:ext>
              </a:extLst>
            </p:cNvPr>
            <p:cNvSpPr/>
            <p:nvPr/>
          </p:nvSpPr>
          <p:spPr>
            <a:xfrm>
              <a:off x="-891707" y="1485877"/>
              <a:ext cx="629614" cy="630000"/>
            </a:xfrm>
            <a:prstGeom prst="roundRect">
              <a:avLst/>
            </a:prstGeom>
            <a:solidFill>
              <a:srgbClr val="365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0000" dirty="0">
                <a:solidFill>
                  <a:schemeClr val="bg1">
                    <a:lumMod val="90000"/>
                  </a:schemeClr>
                </a:solidFill>
              </a:endParaRPr>
            </a:p>
          </p:txBody>
        </p:sp>
        <p:pic>
          <p:nvPicPr>
            <p:cNvPr id="13" name="Attēls 12" descr="Attēls, kurā ir simbols, grafika, logotips, aplis&#10;&#10;Mākslīgā intelekta ģenerētais saturs var būt nepareizs.">
              <a:extLst>
                <a:ext uri="{FF2B5EF4-FFF2-40B4-BE49-F238E27FC236}">
                  <a16:creationId xmlns:a16="http://schemas.microsoft.com/office/drawing/2014/main" id="{0DDBDDC8-C65E-00A2-5F00-9F15ACE13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78955" y="1485877"/>
              <a:ext cx="630000" cy="630000"/>
            </a:xfrm>
            <a:prstGeom prst="rect">
              <a:avLst/>
            </a:prstGeom>
          </p:spPr>
        </p:pic>
      </p:grpSp>
      <p:grpSp>
        <p:nvGrpSpPr>
          <p:cNvPr id="19" name="Grupa 18">
            <a:extLst>
              <a:ext uri="{FF2B5EF4-FFF2-40B4-BE49-F238E27FC236}">
                <a16:creationId xmlns:a16="http://schemas.microsoft.com/office/drawing/2014/main" id="{3BC10552-6C45-845A-4567-59580E2F18A7}"/>
              </a:ext>
            </a:extLst>
          </p:cNvPr>
          <p:cNvGrpSpPr/>
          <p:nvPr/>
        </p:nvGrpSpPr>
        <p:grpSpPr>
          <a:xfrm>
            <a:off x="537696" y="1538817"/>
            <a:ext cx="629614" cy="630000"/>
            <a:chOff x="7535864" y="2299123"/>
            <a:chExt cx="629614" cy="630000"/>
          </a:xfrm>
        </p:grpSpPr>
        <p:sp>
          <p:nvSpPr>
            <p:cNvPr id="8" name="Rectangle: Rounded Corners 5">
              <a:extLst>
                <a:ext uri="{FF2B5EF4-FFF2-40B4-BE49-F238E27FC236}">
                  <a16:creationId xmlns:a16="http://schemas.microsoft.com/office/drawing/2014/main" id="{014A665A-37B9-61C5-7151-C35892C5DC51}"/>
                </a:ext>
              </a:extLst>
            </p:cNvPr>
            <p:cNvSpPr/>
            <p:nvPr/>
          </p:nvSpPr>
          <p:spPr>
            <a:xfrm>
              <a:off x="7535864" y="2299123"/>
              <a:ext cx="629614" cy="630000"/>
            </a:xfrm>
            <a:prstGeom prst="roundRect">
              <a:avLst/>
            </a:prstGeom>
            <a:solidFill>
              <a:srgbClr val="365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0000" dirty="0">
                <a:solidFill>
                  <a:schemeClr val="bg1">
                    <a:lumMod val="90000"/>
                  </a:schemeClr>
                </a:solidFill>
              </a:endParaRPr>
            </a:p>
          </p:txBody>
        </p:sp>
        <p:pic>
          <p:nvPicPr>
            <p:cNvPr id="14" name="Attēls 13">
              <a:extLst>
                <a:ext uri="{FF2B5EF4-FFF2-40B4-BE49-F238E27FC236}">
                  <a16:creationId xmlns:a16="http://schemas.microsoft.com/office/drawing/2014/main" id="{A6153BD0-E52B-10C7-D5F7-CD5A1B3FB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8359" y="2309056"/>
              <a:ext cx="604702" cy="604702"/>
            </a:xfrm>
            <a:prstGeom prst="rect">
              <a:avLst/>
            </a:prstGeom>
          </p:spPr>
        </p:pic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FEA24678-226E-7E0D-A4FF-6FFABB3C7D70}"/>
              </a:ext>
            </a:extLst>
          </p:cNvPr>
          <p:cNvGrpSpPr/>
          <p:nvPr/>
        </p:nvGrpSpPr>
        <p:grpSpPr>
          <a:xfrm>
            <a:off x="537696" y="4398608"/>
            <a:ext cx="629614" cy="630000"/>
            <a:chOff x="-891707" y="3709645"/>
            <a:chExt cx="629614" cy="630000"/>
          </a:xfrm>
        </p:grpSpPr>
        <p:sp>
          <p:nvSpPr>
            <p:cNvPr id="11" name="Rectangle: Rounded Corners 5">
              <a:extLst>
                <a:ext uri="{FF2B5EF4-FFF2-40B4-BE49-F238E27FC236}">
                  <a16:creationId xmlns:a16="http://schemas.microsoft.com/office/drawing/2014/main" id="{6D557D29-8436-9906-8E44-55EE235E7253}"/>
                </a:ext>
              </a:extLst>
            </p:cNvPr>
            <p:cNvSpPr/>
            <p:nvPr/>
          </p:nvSpPr>
          <p:spPr>
            <a:xfrm>
              <a:off x="-891707" y="3709645"/>
              <a:ext cx="629614" cy="630000"/>
            </a:xfrm>
            <a:prstGeom prst="roundRect">
              <a:avLst/>
            </a:prstGeom>
            <a:solidFill>
              <a:srgbClr val="365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0000" dirty="0">
                <a:solidFill>
                  <a:schemeClr val="bg1">
                    <a:lumMod val="90000"/>
                  </a:schemeClr>
                </a:solidFill>
              </a:endParaRPr>
            </a:p>
          </p:txBody>
        </p:sp>
        <p:pic>
          <p:nvPicPr>
            <p:cNvPr id="16" name="Attēls 15" descr="Attēls, kurā ir fonts, grafika, simbols, klipkopa&#10;&#10;Mākslīgā intelekta ģenerētais saturs var būt nepareizs.">
              <a:extLst>
                <a:ext uri="{FF2B5EF4-FFF2-40B4-BE49-F238E27FC236}">
                  <a16:creationId xmlns:a16="http://schemas.microsoft.com/office/drawing/2014/main" id="{351AFBAA-E280-C639-6CF5-61AE7AE65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50723" y="3750822"/>
              <a:ext cx="547646" cy="547646"/>
            </a:xfrm>
            <a:prstGeom prst="rect">
              <a:avLst/>
            </a:prstGeom>
          </p:spPr>
        </p:pic>
      </p:grpSp>
      <p:grpSp>
        <p:nvGrpSpPr>
          <p:cNvPr id="21" name="Grupa 20">
            <a:extLst>
              <a:ext uri="{FF2B5EF4-FFF2-40B4-BE49-F238E27FC236}">
                <a16:creationId xmlns:a16="http://schemas.microsoft.com/office/drawing/2014/main" id="{90D7AD20-C5BB-93AB-524F-010C9C1A7E54}"/>
              </a:ext>
            </a:extLst>
          </p:cNvPr>
          <p:cNvGrpSpPr/>
          <p:nvPr/>
        </p:nvGrpSpPr>
        <p:grpSpPr>
          <a:xfrm>
            <a:off x="537696" y="3445345"/>
            <a:ext cx="629614" cy="630000"/>
            <a:chOff x="-891707" y="5192157"/>
            <a:chExt cx="629614" cy="630000"/>
          </a:xfrm>
        </p:grpSpPr>
        <p:sp>
          <p:nvSpPr>
            <p:cNvPr id="9" name="Rectangle: Rounded Corners 5">
              <a:extLst>
                <a:ext uri="{FF2B5EF4-FFF2-40B4-BE49-F238E27FC236}">
                  <a16:creationId xmlns:a16="http://schemas.microsoft.com/office/drawing/2014/main" id="{8DAC5B2A-38AD-5A3A-CC2C-2FA1FF14D4BE}"/>
                </a:ext>
              </a:extLst>
            </p:cNvPr>
            <p:cNvSpPr/>
            <p:nvPr/>
          </p:nvSpPr>
          <p:spPr>
            <a:xfrm>
              <a:off x="-891707" y="5192157"/>
              <a:ext cx="629614" cy="630000"/>
            </a:xfrm>
            <a:prstGeom prst="roundRect">
              <a:avLst/>
            </a:prstGeom>
            <a:solidFill>
              <a:srgbClr val="365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0000" dirty="0">
                <a:solidFill>
                  <a:schemeClr val="bg1">
                    <a:lumMod val="90000"/>
                  </a:schemeClr>
                </a:solidFill>
              </a:endParaRPr>
            </a:p>
          </p:txBody>
        </p:sp>
        <p:pic>
          <p:nvPicPr>
            <p:cNvPr id="18" name="Attēls 17" descr="Attēls, kurā ir fonts, grafika, simbols, aplis&#10;&#10;Mākslīgā intelekta ģenerētais saturs var būt nepareizs.">
              <a:extLst>
                <a:ext uri="{FF2B5EF4-FFF2-40B4-BE49-F238E27FC236}">
                  <a16:creationId xmlns:a16="http://schemas.microsoft.com/office/drawing/2014/main" id="{E43F5BBA-B4B5-5928-5CBB-DEE0ADC33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20448" y="5253260"/>
              <a:ext cx="493350" cy="493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6465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BBE50F7-DE33-CF01-BE18-C6D5FCA606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5864" y="0"/>
            <a:ext cx="4660210" cy="687150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2FB26CE-BEFA-443E-9EC1-CE5146EB2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lv-LV" dirty="0"/>
              <a:t>Pieaug procentuālā kravas automobiļu un autobusu iesaiste smagajos </a:t>
            </a:r>
            <a:r>
              <a:rPr lang="lv-LV" dirty="0" err="1"/>
              <a:t>CSNg</a:t>
            </a:r>
            <a:endParaRPr lang="lv-LV" dirty="0"/>
          </a:p>
        </p:txBody>
      </p:sp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63437B79-9646-4FCC-A3CB-74496509F9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1994644"/>
              </p:ext>
            </p:extLst>
          </p:nvPr>
        </p:nvGraphicFramePr>
        <p:xfrm>
          <a:off x="447503" y="1362074"/>
          <a:ext cx="6899494" cy="247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2FA56EB8-D712-043B-7E40-A2CCCF6D6D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8228893"/>
              </p:ext>
            </p:extLst>
          </p:nvPr>
        </p:nvGraphicFramePr>
        <p:xfrm>
          <a:off x="530006" y="4095750"/>
          <a:ext cx="6899494" cy="254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Attēls 1" descr="Attēls, kurā ir logotips, fonts, simbols, grafika&#10;&#10;Mākslīgā intelekta ģenerētais saturs var būt nepareizs.">
            <a:extLst>
              <a:ext uri="{FF2B5EF4-FFF2-40B4-BE49-F238E27FC236}">
                <a16:creationId xmlns:a16="http://schemas.microsoft.com/office/drawing/2014/main" id="{287F709F-1839-D1B2-CC06-DAB6BB337B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6170" y="5822157"/>
            <a:ext cx="1226361" cy="6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96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SDD 1">
      <a:dk1>
        <a:srgbClr val="1E3828"/>
      </a:dk1>
      <a:lt1>
        <a:srgbClr val="FFF7E6"/>
      </a:lt1>
      <a:dk2>
        <a:srgbClr val="000000"/>
      </a:dk2>
      <a:lt2>
        <a:srgbClr val="FFFFFF"/>
      </a:lt2>
      <a:accent1>
        <a:srgbClr val="1E3828"/>
      </a:accent1>
      <a:accent2>
        <a:srgbClr val="365140"/>
      </a:accent2>
      <a:accent3>
        <a:srgbClr val="FFF7E6"/>
      </a:accent3>
      <a:accent4>
        <a:srgbClr val="546BFF"/>
      </a:accent4>
      <a:accent5>
        <a:srgbClr val="82DE85"/>
      </a:accent5>
      <a:accent6>
        <a:srgbClr val="FFD1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DD_veidne" id="{DA2477F2-817D-6340-853E-EBFE1C6905AD}" vid="{F4FCA44A-D8CE-DD42-9688-27F750BC8E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15956</TotalTime>
  <Words>710</Words>
  <Application>Microsoft Office PowerPoint</Application>
  <PresentationFormat>Widescreen</PresentationFormat>
  <Paragraphs>104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Garamond</vt:lpstr>
      <vt:lpstr>Times New Roman</vt:lpstr>
      <vt:lpstr>Office Theme</vt:lpstr>
      <vt:lpstr>Smago ceļu satiksmes  negadījumu izpētes  pilotprojekts    Pētījuma rezultāti</vt:lpstr>
      <vt:lpstr>Smago ceļu satiksmes negadījumu izpētes pilotprojekta mērķis</vt:lpstr>
      <vt:lpstr>Smago ceļu satiksmes negadījumu izpētes pilotprojekta mērķis</vt:lpstr>
      <vt:lpstr>Pilotprojekts skaitļos</vt:lpstr>
      <vt:lpstr>CSNg rašanos ietekmējošo faktoru biežums</vt:lpstr>
      <vt:lpstr>Visbiežāk konstatētie CSNg rašanos ietekmējošie faktori</vt:lpstr>
      <vt:lpstr>Būtiskākie identificētie riski un secinājumi</vt:lpstr>
      <vt:lpstr>Būtiskākie identificētie riski un secinājumi</vt:lpstr>
      <vt:lpstr>Pieaug procentuālā kravas automobiļu un autobusu iesaiste smagajos CSNg</vt:lpstr>
      <vt:lpstr>Pieaug procentuālā kravas automobiļu un autobusu iesaiste smagajos CSNg</vt:lpstr>
      <vt:lpstr>Secinājumi par pilotprojekta norisi</vt:lpstr>
      <vt:lpstr>Sadarbība ar citām institūcijām</vt:lpstr>
      <vt:lpstr>Pāreja uz pastāvīgu un sistemātisku smago ceļu satiksmes negadījumu izpētes un analīzes procesa nodrošināšanu</vt:lpstr>
      <vt:lpstr>Izstrādāts likums par smago ceļu satiksmes negadījumu izpēti</vt:lpstr>
      <vt:lpstr>Paldies!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Arnis Artemovics KID</dc:creator>
  <cp:lastModifiedBy>Mārtiņš Mālmeisters</cp:lastModifiedBy>
  <cp:revision>107</cp:revision>
  <cp:lastPrinted>2024-11-11T08:48:03Z</cp:lastPrinted>
  <dcterms:created xsi:type="dcterms:W3CDTF">2024-01-16T13:44:47Z</dcterms:created>
  <dcterms:modified xsi:type="dcterms:W3CDTF">2025-03-04T11:33:28Z</dcterms:modified>
</cp:coreProperties>
</file>