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4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32" r:id="rId1"/>
  </p:sldMasterIdLst>
  <p:notesMasterIdLst>
    <p:notesMasterId r:id="rId19"/>
  </p:notesMasterIdLst>
  <p:sldIdLst>
    <p:sldId id="256" r:id="rId2"/>
    <p:sldId id="257" r:id="rId3"/>
    <p:sldId id="265" r:id="rId4"/>
    <p:sldId id="289" r:id="rId5"/>
    <p:sldId id="258" r:id="rId6"/>
    <p:sldId id="268" r:id="rId7"/>
    <p:sldId id="297" r:id="rId8"/>
    <p:sldId id="273" r:id="rId9"/>
    <p:sldId id="274" r:id="rId10"/>
    <p:sldId id="302" r:id="rId11"/>
    <p:sldId id="280" r:id="rId12"/>
    <p:sldId id="300" r:id="rId13"/>
    <p:sldId id="303" r:id="rId14"/>
    <p:sldId id="304" r:id="rId15"/>
    <p:sldId id="382" r:id="rId16"/>
    <p:sldId id="284" r:id="rId17"/>
    <p:sldId id="296" r:id="rId18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a Fedulova" initials="DF" lastIdx="1" clrIdx="0">
    <p:extLst>
      <p:ext uri="{19B8F6BF-5375-455C-9EA6-DF929625EA0E}">
        <p15:presenceInfo xmlns:p15="http://schemas.microsoft.com/office/powerpoint/2012/main" userId="S-1-5-21-4111485455-1704665536-1451507621-223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A06"/>
    <a:srgbClr val="A1D925"/>
    <a:srgbClr val="E7D0AF"/>
    <a:srgbClr val="D9B087"/>
    <a:srgbClr val="E3C5A7"/>
    <a:srgbClr val="E7CDB3"/>
    <a:srgbClr val="F3E6D9"/>
    <a:srgbClr val="CF9963"/>
    <a:srgbClr val="E3C4A5"/>
    <a:srgbClr val="F6E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75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985607846877275"/>
          <c:y val="3.9232435959949984E-2"/>
          <c:w val="0.73785225447761915"/>
          <c:h val="0.832283311477986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2F5E8D">
                <a:alpha val="69804"/>
              </a:srgb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6D8FA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047-4282-BE61-689241047E0C}"/>
              </c:ext>
            </c:extLst>
          </c:dPt>
          <c:dLbls>
            <c:dLbl>
              <c:idx val="0"/>
              <c:layout>
                <c:manualLayout>
                  <c:x val="3.9963333219087536E-2"/>
                  <c:y val="-5.83728499142103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47-4282-BE61-689241047E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19159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47-4282-BE61-689241047E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1A76A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982848441524106E-2"/>
                  <c:y val="-5.2535564922789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47-4282-BE61-689241047E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18899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47-4282-BE61-689241047E0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A4C6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4794247397643927E-2"/>
                  <c:y val="-4.961692242707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47-4282-BE61-689241047E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17479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47-4282-BE61-689241047E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772616"/>
        <c:axId val="171774968"/>
        <c:axId val="0"/>
      </c:bar3DChart>
      <c:catAx>
        <c:axId val="171772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71774968"/>
        <c:crosses val="autoZero"/>
        <c:auto val="1"/>
        <c:lblAlgn val="ctr"/>
        <c:lblOffset val="100"/>
        <c:noMultiLvlLbl val="0"/>
      </c:catAx>
      <c:valAx>
        <c:axId val="171774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1772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123891600511885E-2"/>
          <c:y val="6.5406239303944097E-2"/>
          <c:w val="0.97987610839948813"/>
          <c:h val="0.511364618498399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6E8FAF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757706315082622E-3"/>
                  <c:y val="-3.1081135120283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CD-4AED-A3EC-37E683E9BCB7}"/>
                </c:ext>
              </c:extLst>
            </c:dLbl>
            <c:dLbl>
              <c:idx val="1"/>
              <c:layout>
                <c:manualLayout>
                  <c:x val="1.1953370989870316E-2"/>
                  <c:y val="-4.2838763883818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CD-4AED-A3EC-37E683E9BCB7}"/>
                </c:ext>
              </c:extLst>
            </c:dLbl>
            <c:dLbl>
              <c:idx val="2"/>
              <c:layout>
                <c:manualLayout>
                  <c:x val="1.2077312922131234E-2"/>
                  <c:y val="-2.477835124023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CD-4AED-A3EC-37E683E9BC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CSNg VIEGLI IEVAINOTI</c:v>
                </c:pt>
                <c:pt idx="1">
                  <c:v>   CSNg SMAGI IEVAINOTI</c:v>
                </c:pt>
                <c:pt idx="2">
                  <c:v>CSNg BOJĀ GĀJUŠI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3593</c:v>
                </c:pt>
                <c:pt idx="1">
                  <c:v>429</c:v>
                </c:pt>
                <c:pt idx="2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CD-4AED-A3EC-37E683E9BC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1A76A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869565217391261E-2"/>
                  <c:y val="-3.0239145208414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CD-4AED-A3EC-37E683E9BCB7}"/>
                </c:ext>
              </c:extLst>
            </c:dLbl>
            <c:dLbl>
              <c:idx val="1"/>
              <c:layout>
                <c:manualLayout>
                  <c:x val="1.6908212560386472E-2"/>
                  <c:y val="-2.5199287673679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CD-4AED-A3EC-37E683E9BCB7}"/>
                </c:ext>
              </c:extLst>
            </c:dLbl>
            <c:dLbl>
              <c:idx val="2"/>
              <c:layout>
                <c:manualLayout>
                  <c:x val="1.5824406787907461E-2"/>
                  <c:y val="-3.9903871581100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4CD-4AED-A3EC-37E683E9BC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CSNg VIEGLI IEVAINOTI</c:v>
                </c:pt>
                <c:pt idx="1">
                  <c:v>   CSNg SMAGI IEVAINOTI</c:v>
                </c:pt>
                <c:pt idx="2">
                  <c:v>CSNg BOJĀ GĀJUŠI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3783</c:v>
                </c:pt>
                <c:pt idx="1">
                  <c:v>382</c:v>
                </c:pt>
                <c:pt idx="2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CD-4AED-A3EC-37E683E9BC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A4C6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695547443755318E-2"/>
                  <c:y val="-1.9107006719443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4CD-4AED-A3EC-37E683E9BCB7}"/>
                </c:ext>
              </c:extLst>
            </c:dLbl>
            <c:dLbl>
              <c:idx val="1"/>
              <c:layout>
                <c:manualLayout>
                  <c:x val="1.8115942028985508E-2"/>
                  <c:y val="-1.5119572604207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4CD-4AED-A3EC-37E683E9BCB7}"/>
                </c:ext>
              </c:extLst>
            </c:dLbl>
            <c:dLbl>
              <c:idx val="2"/>
              <c:layout>
                <c:manualLayout>
                  <c:x val="1.9819489376016238E-2"/>
                  <c:y val="-1.5119500489972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4CD-4AED-A3EC-37E683E9BC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CSNg VIEGLI IEVAINOTI</c:v>
                </c:pt>
                <c:pt idx="1">
                  <c:v>   CSNg SMAGI IEVAINOTI</c:v>
                </c:pt>
                <c:pt idx="2">
                  <c:v>CSNg BOJĀ GĀJUŠI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3650</c:v>
                </c:pt>
                <c:pt idx="1">
                  <c:v>306</c:v>
                </c:pt>
                <c:pt idx="2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CD-4AED-A3EC-37E683E9BC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776144"/>
        <c:axId val="171775360"/>
        <c:axId val="0"/>
      </c:bar3DChart>
      <c:catAx>
        <c:axId val="17177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pPr>
            <a:endParaRPr lang="lv-LV"/>
          </a:p>
        </c:txPr>
        <c:crossAx val="171775360"/>
        <c:crosses val="autoZero"/>
        <c:auto val="1"/>
        <c:lblAlgn val="ctr"/>
        <c:lblOffset val="100"/>
        <c:noMultiLvlLbl val="0"/>
      </c:catAx>
      <c:valAx>
        <c:axId val="171775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177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79042362974952"/>
          <c:y val="0.93405446847081597"/>
          <c:w val="0.27371632019548853"/>
          <c:h val="5.77541878934288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85751681959004"/>
          <c:y val="0.10056738309367749"/>
          <c:w val="0.40068996581773325"/>
          <c:h val="0.7444436916973881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2C4A6"/>
            </a:solidFill>
          </c:spPr>
          <c:explosion val="1"/>
          <c:dPt>
            <c:idx val="0"/>
            <c:bubble3D val="0"/>
            <c:spPr>
              <a:solidFill>
                <a:srgbClr val="B3773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43-44B8-A9AF-7B7C2DC26C0D}"/>
              </c:ext>
            </c:extLst>
          </c:dPt>
          <c:dPt>
            <c:idx val="1"/>
            <c:bubble3D val="0"/>
            <c:spPr>
              <a:solidFill>
                <a:srgbClr val="CB945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43-44B8-A9AF-7B7C2DC26C0D}"/>
              </c:ext>
            </c:extLst>
          </c:dPt>
          <c:dPt>
            <c:idx val="2"/>
            <c:bubble3D val="0"/>
            <c:spPr>
              <a:solidFill>
                <a:srgbClr val="D7AE8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43-44B8-A9AF-7B7C2DC26C0D}"/>
              </c:ext>
            </c:extLst>
          </c:dPt>
          <c:dPt>
            <c:idx val="3"/>
            <c:bubble3D val="0"/>
            <c:spPr>
              <a:solidFill>
                <a:srgbClr val="F3E6D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543-44B8-A9AF-7B7C2DC26C0D}"/>
              </c:ext>
            </c:extLst>
          </c:dPt>
          <c:dPt>
            <c:idx val="4"/>
            <c:bubble3D val="0"/>
            <c:spPr>
              <a:solidFill>
                <a:srgbClr val="EED6B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543-44B8-A9AF-7B7C2DC26C0D}"/>
              </c:ext>
            </c:extLst>
          </c:dPt>
          <c:dPt>
            <c:idx val="5"/>
            <c:bubble3D val="0"/>
            <c:spPr>
              <a:solidFill>
                <a:srgbClr val="E3C4A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543-44B8-A9AF-7B7C2DC26C0D}"/>
              </c:ext>
            </c:extLst>
          </c:dPt>
          <c:dPt>
            <c:idx val="6"/>
            <c:bubble3D val="0"/>
            <c:spPr>
              <a:solidFill>
                <a:srgbClr val="E7D0A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543-44B8-A9AF-7B7C2DC26C0D}"/>
              </c:ext>
            </c:extLst>
          </c:dPt>
          <c:dPt>
            <c:idx val="7"/>
            <c:bubble3D val="0"/>
            <c:spPr>
              <a:solidFill>
                <a:srgbClr val="F2E4D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543-44B8-A9AF-7B7C2DC26C0D}"/>
              </c:ext>
            </c:extLst>
          </c:dPt>
          <c:dPt>
            <c:idx val="8"/>
            <c:bubble3D val="0"/>
            <c:spPr>
              <a:solidFill>
                <a:srgbClr val="E2C4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2A1-4AAF-9CFF-355C22629D26}"/>
              </c:ext>
            </c:extLst>
          </c:dPt>
          <c:cat>
            <c:strRef>
              <c:f>Sheet1!$A$2:$A$9</c:f>
              <c:strCache>
                <c:ptCount val="8"/>
                <c:pt idx="0">
                  <c:v>VADĪTĀJS</c:v>
                </c:pt>
                <c:pt idx="1">
                  <c:v>PASAŽIERIS</c:v>
                </c:pt>
                <c:pt idx="2">
                  <c:v>GĀJĒJS</c:v>
                </c:pt>
                <c:pt idx="3">
                  <c:v>ELEKTROSKREJRITEŅA VADĪTĀJS</c:v>
                </c:pt>
                <c:pt idx="4">
                  <c:v>VELOSIPEDA VADĪTĀJS</c:v>
                </c:pt>
                <c:pt idx="5">
                  <c:v>MOTOCIKLA VADĪTĀJS</c:v>
                </c:pt>
                <c:pt idx="6">
                  <c:v>MOPĒDA VADĪTĀJS</c:v>
                </c:pt>
                <c:pt idx="7">
                  <c:v>CITS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33</c:v>
                </c:pt>
                <c:pt idx="1">
                  <c:v>23</c:v>
                </c:pt>
                <c:pt idx="2">
                  <c:v>33</c:v>
                </c:pt>
                <c:pt idx="3">
                  <c:v>1</c:v>
                </c:pt>
                <c:pt idx="4">
                  <c:v>6</c:v>
                </c:pt>
                <c:pt idx="5">
                  <c:v>11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543-44B8-A9AF-7B7C2DC26C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85751681959004"/>
          <c:y val="0.10056738309367749"/>
          <c:w val="0.40068996581773325"/>
          <c:h val="0.7444436916973881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2C4A6"/>
            </a:solidFill>
          </c:spPr>
          <c:explosion val="2"/>
          <c:dPt>
            <c:idx val="0"/>
            <c:bubble3D val="0"/>
            <c:spPr>
              <a:solidFill>
                <a:srgbClr val="B3773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F0-4072-B20B-1055BF350D22}"/>
              </c:ext>
            </c:extLst>
          </c:dPt>
          <c:dPt>
            <c:idx val="1"/>
            <c:bubble3D val="0"/>
            <c:spPr>
              <a:solidFill>
                <a:srgbClr val="EAD9B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0F0-4072-B20B-1055BF350D22}"/>
              </c:ext>
            </c:extLst>
          </c:dPt>
          <c:dPt>
            <c:idx val="2"/>
            <c:bubble3D val="0"/>
            <c:spPr>
              <a:solidFill>
                <a:srgbClr val="D2A37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F0-4072-B20B-1055BF350D22}"/>
              </c:ext>
            </c:extLst>
          </c:dPt>
          <c:dPt>
            <c:idx val="3"/>
            <c:bubble3D val="0"/>
            <c:spPr>
              <a:solidFill>
                <a:srgbClr val="E2C5A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0F0-4072-B20B-1055BF350D22}"/>
              </c:ext>
            </c:extLst>
          </c:dPt>
          <c:dPt>
            <c:idx val="4"/>
            <c:bubble3D val="0"/>
            <c:spPr>
              <a:solidFill>
                <a:srgbClr val="DBB69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0F0-4072-B20B-1055BF350D22}"/>
              </c:ext>
            </c:extLst>
          </c:dPt>
          <c:dPt>
            <c:idx val="5"/>
            <c:bubble3D val="0"/>
            <c:spPr>
              <a:solidFill>
                <a:srgbClr val="EDD9C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0F0-4072-B20B-1055BF350D22}"/>
              </c:ext>
            </c:extLst>
          </c:dPt>
          <c:cat>
            <c:strRef>
              <c:f>Sheet1!$A$2:$A$7</c:f>
              <c:strCache>
                <c:ptCount val="6"/>
                <c:pt idx="0">
                  <c:v>SADURSMES</c:v>
                </c:pt>
                <c:pt idx="1">
                  <c:v>UZBRAUKŠANA GĀJĒJAM </c:v>
                </c:pt>
                <c:pt idx="2">
                  <c:v>UZBRAUKŠANA VELOSIPĒDISTAM</c:v>
                </c:pt>
                <c:pt idx="3">
                  <c:v>APGĀŠANĀS</c:v>
                </c:pt>
                <c:pt idx="4">
                  <c:v>UZBRAUKŠANA ŠĶĒRSLIM</c:v>
                </c:pt>
                <c:pt idx="5">
                  <c:v>CITS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34</c:v>
                </c:pt>
                <c:pt idx="1">
                  <c:v>33</c:v>
                </c:pt>
                <c:pt idx="2">
                  <c:v>4</c:v>
                </c:pt>
                <c:pt idx="3">
                  <c:v>30</c:v>
                </c:pt>
                <c:pt idx="4">
                  <c:v>7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0F0-4072-B20B-1055BF350D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026991793887509E-2"/>
          <c:y val="5.2535564922789268E-2"/>
          <c:w val="0.73785225447761915"/>
          <c:h val="0.832283311477986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9963333219087536E-2"/>
                  <c:y val="-5.8372849914210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E8-4AA3-95EC-E0DA68BB9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E8-4AA3-95EC-E0DA68BB9C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982848441524106E-2"/>
                  <c:y val="-5.25355649227893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E8-4AA3-95EC-E0DA68BB9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E8-4AA3-95EC-E0DA68BB9C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gradFill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4794247397643927E-2"/>
                  <c:y val="-4.961692242707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E8-4AA3-95EC-E0DA68BB9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3E8-4AA3-95EC-E0DA68BB9C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1013648"/>
        <c:axId val="121014824"/>
        <c:axId val="0"/>
      </c:bar3DChart>
      <c:catAx>
        <c:axId val="12101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1014824"/>
        <c:crosses val="autoZero"/>
        <c:auto val="1"/>
        <c:lblAlgn val="ctr"/>
        <c:lblOffset val="100"/>
        <c:noMultiLvlLbl val="0"/>
      </c:catAx>
      <c:valAx>
        <c:axId val="121014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101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860459366033748"/>
          <c:y val="0.92017535755668722"/>
          <c:w val="0.37510756445911136"/>
          <c:h val="6.23127874690497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026991793887509E-2"/>
          <c:y val="5.2535564922789268E-2"/>
          <c:w val="0.73785225447761915"/>
          <c:h val="0.832283311477986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8721552796247154E-3"/>
                  <c:y val="-6.4210134905631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6BD-4079-8A75-18EFE2684B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154246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BD-4079-8A75-18EFE2684B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926047062740459E-2"/>
                  <c:y val="-6.42101349056313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6BD-4079-8A75-18EFE2684B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207205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BD-4079-8A75-18EFE2684B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gradFill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4794247397643927E-2"/>
                  <c:y val="-4.961692242707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6BD-4079-8A75-18EFE2684B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183790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BD-4079-8A75-18EFE2684B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9066592"/>
        <c:axId val="169068160"/>
        <c:axId val="0"/>
      </c:bar3DChart>
      <c:catAx>
        <c:axId val="16906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69068160"/>
        <c:crosses val="autoZero"/>
        <c:auto val="1"/>
        <c:lblAlgn val="ctr"/>
        <c:lblOffset val="100"/>
        <c:noMultiLvlLbl val="0"/>
      </c:catAx>
      <c:valAx>
        <c:axId val="1690681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06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609338125128528"/>
          <c:y val="0.91141943006955561"/>
          <c:w val="0.37899396170154426"/>
          <c:h val="6.23127874690497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055745488187175E-2"/>
          <c:y val="1.7511854974263087E-2"/>
          <c:w val="0.90446366478931961"/>
          <c:h val="0.709700326658145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8.727997850540818E-4"/>
                  <c:y val="-4.0860994939947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9E-4327-8912-42B9E61BE55E}"/>
                </c:ext>
              </c:extLst>
            </c:dLbl>
            <c:dLbl>
              <c:idx val="1"/>
              <c:layout>
                <c:manualLayout>
                  <c:x val="1.9601339116157038E-2"/>
                  <c:y val="-1.4593212478552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9E-4327-8912-42B9E61BE55E}"/>
                </c:ext>
              </c:extLst>
            </c:dLbl>
            <c:dLbl>
              <c:idx val="2"/>
              <c:layout>
                <c:manualLayout>
                  <c:x val="8.1672246317321239E-3"/>
                  <c:y val="-4.0860994939947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9E-4327-8912-42B9E61BE5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ATĻAUTĀ BRAUKŠANAS ĀTRUMA NEIEVĒROŠANA</c:v>
                </c:pt>
                <c:pt idx="1">
                  <c:v>VADĪTĀJI NARKOTIKU REIBUMĀ </c:v>
                </c:pt>
                <c:pt idx="2">
                  <c:v>AGRESĪVA BRAUKŠANA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63313</c:v>
                </c:pt>
                <c:pt idx="1">
                  <c:v>229</c:v>
                </c:pt>
                <c:pt idx="2">
                  <c:v>2091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9E-4327-8912-42B9E61BE5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409425285907495E-2"/>
                  <c:y val="-6.1291492409920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9E-4327-8912-42B9E61BE55E}"/>
                </c:ext>
              </c:extLst>
            </c:dLbl>
            <c:dLbl>
              <c:idx val="1"/>
              <c:layout>
                <c:manualLayout>
                  <c:x val="1.4701004337117764E-2"/>
                  <c:y val="-2.9186424957105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9E-4327-8912-42B9E61BE55E}"/>
                </c:ext>
              </c:extLst>
            </c:dLbl>
            <c:dLbl>
              <c:idx val="2"/>
              <c:layout>
                <c:manualLayout>
                  <c:x val="1.4701004337117823E-2"/>
                  <c:y val="-2.0430497469973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49E-4327-8912-42B9E61BE5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ATĻAUTĀ BRAUKŠANAS ĀTRUMA NEIEVĒROŠANA</c:v>
                </c:pt>
                <c:pt idx="1">
                  <c:v>VADĪTĀJI NARKOTIKU REIBUMĀ </c:v>
                </c:pt>
                <c:pt idx="2">
                  <c:v>AGRESĪVA BRAUKŠANA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68452</c:v>
                </c:pt>
                <c:pt idx="1">
                  <c:v>191</c:v>
                </c:pt>
                <c:pt idx="2">
                  <c:v>1808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49E-4327-8912-42B9E61BE5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gradFill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15273147361555E-2"/>
                  <c:y val="-4.377963743565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49E-4327-8912-42B9E61BE55E}"/>
                </c:ext>
              </c:extLst>
            </c:dLbl>
            <c:dLbl>
              <c:idx val="1"/>
              <c:layout>
                <c:manualLayout>
                  <c:x val="1.7967894189810613E-2"/>
                  <c:y val="-8.755927487131543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5F6B81D7-86E7-4761-B4A0-8C13C3B01E60}" type="VALUE">
                      <a:rPr lang="en-US">
                        <a:solidFill>
                          <a:schemeClr val="tx2"/>
                        </a:solidFill>
                      </a:rPr>
                      <a:pPr>
                        <a:defRPr sz="1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[VALUE]</a:t>
                    </a:fld>
                    <a:endParaRPr lang="lv-LV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49E-4327-8912-42B9E61BE55E}"/>
                </c:ext>
              </c:extLst>
            </c:dLbl>
            <c:dLbl>
              <c:idx val="2"/>
              <c:layout>
                <c:manualLayout>
                  <c:x val="1.7967894189810672E-2"/>
                  <c:y val="-1.1674569982842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49E-4327-8912-42B9E61BE5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ATĻAUTĀ BRAUKŠANAS ĀTRUMA NEIEVĒROŠANA</c:v>
                </c:pt>
                <c:pt idx="1">
                  <c:v>VADĪTĀJI NARKOTIKU REIBUMĀ </c:v>
                </c:pt>
                <c:pt idx="2">
                  <c:v>AGRESĪVA BRAUKŠANA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77712</c:v>
                </c:pt>
                <c:pt idx="1">
                  <c:v>149</c:v>
                </c:pt>
                <c:pt idx="2">
                  <c:v>1318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49E-4327-8912-42B9E61BE5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9068944"/>
        <c:axId val="169072864"/>
        <c:axId val="0"/>
      </c:bar3DChart>
      <c:catAx>
        <c:axId val="16906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69072864"/>
        <c:crosses val="autoZero"/>
        <c:auto val="1"/>
        <c:lblAlgn val="ctr"/>
        <c:lblOffset val="100"/>
        <c:noMultiLvlLbl val="0"/>
      </c:catAx>
      <c:valAx>
        <c:axId val="169072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06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918354634784221"/>
          <c:y val="0.92017535755668722"/>
          <c:w val="0.29349322236802161"/>
          <c:h val="6.23127874690497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055745488187175E-2"/>
          <c:y val="1.7511854974263087E-2"/>
          <c:w val="0.95183356765336602"/>
          <c:h val="0.709700326658145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4356897168026849E-3"/>
                  <c:y val="-2.3349139965684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83-414C-A974-1D2F02A25838}"/>
                </c:ext>
              </c:extLst>
            </c:dLbl>
            <c:dLbl>
              <c:idx val="1"/>
              <c:layout>
                <c:manualLayout>
                  <c:x val="1.405396346534909E-2"/>
                  <c:y val="-3.502370994852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83-414C-A974-1D2F02A25838}"/>
                </c:ext>
              </c:extLst>
            </c:dLbl>
            <c:dLbl>
              <c:idx val="2"/>
              <c:layout>
                <c:manualLayout>
                  <c:x val="-6.194351116361789E-3"/>
                  <c:y val="-3.502359504134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829267978256839E-2"/>
                      <c:h val="5.57460716680708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483-414C-A974-1D2F02A25838}"/>
                </c:ext>
              </c:extLst>
            </c:dLbl>
            <c:dLbl>
              <c:idx val="3"/>
              <c:layout>
                <c:manualLayout>
                  <c:x val="1.4361549405369658E-3"/>
                  <c:y val="-1.4593212478552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83-414C-A974-1D2F02A258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TĀLRUNIS</c:v>
                </c:pt>
                <c:pt idx="1">
                  <c:v>LUKSOFORS</c:v>
                </c:pt>
                <c:pt idx="2">
                  <c:v>DROŠĪBAS JOSTAS</c:v>
                </c:pt>
                <c:pt idx="3">
                  <c:v>GĀJĒJI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2818</c:v>
                </c:pt>
                <c:pt idx="1">
                  <c:v>3430</c:v>
                </c:pt>
                <c:pt idx="2">
                  <c:v>7382</c:v>
                </c:pt>
                <c:pt idx="3">
                  <c:v>6653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83-414C-A974-1D2F02A258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156988584377525E-2"/>
                  <c:y val="-2.3349139965684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83-414C-A974-1D2F02A25838}"/>
                </c:ext>
              </c:extLst>
            </c:dLbl>
            <c:dLbl>
              <c:idx val="1"/>
              <c:layout>
                <c:manualLayout>
                  <c:x val="1.4701004337117823E-2"/>
                  <c:y val="-2.3349139965684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83-414C-A974-1D2F02A25838}"/>
                </c:ext>
              </c:extLst>
            </c:dLbl>
            <c:dLbl>
              <c:idx val="2"/>
              <c:layout>
                <c:manualLayout>
                  <c:x val="3.2117852457582336E-3"/>
                  <c:y val="-2.3349139965684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483-414C-A974-1D2F02A25838}"/>
                </c:ext>
              </c:extLst>
            </c:dLbl>
            <c:dLbl>
              <c:idx val="3"/>
              <c:layout>
                <c:manualLayout>
                  <c:x val="8.6169296432216901E-3"/>
                  <c:y val="-1.1674569982842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83-414C-A974-1D2F02A258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TĀLRUNIS</c:v>
                </c:pt>
                <c:pt idx="1">
                  <c:v>LUKSOFORS</c:v>
                </c:pt>
                <c:pt idx="2">
                  <c:v>DROŠĪBAS JOSTAS</c:v>
                </c:pt>
                <c:pt idx="3">
                  <c:v>GĀJĒJI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3192</c:v>
                </c:pt>
                <c:pt idx="1">
                  <c:v>2285</c:v>
                </c:pt>
                <c:pt idx="2">
                  <c:v>7120</c:v>
                </c:pt>
                <c:pt idx="3">
                  <c:v>8721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483-414C-A974-1D2F02A258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gradFill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601873763790055E-2"/>
                  <c:y val="-2.9186424957105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83-414C-A974-1D2F02A25838}"/>
                </c:ext>
              </c:extLst>
            </c:dLbl>
            <c:dLbl>
              <c:idx val="1"/>
              <c:layout>
                <c:manualLayout>
                  <c:x val="2.0642861399626795E-2"/>
                  <c:y val="-2.0430497469973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483-414C-A974-1D2F02A25838}"/>
                </c:ext>
              </c:extLst>
            </c:dLbl>
            <c:dLbl>
              <c:idx val="2"/>
              <c:layout>
                <c:manualLayout>
                  <c:x val="1.7967894189810672E-2"/>
                  <c:y val="-1.1674569982842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483-414C-A974-1D2F02A25838}"/>
                </c:ext>
              </c:extLst>
            </c:dLbl>
            <c:dLbl>
              <c:idx val="3"/>
              <c:layout>
                <c:manualLayout>
                  <c:x val="1.4361549405369765E-2"/>
                  <c:y val="-1.7511854974263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483-414C-A974-1D2F02A258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TĀLRUNIS</c:v>
                </c:pt>
                <c:pt idx="1">
                  <c:v>LUKSOFORS</c:v>
                </c:pt>
                <c:pt idx="2">
                  <c:v>DROŠĪBAS JOSTAS</c:v>
                </c:pt>
                <c:pt idx="3">
                  <c:v>GĀJĒJI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2935</c:v>
                </c:pt>
                <c:pt idx="1">
                  <c:v>2497</c:v>
                </c:pt>
                <c:pt idx="2">
                  <c:v>9862</c:v>
                </c:pt>
                <c:pt idx="3">
                  <c:v>5968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483-414C-A974-1D2F02A258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9071688"/>
        <c:axId val="169069728"/>
        <c:axId val="0"/>
      </c:bar3DChart>
      <c:catAx>
        <c:axId val="169071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69069728"/>
        <c:crosses val="autoZero"/>
        <c:auto val="1"/>
        <c:lblAlgn val="ctr"/>
        <c:lblOffset val="100"/>
        <c:noMultiLvlLbl val="0"/>
      </c:catAx>
      <c:valAx>
        <c:axId val="169069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071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021893575142724"/>
          <c:y val="0.92017535755668722"/>
          <c:w val="0.29349322236802161"/>
          <c:h val="6.23127874690497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703293617581577E-2"/>
          <c:y val="9.1496204545466003E-2"/>
          <c:w val="0.9872967063824184"/>
          <c:h val="0.637518729222794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AD7-42E5-8CCC-A521F7AFB88B}"/>
                </c:ext>
              </c:extLst>
            </c:dLbl>
            <c:dLbl>
              <c:idx val="4"/>
              <c:layout>
                <c:manualLayout>
                  <c:x val="5.7742243716279043E-3"/>
                  <c:y val="-1.1401372294306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D7-42E5-8CCC-A521F7AFB8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APL reibums</c:v>
                </c:pt>
                <c:pt idx="1">
                  <c:v>KL reibums (bez TL vadīšanas tiesībām)</c:v>
                </c:pt>
                <c:pt idx="2">
                  <c:v>KL reibums (virs 1,5 promilēm)</c:v>
                </c:pt>
                <c:pt idx="3">
                  <c:v>KL atteikšanās no reibuma pārbaudes</c:v>
                </c:pt>
                <c:pt idx="4">
                  <c:v>  Kopējais reibums</c:v>
                </c:pt>
                <c:pt idx="6">
                  <c:v>Konfiscētie transportlīdzekļi</c:v>
                </c:pt>
                <c:pt idx="7">
                  <c:v>Piedzenamā vērtība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2429</c:v>
                </c:pt>
                <c:pt idx="1">
                  <c:v>1743</c:v>
                </c:pt>
                <c:pt idx="2">
                  <c:v>118</c:v>
                </c:pt>
                <c:pt idx="3">
                  <c:v>107</c:v>
                </c:pt>
                <c:pt idx="4">
                  <c:v>4397</c:v>
                </c:pt>
                <c:pt idx="6">
                  <c:v>77</c:v>
                </c:pt>
                <c:pt idx="7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D7-42E5-8CCC-A521F7AFB8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118885618777748E-3"/>
                  <c:y val="-1.14014845125374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718745403830942E-2"/>
                      <c:h val="6.13306299213305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AD7-42E5-8CCC-A521F7AFB88B}"/>
                </c:ext>
              </c:extLst>
            </c:dLbl>
            <c:dLbl>
              <c:idx val="1"/>
              <c:layout>
                <c:manualLayout>
                  <c:x val="1.7322675594995347E-2"/>
                  <c:y val="-1.28263193946320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14286358608611"/>
                      <c:h val="7.6070943468046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FAD7-42E5-8CCC-A521F7AFB88B}"/>
                </c:ext>
              </c:extLst>
            </c:dLbl>
            <c:dLbl>
              <c:idx val="3"/>
              <c:layout>
                <c:manualLayout>
                  <c:x val="6.9771232683518642E-3"/>
                  <c:y val="-1.7102058441459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AD7-42E5-8CCC-A521F7AFB88B}"/>
                </c:ext>
              </c:extLst>
            </c:dLbl>
            <c:dLbl>
              <c:idx val="4"/>
              <c:layout>
                <c:manualLayout>
                  <c:x val="1.3618281877218042E-2"/>
                  <c:y val="-3.4204116882918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AD7-42E5-8CCC-A521F7AFB8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APL reibums</c:v>
                </c:pt>
                <c:pt idx="1">
                  <c:v>KL reibums (bez TL vadīšanas tiesībām)</c:v>
                </c:pt>
                <c:pt idx="2">
                  <c:v>KL reibums (virs 1,5 promilēm)</c:v>
                </c:pt>
                <c:pt idx="3">
                  <c:v>KL atteikšanās no reibuma pārbaudes</c:v>
                </c:pt>
                <c:pt idx="4">
                  <c:v>  Kopējais reibums</c:v>
                </c:pt>
                <c:pt idx="6">
                  <c:v>Konfiscētie transportlīdzekļi</c:v>
                </c:pt>
                <c:pt idx="7">
                  <c:v>Piedzenamā vērtība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899</c:v>
                </c:pt>
                <c:pt idx="1">
                  <c:v>1317</c:v>
                </c:pt>
                <c:pt idx="2">
                  <c:v>1082</c:v>
                </c:pt>
                <c:pt idx="3">
                  <c:v>115</c:v>
                </c:pt>
                <c:pt idx="4">
                  <c:v>3413</c:v>
                </c:pt>
                <c:pt idx="6">
                  <c:v>815</c:v>
                </c:pt>
                <c:pt idx="7">
                  <c:v>1607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AD7-42E5-8CCC-A521F7AFB8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858138491907153E-2"/>
                  <c:y val="-8.55102922072967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AD7-42E5-8CCC-A521F7AFB88B}"/>
                </c:ext>
              </c:extLst>
            </c:dLbl>
            <c:dLbl>
              <c:idx val="1"/>
              <c:layout>
                <c:manualLayout>
                  <c:x val="1.89128962059373E-2"/>
                  <c:y val="-8.55102922072977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AD7-42E5-8CCC-A521F7AFB88B}"/>
                </c:ext>
              </c:extLst>
            </c:dLbl>
            <c:dLbl>
              <c:idx val="2"/>
              <c:layout>
                <c:manualLayout>
                  <c:x val="1.5012983366232772E-2"/>
                  <c:y val="-8.55102922072972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AD7-42E5-8CCC-A521F7AFB88B}"/>
                </c:ext>
              </c:extLst>
            </c:dLbl>
            <c:dLbl>
              <c:idx val="3"/>
              <c:layout>
                <c:manualLayout>
                  <c:x val="1.2475737438379274E-2"/>
                  <c:y val="-1.4251715367882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41-4B52-9DDF-0A1F335ABB03}"/>
                </c:ext>
              </c:extLst>
            </c:dLbl>
            <c:dLbl>
              <c:idx val="4"/>
              <c:layout>
                <c:manualLayout>
                  <c:x val="2.5406587235163154E-2"/>
                  <c:y val="-3.7054459956495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AD7-42E5-8CCC-A521F7AFB88B}"/>
                </c:ext>
              </c:extLst>
            </c:dLbl>
            <c:dLbl>
              <c:idx val="6"/>
              <c:layout>
                <c:manualLayout>
                  <c:x val="1.2703293617581577E-2"/>
                  <c:y val="-1.1401372294306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AD7-42E5-8CCC-A521F7AFB88B}"/>
                </c:ext>
              </c:extLst>
            </c:dLbl>
            <c:dLbl>
              <c:idx val="7"/>
              <c:layout>
                <c:manualLayout>
                  <c:x val="1.50129833662327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AD7-42E5-8CCC-A521F7AFB8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APL reibums</c:v>
                </c:pt>
                <c:pt idx="1">
                  <c:v>KL reibums (bez TL vadīšanas tiesībām)</c:v>
                </c:pt>
                <c:pt idx="2">
                  <c:v>KL reibums (virs 1,5 promilēm)</c:v>
                </c:pt>
                <c:pt idx="3">
                  <c:v>KL atteikšanās no reibuma pārbaudes</c:v>
                </c:pt>
                <c:pt idx="4">
                  <c:v>  Kopējais reibums</c:v>
                </c:pt>
                <c:pt idx="6">
                  <c:v>Konfiscētie transportlīdzekļi</c:v>
                </c:pt>
                <c:pt idx="7">
                  <c:v>Piedzenamā vērtība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886</c:v>
                </c:pt>
                <c:pt idx="1">
                  <c:v>1190</c:v>
                </c:pt>
                <c:pt idx="2">
                  <c:v>1097</c:v>
                </c:pt>
                <c:pt idx="3">
                  <c:v>115</c:v>
                </c:pt>
                <c:pt idx="4">
                  <c:v>3288</c:v>
                </c:pt>
                <c:pt idx="6">
                  <c:v>820</c:v>
                </c:pt>
                <c:pt idx="7">
                  <c:v>1505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AD7-42E5-8CCC-A521F7AFB8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4757368"/>
        <c:axId val="154758152"/>
        <c:axId val="0"/>
      </c:bar3DChart>
      <c:catAx>
        <c:axId val="154757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54758152"/>
        <c:crosses val="autoZero"/>
        <c:auto val="1"/>
        <c:lblAlgn val="ctr"/>
        <c:lblOffset val="100"/>
        <c:noMultiLvlLbl val="0"/>
      </c:catAx>
      <c:valAx>
        <c:axId val="154758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7573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41438404657426792"/>
          <c:y val="0.91266930364547671"/>
          <c:w val="0.23903608784029981"/>
          <c:h val="6.71047067917166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drawing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0.22995</cdr:x>
      <cdr:y>0.6973</cdr:y>
    </cdr:from>
    <cdr:to>
      <cdr:x>0.30739</cdr:x>
      <cdr:y>0.86488</cdr:y>
    </cdr:to>
    <cdr:pic>
      <cdr:nvPicPr>
        <cdr:cNvPr id="2" name="Picture 1" descr="SaistÄ«ts attÄls">
          <a:extLst xmlns:a="http://schemas.openxmlformats.org/drawingml/2006/main">
            <a:ext uri="{FF2B5EF4-FFF2-40B4-BE49-F238E27FC236}">
              <a16:creationId xmlns:a16="http://schemas.microsoft.com/office/drawing/2014/main" id="{F8A37286-6C29-49D4-9484-989FE613622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grayscl/>
          <a:biLevel thresh="50000"/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192945" y="3243345"/>
          <a:ext cx="738524" cy="779461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50800" dist="50800" dir="5400000" algn="ctr" rotWithShape="0">
            <a:sysClr val="window" lastClr="FFFFFF">
              <a:lumMod val="50000"/>
            </a:sys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0.51235</cdr:x>
      <cdr:y>0.70771</cdr:y>
    </cdr:from>
    <cdr:to>
      <cdr:x>0.54375</cdr:x>
      <cdr:y>0.8715</cdr:y>
    </cdr:to>
    <cdr:pic>
      <cdr:nvPicPr>
        <cdr:cNvPr id="3" name="Picture 2" descr="AttÄlu rezultÄti vaicÄjumam âcar injury iconâ">
          <a:extLst xmlns:a="http://schemas.openxmlformats.org/drawingml/2006/main">
            <a:ext uri="{FF2B5EF4-FFF2-40B4-BE49-F238E27FC236}">
              <a16:creationId xmlns:a16="http://schemas.microsoft.com/office/drawing/2014/main" id="{4C8FE3E0-00F7-4EDF-9435-2A2768577BEE}"/>
            </a:ext>
          </a:extLst>
        </cdr:cNvPr>
        <cdr:cNvPicPr>
          <a:picLocks xmlns:a="http://schemas.openxmlformats.org/drawingml/2006/main" noGrp="1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886170" y="3291768"/>
          <a:ext cx="299453" cy="761833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50800" dist="50800" dir="5400000" algn="ctr" rotWithShape="0">
            <a:sysClr val="window" lastClr="FFFFFF">
              <a:lumMod val="50000"/>
            </a:sys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0.73451</cdr:x>
      <cdr:y>0.74439</cdr:y>
    </cdr:from>
    <cdr:to>
      <cdr:x>0.83053</cdr:x>
      <cdr:y>0.8644</cdr:y>
    </cdr:to>
    <cdr:pic>
      <cdr:nvPicPr>
        <cdr:cNvPr id="4" name="Picture 3" descr="AttÄlu rezultÄti vaicÄjumam âinjury in a traffic accident iconâ">
          <a:extLst xmlns:a="http://schemas.openxmlformats.org/drawingml/2006/main">
            <a:ext uri="{FF2B5EF4-FFF2-40B4-BE49-F238E27FC236}">
              <a16:creationId xmlns:a16="http://schemas.microsoft.com/office/drawing/2014/main" id="{0F3CEC9C-887D-4C0A-89F1-1F359D02C1F5}"/>
            </a:ext>
          </a:extLst>
        </cdr:cNvPr>
        <cdr:cNvPicPr>
          <a:picLocks xmlns:a="http://schemas.openxmlformats.org/drawingml/2006/main" noGrp="1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004790" y="3462363"/>
          <a:ext cx="915716" cy="558200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50800" dist="50800" dir="5400000" algn="ctr" rotWithShape="0">
            <a:sysClr val="window" lastClr="FFFFFF">
              <a:lumMod val="50000"/>
            </a:sys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0.20762</cdr:x>
      <cdr:y>0</cdr:y>
    </cdr:from>
    <cdr:to>
      <cdr:x>0.26258</cdr:x>
      <cdr:y>0.09618</cdr:y>
    </cdr:to>
    <cdr:pic>
      <cdr:nvPicPr>
        <cdr:cNvPr id="53" name="Picture 52">
          <a:extLst xmlns:a="http://schemas.openxmlformats.org/drawingml/2006/main">
            <a:ext uri="{FF2B5EF4-FFF2-40B4-BE49-F238E27FC236}">
              <a16:creationId xmlns:a16="http://schemas.microsoft.com/office/drawing/2014/main" id="{D02B1B65-0C00-4174-A378-2A1D864FC45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228347" y="0"/>
          <a:ext cx="589883" cy="45306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0.07198</cdr:x>
      <cdr:y>0.113</cdr:y>
    </cdr:from>
    <cdr:to>
      <cdr:x>0.1442</cdr:x>
      <cdr:y>0.23048</cdr:y>
    </cdr:to>
    <cdr:pic>
      <cdr:nvPicPr>
        <cdr:cNvPr id="36" name="Picture 35">
          <a:extLst xmlns:a="http://schemas.openxmlformats.org/drawingml/2006/main">
            <a:ext uri="{FF2B5EF4-FFF2-40B4-BE49-F238E27FC236}">
              <a16:creationId xmlns:a16="http://schemas.microsoft.com/office/drawing/2014/main" id="{F5B6F38D-D920-48EA-AFBE-891803580AA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flipH="1">
          <a:off x="772527" y="532291"/>
          <a:ext cx="775133" cy="55339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0.42598</cdr:x>
      <cdr:y>0.38782</cdr:y>
    </cdr:from>
    <cdr:to>
      <cdr:x>0.5443</cdr:x>
      <cdr:y>0.52712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72000" y="1826848"/>
          <a:ext cx="1270000" cy="6561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4000" dirty="0">
              <a:latin typeface="Verdana" panose="020B0604030504040204" pitchFamily="34" charset="0"/>
              <a:ea typeface="Verdana" panose="020B0604030504040204" pitchFamily="34" charset="0"/>
            </a:rPr>
            <a:t>111</a:t>
          </a:r>
          <a:endParaRPr lang="en-US" sz="4000" dirty="0">
            <a:latin typeface="Verdana" panose="020B0604030504040204" pitchFamily="34" charset="0"/>
            <a:ea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0.59637</cdr:x>
      <cdr:y>0.3116</cdr:y>
    </cdr:from>
    <cdr:to>
      <cdr:x>0.72435</cdr:x>
      <cdr:y>0.43494</cdr:y>
    </cdr:to>
    <cdr:cxnSp macro="">
      <cdr:nvCxnSpPr>
        <cdr:cNvPr id="5" name="Elbow Connector 4">
          <a:extLst xmlns:a="http://schemas.openxmlformats.org/drawingml/2006/main">
            <a:ext uri="{FF2B5EF4-FFF2-40B4-BE49-F238E27FC236}">
              <a16:creationId xmlns:a16="http://schemas.microsoft.com/office/drawing/2014/main" id="{47F67CA1-2D94-4914-BA52-1FF7DF5DD67F}"/>
            </a:ext>
          </a:extLst>
        </cdr:cNvPr>
        <cdr:cNvCxnSpPr/>
      </cdr:nvCxnSpPr>
      <cdr:spPr>
        <a:xfrm xmlns:a="http://schemas.openxmlformats.org/drawingml/2006/main">
          <a:off x="6400800" y="1467812"/>
          <a:ext cx="1373617" cy="580992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accent4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0.56803</cdr:x>
      <cdr:y>0.58373</cdr:y>
    </cdr:from>
    <cdr:to>
      <cdr:x>0.69443</cdr:x>
      <cdr:y>0.66775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607949" y="2357456"/>
          <a:ext cx="1247954" cy="339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0.24845</cdr:x>
      <cdr:y>0.07868</cdr:y>
    </cdr:from>
    <cdr:to>
      <cdr:x>0.36863</cdr:x>
      <cdr:y>0.16096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666591" y="370617"/>
          <a:ext cx="1289887" cy="3875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lv-LV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MOPĒDA VAD.</a:t>
          </a:r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0.5855</cdr:x>
      <cdr:y>0.85015</cdr:y>
    </cdr:from>
    <cdr:to>
      <cdr:x>0.70358</cdr:x>
      <cdr:y>0.91033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6284192" y="4004689"/>
          <a:ext cx="1267347" cy="283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PASAŽIERIS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0.09315</cdr:x>
      <cdr:y>0.3898</cdr:y>
    </cdr:from>
    <cdr:to>
      <cdr:x>0.22703</cdr:x>
      <cdr:y>0.44998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999761" y="1836185"/>
          <a:ext cx="1436927" cy="283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VELOSIPĒDA VAD.</a:t>
          </a:r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0.18723</cdr:x>
      <cdr:y>0.79655</cdr:y>
    </cdr:from>
    <cdr:to>
      <cdr:x>0.30531</cdr:x>
      <cdr:y>0.85673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2016762" y="3545036"/>
          <a:ext cx="1271901" cy="2678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GĀJĒJS</a:t>
          </a:r>
          <a:endParaRPr lang="en-U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0.13326</cdr:x>
      <cdr:y>0.21904</cdr:y>
    </cdr:from>
    <cdr:to>
      <cdr:x>0.27122</cdr:x>
      <cdr:y>0.27922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1430265" y="1031794"/>
          <a:ext cx="1480719" cy="2834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MOTOCIKLA VAD.</a:t>
          </a:r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0.50609</cdr:x>
      <cdr:y>0.01714</cdr:y>
    </cdr:from>
    <cdr:to>
      <cdr:x>0.61197</cdr:x>
      <cdr:y>0.07839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5431792" y="82039"/>
          <a:ext cx="1136440" cy="293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CITS</a:t>
          </a:r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0.2264</cdr:x>
      <cdr:y>0.30019</cdr:y>
    </cdr:from>
    <cdr:to>
      <cdr:x>0.34856</cdr:x>
      <cdr:y>0.41405</cdr:y>
    </cdr:to>
    <cdr:cxnSp macro="">
      <cdr:nvCxnSpPr>
        <cdr:cNvPr id="26" name="Elbow Connector 25">
          <a:extLst xmlns:a="http://schemas.openxmlformats.org/drawingml/2006/main">
            <a:ext uri="{FF2B5EF4-FFF2-40B4-BE49-F238E27FC236}">
              <a16:creationId xmlns:a16="http://schemas.microsoft.com/office/drawing/2014/main" id="{6787A96E-7ECC-4A48-B398-85CA81943ABF}"/>
            </a:ext>
          </a:extLst>
        </cdr:cNvPr>
        <cdr:cNvCxnSpPr/>
      </cdr:nvCxnSpPr>
      <cdr:spPr>
        <a:xfrm xmlns:a="http://schemas.openxmlformats.org/drawingml/2006/main" rot="10800000" flipV="1">
          <a:off x="2429943" y="1436912"/>
          <a:ext cx="1311114" cy="544979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accent4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0.27373</cdr:x>
      <cdr:y>0.63873</cdr:y>
    </cdr:from>
    <cdr:to>
      <cdr:x>0.37944</cdr:x>
      <cdr:y>0.83609</cdr:y>
    </cdr:to>
    <cdr:cxnSp macro="">
      <cdr:nvCxnSpPr>
        <cdr:cNvPr id="32" name="Elbow Connector 31">
          <a:extLst xmlns:a="http://schemas.openxmlformats.org/drawingml/2006/main">
            <a:ext uri="{FF2B5EF4-FFF2-40B4-BE49-F238E27FC236}">
              <a16:creationId xmlns:a16="http://schemas.microsoft.com/office/drawing/2014/main" id="{CDA62A7F-359A-4BC3-A8BC-DFEC4DDCA85F}"/>
            </a:ext>
          </a:extLst>
        </cdr:cNvPr>
        <cdr:cNvCxnSpPr/>
      </cdr:nvCxnSpPr>
      <cdr:spPr>
        <a:xfrm xmlns:a="http://schemas.openxmlformats.org/drawingml/2006/main" rot="10800000" flipV="1">
          <a:off x="2937933" y="3008744"/>
          <a:ext cx="1134534" cy="929695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>
          <a:solidFill>
            <a:schemeClr val="accent4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0.26781</cdr:x>
      <cdr:y>0.20468</cdr:y>
    </cdr:from>
    <cdr:to>
      <cdr:x>0.38594</cdr:x>
      <cdr:y>0.25418</cdr:y>
    </cdr:to>
    <cdr:cxnSp macro="">
      <cdr:nvCxnSpPr>
        <cdr:cNvPr id="35" name="Elbow Connector 34">
          <a:extLst xmlns:a="http://schemas.openxmlformats.org/drawingml/2006/main">
            <a:ext uri="{FF2B5EF4-FFF2-40B4-BE49-F238E27FC236}">
              <a16:creationId xmlns:a16="http://schemas.microsoft.com/office/drawing/2014/main" id="{EE69F0E9-EEF4-4778-97A0-C10C94C40167}"/>
            </a:ext>
          </a:extLst>
        </cdr:cNvPr>
        <cdr:cNvCxnSpPr/>
      </cdr:nvCxnSpPr>
      <cdr:spPr>
        <a:xfrm xmlns:a="http://schemas.openxmlformats.org/drawingml/2006/main" rot="10800000" flipV="1">
          <a:off x="2874393" y="979713"/>
          <a:ext cx="1267880" cy="236946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>
          <a:solidFill>
            <a:schemeClr val="accent4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0.53083</cdr:x>
      <cdr:y>0.75843</cdr:y>
    </cdr:from>
    <cdr:to>
      <cdr:x>0.59874</cdr:x>
      <cdr:y>0.88024</cdr:y>
    </cdr:to>
    <cdr:cxnSp macro="">
      <cdr:nvCxnSpPr>
        <cdr:cNvPr id="46" name="Elbow Connector 45">
          <a:extLst xmlns:a="http://schemas.openxmlformats.org/drawingml/2006/main">
            <a:ext uri="{FF2B5EF4-FFF2-40B4-BE49-F238E27FC236}">
              <a16:creationId xmlns:a16="http://schemas.microsoft.com/office/drawing/2014/main" id="{CB16A81A-5C91-4A62-AC42-597C698EF983}"/>
            </a:ext>
          </a:extLst>
        </cdr:cNvPr>
        <cdr:cNvCxnSpPr/>
      </cdr:nvCxnSpPr>
      <cdr:spPr>
        <a:xfrm xmlns:a="http://schemas.openxmlformats.org/drawingml/2006/main">
          <a:off x="5697325" y="3572618"/>
          <a:ext cx="728875" cy="573811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>
          <a:solidFill>
            <a:schemeClr val="accent4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0.14675</cdr:x>
      <cdr:y>0.15764</cdr:y>
    </cdr:from>
    <cdr:to>
      <cdr:x>0.18685</cdr:x>
      <cdr:y>0.21826</cdr:y>
    </cdr:to>
    <cdr:sp macro="" textlink="">
      <cdr:nvSpPr>
        <cdr:cNvPr id="62" name="TextBox 61"/>
        <cdr:cNvSpPr txBox="1"/>
      </cdr:nvSpPr>
      <cdr:spPr>
        <a:xfrm xmlns:a="http://schemas.openxmlformats.org/drawingml/2006/main">
          <a:off x="1575082" y="742593"/>
          <a:ext cx="430391" cy="2855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1800" b="1" dirty="0">
              <a:solidFill>
                <a:schemeClr val="accent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11</a:t>
          </a:r>
          <a:endParaRPr lang="en-US" sz="1800" b="1" dirty="0">
            <a:solidFill>
              <a:schemeClr val="accent6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0.20895</cdr:x>
      <cdr:y>0.74061</cdr:y>
    </cdr:from>
    <cdr:to>
      <cdr:x>0.24957</cdr:x>
      <cdr:y>0.80121</cdr:y>
    </cdr:to>
    <cdr:sp macro="" textlink="">
      <cdr:nvSpPr>
        <cdr:cNvPr id="63" name="TextBox 1"/>
        <cdr:cNvSpPr txBox="1"/>
      </cdr:nvSpPr>
      <cdr:spPr>
        <a:xfrm xmlns:a="http://schemas.openxmlformats.org/drawingml/2006/main">
          <a:off x="2250730" y="3296053"/>
          <a:ext cx="437539" cy="2696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b="1" dirty="0">
              <a:solidFill>
                <a:schemeClr val="accent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33</a:t>
          </a:r>
        </a:p>
        <a:p xmlns:a="http://schemas.openxmlformats.org/drawingml/2006/main">
          <a:endParaRPr lang="en-US" sz="1800" b="1" dirty="0">
            <a:solidFill>
              <a:schemeClr val="accent6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0.09574</cdr:x>
      <cdr:y>0.33777</cdr:y>
    </cdr:from>
    <cdr:to>
      <cdr:x>0.14406</cdr:x>
      <cdr:y>0.39838</cdr:y>
    </cdr:to>
    <cdr:sp macro="" textlink="">
      <cdr:nvSpPr>
        <cdr:cNvPr id="64" name="TextBox 1"/>
        <cdr:cNvSpPr txBox="1"/>
      </cdr:nvSpPr>
      <cdr:spPr>
        <a:xfrm xmlns:a="http://schemas.openxmlformats.org/drawingml/2006/main">
          <a:off x="1027538" y="1591081"/>
          <a:ext cx="518616" cy="2855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b="1" dirty="0">
              <a:solidFill>
                <a:schemeClr val="accent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6</a:t>
          </a:r>
          <a:endParaRPr lang="en-US" sz="1800" b="1" dirty="0">
            <a:solidFill>
              <a:schemeClr val="accent6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0.64359</cdr:x>
      <cdr:y>0.79786</cdr:y>
    </cdr:from>
    <cdr:to>
      <cdr:x>0.68686</cdr:x>
      <cdr:y>0.85847</cdr:y>
    </cdr:to>
    <cdr:sp macro="" textlink="">
      <cdr:nvSpPr>
        <cdr:cNvPr id="66" name="TextBox 1"/>
        <cdr:cNvSpPr txBox="1"/>
      </cdr:nvSpPr>
      <cdr:spPr>
        <a:xfrm xmlns:a="http://schemas.openxmlformats.org/drawingml/2006/main">
          <a:off x="6907603" y="3758377"/>
          <a:ext cx="464415" cy="2855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b="1" dirty="0">
              <a:solidFill>
                <a:schemeClr val="accent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23</a:t>
          </a:r>
          <a:endParaRPr lang="en-US" sz="1800" b="1" dirty="0">
            <a:solidFill>
              <a:schemeClr val="accent6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0.69866</cdr:x>
      <cdr:y>0.3918</cdr:y>
    </cdr:from>
    <cdr:to>
      <cdr:x>0.82256</cdr:x>
      <cdr:y>0.51151</cdr:y>
    </cdr:to>
    <cdr:sp macro="" textlink="">
      <cdr:nvSpPr>
        <cdr:cNvPr id="28" name="TextBox 1"/>
        <cdr:cNvSpPr txBox="1"/>
      </cdr:nvSpPr>
      <cdr:spPr>
        <a:xfrm xmlns:a="http://schemas.openxmlformats.org/drawingml/2006/main">
          <a:off x="7525578" y="1956827"/>
          <a:ext cx="1334657" cy="5978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VADĪTĀJS </a:t>
          </a:r>
        </a:p>
        <a:p xmlns:a="http://schemas.openxmlformats.org/drawingml/2006/main">
          <a:pPr algn="ctr"/>
          <a:r>
            <a:rPr lang="lv-LV">
              <a:latin typeface="Times New Roman" panose="02020603050405020304" pitchFamily="18" charset="0"/>
              <a:cs typeface="Times New Roman" panose="02020603050405020304" pitchFamily="18" charset="0"/>
            </a:rPr>
            <a:t>        n</a:t>
          </a:r>
          <a:r>
            <a:rPr lang="lv-LV" sz="1100">
              <a:latin typeface="Times New Roman" panose="02020603050405020304" pitchFamily="18" charset="0"/>
              <a:cs typeface="Times New Roman" panose="02020603050405020304" pitchFamily="18" charset="0"/>
            </a:rPr>
            <a:t>o </a:t>
          </a:r>
          <a:r>
            <a:rPr lang="lv-LV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tiem:</a:t>
          </a:r>
        </a:p>
        <a:p xmlns:a="http://schemas.openxmlformats.org/drawingml/2006/main">
          <a:pPr algn="ctr"/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0.76437</cdr:x>
      <cdr:y>0.33399</cdr:y>
    </cdr:from>
    <cdr:to>
      <cdr:x>0.81386</cdr:x>
      <cdr:y>0.3946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8233388" y="1668114"/>
          <a:ext cx="533082" cy="3027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b="1" dirty="0">
              <a:solidFill>
                <a:schemeClr val="accent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33</a:t>
          </a:r>
          <a:endParaRPr lang="en-US" sz="1800" b="1" dirty="0">
            <a:solidFill>
              <a:schemeClr val="accent6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0.51617</cdr:x>
      <cdr:y>0</cdr:y>
    </cdr:from>
    <cdr:to>
      <cdr:x>0.54086</cdr:x>
      <cdr:y>0.06061</cdr:y>
    </cdr:to>
    <cdr:sp macro="" textlink="">
      <cdr:nvSpPr>
        <cdr:cNvPr id="33" name="TextBox 1"/>
        <cdr:cNvSpPr txBox="1"/>
      </cdr:nvSpPr>
      <cdr:spPr>
        <a:xfrm xmlns:a="http://schemas.openxmlformats.org/drawingml/2006/main" flipH="1">
          <a:off x="5540019" y="-2071397"/>
          <a:ext cx="264997" cy="2901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b="1" dirty="0">
              <a:solidFill>
                <a:schemeClr val="accent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2</a:t>
          </a:r>
          <a:endParaRPr lang="en-US" sz="1800" b="1" dirty="0">
            <a:solidFill>
              <a:schemeClr val="accent6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0.1577</cdr:x>
      <cdr:y>0.72172</cdr:y>
    </cdr:from>
    <cdr:to>
      <cdr:x>0.21344</cdr:x>
      <cdr:y>0.84508</cdr:y>
    </cdr:to>
    <cdr:pic>
      <cdr:nvPicPr>
        <cdr:cNvPr id="39" name="Picture 38">
          <a:extLst xmlns:a="http://schemas.openxmlformats.org/drawingml/2006/main">
            <a:ext uri="{FF2B5EF4-FFF2-40B4-BE49-F238E27FC236}">
              <a16:creationId xmlns:a16="http://schemas.microsoft.com/office/drawing/2014/main" id="{2F956051-83EE-464A-A65D-3EC0E22BF7D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698629" y="3654736"/>
          <a:ext cx="600456" cy="6246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0.68569</cdr:x>
      <cdr:y>0.79934</cdr:y>
    </cdr:from>
    <cdr:to>
      <cdr:x>0.74372</cdr:x>
      <cdr:y>0.89997</cdr:y>
    </cdr:to>
    <cdr:pic>
      <cdr:nvPicPr>
        <cdr:cNvPr id="40" name="Picture 39">
          <a:extLst xmlns:a="http://schemas.openxmlformats.org/drawingml/2006/main">
            <a:ext uri="{FF2B5EF4-FFF2-40B4-BE49-F238E27FC236}">
              <a16:creationId xmlns:a16="http://schemas.microsoft.com/office/drawing/2014/main" id="{3AF6DD21-D5A9-4F76-8B70-4D78D30E65C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359461" y="3765307"/>
          <a:ext cx="622834" cy="47402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0.79339</cdr:x>
      <cdr:y>0.33364</cdr:y>
    </cdr:from>
    <cdr:to>
      <cdr:x>0.85228</cdr:x>
      <cdr:y>0.4589</cdr:y>
    </cdr:to>
    <cdr:pic>
      <cdr:nvPicPr>
        <cdr:cNvPr id="41" name="Picture 40">
          <a:extLst xmlns:a="http://schemas.openxmlformats.org/drawingml/2006/main">
            <a:ext uri="{FF2B5EF4-FFF2-40B4-BE49-F238E27FC236}">
              <a16:creationId xmlns:a16="http://schemas.microsoft.com/office/drawing/2014/main" id="{9C7C7055-8205-44E3-8918-DD78EB8A646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546040" y="1666348"/>
          <a:ext cx="634334" cy="62560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0.36508</cdr:x>
      <cdr:y>0.09399</cdr:y>
    </cdr:from>
    <cdr:to>
      <cdr:x>0.45114</cdr:x>
      <cdr:y>0.13461</cdr:y>
    </cdr:to>
    <cdr:cxnSp macro="">
      <cdr:nvCxnSpPr>
        <cdr:cNvPr id="54" name="Elbow Connector 53">
          <a:extLst xmlns:a="http://schemas.openxmlformats.org/drawingml/2006/main">
            <a:ext uri="{FF2B5EF4-FFF2-40B4-BE49-F238E27FC236}">
              <a16:creationId xmlns:a16="http://schemas.microsoft.com/office/drawing/2014/main" id="{79956B7D-E8A7-47D3-AB34-2815524AEDE1}"/>
            </a:ext>
          </a:extLst>
        </cdr:cNvPr>
        <cdr:cNvCxnSpPr/>
      </cdr:nvCxnSpPr>
      <cdr:spPr>
        <a:xfrm xmlns:a="http://schemas.openxmlformats.org/drawingml/2006/main" rot="10800000">
          <a:off x="3918340" y="449882"/>
          <a:ext cx="923732" cy="194432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>
          <a:solidFill>
            <a:schemeClr val="accent4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0.03485</cdr:x>
      <cdr:y>0.31136</cdr:y>
    </cdr:from>
    <cdr:to>
      <cdr:x>0.0922</cdr:x>
      <cdr:y>0.4248</cdr:y>
    </cdr:to>
    <cdr:pic>
      <cdr:nvPicPr>
        <cdr:cNvPr id="61" name="Picture 60">
          <a:extLst xmlns:a="http://schemas.openxmlformats.org/drawingml/2006/main">
            <a:ext uri="{FF2B5EF4-FFF2-40B4-BE49-F238E27FC236}">
              <a16:creationId xmlns:a16="http://schemas.microsoft.com/office/drawing/2014/main" id="{759BC230-F28B-474D-8571-06339BA9202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flipH="1">
          <a:off x="374026" y="1466652"/>
          <a:ext cx="615535" cy="53436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0.93242</cdr:x>
      <cdr:y>0.48229</cdr:y>
    </cdr:from>
    <cdr:to>
      <cdr:x>0.98851</cdr:x>
      <cdr:y>0.58289</cdr:y>
    </cdr:to>
    <cdr:pic>
      <cdr:nvPicPr>
        <cdr:cNvPr id="42" name="Picture 41">
          <a:extLst xmlns:a="http://schemas.openxmlformats.org/drawingml/2006/main">
            <a:ext uri="{FF2B5EF4-FFF2-40B4-BE49-F238E27FC236}">
              <a16:creationId xmlns:a16="http://schemas.microsoft.com/office/drawing/2014/main" id="{EB233E2F-7C1B-433B-8840-87BA7AA401BE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7">
          <a:biLevel thresh="50000"/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r="14812"/>
        <a:stretch xmlns:a="http://schemas.openxmlformats.org/drawingml/2006/main"/>
      </cdr:blipFill>
      <cdr:spPr>
        <a:xfrm xmlns:a="http://schemas.openxmlformats.org/drawingml/2006/main">
          <a:off x="10007600" y="2271860"/>
          <a:ext cx="602012" cy="47388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0.7972</cdr:x>
      <cdr:y>0.5</cdr:y>
    </cdr:from>
    <cdr:to>
      <cdr:x>0.94264</cdr:x>
      <cdr:y>0.56018</cdr:y>
    </cdr:to>
    <cdr:sp macro="" textlink="">
      <cdr:nvSpPr>
        <cdr:cNvPr id="47" name="TextBox 1"/>
        <cdr:cNvSpPr txBox="1"/>
      </cdr:nvSpPr>
      <cdr:spPr>
        <a:xfrm xmlns:a="http://schemas.openxmlformats.org/drawingml/2006/main">
          <a:off x="8556312" y="2355272"/>
          <a:ext cx="1561001" cy="283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000" i="1" dirty="0">
              <a:latin typeface="Times New Roman" panose="02020603050405020304" pitchFamily="18" charset="0"/>
              <a:cs typeface="Times New Roman" panose="02020603050405020304" pitchFamily="18" charset="0"/>
            </a:rPr>
            <a:t>KRAVAS T/L VAD.</a:t>
          </a:r>
          <a:endParaRPr lang="en-US" sz="1000" i="1" dirty="0"/>
        </a:p>
      </cdr:txBody>
    </cdr:sp>
  </cdr:relSizeAnchor>
  <cdr:relSizeAnchor xmlns:cdr="http://schemas.openxmlformats.org/drawingml/2006/chartDrawing">
    <cdr:from>
      <cdr:x>0.7972</cdr:x>
      <cdr:y>0.60731</cdr:y>
    </cdr:from>
    <cdr:to>
      <cdr:x>0.93958</cdr:x>
      <cdr:y>0.66749</cdr:y>
    </cdr:to>
    <cdr:sp macro="" textlink="">
      <cdr:nvSpPr>
        <cdr:cNvPr id="48" name="TextBox 1"/>
        <cdr:cNvSpPr txBox="1"/>
      </cdr:nvSpPr>
      <cdr:spPr>
        <a:xfrm xmlns:a="http://schemas.openxmlformats.org/drawingml/2006/main">
          <a:off x="8556312" y="2860765"/>
          <a:ext cx="1528159" cy="283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000" i="1" dirty="0">
              <a:latin typeface="Times New Roman" panose="02020603050405020304" pitchFamily="18" charset="0"/>
              <a:cs typeface="Times New Roman" panose="02020603050405020304" pitchFamily="18" charset="0"/>
            </a:rPr>
            <a:t>VIEGLĀ</a:t>
          </a:r>
          <a:r>
            <a:rPr lang="lv-LV" sz="1100" i="1" dirty="0">
              <a:latin typeface="Times New Roman" panose="02020603050405020304" pitchFamily="18" charset="0"/>
              <a:cs typeface="Times New Roman" panose="02020603050405020304" pitchFamily="18" charset="0"/>
            </a:rPr>
            <a:t> T/L VAD.</a:t>
          </a:r>
          <a:endParaRPr lang="en-US" sz="1100" i="1" dirty="0"/>
        </a:p>
      </cdr:txBody>
    </cdr:sp>
  </cdr:relSizeAnchor>
  <cdr:relSizeAnchor xmlns:cdr="http://schemas.openxmlformats.org/drawingml/2006/chartDrawing">
    <cdr:from>
      <cdr:x>0.85885</cdr:x>
      <cdr:y>0.39745</cdr:y>
    </cdr:from>
    <cdr:to>
      <cdr:x>0.92762</cdr:x>
      <cdr:y>0.4635</cdr:y>
    </cdr:to>
    <cdr:cxnSp macro="">
      <cdr:nvCxnSpPr>
        <cdr:cNvPr id="49" name="Elbow Connector 48">
          <a:extLst xmlns:a="http://schemas.openxmlformats.org/drawingml/2006/main">
            <a:ext uri="{FF2B5EF4-FFF2-40B4-BE49-F238E27FC236}">
              <a16:creationId xmlns:a16="http://schemas.microsoft.com/office/drawing/2014/main" id="{AA3F4FA0-A56A-459C-81D5-F8BB9BEEEC80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9251078" y="1985057"/>
          <a:ext cx="740784" cy="329879"/>
        </a:xfrm>
        <a:prstGeom xmlns:a="http://schemas.openxmlformats.org/drawingml/2006/main" prst="bentConnector3">
          <a:avLst>
            <a:gd name="adj1" fmla="val 100000"/>
          </a:avLst>
        </a:prstGeom>
        <a:ln xmlns:a="http://schemas.openxmlformats.org/drawingml/2006/main">
          <a:solidFill>
            <a:schemeClr val="accent4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0.91444</cdr:x>
      <cdr:y>0.48382</cdr:y>
    </cdr:from>
    <cdr:to>
      <cdr:x>0.94837</cdr:x>
      <cdr:y>0.54444</cdr:y>
    </cdr:to>
    <cdr:sp macro="" textlink="">
      <cdr:nvSpPr>
        <cdr:cNvPr id="50" name="TextBox 1"/>
        <cdr:cNvSpPr txBox="1"/>
      </cdr:nvSpPr>
      <cdr:spPr>
        <a:xfrm xmlns:a="http://schemas.openxmlformats.org/drawingml/2006/main">
          <a:off x="9814688" y="2279073"/>
          <a:ext cx="364169" cy="285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b="1" dirty="0">
              <a:solidFill>
                <a:schemeClr val="accent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5</a:t>
          </a:r>
          <a:endParaRPr lang="en-US" sz="1800" b="1" dirty="0">
            <a:solidFill>
              <a:schemeClr val="accent6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0.91225</cdr:x>
      <cdr:y>0.58774</cdr:y>
    </cdr:from>
    <cdr:to>
      <cdr:x>0.95192</cdr:x>
      <cdr:y>0.64836</cdr:y>
    </cdr:to>
    <cdr:sp macro="" textlink="">
      <cdr:nvSpPr>
        <cdr:cNvPr id="51" name="TextBox 1"/>
        <cdr:cNvSpPr txBox="1"/>
      </cdr:nvSpPr>
      <cdr:spPr>
        <a:xfrm xmlns:a="http://schemas.openxmlformats.org/drawingml/2006/main">
          <a:off x="9791152" y="2768568"/>
          <a:ext cx="425776" cy="285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b="1" dirty="0">
              <a:solidFill>
                <a:schemeClr val="accent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26</a:t>
          </a:r>
          <a:endParaRPr lang="en-US" sz="1800" b="1" dirty="0">
            <a:solidFill>
              <a:schemeClr val="accent6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0.94977</cdr:x>
      <cdr:y>0.59703</cdr:y>
    </cdr:from>
    <cdr:to>
      <cdr:x>0.98645</cdr:x>
      <cdr:y>0.66966</cdr:y>
    </cdr:to>
    <cdr:pic>
      <cdr:nvPicPr>
        <cdr:cNvPr id="52" name="Picture 51" descr="SaistÄ«ts attÄls">
          <a:extLst xmlns:a="http://schemas.openxmlformats.org/drawingml/2006/main">
            <a:ext uri="{FF2B5EF4-FFF2-40B4-BE49-F238E27FC236}">
              <a16:creationId xmlns:a16="http://schemas.microsoft.com/office/drawing/2014/main" id="{B806C573-EBC3-419A-A407-DA1B764E5D81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8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48284"/>
        <a:stretch xmlns:a="http://schemas.openxmlformats.org/drawingml/2006/main"/>
      </cdr:blipFill>
      <cdr:spPr bwMode="auto">
        <a:xfrm xmlns:a="http://schemas.openxmlformats.org/drawingml/2006/main">
          <a:off x="10193885" y="2812351"/>
          <a:ext cx="393685" cy="342127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0.26026</cdr:x>
      <cdr:y>0.02208</cdr:y>
    </cdr:from>
    <cdr:to>
      <cdr:x>0.28976</cdr:x>
      <cdr:y>0.08269</cdr:y>
    </cdr:to>
    <cdr:sp macro="" textlink="">
      <cdr:nvSpPr>
        <cdr:cNvPr id="55" name="TextBox 1">
          <a:extLst xmlns:a="http://schemas.openxmlformats.org/drawingml/2006/main">
            <a:ext uri="{FF2B5EF4-FFF2-40B4-BE49-F238E27FC236}">
              <a16:creationId xmlns:a16="http://schemas.microsoft.com/office/drawing/2014/main" id="{657BE514-BD95-4B14-B24B-D462FD173FB7}"/>
            </a:ext>
          </a:extLst>
        </cdr:cNvPr>
        <cdr:cNvSpPr txBox="1"/>
      </cdr:nvSpPr>
      <cdr:spPr>
        <a:xfrm xmlns:a="http://schemas.openxmlformats.org/drawingml/2006/main">
          <a:off x="2793322" y="104013"/>
          <a:ext cx="316623" cy="2855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b="1" dirty="0">
              <a:solidFill>
                <a:schemeClr val="accent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2</a:t>
          </a:r>
          <a:endParaRPr lang="en-US" sz="1800" b="1" dirty="0">
            <a:solidFill>
              <a:schemeClr val="accent6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0.0129</cdr:x>
      <cdr:y>0.5</cdr:y>
    </cdr:from>
    <cdr:to>
      <cdr:x>0.08267</cdr:x>
      <cdr:y>0.63101</cdr:y>
    </cdr:to>
    <cdr:pic>
      <cdr:nvPicPr>
        <cdr:cNvPr id="43" name="Picture 42">
          <a:extLst xmlns:a="http://schemas.openxmlformats.org/drawingml/2006/main">
            <a:ext uri="{FF2B5EF4-FFF2-40B4-BE49-F238E27FC236}">
              <a16:creationId xmlns:a16="http://schemas.microsoft.com/office/drawing/2014/main" id="{2923CDA2-E7C1-4F06-B60B-5AC1F2119B2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9"/>
        <a:stretch xmlns:a="http://schemas.openxmlformats.org/drawingml/2006/main">
          <a:fillRect/>
        </a:stretch>
      </cdr:blipFill>
      <cdr:spPr>
        <a:xfrm xmlns:a="http://schemas.openxmlformats.org/drawingml/2006/main">
          <a:off x="138437" y="2355272"/>
          <a:ext cx="748864" cy="61713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0.20772</cdr:x>
      <cdr:y>0.36452</cdr:y>
    </cdr:from>
    <cdr:to>
      <cdr:x>0.35377</cdr:x>
      <cdr:y>0.60429</cdr:y>
    </cdr:to>
    <cdr:cxnSp macro="">
      <cdr:nvCxnSpPr>
        <cdr:cNvPr id="44" name="Elbow Connector 25">
          <a:extLst xmlns:a="http://schemas.openxmlformats.org/drawingml/2006/main">
            <a:ext uri="{FF2B5EF4-FFF2-40B4-BE49-F238E27FC236}">
              <a16:creationId xmlns:a16="http://schemas.microsoft.com/office/drawing/2014/main" id="{A88A9C1C-328F-4448-921E-A99FF66D9FA1}"/>
            </a:ext>
          </a:extLst>
        </cdr:cNvPr>
        <cdr:cNvCxnSpPr/>
      </cdr:nvCxnSpPr>
      <cdr:spPr>
        <a:xfrm xmlns:a="http://schemas.openxmlformats.org/drawingml/2006/main" rot="10800000" flipV="1">
          <a:off x="2229499" y="1744825"/>
          <a:ext cx="1567545" cy="1147664"/>
        </a:xfrm>
        <a:prstGeom xmlns:a="http://schemas.openxmlformats.org/drawingml/2006/main" prst="bentConnector3">
          <a:avLst>
            <a:gd name="adj1" fmla="val 35714"/>
          </a:avLst>
        </a:prstGeom>
        <a:ln xmlns:a="http://schemas.openxmlformats.org/drawingml/2006/main">
          <a:solidFill>
            <a:schemeClr val="accent4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0.08411</cdr:x>
      <cdr:y>0.57635</cdr:y>
    </cdr:from>
    <cdr:to>
      <cdr:x>0.21851</cdr:x>
      <cdr:y>0.66389</cdr:y>
    </cdr:to>
    <cdr:sp macro="" textlink="">
      <cdr:nvSpPr>
        <cdr:cNvPr id="57" name="TextBox 1">
          <a:extLst xmlns:a="http://schemas.openxmlformats.org/drawingml/2006/main">
            <a:ext uri="{FF2B5EF4-FFF2-40B4-BE49-F238E27FC236}">
              <a16:creationId xmlns:a16="http://schemas.microsoft.com/office/drawing/2014/main" id="{A46E0529-44C9-4467-BF04-34BAF79B3AAD}"/>
            </a:ext>
          </a:extLst>
        </cdr:cNvPr>
        <cdr:cNvSpPr txBox="1"/>
      </cdr:nvSpPr>
      <cdr:spPr>
        <a:xfrm xmlns:a="http://schemas.openxmlformats.org/drawingml/2006/main">
          <a:off x="902742" y="2714910"/>
          <a:ext cx="1442525" cy="412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ELEKTROSK.VAD.</a:t>
          </a:r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0.09003</cdr:x>
      <cdr:y>0.52234</cdr:y>
    </cdr:from>
    <cdr:to>
      <cdr:x>0.13835</cdr:x>
      <cdr:y>0.58295</cdr:y>
    </cdr:to>
    <cdr:sp macro="" textlink="">
      <cdr:nvSpPr>
        <cdr:cNvPr id="58" name="TextBox 1">
          <a:extLst xmlns:a="http://schemas.openxmlformats.org/drawingml/2006/main">
            <a:ext uri="{FF2B5EF4-FFF2-40B4-BE49-F238E27FC236}">
              <a16:creationId xmlns:a16="http://schemas.microsoft.com/office/drawing/2014/main" id="{21C517D5-A6F1-4351-A9A6-2575F6034FBE}"/>
            </a:ext>
          </a:extLst>
        </cdr:cNvPr>
        <cdr:cNvSpPr txBox="1"/>
      </cdr:nvSpPr>
      <cdr:spPr>
        <a:xfrm xmlns:a="http://schemas.openxmlformats.org/drawingml/2006/main">
          <a:off x="966338" y="2460503"/>
          <a:ext cx="518616" cy="2855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b="1" dirty="0">
              <a:solidFill>
                <a:schemeClr val="accent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1</a:t>
          </a:r>
          <a:endParaRPr lang="en-US" sz="1800" b="1" dirty="0">
            <a:solidFill>
              <a:schemeClr val="accent6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0.46621</cdr:x>
      <cdr:y>0.05144</cdr:y>
    </cdr:from>
    <cdr:to>
      <cdr:x>0.51086</cdr:x>
      <cdr:y>0.11891</cdr:y>
    </cdr:to>
    <cdr:cxnSp macro="">
      <cdr:nvCxnSpPr>
        <cdr:cNvPr id="88" name="Connector: Elbow 87">
          <a:extLst xmlns:a="http://schemas.openxmlformats.org/drawingml/2006/main">
            <a:ext uri="{FF2B5EF4-FFF2-40B4-BE49-F238E27FC236}">
              <a16:creationId xmlns:a16="http://schemas.microsoft.com/office/drawing/2014/main" id="{BF036CF4-E0C0-45CE-861A-DEADDB109F1F}"/>
            </a:ext>
          </a:extLst>
        </cdr:cNvPr>
        <cdr:cNvCxnSpPr/>
      </cdr:nvCxnSpPr>
      <cdr:spPr>
        <a:xfrm xmlns:a="http://schemas.openxmlformats.org/drawingml/2006/main" flipV="1">
          <a:off x="5003800" y="246216"/>
          <a:ext cx="479191" cy="322950"/>
        </a:xfrm>
        <a:prstGeom xmlns:a="http://schemas.openxmlformats.org/drawingml/2006/main" prst="bentConnector3">
          <a:avLst>
            <a:gd name="adj1" fmla="val 1321"/>
          </a:avLst>
        </a:prstGeom>
        <a:ln xmlns:a="http://schemas.openxmlformats.org/drawingml/2006/main">
          <a:solidFill>
            <a:schemeClr val="tx2">
              <a:lumMod val="50000"/>
              <a:lumOff val="50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0.95052</cdr:x>
      <cdr:y>0.7925</cdr:y>
    </cdr:from>
    <cdr:to>
      <cdr:x>0.99838</cdr:x>
      <cdr:y>0.90156</cdr:y>
    </cdr:to>
    <cdr:pic>
      <cdr:nvPicPr>
        <cdr:cNvPr id="59" name="Picture 58">
          <a:extLst xmlns:a="http://schemas.openxmlformats.org/drawingml/2006/main">
            <a:ext uri="{FF2B5EF4-FFF2-40B4-BE49-F238E27FC236}">
              <a16:creationId xmlns:a16="http://schemas.microsoft.com/office/drawing/2014/main" id="{B48F9352-4B86-4292-86C9-7B044141781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0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0201879" y="3793407"/>
          <a:ext cx="513686" cy="52198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0.83995</cdr:x>
      <cdr:y>0.81106</cdr:y>
    </cdr:from>
    <cdr:to>
      <cdr:x>0.94985</cdr:x>
      <cdr:y>0.87124</cdr:y>
    </cdr:to>
    <cdr:sp macro="" textlink="">
      <cdr:nvSpPr>
        <cdr:cNvPr id="60" name="TextBox 1">
          <a:extLst xmlns:a="http://schemas.openxmlformats.org/drawingml/2006/main">
            <a:ext uri="{FF2B5EF4-FFF2-40B4-BE49-F238E27FC236}">
              <a16:creationId xmlns:a16="http://schemas.microsoft.com/office/drawing/2014/main" id="{7A439F3D-3AAB-496B-8C43-649CDECA6C3B}"/>
            </a:ext>
          </a:extLst>
        </cdr:cNvPr>
        <cdr:cNvSpPr txBox="1"/>
      </cdr:nvSpPr>
      <cdr:spPr>
        <a:xfrm xmlns:a="http://schemas.openxmlformats.org/drawingml/2006/main">
          <a:off x="9015162" y="3820520"/>
          <a:ext cx="1179500" cy="283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000" i="1" dirty="0">
              <a:latin typeface="Times New Roman" panose="02020603050405020304" pitchFamily="18" charset="0"/>
              <a:cs typeface="Times New Roman" panose="02020603050405020304" pitchFamily="18" charset="0"/>
            </a:rPr>
            <a:t>BAGIJS</a:t>
          </a:r>
          <a:endParaRPr lang="en-US" sz="1100" i="1" dirty="0"/>
        </a:p>
      </cdr:txBody>
    </cdr:sp>
  </cdr:relSizeAnchor>
  <cdr:relSizeAnchor xmlns:cdr="http://schemas.openxmlformats.org/drawingml/2006/chartDrawing">
    <cdr:from>
      <cdr:x>0.92493</cdr:x>
      <cdr:y>0.79385</cdr:y>
    </cdr:from>
    <cdr:to>
      <cdr:x>0.96202</cdr:x>
      <cdr:y>0.85447</cdr:y>
    </cdr:to>
    <cdr:sp macro="" textlink="">
      <cdr:nvSpPr>
        <cdr:cNvPr id="65" name="TextBox 1">
          <a:extLst xmlns:a="http://schemas.openxmlformats.org/drawingml/2006/main">
            <a:ext uri="{FF2B5EF4-FFF2-40B4-BE49-F238E27FC236}">
              <a16:creationId xmlns:a16="http://schemas.microsoft.com/office/drawing/2014/main" id="{4736552C-EAB5-489D-806C-E186827F1044}"/>
            </a:ext>
          </a:extLst>
        </cdr:cNvPr>
        <cdr:cNvSpPr txBox="1"/>
      </cdr:nvSpPr>
      <cdr:spPr>
        <a:xfrm xmlns:a="http://schemas.openxmlformats.org/drawingml/2006/main">
          <a:off x="9927253" y="3799856"/>
          <a:ext cx="398024" cy="2901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b="1" dirty="0">
              <a:solidFill>
                <a:schemeClr val="accent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1</a:t>
          </a:r>
          <a:endParaRPr lang="en-US" sz="1800" b="1" dirty="0">
            <a:solidFill>
              <a:schemeClr val="accent6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0.95373</cdr:x>
      <cdr:y>0.6966</cdr:y>
    </cdr:from>
    <cdr:to>
      <cdr:x>0.99211</cdr:x>
      <cdr:y>0.78199</cdr:y>
    </cdr:to>
    <cdr:pic>
      <cdr:nvPicPr>
        <cdr:cNvPr id="67" name="Picture 66">
          <a:extLst xmlns:a="http://schemas.openxmlformats.org/drawingml/2006/main">
            <a:ext uri="{FF2B5EF4-FFF2-40B4-BE49-F238E27FC236}">
              <a16:creationId xmlns:a16="http://schemas.microsoft.com/office/drawing/2014/main" id="{37AFA9A6-6ED9-4560-AAD5-4327E0568F0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0236383" y="3281368"/>
          <a:ext cx="411903" cy="40225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0.81484</cdr:x>
      <cdr:y>0.70415</cdr:y>
    </cdr:from>
    <cdr:to>
      <cdr:x>0.94263</cdr:x>
      <cdr:y>0.76645</cdr:y>
    </cdr:to>
    <cdr:sp macro="" textlink="">
      <cdr:nvSpPr>
        <cdr:cNvPr id="68" name="TextBox 1">
          <a:extLst xmlns:a="http://schemas.openxmlformats.org/drawingml/2006/main">
            <a:ext uri="{FF2B5EF4-FFF2-40B4-BE49-F238E27FC236}">
              <a16:creationId xmlns:a16="http://schemas.microsoft.com/office/drawing/2014/main" id="{53D9E488-84EF-4AA1-BF93-978E27D43DEB}"/>
            </a:ext>
          </a:extLst>
        </cdr:cNvPr>
        <cdr:cNvSpPr txBox="1"/>
      </cdr:nvSpPr>
      <cdr:spPr>
        <a:xfrm xmlns:a="http://schemas.openxmlformats.org/drawingml/2006/main">
          <a:off x="8745670" y="3316920"/>
          <a:ext cx="1371538" cy="2934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000" i="1" dirty="0">
              <a:latin typeface="Times New Roman" panose="02020603050405020304" pitchFamily="18" charset="0"/>
              <a:cs typeface="Times New Roman" panose="02020603050405020304" pitchFamily="18" charset="0"/>
            </a:rPr>
            <a:t>TRAKTORA VAD.</a:t>
          </a:r>
          <a:endParaRPr lang="en-US" sz="1000" i="1" dirty="0"/>
        </a:p>
      </cdr:txBody>
    </cdr:sp>
  </cdr:relSizeAnchor>
  <cdr:relSizeAnchor xmlns:cdr="http://schemas.openxmlformats.org/drawingml/2006/chartDrawing">
    <cdr:from>
      <cdr:x>0.92417</cdr:x>
      <cdr:y>0.68704</cdr:y>
    </cdr:from>
    <cdr:to>
      <cdr:x>0.96202</cdr:x>
      <cdr:y>0.7498</cdr:y>
    </cdr:to>
    <cdr:sp macro="" textlink="">
      <cdr:nvSpPr>
        <cdr:cNvPr id="70" name="TextBox 1">
          <a:extLst xmlns:a="http://schemas.openxmlformats.org/drawingml/2006/main">
            <a:ext uri="{FF2B5EF4-FFF2-40B4-BE49-F238E27FC236}">
              <a16:creationId xmlns:a16="http://schemas.microsoft.com/office/drawing/2014/main" id="{095FD5EC-DF02-48F7-ABAC-7D7467E51A86}"/>
            </a:ext>
          </a:extLst>
        </cdr:cNvPr>
        <cdr:cNvSpPr txBox="1"/>
      </cdr:nvSpPr>
      <cdr:spPr>
        <a:xfrm xmlns:a="http://schemas.openxmlformats.org/drawingml/2006/main">
          <a:off x="9919083" y="3236311"/>
          <a:ext cx="406194" cy="2956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b="1" dirty="0">
              <a:solidFill>
                <a:schemeClr val="accent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1</a:t>
          </a:r>
          <a:endParaRPr lang="en-US" sz="1800" b="1" dirty="0">
            <a:solidFill>
              <a:schemeClr val="accent6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0.41954</cdr:x>
      <cdr:y>0.39079</cdr:y>
    </cdr:from>
    <cdr:to>
      <cdr:x>0.53286</cdr:x>
      <cdr:y>0.54613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48989" y="1856803"/>
          <a:ext cx="1174689" cy="7380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4000" dirty="0">
              <a:latin typeface="Verdana" panose="020B0604030504040204" pitchFamily="34" charset="0"/>
              <a:ea typeface="Verdana" panose="020B0604030504040204" pitchFamily="34" charset="0"/>
            </a:rPr>
            <a:t>111</a:t>
          </a:r>
          <a:endParaRPr lang="en-US" sz="4000" dirty="0">
            <a:latin typeface="Verdana" panose="020B0604030504040204" pitchFamily="34" charset="0"/>
            <a:ea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0.56803</cdr:x>
      <cdr:y>0.58373</cdr:y>
    </cdr:from>
    <cdr:to>
      <cdr:x>0.69443</cdr:x>
      <cdr:y>0.66775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607949" y="2357456"/>
          <a:ext cx="1247954" cy="339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0.73668</cdr:x>
      <cdr:y>0.35248</cdr:y>
    </cdr:from>
    <cdr:to>
      <cdr:x>0.83538</cdr:x>
      <cdr:y>0.41266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935162" y="1674766"/>
          <a:ext cx="1063149" cy="285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lv-LV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SADURSME</a:t>
          </a:r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0.609</cdr:x>
      <cdr:y>0.82644</cdr:y>
    </cdr:from>
    <cdr:to>
      <cdr:x>0.72708</cdr:x>
      <cdr:y>0.88662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6559827" y="3926756"/>
          <a:ext cx="1271900" cy="285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UZBRAUKUMS GĀJĒJAM</a:t>
          </a:r>
        </a:p>
        <a:p xmlns:a="http://schemas.openxmlformats.org/drawingml/2006/main">
          <a:pPr algn="ctr"/>
          <a:endParaRPr lang="en-US" sz="1100" dirty="0"/>
        </a:p>
      </cdr:txBody>
    </cdr:sp>
  </cdr:relSizeAnchor>
  <cdr:relSizeAnchor xmlns:cdr="http://schemas.openxmlformats.org/drawingml/2006/chartDrawing">
    <cdr:from>
      <cdr:x>0.11351</cdr:x>
      <cdr:y>0.40777</cdr:y>
    </cdr:from>
    <cdr:to>
      <cdr:x>0.22218</cdr:x>
      <cdr:y>0.46795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1222651" y="1937491"/>
          <a:ext cx="1170538" cy="285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dirty="0">
              <a:latin typeface="Times New Roman" panose="02020603050405020304" pitchFamily="18" charset="0"/>
              <a:cs typeface="Times New Roman" panose="02020603050405020304" pitchFamily="18" charset="0"/>
            </a:rPr>
            <a:t>APGĀŠANĀS</a:t>
          </a:r>
          <a:endParaRPr lang="lv-LV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0.13404</cdr:x>
      <cdr:y>0.73322</cdr:y>
    </cdr:from>
    <cdr:to>
      <cdr:x>0.26934</cdr:x>
      <cdr:y>0.7934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1443814" y="3483827"/>
          <a:ext cx="1457376" cy="285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UZBRAUKUMS ŠĶĒRSLIM</a:t>
          </a:r>
        </a:p>
        <a:p xmlns:a="http://schemas.openxmlformats.org/drawingml/2006/main">
          <a:pPr algn="ctr"/>
          <a:endParaRPr lang="en-U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0.22231</cdr:x>
      <cdr:y>0.10943</cdr:y>
    </cdr:from>
    <cdr:to>
      <cdr:x>0.36027</cdr:x>
      <cdr:y>0.16961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2394606" y="508534"/>
          <a:ext cx="1486039" cy="279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UZBRAUKUMS VELOSIPĒDISTAM</a:t>
          </a:r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0.4634</cdr:x>
      <cdr:y>0</cdr:y>
    </cdr:from>
    <cdr:to>
      <cdr:x>0.66707</cdr:x>
      <cdr:y>0.12399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4991521" y="0"/>
          <a:ext cx="2193802" cy="5891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lv-LV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l"/>
          <a:r>
            <a:rPr lang="lv-LV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CITS</a:t>
          </a:r>
        </a:p>
      </cdr:txBody>
    </cdr:sp>
  </cdr:relSizeAnchor>
  <cdr:relSizeAnchor xmlns:cdr="http://schemas.openxmlformats.org/drawingml/2006/chartDrawing">
    <cdr:from>
      <cdr:x>0.21903</cdr:x>
      <cdr:y>0.39477</cdr:y>
    </cdr:from>
    <cdr:to>
      <cdr:x>0.34413</cdr:x>
      <cdr:y>0.44183</cdr:y>
    </cdr:to>
    <cdr:cxnSp macro="">
      <cdr:nvCxnSpPr>
        <cdr:cNvPr id="26" name="Elbow Connector 25">
          <a:extLst xmlns:a="http://schemas.openxmlformats.org/drawingml/2006/main">
            <a:ext uri="{FF2B5EF4-FFF2-40B4-BE49-F238E27FC236}">
              <a16:creationId xmlns:a16="http://schemas.microsoft.com/office/drawing/2014/main" id="{C5EEF763-16D0-46C1-AD83-DA1CFA336BE4}"/>
            </a:ext>
          </a:extLst>
        </cdr:cNvPr>
        <cdr:cNvCxnSpPr/>
      </cdr:nvCxnSpPr>
      <cdr:spPr>
        <a:xfrm xmlns:a="http://schemas.openxmlformats.org/drawingml/2006/main" rot="10800000" flipV="1">
          <a:off x="2359323" y="1875713"/>
          <a:ext cx="1347480" cy="223592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accent4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0.2544</cdr:x>
      <cdr:y>0.72686</cdr:y>
    </cdr:from>
    <cdr:to>
      <cdr:x>0.37597</cdr:x>
      <cdr:y>0.79821</cdr:y>
    </cdr:to>
    <cdr:cxnSp macro="">
      <cdr:nvCxnSpPr>
        <cdr:cNvPr id="32" name="Elbow Connector 31">
          <a:extLst xmlns:a="http://schemas.openxmlformats.org/drawingml/2006/main">
            <a:ext uri="{FF2B5EF4-FFF2-40B4-BE49-F238E27FC236}">
              <a16:creationId xmlns:a16="http://schemas.microsoft.com/office/drawing/2014/main" id="{1A5D1E67-63D0-4153-ADE0-00663123E89F}"/>
            </a:ext>
          </a:extLst>
        </cdr:cNvPr>
        <cdr:cNvCxnSpPr/>
      </cdr:nvCxnSpPr>
      <cdr:spPr>
        <a:xfrm xmlns:a="http://schemas.openxmlformats.org/drawingml/2006/main" rot="10800000" flipV="1">
          <a:off x="2637115" y="3453625"/>
          <a:ext cx="1260205" cy="338995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>
          <a:solidFill>
            <a:schemeClr val="accent4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0.35502</cdr:x>
      <cdr:y>0.13177</cdr:y>
    </cdr:from>
    <cdr:to>
      <cdr:x>0.43833</cdr:x>
      <cdr:y>0.16563</cdr:y>
    </cdr:to>
    <cdr:cxnSp macro="">
      <cdr:nvCxnSpPr>
        <cdr:cNvPr id="35" name="Elbow Connector 34">
          <a:extLst xmlns:a="http://schemas.openxmlformats.org/drawingml/2006/main">
            <a:ext uri="{FF2B5EF4-FFF2-40B4-BE49-F238E27FC236}">
              <a16:creationId xmlns:a16="http://schemas.microsoft.com/office/drawing/2014/main" id="{334574AC-5E4C-4FA1-B95E-A4C5D8BD5EFC}"/>
            </a:ext>
          </a:extLst>
        </cdr:cNvPr>
        <cdr:cNvCxnSpPr/>
      </cdr:nvCxnSpPr>
      <cdr:spPr>
        <a:xfrm xmlns:a="http://schemas.openxmlformats.org/drawingml/2006/main" rot="10800000" flipV="1">
          <a:off x="3824056" y="626106"/>
          <a:ext cx="897467" cy="160865"/>
        </a:xfrm>
        <a:prstGeom xmlns:a="http://schemas.openxmlformats.org/drawingml/2006/main" prst="bentConnector3">
          <a:avLst>
            <a:gd name="adj1" fmla="val 73121"/>
          </a:avLst>
        </a:prstGeom>
        <a:ln xmlns:a="http://schemas.openxmlformats.org/drawingml/2006/main">
          <a:solidFill>
            <a:schemeClr val="accent4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0.4662</cdr:x>
      <cdr:y>0.06355</cdr:y>
    </cdr:from>
    <cdr:to>
      <cdr:x>0.4919</cdr:x>
      <cdr:y>0.14145</cdr:y>
    </cdr:to>
    <cdr:cxnSp macro="">
      <cdr:nvCxnSpPr>
        <cdr:cNvPr id="38" name="Elbow Connector 37">
          <a:extLst xmlns:a="http://schemas.openxmlformats.org/drawingml/2006/main">
            <a:ext uri="{FF2B5EF4-FFF2-40B4-BE49-F238E27FC236}">
              <a16:creationId xmlns:a16="http://schemas.microsoft.com/office/drawing/2014/main" id="{ACF78BAF-7438-4297-9159-7810DAEE10CC}"/>
            </a:ext>
          </a:extLst>
        </cdr:cNvPr>
        <cdr:cNvCxnSpPr/>
      </cdr:nvCxnSpPr>
      <cdr:spPr>
        <a:xfrm xmlns:a="http://schemas.openxmlformats.org/drawingml/2006/main" rot="5400000" flipH="1" flipV="1">
          <a:off x="4780769" y="353846"/>
          <a:ext cx="370145" cy="266376"/>
        </a:xfrm>
        <a:prstGeom xmlns:a="http://schemas.openxmlformats.org/drawingml/2006/main" prst="bentConnector3">
          <a:avLst>
            <a:gd name="adj1" fmla="val 102937"/>
          </a:avLst>
        </a:prstGeom>
        <a:ln xmlns:a="http://schemas.openxmlformats.org/drawingml/2006/main">
          <a:solidFill>
            <a:schemeClr val="accent4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0.50908</cdr:x>
      <cdr:y>0.79203</cdr:y>
    </cdr:from>
    <cdr:to>
      <cdr:x>0.62619</cdr:x>
      <cdr:y>0.88553</cdr:y>
    </cdr:to>
    <cdr:cxnSp macro="">
      <cdr:nvCxnSpPr>
        <cdr:cNvPr id="46" name="Elbow Connector 45">
          <a:extLst xmlns:a="http://schemas.openxmlformats.org/drawingml/2006/main">
            <a:ext uri="{FF2B5EF4-FFF2-40B4-BE49-F238E27FC236}">
              <a16:creationId xmlns:a16="http://schemas.microsoft.com/office/drawing/2014/main" id="{BBEB870B-14F5-40C5-BB42-896FDF0C570E}"/>
            </a:ext>
          </a:extLst>
        </cdr:cNvPr>
        <cdr:cNvCxnSpPr/>
      </cdr:nvCxnSpPr>
      <cdr:spPr>
        <a:xfrm xmlns:a="http://schemas.openxmlformats.org/drawingml/2006/main">
          <a:off x="5483564" y="3763258"/>
          <a:ext cx="1261492" cy="444247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accent4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0.73079</cdr:x>
      <cdr:y>0.73898</cdr:y>
    </cdr:from>
    <cdr:to>
      <cdr:x>0.79673</cdr:x>
      <cdr:y>0.85653</cdr:y>
    </cdr:to>
    <cdr:pic>
      <cdr:nvPicPr>
        <cdr:cNvPr id="52" name="Picture 51">
          <a:extLst xmlns:a="http://schemas.openxmlformats.org/drawingml/2006/main">
            <a:ext uri="{FF2B5EF4-FFF2-40B4-BE49-F238E27FC236}">
              <a16:creationId xmlns:a16="http://schemas.microsoft.com/office/drawing/2014/main" id="{1AC6E020-8565-4674-8771-23EC85A8B90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flipH="1">
          <a:off x="7871671" y="3511198"/>
          <a:ext cx="710274" cy="55852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0.82314</cdr:x>
      <cdr:y>0.26751</cdr:y>
    </cdr:from>
    <cdr:to>
      <cdr:x>0.95151</cdr:x>
      <cdr:y>0.39875</cdr:y>
    </cdr:to>
    <cdr:pic>
      <cdr:nvPicPr>
        <cdr:cNvPr id="57" name="Picture 56" descr="Car station . Accident clipart banner download">
          <a:extLst xmlns:a="http://schemas.openxmlformats.org/drawingml/2006/main">
            <a:ext uri="{FF2B5EF4-FFF2-40B4-BE49-F238E27FC236}">
              <a16:creationId xmlns:a16="http://schemas.microsoft.com/office/drawing/2014/main" id="{9D083898-0053-4AD8-9137-B5BCA3BEE9A5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866441" y="1271050"/>
          <a:ext cx="1382739" cy="62357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0.04288</cdr:x>
      <cdr:y>0.34816</cdr:y>
    </cdr:from>
    <cdr:to>
      <cdr:x>0.12307</cdr:x>
      <cdr:y>0.45812</cdr:y>
    </cdr:to>
    <cdr:pic>
      <cdr:nvPicPr>
        <cdr:cNvPr id="58" name="Picture 57" descr="SaistÄ«ts attÄls">
          <a:extLst xmlns:a="http://schemas.openxmlformats.org/drawingml/2006/main">
            <a:ext uri="{FF2B5EF4-FFF2-40B4-BE49-F238E27FC236}">
              <a16:creationId xmlns:a16="http://schemas.microsoft.com/office/drawing/2014/main" id="{CC136B71-C8A3-4D64-ADD9-84C0015EBD23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61911" y="1850063"/>
          <a:ext cx="863767" cy="58431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0.05154</cdr:x>
      <cdr:y>0.67356</cdr:y>
    </cdr:from>
    <cdr:to>
      <cdr:x>0.14234</cdr:x>
      <cdr:y>0.81144</cdr:y>
    </cdr:to>
    <cdr:pic>
      <cdr:nvPicPr>
        <cdr:cNvPr id="59" name="Picture 58" descr="SaistÄ«ts attÄls">
          <a:extLst xmlns:a="http://schemas.openxmlformats.org/drawingml/2006/main">
            <a:ext uri="{FF2B5EF4-FFF2-40B4-BE49-F238E27FC236}">
              <a16:creationId xmlns:a16="http://schemas.microsoft.com/office/drawing/2014/main" id="{017D1C1E-26BD-4305-8736-2D7D721ACCD1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>
          <a:biLevel thresh="75000"/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5139" y="3579186"/>
          <a:ext cx="978054" cy="732677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0.11019</cdr:x>
      <cdr:y>0.07921</cdr:y>
    </cdr:from>
    <cdr:to>
      <cdr:x>0.22454</cdr:x>
      <cdr:y>0.18668</cdr:y>
    </cdr:to>
    <cdr:pic>
      <cdr:nvPicPr>
        <cdr:cNvPr id="60" name="Picture 59" descr="SaistÄ«ts attÄls">
          <a:extLst xmlns:a="http://schemas.openxmlformats.org/drawingml/2006/main">
            <a:ext uri="{FF2B5EF4-FFF2-40B4-BE49-F238E27FC236}">
              <a16:creationId xmlns:a16="http://schemas.microsoft.com/office/drawing/2014/main" id="{8929D799-DF23-4F93-AF52-1D6CB99F2C9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186879" y="420934"/>
          <a:ext cx="1231723" cy="57108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0.21484</cdr:x>
      <cdr:y>0.05287</cdr:y>
    </cdr:from>
    <cdr:to>
      <cdr:x>0.25494</cdr:x>
      <cdr:y>0.11348</cdr:y>
    </cdr:to>
    <cdr:sp macro="" textlink="">
      <cdr:nvSpPr>
        <cdr:cNvPr id="62" name="TextBox 61"/>
        <cdr:cNvSpPr txBox="1"/>
      </cdr:nvSpPr>
      <cdr:spPr>
        <a:xfrm xmlns:a="http://schemas.openxmlformats.org/drawingml/2006/main">
          <a:off x="2314167" y="280962"/>
          <a:ext cx="431943" cy="3220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1800" b="1" dirty="0">
              <a:solidFill>
                <a:schemeClr val="accent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4</a:t>
          </a:r>
          <a:endParaRPr lang="en-US" sz="1800" b="1" dirty="0">
            <a:solidFill>
              <a:schemeClr val="accent6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0.14609</cdr:x>
      <cdr:y>0.67949</cdr:y>
    </cdr:from>
    <cdr:to>
      <cdr:x>0.18671</cdr:x>
      <cdr:y>0.74009</cdr:y>
    </cdr:to>
    <cdr:sp macro="" textlink="">
      <cdr:nvSpPr>
        <cdr:cNvPr id="63" name="TextBox 1"/>
        <cdr:cNvSpPr txBox="1"/>
      </cdr:nvSpPr>
      <cdr:spPr>
        <a:xfrm xmlns:a="http://schemas.openxmlformats.org/drawingml/2006/main">
          <a:off x="1573614" y="3610709"/>
          <a:ext cx="437505" cy="322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b="1" dirty="0">
              <a:solidFill>
                <a:schemeClr val="accent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7</a:t>
          </a:r>
          <a:endParaRPr lang="en-US" sz="1800" b="1" dirty="0">
            <a:solidFill>
              <a:schemeClr val="accent6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0.12442</cdr:x>
      <cdr:y>0.35543</cdr:y>
    </cdr:from>
    <cdr:to>
      <cdr:x>0.17274</cdr:x>
      <cdr:y>0.41604</cdr:y>
    </cdr:to>
    <cdr:sp macro="" textlink="">
      <cdr:nvSpPr>
        <cdr:cNvPr id="64" name="TextBox 1"/>
        <cdr:cNvSpPr txBox="1"/>
      </cdr:nvSpPr>
      <cdr:spPr>
        <a:xfrm xmlns:a="http://schemas.openxmlformats.org/drawingml/2006/main">
          <a:off x="1340145" y="1888683"/>
          <a:ext cx="520502" cy="3220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b="1" dirty="0">
              <a:solidFill>
                <a:schemeClr val="accent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30</a:t>
          </a:r>
          <a:endParaRPr lang="en-US" sz="1800" b="1" dirty="0">
            <a:solidFill>
              <a:schemeClr val="accent6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0.79733</cdr:x>
      <cdr:y>0.2843</cdr:y>
    </cdr:from>
    <cdr:to>
      <cdr:x>0.89396</cdr:x>
      <cdr:y>0.34491</cdr:y>
    </cdr:to>
    <cdr:sp macro="" textlink="">
      <cdr:nvSpPr>
        <cdr:cNvPr id="65" name="TextBox 1"/>
        <cdr:cNvSpPr txBox="1"/>
      </cdr:nvSpPr>
      <cdr:spPr>
        <a:xfrm xmlns:a="http://schemas.openxmlformats.org/drawingml/2006/main">
          <a:off x="8588461" y="1350828"/>
          <a:ext cx="1040852" cy="287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b="1" dirty="0">
              <a:solidFill>
                <a:schemeClr val="accent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34</a:t>
          </a:r>
        </a:p>
        <a:p xmlns:a="http://schemas.openxmlformats.org/drawingml/2006/main">
          <a:endParaRPr lang="en-US" sz="1800" b="1" dirty="0">
            <a:solidFill>
              <a:schemeClr val="accent6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0.68205</cdr:x>
      <cdr:y>0.76481</cdr:y>
    </cdr:from>
    <cdr:to>
      <cdr:x>0.72532</cdr:x>
      <cdr:y>0.82542</cdr:y>
    </cdr:to>
    <cdr:sp macro="" textlink="">
      <cdr:nvSpPr>
        <cdr:cNvPr id="66" name="TextBox 1"/>
        <cdr:cNvSpPr txBox="1"/>
      </cdr:nvSpPr>
      <cdr:spPr>
        <a:xfrm xmlns:a="http://schemas.openxmlformats.org/drawingml/2006/main">
          <a:off x="7346709" y="3633921"/>
          <a:ext cx="466083" cy="2879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b="1" dirty="0">
              <a:solidFill>
                <a:schemeClr val="accent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33</a:t>
          </a:r>
          <a:endParaRPr lang="en-US" sz="1800" b="1" dirty="0">
            <a:solidFill>
              <a:schemeClr val="accent6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0.52788</cdr:x>
      <cdr:y>0.01218</cdr:y>
    </cdr:from>
    <cdr:to>
      <cdr:x>0.56173</cdr:x>
      <cdr:y>0.07279</cdr:y>
    </cdr:to>
    <cdr:sp macro="" textlink="">
      <cdr:nvSpPr>
        <cdr:cNvPr id="69" name="TextBox 1"/>
        <cdr:cNvSpPr txBox="1"/>
      </cdr:nvSpPr>
      <cdr:spPr>
        <a:xfrm xmlns:a="http://schemas.openxmlformats.org/drawingml/2006/main">
          <a:off x="5686030" y="57875"/>
          <a:ext cx="364616" cy="2879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b="1" dirty="0">
              <a:solidFill>
                <a:schemeClr val="accent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3</a:t>
          </a:r>
          <a:endParaRPr lang="en-US" sz="1800" b="1" dirty="0">
            <a:solidFill>
              <a:schemeClr val="accent6"/>
            </a:solidFill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0.61126</cdr:x>
      <cdr:y>0.33313</cdr:y>
    </cdr:from>
    <cdr:to>
      <cdr:x>0.74017</cdr:x>
      <cdr:y>0.38659</cdr:y>
    </cdr:to>
    <cdr:cxnSp macro="">
      <cdr:nvCxnSpPr>
        <cdr:cNvPr id="30" name="Elbow Connector 29">
          <a:extLst xmlns:a="http://schemas.openxmlformats.org/drawingml/2006/main">
            <a:ext uri="{FF2B5EF4-FFF2-40B4-BE49-F238E27FC236}">
              <a16:creationId xmlns:a16="http://schemas.microsoft.com/office/drawing/2014/main" id="{89DC25B9-3CFA-492E-8E17-AA0148A7EF38}"/>
            </a:ext>
          </a:extLst>
        </cdr:cNvPr>
        <cdr:cNvCxnSpPr/>
      </cdr:nvCxnSpPr>
      <cdr:spPr>
        <a:xfrm xmlns:a="http://schemas.openxmlformats.org/drawingml/2006/main">
          <a:off x="6584190" y="1582838"/>
          <a:ext cx="1388533" cy="254000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accent4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0.74199</cdr:x>
      <cdr:y>0.82688</cdr:y>
    </cdr:from>
    <cdr:to>
      <cdr:x>0.81047</cdr:x>
      <cdr:y>1</cdr:y>
    </cdr:to>
    <cdr:pic>
      <cdr:nvPicPr>
        <cdr:cNvPr id="3" name="Picture 2">
          <a:extLst xmlns:a="http://schemas.openxmlformats.org/drawingml/2006/main">
            <a:ext uri="{FF2B5EF4-FFF2-40B4-BE49-F238E27FC236}">
              <a16:creationId xmlns:a16="http://schemas.microsoft.com/office/drawing/2014/main" id="{FE9774AF-C7E8-4C43-9F93-8555694A6E0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833881" y="3684250"/>
          <a:ext cx="723007" cy="77135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0.51644</cdr:x>
      <cdr:y>0.73649</cdr:y>
    </cdr:from>
    <cdr:to>
      <cdr:x>0.59583</cdr:x>
      <cdr:y>0.85051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1DD7A5F2-0E57-4EC0-ABD1-173CFF00812B}"/>
            </a:ext>
          </a:extLst>
        </cdr:cNvPr>
        <cdr:cNvSpPr/>
      </cdr:nvSpPr>
      <cdr:spPr>
        <a:xfrm xmlns:a="http://schemas.openxmlformats.org/drawingml/2006/main">
          <a:off x="5452534" y="3281517"/>
          <a:ext cx="838200" cy="50801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lv-LV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00A87-97F4-4C86-B1A0-B2C0002ED535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33A26-EA5B-4F0F-B359-FDB24580B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8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33A26-EA5B-4F0F-B359-FDB24580B0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93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33A26-EA5B-4F0F-B359-FDB24580B0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65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33A26-EA5B-4F0F-B359-FDB24580B02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9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A60A-DDCE-4643-A36B-5BA1A980A195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61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3E0F-44C7-4DC7-9E43-2AED8E798C6B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5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EE81-8E6B-4B73-8494-65F1F2F5DAF3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137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9634-8B90-437A-935E-8F01B2BEC6C0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61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13F2-30FD-4858-AA5B-61E3BC02C695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304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AE5A-311A-4A9D-B1E2-5F2E3466B712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1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12F3-7F23-48EA-BB67-2CD1421C67BD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5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E16E-51AC-4A61-BEF7-50AC1879EED8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15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493B-46B5-41BE-B796-9B3CE62C8753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0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5459-5C80-4D09-A62E-392372D7E297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64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9A66-1FCF-440B-93FF-CC45F61D0DDE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85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B1D8-ED57-4D51-8B42-729E9717C47E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86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9106-D8FB-4D9C-A02C-C21DCF54E081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8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67F18B33-FBCC-4D16-A98D-354A7A2DF15B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24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F651D1C-571B-44B3-BD58-12D9C7A65C13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9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2.jpeg"/><Relationship Id="rId5" Type="http://schemas.openxmlformats.org/officeDocument/2006/relationships/image" Target="../media/image33.png"/><Relationship Id="rId10" Type="http://schemas.microsoft.com/office/2007/relationships/hdphoto" Target="../media/hdphoto4.wdp"/><Relationship Id="rId4" Type="http://schemas.openxmlformats.org/officeDocument/2006/relationships/image" Target="../media/image30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3.png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5C8133-088F-47C3-9617-2F0404BF093B}"/>
              </a:ext>
            </a:extLst>
          </p:cNvPr>
          <p:cNvSpPr/>
          <p:nvPr/>
        </p:nvSpPr>
        <p:spPr>
          <a:xfrm>
            <a:off x="2844800" y="4800799"/>
            <a:ext cx="9347200" cy="129410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41528" y="727915"/>
            <a:ext cx="9087764" cy="15638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lv-LV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VALSTS POLICIJĀ REĢISTRĒTIE </a:t>
            </a:r>
          </a:p>
          <a:p>
            <a:pPr algn="ctr">
              <a:lnSpc>
                <a:spcPct val="100000"/>
              </a:lnSpc>
            </a:pPr>
            <a:r>
              <a:rPr lang="lv-LV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SAIKSMES NEGADĪJUMI UN </a:t>
            </a:r>
          </a:p>
          <a:p>
            <a:pPr algn="ctr">
              <a:lnSpc>
                <a:spcPct val="100000"/>
              </a:lnSpc>
            </a:pPr>
            <a:r>
              <a:rPr lang="lv-LV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NOTEIKUMU PĀRKĀPUMI</a:t>
            </a:r>
          </a:p>
          <a:p>
            <a:pPr algn="ctr">
              <a:lnSpc>
                <a:spcPct val="100000"/>
              </a:lnSpc>
            </a:pPr>
            <a:r>
              <a:rPr lang="lv-LV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lv-LV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2024. GADĀ</a:t>
            </a:r>
            <a:r>
              <a:rPr lang="lv-LV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</a:t>
            </a:r>
            <a:endParaRPr lang="en-US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 noGrp="1"/>
          </p:cNvSpPr>
          <p:nvPr>
            <p:ph type="subTitle" idx="1"/>
          </p:nvPr>
        </p:nvSpPr>
        <p:spPr>
          <a:xfrm>
            <a:off x="1465294" y="2566152"/>
            <a:ext cx="8240232" cy="1388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0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VALSTS POLICIJAS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0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GALVENĀS KĀRTĪBAS POLICIJAS PĀRVALDES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0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REAĢĒŠANAS PĀRVALDES 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0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PRIEKŠNIEKS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lv-LV" sz="2000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0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Juris Jančevskis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4306195" y="6248400"/>
            <a:ext cx="2540727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800" dirty="0">
                <a:solidFill>
                  <a:schemeClr val="tx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</a:t>
            </a:r>
            <a:endParaRPr lang="en-US" sz="800" dirty="0">
              <a:solidFill>
                <a:schemeClr val="tx2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74301DA2-AAF5-4AA9-BB5A-0B4705806BBA}"/>
              </a:ext>
            </a:extLst>
          </p:cNvPr>
          <p:cNvSpPr/>
          <p:nvPr/>
        </p:nvSpPr>
        <p:spPr>
          <a:xfrm>
            <a:off x="8437788" y="-1"/>
            <a:ext cx="3709909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573" h="21600" extrusionOk="0">
                <a:moveTo>
                  <a:pt x="15973" y="9217"/>
                </a:moveTo>
                <a:cubicBezTo>
                  <a:pt x="9792" y="6018"/>
                  <a:pt x="6535" y="4129"/>
                  <a:pt x="8727" y="3169"/>
                </a:cubicBezTo>
                <a:cubicBezTo>
                  <a:pt x="10918" y="2209"/>
                  <a:pt x="12034" y="1969"/>
                  <a:pt x="10849" y="1153"/>
                </a:cubicBezTo>
                <a:cubicBezTo>
                  <a:pt x="9665" y="337"/>
                  <a:pt x="10170" y="161"/>
                  <a:pt x="10859" y="1"/>
                </a:cubicBezTo>
                <a:lnTo>
                  <a:pt x="10310" y="1"/>
                </a:lnTo>
                <a:cubicBezTo>
                  <a:pt x="10310" y="16"/>
                  <a:pt x="10299" y="30"/>
                  <a:pt x="10281" y="36"/>
                </a:cubicBezTo>
                <a:cubicBezTo>
                  <a:pt x="10141" y="83"/>
                  <a:pt x="9995" y="134"/>
                  <a:pt x="9887" y="202"/>
                </a:cubicBezTo>
                <a:cubicBezTo>
                  <a:pt x="9878" y="208"/>
                  <a:pt x="9868" y="210"/>
                  <a:pt x="9858" y="210"/>
                </a:cubicBezTo>
                <a:cubicBezTo>
                  <a:pt x="9843" y="210"/>
                  <a:pt x="9830" y="205"/>
                  <a:pt x="9821" y="195"/>
                </a:cubicBezTo>
                <a:cubicBezTo>
                  <a:pt x="9805" y="179"/>
                  <a:pt x="9809" y="154"/>
                  <a:pt x="9829" y="142"/>
                </a:cubicBezTo>
                <a:cubicBezTo>
                  <a:pt x="9919" y="85"/>
                  <a:pt x="10029" y="40"/>
                  <a:pt x="10142" y="0"/>
                </a:cubicBezTo>
                <a:lnTo>
                  <a:pt x="9835" y="0"/>
                </a:lnTo>
                <a:cubicBezTo>
                  <a:pt x="9146" y="160"/>
                  <a:pt x="8651" y="336"/>
                  <a:pt x="9835" y="1152"/>
                </a:cubicBezTo>
                <a:cubicBezTo>
                  <a:pt x="11019" y="1968"/>
                  <a:pt x="8958" y="2170"/>
                  <a:pt x="6792" y="3168"/>
                </a:cubicBezTo>
                <a:cubicBezTo>
                  <a:pt x="5055" y="3968"/>
                  <a:pt x="6170" y="6288"/>
                  <a:pt x="12448" y="9360"/>
                </a:cubicBezTo>
                <a:cubicBezTo>
                  <a:pt x="18726" y="12431"/>
                  <a:pt x="9121" y="17807"/>
                  <a:pt x="0" y="21599"/>
                </a:cubicBezTo>
                <a:lnTo>
                  <a:pt x="4591" y="21599"/>
                </a:lnTo>
                <a:cubicBezTo>
                  <a:pt x="4591" y="21585"/>
                  <a:pt x="4601" y="21572"/>
                  <a:pt x="4618" y="21565"/>
                </a:cubicBezTo>
                <a:cubicBezTo>
                  <a:pt x="4620" y="21564"/>
                  <a:pt x="4805" y="21491"/>
                  <a:pt x="5121" y="21356"/>
                </a:cubicBezTo>
                <a:cubicBezTo>
                  <a:pt x="5144" y="21346"/>
                  <a:pt x="5173" y="21353"/>
                  <a:pt x="5185" y="21373"/>
                </a:cubicBezTo>
                <a:cubicBezTo>
                  <a:pt x="5197" y="21391"/>
                  <a:pt x="5189" y="21415"/>
                  <a:pt x="5164" y="21424"/>
                </a:cubicBezTo>
                <a:cubicBezTo>
                  <a:pt x="4972" y="21506"/>
                  <a:pt x="4827" y="21566"/>
                  <a:pt x="4743" y="21600"/>
                </a:cubicBezTo>
                <a:lnTo>
                  <a:pt x="8509" y="21600"/>
                </a:lnTo>
                <a:cubicBezTo>
                  <a:pt x="17631" y="17808"/>
                  <a:pt x="21600" y="12128"/>
                  <a:pt x="15973" y="9217"/>
                </a:cubicBezTo>
                <a:close/>
                <a:moveTo>
                  <a:pt x="10117" y="950"/>
                </a:moveTo>
                <a:cubicBezTo>
                  <a:pt x="10107" y="957"/>
                  <a:pt x="10095" y="961"/>
                  <a:pt x="10084" y="961"/>
                </a:cubicBezTo>
                <a:cubicBezTo>
                  <a:pt x="10072" y="961"/>
                  <a:pt x="10060" y="957"/>
                  <a:pt x="10051" y="949"/>
                </a:cubicBezTo>
                <a:cubicBezTo>
                  <a:pt x="9871" y="801"/>
                  <a:pt x="9747" y="689"/>
                  <a:pt x="9681" y="591"/>
                </a:cubicBezTo>
                <a:cubicBezTo>
                  <a:pt x="9669" y="572"/>
                  <a:pt x="9677" y="549"/>
                  <a:pt x="9700" y="539"/>
                </a:cubicBezTo>
                <a:cubicBezTo>
                  <a:pt x="9723" y="529"/>
                  <a:pt x="9752" y="536"/>
                  <a:pt x="9764" y="555"/>
                </a:cubicBezTo>
                <a:cubicBezTo>
                  <a:pt x="9831" y="655"/>
                  <a:pt x="9982" y="783"/>
                  <a:pt x="10118" y="896"/>
                </a:cubicBezTo>
                <a:cubicBezTo>
                  <a:pt x="10136" y="911"/>
                  <a:pt x="10136" y="935"/>
                  <a:pt x="10117" y="950"/>
                </a:cubicBezTo>
                <a:close/>
                <a:moveTo>
                  <a:pt x="10443" y="1224"/>
                </a:moveTo>
                <a:cubicBezTo>
                  <a:pt x="10463" y="1211"/>
                  <a:pt x="10493" y="1212"/>
                  <a:pt x="10510" y="1228"/>
                </a:cubicBezTo>
                <a:cubicBezTo>
                  <a:pt x="10669" y="1376"/>
                  <a:pt x="10752" y="1488"/>
                  <a:pt x="10771" y="1582"/>
                </a:cubicBezTo>
                <a:cubicBezTo>
                  <a:pt x="10775" y="1601"/>
                  <a:pt x="10777" y="1620"/>
                  <a:pt x="10777" y="1638"/>
                </a:cubicBezTo>
                <a:lnTo>
                  <a:pt x="10777" y="1651"/>
                </a:lnTo>
                <a:cubicBezTo>
                  <a:pt x="10776" y="1671"/>
                  <a:pt x="10755" y="1688"/>
                  <a:pt x="10730" y="1688"/>
                </a:cubicBezTo>
                <a:cubicBezTo>
                  <a:pt x="10729" y="1688"/>
                  <a:pt x="10729" y="1688"/>
                  <a:pt x="10728" y="1688"/>
                </a:cubicBezTo>
                <a:cubicBezTo>
                  <a:pt x="10701" y="1687"/>
                  <a:pt x="10681" y="1669"/>
                  <a:pt x="10682" y="1648"/>
                </a:cubicBezTo>
                <a:lnTo>
                  <a:pt x="10682" y="1637"/>
                </a:lnTo>
                <a:cubicBezTo>
                  <a:pt x="10682" y="1624"/>
                  <a:pt x="10681" y="1608"/>
                  <a:pt x="10677" y="1593"/>
                </a:cubicBezTo>
                <a:cubicBezTo>
                  <a:pt x="10661" y="1516"/>
                  <a:pt x="10583" y="1413"/>
                  <a:pt x="10439" y="1278"/>
                </a:cubicBezTo>
                <a:cubicBezTo>
                  <a:pt x="10422" y="1262"/>
                  <a:pt x="10424" y="1238"/>
                  <a:pt x="10443" y="1224"/>
                </a:cubicBezTo>
                <a:close/>
                <a:moveTo>
                  <a:pt x="9924" y="2226"/>
                </a:moveTo>
                <a:cubicBezTo>
                  <a:pt x="10136" y="2130"/>
                  <a:pt x="10282" y="2056"/>
                  <a:pt x="10395" y="1986"/>
                </a:cubicBezTo>
                <a:cubicBezTo>
                  <a:pt x="10416" y="1973"/>
                  <a:pt x="10446" y="1976"/>
                  <a:pt x="10461" y="1993"/>
                </a:cubicBezTo>
                <a:cubicBezTo>
                  <a:pt x="10477" y="2009"/>
                  <a:pt x="10474" y="2034"/>
                  <a:pt x="10453" y="2046"/>
                </a:cubicBezTo>
                <a:cubicBezTo>
                  <a:pt x="10336" y="2119"/>
                  <a:pt x="10188" y="2196"/>
                  <a:pt x="9970" y="2293"/>
                </a:cubicBezTo>
                <a:cubicBezTo>
                  <a:pt x="9963" y="2296"/>
                  <a:pt x="9954" y="2298"/>
                  <a:pt x="9947" y="2298"/>
                </a:cubicBezTo>
                <a:cubicBezTo>
                  <a:pt x="9930" y="2298"/>
                  <a:pt x="9915" y="2291"/>
                  <a:pt x="9906" y="2279"/>
                </a:cubicBezTo>
                <a:cubicBezTo>
                  <a:pt x="9894" y="2259"/>
                  <a:pt x="9901" y="2236"/>
                  <a:pt x="9924" y="2226"/>
                </a:cubicBezTo>
                <a:close/>
                <a:moveTo>
                  <a:pt x="8909" y="2609"/>
                </a:moveTo>
                <a:lnTo>
                  <a:pt x="9005" y="2578"/>
                </a:lnTo>
                <a:cubicBezTo>
                  <a:pt x="9159" y="2530"/>
                  <a:pt x="9304" y="2485"/>
                  <a:pt x="9429" y="2438"/>
                </a:cubicBezTo>
                <a:cubicBezTo>
                  <a:pt x="9453" y="2429"/>
                  <a:pt x="9481" y="2437"/>
                  <a:pt x="9492" y="2456"/>
                </a:cubicBezTo>
                <a:cubicBezTo>
                  <a:pt x="9503" y="2476"/>
                  <a:pt x="9493" y="2498"/>
                  <a:pt x="9469" y="2507"/>
                </a:cubicBezTo>
                <a:cubicBezTo>
                  <a:pt x="9341" y="2555"/>
                  <a:pt x="9194" y="2601"/>
                  <a:pt x="9039" y="2650"/>
                </a:cubicBezTo>
                <a:lnTo>
                  <a:pt x="8942" y="2680"/>
                </a:lnTo>
                <a:cubicBezTo>
                  <a:pt x="8936" y="2682"/>
                  <a:pt x="8932" y="2683"/>
                  <a:pt x="8926" y="2683"/>
                </a:cubicBezTo>
                <a:cubicBezTo>
                  <a:pt x="8906" y="2683"/>
                  <a:pt x="8888" y="2673"/>
                  <a:pt x="8881" y="2658"/>
                </a:cubicBezTo>
                <a:cubicBezTo>
                  <a:pt x="8872" y="2638"/>
                  <a:pt x="8885" y="2616"/>
                  <a:pt x="8909" y="2609"/>
                </a:cubicBezTo>
                <a:close/>
                <a:moveTo>
                  <a:pt x="7155" y="3723"/>
                </a:moveTo>
                <a:cubicBezTo>
                  <a:pt x="7237" y="3581"/>
                  <a:pt x="7341" y="3449"/>
                  <a:pt x="7465" y="3331"/>
                </a:cubicBezTo>
                <a:cubicBezTo>
                  <a:pt x="7482" y="3315"/>
                  <a:pt x="7512" y="3313"/>
                  <a:pt x="7532" y="3327"/>
                </a:cubicBezTo>
                <a:cubicBezTo>
                  <a:pt x="7551" y="3341"/>
                  <a:pt x="7553" y="3365"/>
                  <a:pt x="7537" y="3381"/>
                </a:cubicBezTo>
                <a:cubicBezTo>
                  <a:pt x="7417" y="3493"/>
                  <a:pt x="7317" y="3619"/>
                  <a:pt x="7239" y="3755"/>
                </a:cubicBezTo>
                <a:cubicBezTo>
                  <a:pt x="7231" y="3768"/>
                  <a:pt x="7214" y="3777"/>
                  <a:pt x="7196" y="3777"/>
                </a:cubicBezTo>
                <a:cubicBezTo>
                  <a:pt x="7188" y="3777"/>
                  <a:pt x="7182" y="3776"/>
                  <a:pt x="7175" y="3773"/>
                </a:cubicBezTo>
                <a:cubicBezTo>
                  <a:pt x="7153" y="3765"/>
                  <a:pt x="7143" y="3742"/>
                  <a:pt x="7155" y="3723"/>
                </a:cubicBezTo>
                <a:close/>
                <a:moveTo>
                  <a:pt x="7214" y="4645"/>
                </a:moveTo>
                <a:cubicBezTo>
                  <a:pt x="7206" y="4648"/>
                  <a:pt x="7200" y="4649"/>
                  <a:pt x="7193" y="4649"/>
                </a:cubicBezTo>
                <a:cubicBezTo>
                  <a:pt x="7176" y="4649"/>
                  <a:pt x="7159" y="4641"/>
                  <a:pt x="7151" y="4628"/>
                </a:cubicBezTo>
                <a:cubicBezTo>
                  <a:pt x="7051" y="4464"/>
                  <a:pt x="7000" y="4311"/>
                  <a:pt x="6999" y="4176"/>
                </a:cubicBezTo>
                <a:cubicBezTo>
                  <a:pt x="6999" y="4154"/>
                  <a:pt x="7020" y="4137"/>
                  <a:pt x="7046" y="4137"/>
                </a:cubicBezTo>
                <a:cubicBezTo>
                  <a:pt x="7046" y="4137"/>
                  <a:pt x="7046" y="4137"/>
                  <a:pt x="7046" y="4137"/>
                </a:cubicBezTo>
                <a:cubicBezTo>
                  <a:pt x="7073" y="4137"/>
                  <a:pt x="7093" y="4154"/>
                  <a:pt x="7093" y="4176"/>
                </a:cubicBezTo>
                <a:cubicBezTo>
                  <a:pt x="7094" y="4299"/>
                  <a:pt x="7143" y="4440"/>
                  <a:pt x="7235" y="4594"/>
                </a:cubicBezTo>
                <a:cubicBezTo>
                  <a:pt x="7247" y="4613"/>
                  <a:pt x="7238" y="4635"/>
                  <a:pt x="7214" y="4645"/>
                </a:cubicBezTo>
                <a:close/>
                <a:moveTo>
                  <a:pt x="7888" y="5374"/>
                </a:moveTo>
                <a:cubicBezTo>
                  <a:pt x="7879" y="5381"/>
                  <a:pt x="7868" y="5384"/>
                  <a:pt x="7856" y="5384"/>
                </a:cubicBezTo>
                <a:cubicBezTo>
                  <a:pt x="7843" y="5384"/>
                  <a:pt x="7830" y="5380"/>
                  <a:pt x="7821" y="5371"/>
                </a:cubicBezTo>
                <a:cubicBezTo>
                  <a:pt x="7681" y="5248"/>
                  <a:pt x="7558" y="5130"/>
                  <a:pt x="7455" y="5019"/>
                </a:cubicBezTo>
                <a:cubicBezTo>
                  <a:pt x="7439" y="5002"/>
                  <a:pt x="7443" y="4978"/>
                  <a:pt x="7464" y="4965"/>
                </a:cubicBezTo>
                <a:cubicBezTo>
                  <a:pt x="7485" y="4953"/>
                  <a:pt x="7515" y="4956"/>
                  <a:pt x="7530" y="4973"/>
                </a:cubicBezTo>
                <a:cubicBezTo>
                  <a:pt x="7632" y="5082"/>
                  <a:pt x="7753" y="5200"/>
                  <a:pt x="7891" y="5320"/>
                </a:cubicBezTo>
                <a:cubicBezTo>
                  <a:pt x="7909" y="5336"/>
                  <a:pt x="7908" y="5361"/>
                  <a:pt x="7888" y="5374"/>
                </a:cubicBezTo>
                <a:close/>
                <a:moveTo>
                  <a:pt x="7918" y="3090"/>
                </a:moveTo>
                <a:cubicBezTo>
                  <a:pt x="7904" y="3090"/>
                  <a:pt x="7889" y="3084"/>
                  <a:pt x="7880" y="3073"/>
                </a:cubicBezTo>
                <a:cubicBezTo>
                  <a:pt x="7864" y="3056"/>
                  <a:pt x="7870" y="3032"/>
                  <a:pt x="7891" y="3020"/>
                </a:cubicBezTo>
                <a:cubicBezTo>
                  <a:pt x="8035" y="2937"/>
                  <a:pt x="8197" y="2860"/>
                  <a:pt x="8385" y="2787"/>
                </a:cubicBezTo>
                <a:cubicBezTo>
                  <a:pt x="8409" y="2778"/>
                  <a:pt x="8436" y="2786"/>
                  <a:pt x="8447" y="2805"/>
                </a:cubicBezTo>
                <a:cubicBezTo>
                  <a:pt x="8458" y="2824"/>
                  <a:pt x="8448" y="2847"/>
                  <a:pt x="8426" y="2856"/>
                </a:cubicBezTo>
                <a:cubicBezTo>
                  <a:pt x="8242" y="2927"/>
                  <a:pt x="8085" y="3001"/>
                  <a:pt x="7945" y="3081"/>
                </a:cubicBezTo>
                <a:cubicBezTo>
                  <a:pt x="7938" y="3087"/>
                  <a:pt x="7928" y="3090"/>
                  <a:pt x="7918" y="3090"/>
                </a:cubicBezTo>
                <a:close/>
                <a:moveTo>
                  <a:pt x="8703" y="6008"/>
                </a:moveTo>
                <a:cubicBezTo>
                  <a:pt x="8693" y="6017"/>
                  <a:pt x="8680" y="6021"/>
                  <a:pt x="8668" y="6021"/>
                </a:cubicBezTo>
                <a:cubicBezTo>
                  <a:pt x="8657" y="6021"/>
                  <a:pt x="8645" y="6018"/>
                  <a:pt x="8636" y="6011"/>
                </a:cubicBezTo>
                <a:cubicBezTo>
                  <a:pt x="8487" y="5904"/>
                  <a:pt x="8346" y="5799"/>
                  <a:pt x="8220" y="5700"/>
                </a:cubicBezTo>
                <a:cubicBezTo>
                  <a:pt x="8200" y="5686"/>
                  <a:pt x="8200" y="5661"/>
                  <a:pt x="8218" y="5647"/>
                </a:cubicBezTo>
                <a:cubicBezTo>
                  <a:pt x="8236" y="5632"/>
                  <a:pt x="8267" y="5631"/>
                  <a:pt x="8285" y="5646"/>
                </a:cubicBezTo>
                <a:cubicBezTo>
                  <a:pt x="8410" y="5744"/>
                  <a:pt x="8550" y="5848"/>
                  <a:pt x="8699" y="5954"/>
                </a:cubicBezTo>
                <a:cubicBezTo>
                  <a:pt x="8718" y="5968"/>
                  <a:pt x="8720" y="5992"/>
                  <a:pt x="8703" y="6008"/>
                </a:cubicBezTo>
                <a:close/>
                <a:moveTo>
                  <a:pt x="9571" y="6592"/>
                </a:moveTo>
                <a:cubicBezTo>
                  <a:pt x="9562" y="6602"/>
                  <a:pt x="9548" y="6606"/>
                  <a:pt x="9534" y="6606"/>
                </a:cubicBezTo>
                <a:cubicBezTo>
                  <a:pt x="9523" y="6606"/>
                  <a:pt x="9513" y="6603"/>
                  <a:pt x="9505" y="6598"/>
                </a:cubicBezTo>
                <a:cubicBezTo>
                  <a:pt x="9353" y="6500"/>
                  <a:pt x="9205" y="6403"/>
                  <a:pt x="9065" y="6309"/>
                </a:cubicBezTo>
                <a:cubicBezTo>
                  <a:pt x="9045" y="6295"/>
                  <a:pt x="9042" y="6271"/>
                  <a:pt x="9059" y="6255"/>
                </a:cubicBezTo>
                <a:cubicBezTo>
                  <a:pt x="9076" y="6238"/>
                  <a:pt x="9106" y="6236"/>
                  <a:pt x="9125" y="6250"/>
                </a:cubicBezTo>
                <a:cubicBezTo>
                  <a:pt x="9264" y="6344"/>
                  <a:pt x="9412" y="6440"/>
                  <a:pt x="9563" y="6538"/>
                </a:cubicBezTo>
                <a:cubicBezTo>
                  <a:pt x="9584" y="6551"/>
                  <a:pt x="9588" y="6575"/>
                  <a:pt x="9571" y="6592"/>
                </a:cubicBezTo>
                <a:close/>
                <a:moveTo>
                  <a:pt x="10470" y="7146"/>
                </a:moveTo>
                <a:cubicBezTo>
                  <a:pt x="10460" y="7156"/>
                  <a:pt x="10446" y="7162"/>
                  <a:pt x="10431" y="7162"/>
                </a:cubicBezTo>
                <a:cubicBezTo>
                  <a:pt x="10422" y="7162"/>
                  <a:pt x="10412" y="7159"/>
                  <a:pt x="10404" y="7154"/>
                </a:cubicBezTo>
                <a:cubicBezTo>
                  <a:pt x="10251" y="7062"/>
                  <a:pt x="10100" y="6971"/>
                  <a:pt x="9952" y="6879"/>
                </a:cubicBezTo>
                <a:cubicBezTo>
                  <a:pt x="9931" y="6866"/>
                  <a:pt x="9927" y="6842"/>
                  <a:pt x="9943" y="6825"/>
                </a:cubicBezTo>
                <a:cubicBezTo>
                  <a:pt x="9959" y="6809"/>
                  <a:pt x="9989" y="6805"/>
                  <a:pt x="10010" y="6818"/>
                </a:cubicBezTo>
                <a:cubicBezTo>
                  <a:pt x="10158" y="6910"/>
                  <a:pt x="10308" y="7002"/>
                  <a:pt x="10460" y="7093"/>
                </a:cubicBezTo>
                <a:cubicBezTo>
                  <a:pt x="10481" y="7105"/>
                  <a:pt x="10486" y="7130"/>
                  <a:pt x="10470" y="7146"/>
                </a:cubicBezTo>
                <a:close/>
                <a:moveTo>
                  <a:pt x="11385" y="7682"/>
                </a:moveTo>
                <a:cubicBezTo>
                  <a:pt x="11376" y="7693"/>
                  <a:pt x="11361" y="7699"/>
                  <a:pt x="11347" y="7699"/>
                </a:cubicBezTo>
                <a:cubicBezTo>
                  <a:pt x="11337" y="7699"/>
                  <a:pt x="11328" y="7697"/>
                  <a:pt x="11319" y="7692"/>
                </a:cubicBezTo>
                <a:cubicBezTo>
                  <a:pt x="11166" y="7604"/>
                  <a:pt x="11012" y="7515"/>
                  <a:pt x="10860" y="7426"/>
                </a:cubicBezTo>
                <a:cubicBezTo>
                  <a:pt x="10839" y="7413"/>
                  <a:pt x="10835" y="7389"/>
                  <a:pt x="10849" y="7372"/>
                </a:cubicBezTo>
                <a:cubicBezTo>
                  <a:pt x="10865" y="7354"/>
                  <a:pt x="10894" y="7350"/>
                  <a:pt x="10916" y="7363"/>
                </a:cubicBezTo>
                <a:cubicBezTo>
                  <a:pt x="11069" y="7452"/>
                  <a:pt x="11222" y="7541"/>
                  <a:pt x="11375" y="7629"/>
                </a:cubicBezTo>
                <a:cubicBezTo>
                  <a:pt x="11395" y="7641"/>
                  <a:pt x="11401" y="7665"/>
                  <a:pt x="11385" y="7682"/>
                </a:cubicBezTo>
                <a:close/>
                <a:moveTo>
                  <a:pt x="12312" y="8206"/>
                </a:moveTo>
                <a:cubicBezTo>
                  <a:pt x="12302" y="8216"/>
                  <a:pt x="12288" y="8222"/>
                  <a:pt x="12273" y="8222"/>
                </a:cubicBezTo>
                <a:cubicBezTo>
                  <a:pt x="12264" y="8222"/>
                  <a:pt x="12255" y="8220"/>
                  <a:pt x="12247" y="8215"/>
                </a:cubicBezTo>
                <a:cubicBezTo>
                  <a:pt x="12094" y="8129"/>
                  <a:pt x="11938" y="8043"/>
                  <a:pt x="11783" y="7955"/>
                </a:cubicBezTo>
                <a:cubicBezTo>
                  <a:pt x="11761" y="7943"/>
                  <a:pt x="11757" y="7919"/>
                  <a:pt x="11771" y="7901"/>
                </a:cubicBezTo>
                <a:cubicBezTo>
                  <a:pt x="11785" y="7883"/>
                  <a:pt x="11816" y="7879"/>
                  <a:pt x="11837" y="7891"/>
                </a:cubicBezTo>
                <a:cubicBezTo>
                  <a:pt x="11993" y="7979"/>
                  <a:pt x="12148" y="8066"/>
                  <a:pt x="12301" y="8152"/>
                </a:cubicBezTo>
                <a:cubicBezTo>
                  <a:pt x="12322" y="8165"/>
                  <a:pt x="12326" y="8188"/>
                  <a:pt x="12312" y="8206"/>
                </a:cubicBezTo>
                <a:close/>
                <a:moveTo>
                  <a:pt x="13243" y="8723"/>
                </a:moveTo>
                <a:cubicBezTo>
                  <a:pt x="13233" y="8734"/>
                  <a:pt x="13219" y="8740"/>
                  <a:pt x="13205" y="8740"/>
                </a:cubicBezTo>
                <a:cubicBezTo>
                  <a:pt x="13195" y="8740"/>
                  <a:pt x="13186" y="8738"/>
                  <a:pt x="13178" y="8733"/>
                </a:cubicBezTo>
                <a:lnTo>
                  <a:pt x="12712" y="8474"/>
                </a:lnTo>
                <a:cubicBezTo>
                  <a:pt x="12690" y="8462"/>
                  <a:pt x="12685" y="8438"/>
                  <a:pt x="12700" y="8420"/>
                </a:cubicBezTo>
                <a:cubicBezTo>
                  <a:pt x="12714" y="8403"/>
                  <a:pt x="12744" y="8399"/>
                  <a:pt x="12766" y="8411"/>
                </a:cubicBezTo>
                <a:lnTo>
                  <a:pt x="13232" y="8669"/>
                </a:lnTo>
                <a:cubicBezTo>
                  <a:pt x="13252" y="8682"/>
                  <a:pt x="13258" y="8706"/>
                  <a:pt x="13243" y="8723"/>
                </a:cubicBezTo>
                <a:close/>
                <a:moveTo>
                  <a:pt x="14155" y="9261"/>
                </a:moveTo>
                <a:cubicBezTo>
                  <a:pt x="14145" y="9271"/>
                  <a:pt x="14132" y="9276"/>
                  <a:pt x="14118" y="9276"/>
                </a:cubicBezTo>
                <a:cubicBezTo>
                  <a:pt x="14107" y="9276"/>
                  <a:pt x="14097" y="9273"/>
                  <a:pt x="14089" y="9267"/>
                </a:cubicBezTo>
                <a:cubicBezTo>
                  <a:pt x="13948" y="9175"/>
                  <a:pt x="13797" y="9083"/>
                  <a:pt x="13641" y="8992"/>
                </a:cubicBezTo>
                <a:cubicBezTo>
                  <a:pt x="13619" y="8980"/>
                  <a:pt x="13614" y="8956"/>
                  <a:pt x="13630" y="8939"/>
                </a:cubicBezTo>
                <a:cubicBezTo>
                  <a:pt x="13645" y="8921"/>
                  <a:pt x="13674" y="8917"/>
                  <a:pt x="13696" y="8930"/>
                </a:cubicBezTo>
                <a:cubicBezTo>
                  <a:pt x="13854" y="9021"/>
                  <a:pt x="14007" y="9114"/>
                  <a:pt x="14148" y="9206"/>
                </a:cubicBezTo>
                <a:cubicBezTo>
                  <a:pt x="14168" y="9220"/>
                  <a:pt x="14172" y="9244"/>
                  <a:pt x="14155" y="9261"/>
                </a:cubicBezTo>
                <a:close/>
                <a:moveTo>
                  <a:pt x="6160" y="20988"/>
                </a:moveTo>
                <a:cubicBezTo>
                  <a:pt x="5981" y="21068"/>
                  <a:pt x="5815" y="21142"/>
                  <a:pt x="5663" y="21209"/>
                </a:cubicBezTo>
                <a:cubicBezTo>
                  <a:pt x="5656" y="21211"/>
                  <a:pt x="5649" y="21213"/>
                  <a:pt x="5640" y="21213"/>
                </a:cubicBezTo>
                <a:cubicBezTo>
                  <a:pt x="5623" y="21213"/>
                  <a:pt x="5608" y="21207"/>
                  <a:pt x="5598" y="21193"/>
                </a:cubicBezTo>
                <a:cubicBezTo>
                  <a:pt x="5586" y="21174"/>
                  <a:pt x="5595" y="21151"/>
                  <a:pt x="5617" y="21141"/>
                </a:cubicBezTo>
                <a:cubicBezTo>
                  <a:pt x="5769" y="21075"/>
                  <a:pt x="5934" y="21002"/>
                  <a:pt x="6113" y="20921"/>
                </a:cubicBezTo>
                <a:cubicBezTo>
                  <a:pt x="6135" y="20911"/>
                  <a:pt x="6164" y="20917"/>
                  <a:pt x="6176" y="20935"/>
                </a:cubicBezTo>
                <a:cubicBezTo>
                  <a:pt x="6191" y="20955"/>
                  <a:pt x="6182" y="20978"/>
                  <a:pt x="6160" y="20988"/>
                </a:cubicBezTo>
                <a:close/>
                <a:moveTo>
                  <a:pt x="7141" y="20532"/>
                </a:moveTo>
                <a:cubicBezTo>
                  <a:pt x="6973" y="20613"/>
                  <a:pt x="6809" y="20689"/>
                  <a:pt x="6652" y="20762"/>
                </a:cubicBezTo>
                <a:cubicBezTo>
                  <a:pt x="6645" y="20766"/>
                  <a:pt x="6637" y="20767"/>
                  <a:pt x="6628" y="20767"/>
                </a:cubicBezTo>
                <a:cubicBezTo>
                  <a:pt x="6611" y="20767"/>
                  <a:pt x="6596" y="20760"/>
                  <a:pt x="6587" y="20748"/>
                </a:cubicBezTo>
                <a:cubicBezTo>
                  <a:pt x="6574" y="20729"/>
                  <a:pt x="6582" y="20706"/>
                  <a:pt x="6604" y="20695"/>
                </a:cubicBezTo>
                <a:cubicBezTo>
                  <a:pt x="6761" y="20623"/>
                  <a:pt x="6923" y="20546"/>
                  <a:pt x="7092" y="20466"/>
                </a:cubicBezTo>
                <a:cubicBezTo>
                  <a:pt x="7115" y="20455"/>
                  <a:pt x="7144" y="20461"/>
                  <a:pt x="7157" y="20479"/>
                </a:cubicBezTo>
                <a:cubicBezTo>
                  <a:pt x="7171" y="20498"/>
                  <a:pt x="7164" y="20521"/>
                  <a:pt x="7141" y="20532"/>
                </a:cubicBezTo>
                <a:close/>
                <a:moveTo>
                  <a:pt x="8109" y="20057"/>
                </a:moveTo>
                <a:cubicBezTo>
                  <a:pt x="7945" y="20140"/>
                  <a:pt x="7785" y="20220"/>
                  <a:pt x="7627" y="20297"/>
                </a:cubicBezTo>
                <a:cubicBezTo>
                  <a:pt x="7620" y="20301"/>
                  <a:pt x="7611" y="20303"/>
                  <a:pt x="7603" y="20303"/>
                </a:cubicBezTo>
                <a:cubicBezTo>
                  <a:pt x="7587" y="20303"/>
                  <a:pt x="7571" y="20296"/>
                  <a:pt x="7562" y="20284"/>
                </a:cubicBezTo>
                <a:cubicBezTo>
                  <a:pt x="7549" y="20265"/>
                  <a:pt x="7556" y="20242"/>
                  <a:pt x="7577" y="20231"/>
                </a:cubicBezTo>
                <a:cubicBezTo>
                  <a:pt x="7734" y="20154"/>
                  <a:pt x="7896" y="20074"/>
                  <a:pt x="8058" y="19992"/>
                </a:cubicBezTo>
                <a:cubicBezTo>
                  <a:pt x="8080" y="19981"/>
                  <a:pt x="8110" y="19986"/>
                  <a:pt x="8123" y="20005"/>
                </a:cubicBezTo>
                <a:cubicBezTo>
                  <a:pt x="8138" y="20022"/>
                  <a:pt x="8130" y="20047"/>
                  <a:pt x="8109" y="20057"/>
                </a:cubicBezTo>
                <a:close/>
                <a:moveTo>
                  <a:pt x="9060" y="19563"/>
                </a:moveTo>
                <a:cubicBezTo>
                  <a:pt x="8901" y="19648"/>
                  <a:pt x="8742" y="19732"/>
                  <a:pt x="8586" y="19813"/>
                </a:cubicBezTo>
                <a:cubicBezTo>
                  <a:pt x="8577" y="19817"/>
                  <a:pt x="8569" y="19819"/>
                  <a:pt x="8560" y="19819"/>
                </a:cubicBezTo>
                <a:cubicBezTo>
                  <a:pt x="8545" y="19819"/>
                  <a:pt x="8529" y="19813"/>
                  <a:pt x="8521" y="19802"/>
                </a:cubicBezTo>
                <a:cubicBezTo>
                  <a:pt x="8506" y="19784"/>
                  <a:pt x="8514" y="19760"/>
                  <a:pt x="8535" y="19749"/>
                </a:cubicBezTo>
                <a:cubicBezTo>
                  <a:pt x="8691" y="19668"/>
                  <a:pt x="8848" y="19585"/>
                  <a:pt x="9009" y="19500"/>
                </a:cubicBezTo>
                <a:cubicBezTo>
                  <a:pt x="9030" y="19488"/>
                  <a:pt x="9059" y="19493"/>
                  <a:pt x="9074" y="19511"/>
                </a:cubicBezTo>
                <a:cubicBezTo>
                  <a:pt x="9089" y="19528"/>
                  <a:pt x="9083" y="19552"/>
                  <a:pt x="9060" y="19563"/>
                </a:cubicBezTo>
                <a:close/>
                <a:moveTo>
                  <a:pt x="9996" y="19048"/>
                </a:moveTo>
                <a:cubicBezTo>
                  <a:pt x="9841" y="19137"/>
                  <a:pt x="9686" y="19224"/>
                  <a:pt x="9531" y="19309"/>
                </a:cubicBezTo>
                <a:cubicBezTo>
                  <a:pt x="9523" y="19314"/>
                  <a:pt x="9515" y="19316"/>
                  <a:pt x="9505" y="19316"/>
                </a:cubicBezTo>
                <a:cubicBezTo>
                  <a:pt x="9489" y="19316"/>
                  <a:pt x="9475" y="19310"/>
                  <a:pt x="9466" y="19299"/>
                </a:cubicBezTo>
                <a:cubicBezTo>
                  <a:pt x="9452" y="19281"/>
                  <a:pt x="9457" y="19258"/>
                  <a:pt x="9478" y="19246"/>
                </a:cubicBezTo>
                <a:cubicBezTo>
                  <a:pt x="9633" y="19161"/>
                  <a:pt x="9787" y="19074"/>
                  <a:pt x="9942" y="18987"/>
                </a:cubicBezTo>
                <a:cubicBezTo>
                  <a:pt x="9964" y="18975"/>
                  <a:pt x="9993" y="18979"/>
                  <a:pt x="10009" y="18996"/>
                </a:cubicBezTo>
                <a:cubicBezTo>
                  <a:pt x="10023" y="19012"/>
                  <a:pt x="10017" y="19036"/>
                  <a:pt x="9996" y="19048"/>
                </a:cubicBezTo>
                <a:close/>
                <a:moveTo>
                  <a:pt x="10911" y="18509"/>
                </a:moveTo>
                <a:cubicBezTo>
                  <a:pt x="10760" y="18601"/>
                  <a:pt x="10608" y="18693"/>
                  <a:pt x="10457" y="18782"/>
                </a:cubicBezTo>
                <a:cubicBezTo>
                  <a:pt x="10448" y="18786"/>
                  <a:pt x="10439" y="18789"/>
                  <a:pt x="10429" y="18789"/>
                </a:cubicBezTo>
                <a:cubicBezTo>
                  <a:pt x="10414" y="18789"/>
                  <a:pt x="10400" y="18783"/>
                  <a:pt x="10390" y="18774"/>
                </a:cubicBezTo>
                <a:cubicBezTo>
                  <a:pt x="10375" y="18756"/>
                  <a:pt x="10380" y="18733"/>
                  <a:pt x="10401" y="18720"/>
                </a:cubicBezTo>
                <a:cubicBezTo>
                  <a:pt x="10553" y="18631"/>
                  <a:pt x="10704" y="18540"/>
                  <a:pt x="10854" y="18449"/>
                </a:cubicBezTo>
                <a:cubicBezTo>
                  <a:pt x="10875" y="18436"/>
                  <a:pt x="10905" y="18439"/>
                  <a:pt x="10920" y="18456"/>
                </a:cubicBezTo>
                <a:cubicBezTo>
                  <a:pt x="10936" y="18473"/>
                  <a:pt x="10931" y="18496"/>
                  <a:pt x="10911" y="18509"/>
                </a:cubicBezTo>
                <a:close/>
                <a:moveTo>
                  <a:pt x="11801" y="17944"/>
                </a:moveTo>
                <a:cubicBezTo>
                  <a:pt x="11655" y="18041"/>
                  <a:pt x="11507" y="18136"/>
                  <a:pt x="11359" y="18231"/>
                </a:cubicBezTo>
                <a:cubicBezTo>
                  <a:pt x="11351" y="18237"/>
                  <a:pt x="11340" y="18239"/>
                  <a:pt x="11330" y="18239"/>
                </a:cubicBezTo>
                <a:cubicBezTo>
                  <a:pt x="11316" y="18239"/>
                  <a:pt x="11302" y="18234"/>
                  <a:pt x="11293" y="18224"/>
                </a:cubicBezTo>
                <a:cubicBezTo>
                  <a:pt x="11277" y="18207"/>
                  <a:pt x="11281" y="18183"/>
                  <a:pt x="11301" y="18170"/>
                </a:cubicBezTo>
                <a:cubicBezTo>
                  <a:pt x="11449" y="18077"/>
                  <a:pt x="11596" y="17981"/>
                  <a:pt x="11742" y="17884"/>
                </a:cubicBezTo>
                <a:cubicBezTo>
                  <a:pt x="11763" y="17871"/>
                  <a:pt x="11791" y="17874"/>
                  <a:pt x="11808" y="17890"/>
                </a:cubicBezTo>
                <a:cubicBezTo>
                  <a:pt x="11824" y="17906"/>
                  <a:pt x="11820" y="17930"/>
                  <a:pt x="11801" y="17944"/>
                </a:cubicBezTo>
                <a:close/>
                <a:moveTo>
                  <a:pt x="12659" y="17346"/>
                </a:moveTo>
                <a:cubicBezTo>
                  <a:pt x="12521" y="17447"/>
                  <a:pt x="12379" y="17548"/>
                  <a:pt x="12234" y="17649"/>
                </a:cubicBezTo>
                <a:cubicBezTo>
                  <a:pt x="12225" y="17655"/>
                  <a:pt x="12213" y="17658"/>
                  <a:pt x="12202" y="17658"/>
                </a:cubicBezTo>
                <a:cubicBezTo>
                  <a:pt x="12189" y="17658"/>
                  <a:pt x="12176" y="17653"/>
                  <a:pt x="12166" y="17644"/>
                </a:cubicBezTo>
                <a:cubicBezTo>
                  <a:pt x="12149" y="17629"/>
                  <a:pt x="12152" y="17604"/>
                  <a:pt x="12171" y="17590"/>
                </a:cubicBezTo>
                <a:cubicBezTo>
                  <a:pt x="12315" y="17490"/>
                  <a:pt x="12458" y="17388"/>
                  <a:pt x="12594" y="17289"/>
                </a:cubicBezTo>
                <a:cubicBezTo>
                  <a:pt x="12613" y="17275"/>
                  <a:pt x="12643" y="17276"/>
                  <a:pt x="12660" y="17292"/>
                </a:cubicBezTo>
                <a:cubicBezTo>
                  <a:pt x="12681" y="17308"/>
                  <a:pt x="12678" y="17333"/>
                  <a:pt x="12659" y="17346"/>
                </a:cubicBezTo>
                <a:close/>
                <a:moveTo>
                  <a:pt x="13476" y="16712"/>
                </a:moveTo>
                <a:cubicBezTo>
                  <a:pt x="13348" y="16818"/>
                  <a:pt x="13212" y="16927"/>
                  <a:pt x="13073" y="17034"/>
                </a:cubicBezTo>
                <a:cubicBezTo>
                  <a:pt x="13064" y="17041"/>
                  <a:pt x="13053" y="17045"/>
                  <a:pt x="13041" y="17045"/>
                </a:cubicBezTo>
                <a:cubicBezTo>
                  <a:pt x="13029" y="17045"/>
                  <a:pt x="13015" y="17041"/>
                  <a:pt x="13007" y="17033"/>
                </a:cubicBezTo>
                <a:cubicBezTo>
                  <a:pt x="12989" y="17017"/>
                  <a:pt x="12990" y="16994"/>
                  <a:pt x="13008" y="16979"/>
                </a:cubicBezTo>
                <a:cubicBezTo>
                  <a:pt x="13147" y="16872"/>
                  <a:pt x="13282" y="16765"/>
                  <a:pt x="13408" y="16659"/>
                </a:cubicBezTo>
                <a:cubicBezTo>
                  <a:pt x="13426" y="16644"/>
                  <a:pt x="13456" y="16643"/>
                  <a:pt x="13474" y="16658"/>
                </a:cubicBezTo>
                <a:cubicBezTo>
                  <a:pt x="13494" y="16673"/>
                  <a:pt x="13495" y="16697"/>
                  <a:pt x="13476" y="16712"/>
                </a:cubicBezTo>
                <a:close/>
                <a:moveTo>
                  <a:pt x="14236" y="16031"/>
                </a:moveTo>
                <a:cubicBezTo>
                  <a:pt x="14119" y="16146"/>
                  <a:pt x="13994" y="16262"/>
                  <a:pt x="13865" y="16378"/>
                </a:cubicBezTo>
                <a:cubicBezTo>
                  <a:pt x="13855" y="16387"/>
                  <a:pt x="13843" y="16391"/>
                  <a:pt x="13830" y="16391"/>
                </a:cubicBezTo>
                <a:cubicBezTo>
                  <a:pt x="13819" y="16391"/>
                  <a:pt x="13807" y="16388"/>
                  <a:pt x="13798" y="16381"/>
                </a:cubicBezTo>
                <a:cubicBezTo>
                  <a:pt x="13779" y="16366"/>
                  <a:pt x="13778" y="16343"/>
                  <a:pt x="13795" y="16327"/>
                </a:cubicBezTo>
                <a:cubicBezTo>
                  <a:pt x="13924" y="16212"/>
                  <a:pt x="14048" y="16097"/>
                  <a:pt x="14163" y="15984"/>
                </a:cubicBezTo>
                <a:cubicBezTo>
                  <a:pt x="14180" y="15967"/>
                  <a:pt x="14209" y="15965"/>
                  <a:pt x="14230" y="15979"/>
                </a:cubicBezTo>
                <a:cubicBezTo>
                  <a:pt x="14250" y="15991"/>
                  <a:pt x="14253" y="16016"/>
                  <a:pt x="14236" y="16031"/>
                </a:cubicBezTo>
                <a:close/>
                <a:moveTo>
                  <a:pt x="14916" y="15298"/>
                </a:moveTo>
                <a:cubicBezTo>
                  <a:pt x="14814" y="15420"/>
                  <a:pt x="14703" y="15545"/>
                  <a:pt x="14589" y="15669"/>
                </a:cubicBezTo>
                <a:lnTo>
                  <a:pt x="14549" y="15648"/>
                </a:lnTo>
                <a:lnTo>
                  <a:pt x="14513" y="15623"/>
                </a:lnTo>
                <a:cubicBezTo>
                  <a:pt x="14626" y="15500"/>
                  <a:pt x="14736" y="15376"/>
                  <a:pt x="14838" y="15254"/>
                </a:cubicBezTo>
                <a:cubicBezTo>
                  <a:pt x="14853" y="15237"/>
                  <a:pt x="14883" y="15233"/>
                  <a:pt x="14904" y="15244"/>
                </a:cubicBezTo>
                <a:cubicBezTo>
                  <a:pt x="14925" y="15257"/>
                  <a:pt x="14931" y="15281"/>
                  <a:pt x="14916" y="15298"/>
                </a:cubicBezTo>
                <a:close/>
                <a:moveTo>
                  <a:pt x="14978" y="9885"/>
                </a:moveTo>
                <a:cubicBezTo>
                  <a:pt x="14968" y="9892"/>
                  <a:pt x="14957" y="9895"/>
                  <a:pt x="14945" y="9895"/>
                </a:cubicBezTo>
                <a:cubicBezTo>
                  <a:pt x="14932" y="9895"/>
                  <a:pt x="14920" y="9891"/>
                  <a:pt x="14910" y="9882"/>
                </a:cubicBezTo>
                <a:cubicBezTo>
                  <a:pt x="14788" y="9774"/>
                  <a:pt x="14654" y="9667"/>
                  <a:pt x="14514" y="9562"/>
                </a:cubicBezTo>
                <a:cubicBezTo>
                  <a:pt x="14495" y="9547"/>
                  <a:pt x="14494" y="9524"/>
                  <a:pt x="14512" y="9508"/>
                </a:cubicBezTo>
                <a:cubicBezTo>
                  <a:pt x="14530" y="9492"/>
                  <a:pt x="14560" y="9491"/>
                  <a:pt x="14578" y="9506"/>
                </a:cubicBezTo>
                <a:cubicBezTo>
                  <a:pt x="14720" y="9612"/>
                  <a:pt x="14856" y="9722"/>
                  <a:pt x="14980" y="9830"/>
                </a:cubicBezTo>
                <a:cubicBezTo>
                  <a:pt x="14998" y="9846"/>
                  <a:pt x="14997" y="9870"/>
                  <a:pt x="14978" y="9885"/>
                </a:cubicBezTo>
                <a:close/>
                <a:moveTo>
                  <a:pt x="15504" y="14514"/>
                </a:moveTo>
                <a:cubicBezTo>
                  <a:pt x="15419" y="14645"/>
                  <a:pt x="15324" y="14780"/>
                  <a:pt x="15224" y="14913"/>
                </a:cubicBezTo>
                <a:cubicBezTo>
                  <a:pt x="15215" y="14924"/>
                  <a:pt x="15200" y="14931"/>
                  <a:pt x="15183" y="14931"/>
                </a:cubicBezTo>
                <a:cubicBezTo>
                  <a:pt x="15174" y="14931"/>
                  <a:pt x="15166" y="14929"/>
                  <a:pt x="15159" y="14925"/>
                </a:cubicBezTo>
                <a:cubicBezTo>
                  <a:pt x="15137" y="14914"/>
                  <a:pt x="15130" y="14891"/>
                  <a:pt x="15143" y="14873"/>
                </a:cubicBezTo>
                <a:cubicBezTo>
                  <a:pt x="15243" y="14741"/>
                  <a:pt x="15336" y="14608"/>
                  <a:pt x="15421" y="14478"/>
                </a:cubicBezTo>
                <a:cubicBezTo>
                  <a:pt x="15433" y="14460"/>
                  <a:pt x="15462" y="14453"/>
                  <a:pt x="15485" y="14462"/>
                </a:cubicBezTo>
                <a:cubicBezTo>
                  <a:pt x="15508" y="14472"/>
                  <a:pt x="15518" y="14496"/>
                  <a:pt x="15504" y="14514"/>
                </a:cubicBezTo>
                <a:close/>
                <a:moveTo>
                  <a:pt x="15626" y="10622"/>
                </a:moveTo>
                <a:cubicBezTo>
                  <a:pt x="15610" y="10622"/>
                  <a:pt x="15595" y="10615"/>
                  <a:pt x="15585" y="10603"/>
                </a:cubicBezTo>
                <a:cubicBezTo>
                  <a:pt x="15492" y="10477"/>
                  <a:pt x="15386" y="10351"/>
                  <a:pt x="15272" y="10229"/>
                </a:cubicBezTo>
                <a:cubicBezTo>
                  <a:pt x="15256" y="10213"/>
                  <a:pt x="15260" y="10188"/>
                  <a:pt x="15280" y="10176"/>
                </a:cubicBezTo>
                <a:cubicBezTo>
                  <a:pt x="15301" y="10163"/>
                  <a:pt x="15331" y="10166"/>
                  <a:pt x="15346" y="10183"/>
                </a:cubicBezTo>
                <a:cubicBezTo>
                  <a:pt x="15463" y="10307"/>
                  <a:pt x="15572" y="10435"/>
                  <a:pt x="15666" y="10564"/>
                </a:cubicBezTo>
                <a:cubicBezTo>
                  <a:pt x="15679" y="10583"/>
                  <a:pt x="15672" y="10606"/>
                  <a:pt x="15650" y="10617"/>
                </a:cubicBezTo>
                <a:cubicBezTo>
                  <a:pt x="15643" y="10620"/>
                  <a:pt x="15634" y="10622"/>
                  <a:pt x="15626" y="10622"/>
                </a:cubicBezTo>
                <a:close/>
                <a:moveTo>
                  <a:pt x="15964" y="13675"/>
                </a:moveTo>
                <a:cubicBezTo>
                  <a:pt x="15904" y="13814"/>
                  <a:pt x="15833" y="13958"/>
                  <a:pt x="15754" y="14101"/>
                </a:cubicBezTo>
                <a:cubicBezTo>
                  <a:pt x="15745" y="14116"/>
                  <a:pt x="15728" y="14124"/>
                  <a:pt x="15710" y="14124"/>
                </a:cubicBezTo>
                <a:cubicBezTo>
                  <a:pt x="15704" y="14124"/>
                  <a:pt x="15697" y="14123"/>
                  <a:pt x="15691" y="14121"/>
                </a:cubicBezTo>
                <a:cubicBezTo>
                  <a:pt x="15667" y="14112"/>
                  <a:pt x="15656" y="14090"/>
                  <a:pt x="15667" y="14070"/>
                </a:cubicBezTo>
                <a:cubicBezTo>
                  <a:pt x="15745" y="13928"/>
                  <a:pt x="15815" y="13787"/>
                  <a:pt x="15875" y="13649"/>
                </a:cubicBezTo>
                <a:cubicBezTo>
                  <a:pt x="15884" y="13630"/>
                  <a:pt x="15911" y="13619"/>
                  <a:pt x="15936" y="13626"/>
                </a:cubicBezTo>
                <a:cubicBezTo>
                  <a:pt x="15961" y="13633"/>
                  <a:pt x="15974" y="13655"/>
                  <a:pt x="15964" y="13675"/>
                </a:cubicBezTo>
                <a:close/>
                <a:moveTo>
                  <a:pt x="15842" y="11004"/>
                </a:moveTo>
                <a:cubicBezTo>
                  <a:pt x="15831" y="10984"/>
                  <a:pt x="15842" y="10962"/>
                  <a:pt x="15866" y="10953"/>
                </a:cubicBezTo>
                <a:cubicBezTo>
                  <a:pt x="15890" y="10944"/>
                  <a:pt x="15917" y="10953"/>
                  <a:pt x="15928" y="10972"/>
                </a:cubicBezTo>
                <a:cubicBezTo>
                  <a:pt x="16005" y="11114"/>
                  <a:pt x="16070" y="11260"/>
                  <a:pt x="16121" y="11407"/>
                </a:cubicBezTo>
                <a:cubicBezTo>
                  <a:pt x="16128" y="11427"/>
                  <a:pt x="16114" y="11449"/>
                  <a:pt x="16089" y="11455"/>
                </a:cubicBezTo>
                <a:cubicBezTo>
                  <a:pt x="16084" y="11456"/>
                  <a:pt x="16080" y="11456"/>
                  <a:pt x="16075" y="11456"/>
                </a:cubicBezTo>
                <a:cubicBezTo>
                  <a:pt x="16055" y="11456"/>
                  <a:pt x="16036" y="11445"/>
                  <a:pt x="16030" y="11427"/>
                </a:cubicBezTo>
                <a:cubicBezTo>
                  <a:pt x="15980" y="11286"/>
                  <a:pt x="15916" y="11142"/>
                  <a:pt x="15842" y="11004"/>
                </a:cubicBezTo>
                <a:close/>
                <a:moveTo>
                  <a:pt x="16128" y="13233"/>
                </a:moveTo>
                <a:cubicBezTo>
                  <a:pt x="16123" y="13251"/>
                  <a:pt x="16104" y="13263"/>
                  <a:pt x="16083" y="13263"/>
                </a:cubicBezTo>
                <a:cubicBezTo>
                  <a:pt x="16079" y="13263"/>
                  <a:pt x="16075" y="13263"/>
                  <a:pt x="16072" y="13262"/>
                </a:cubicBezTo>
                <a:cubicBezTo>
                  <a:pt x="16046" y="13257"/>
                  <a:pt x="16031" y="13236"/>
                  <a:pt x="16037" y="13215"/>
                </a:cubicBezTo>
                <a:cubicBezTo>
                  <a:pt x="16083" y="13065"/>
                  <a:pt x="16117" y="12916"/>
                  <a:pt x="16142" y="12771"/>
                </a:cubicBezTo>
                <a:cubicBezTo>
                  <a:pt x="16145" y="12750"/>
                  <a:pt x="16168" y="12734"/>
                  <a:pt x="16195" y="12737"/>
                </a:cubicBezTo>
                <a:cubicBezTo>
                  <a:pt x="16220" y="12740"/>
                  <a:pt x="16239" y="12760"/>
                  <a:pt x="16236" y="12780"/>
                </a:cubicBezTo>
                <a:cubicBezTo>
                  <a:pt x="16210" y="12929"/>
                  <a:pt x="16175" y="13081"/>
                  <a:pt x="16128" y="13233"/>
                </a:cubicBezTo>
                <a:close/>
                <a:moveTo>
                  <a:pt x="16273" y="12321"/>
                </a:moveTo>
                <a:cubicBezTo>
                  <a:pt x="16273" y="12342"/>
                  <a:pt x="16251" y="12359"/>
                  <a:pt x="16226" y="12359"/>
                </a:cubicBezTo>
                <a:cubicBezTo>
                  <a:pt x="16199" y="12359"/>
                  <a:pt x="16179" y="12341"/>
                  <a:pt x="16179" y="12321"/>
                </a:cubicBezTo>
                <a:lnTo>
                  <a:pt x="16179" y="12307"/>
                </a:lnTo>
                <a:cubicBezTo>
                  <a:pt x="16179" y="12160"/>
                  <a:pt x="16167" y="12013"/>
                  <a:pt x="16143" y="11870"/>
                </a:cubicBezTo>
                <a:cubicBezTo>
                  <a:pt x="16139" y="11850"/>
                  <a:pt x="16157" y="11830"/>
                  <a:pt x="16184" y="11828"/>
                </a:cubicBezTo>
                <a:cubicBezTo>
                  <a:pt x="16210" y="11824"/>
                  <a:pt x="16233" y="11839"/>
                  <a:pt x="16237" y="11861"/>
                </a:cubicBezTo>
                <a:cubicBezTo>
                  <a:pt x="16261" y="12007"/>
                  <a:pt x="16273" y="12158"/>
                  <a:pt x="16273" y="12308"/>
                </a:cubicBezTo>
                <a:lnTo>
                  <a:pt x="16273" y="1232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miter lim="400000"/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dirty="0"/>
          </a:p>
        </p:txBody>
      </p:sp>
      <p:pic>
        <p:nvPicPr>
          <p:cNvPr id="9" name="Picture 8" descr="gerb_kop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216" y="-1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5074821" y="6553200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800" dirty="0">
                <a:solidFill>
                  <a:schemeClr val="tx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05.03.2025.</a:t>
            </a:r>
            <a:endParaRPr lang="en-US" sz="800" dirty="0">
              <a:solidFill>
                <a:schemeClr val="tx2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211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80BBF055-40FF-472C-B257-758328B38C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061243"/>
              </p:ext>
            </p:extLst>
          </p:nvPr>
        </p:nvGraphicFramePr>
        <p:xfrm>
          <a:off x="745067" y="1950883"/>
          <a:ext cx="10557933" cy="4455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CFF94062-5CFA-487C-9CB5-D8DC863A1DB2}"/>
              </a:ext>
            </a:extLst>
          </p:cNvPr>
          <p:cNvSpPr txBox="1">
            <a:spLocks/>
          </p:cNvSpPr>
          <p:nvPr/>
        </p:nvSpPr>
        <p:spPr>
          <a:xfrm>
            <a:off x="1694018" y="527713"/>
            <a:ext cx="8984313" cy="7119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Transportlīdzekļa vadīšana ALKOHOLA reibumā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2022.- 2024. </a:t>
            </a:r>
            <a:r>
              <a:rPr lang="lv-LV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gadĀ</a:t>
            </a:r>
            <a:endParaRPr lang="lv-L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gerb_kopaa.jpg">
            <a:extLst>
              <a:ext uri="{FF2B5EF4-FFF2-40B4-BE49-F238E27FC236}">
                <a16:creationId xmlns:a16="http://schemas.microsoft.com/office/drawing/2014/main" id="{006238B1-EDAB-49ED-B399-A11582D12D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967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3B23341-980F-49C4-AC1B-EDDF13E49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</p:spPr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326DC25-7465-4529-BA48-3A1E92502BAC}"/>
              </a:ext>
            </a:extLst>
          </p:cNvPr>
          <p:cNvSpPr txBox="1">
            <a:spLocks/>
          </p:cNvSpPr>
          <p:nvPr/>
        </p:nvSpPr>
        <p:spPr>
          <a:xfrm>
            <a:off x="191089" y="6386784"/>
            <a:ext cx="2550274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</a:t>
            </a:r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5A641C42-E4B6-4708-96C5-8A4DFEDDB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5598072"/>
            <a:ext cx="744763" cy="705651"/>
          </a:xfrm>
          <a:prstGeom prst="rect">
            <a:avLst/>
          </a:prstGeom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FCCE359-2070-492F-9366-6BBD6F25A60B}"/>
              </a:ext>
            </a:extLst>
          </p:cNvPr>
          <p:cNvSpPr/>
          <p:nvPr/>
        </p:nvSpPr>
        <p:spPr>
          <a:xfrm>
            <a:off x="2844800" y="1778199"/>
            <a:ext cx="9347200" cy="129410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4D89ACA-5FE0-414F-A957-3E0439CAAAB4}"/>
              </a:ext>
            </a:extLst>
          </p:cNvPr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05.03.2025.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989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rb_kopa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967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489693"/>
              </p:ext>
            </p:extLst>
          </p:nvPr>
        </p:nvGraphicFramePr>
        <p:xfrm>
          <a:off x="716399" y="2869664"/>
          <a:ext cx="10080821" cy="24498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3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1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2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4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23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86780">
                <a:tc>
                  <a:txBody>
                    <a:bodyPr/>
                    <a:lstStyle/>
                    <a:p>
                      <a:endParaRPr lang="lv-LV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1400" b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STACIONĀRIE </a:t>
                      </a:r>
                    </a:p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FOTORADARI</a:t>
                      </a:r>
                      <a:endParaRPr kumimoji="0" lang="lv-LV" sz="1400" b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1400" b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PĀRVIETOJAMIE </a:t>
                      </a:r>
                    </a:p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FOTORADARI</a:t>
                      </a:r>
                    </a:p>
                    <a:p>
                      <a:endParaRPr lang="lv-LV" sz="14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4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4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NETRAFARĒTĀ POLICIJAS AUTOMAŠĪNA AR 360 GRĀDU KAMERU </a:t>
                      </a:r>
                    </a:p>
                    <a:p>
                      <a:pPr algn="ctr"/>
                      <a:endParaRPr lang="lv-LV" sz="14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4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LVC VIDĒJĀ BRAUKŠANAS</a:t>
                      </a:r>
                      <a:r>
                        <a:rPr lang="lv-LV" sz="1400" b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ĀTRUMA MĒRĪŠANAS SISTĒMAS</a:t>
                      </a:r>
                      <a:endParaRPr lang="lv-LV" sz="14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lv-LV" sz="14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4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4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KOPĀ</a:t>
                      </a:r>
                      <a:endParaRPr lang="lv-LV" sz="14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8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1400" b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PIEŅEMTIE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LĒMUMI</a:t>
                      </a:r>
                      <a:endParaRPr kumimoji="0" lang="lv-LV" sz="1400" b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231 598</a:t>
                      </a:r>
                      <a:endParaRPr lang="en-US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45 832</a:t>
                      </a:r>
                      <a:endParaRPr lang="en-US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53 538</a:t>
                      </a:r>
                      <a:endParaRPr lang="en-US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29 341</a:t>
                      </a:r>
                      <a:endParaRPr lang="en-US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4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360 309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4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7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15" y="3078267"/>
            <a:ext cx="1185401" cy="1016313"/>
          </a:xfrm>
          <a:prstGeom prst="rect">
            <a:avLst/>
          </a:prstGeom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77745" y="365252"/>
            <a:ext cx="9358130" cy="1143000"/>
          </a:xfrm>
        </p:spPr>
        <p:txBody>
          <a:bodyPr/>
          <a:lstStyle/>
          <a:p>
            <a:pPr algn="ctr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ATĻAUTĀ BRAUKŠANAS ĀTRUMA PĀRKĀPUMI, </a:t>
            </a:r>
            <a:r>
              <a:rPr lang="lv-LV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 FIKSĒTI NEAPTUROT TRANSPORTLĪDZEKLI</a:t>
            </a:r>
            <a:r>
              <a:rPr lang="lv-LV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lv-LV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lv-LV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4.GADĀ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44967" y="6533395"/>
            <a:ext cx="24712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9FDA30-62FB-4E2B-88CC-A7571F81E50D}"/>
              </a:ext>
            </a:extLst>
          </p:cNvPr>
          <p:cNvSpPr/>
          <p:nvPr/>
        </p:nvSpPr>
        <p:spPr>
          <a:xfrm>
            <a:off x="2844800" y="1778199"/>
            <a:ext cx="9347200" cy="129410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EEA0D8E-F59F-45AA-8F21-DF058A0650CA}"/>
              </a:ext>
            </a:extLst>
          </p:cNvPr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05.03.2025.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38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BE3E2FE-2617-4267-95BA-FDEE15CA53FC}"/>
              </a:ext>
            </a:extLst>
          </p:cNvPr>
          <p:cNvSpPr/>
          <p:nvPr/>
        </p:nvSpPr>
        <p:spPr>
          <a:xfrm>
            <a:off x="2844800" y="1778199"/>
            <a:ext cx="9347200" cy="129410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8AC9847-A594-450B-AA6B-799630C6D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347275"/>
              </p:ext>
            </p:extLst>
          </p:nvPr>
        </p:nvGraphicFramePr>
        <p:xfrm>
          <a:off x="2916400" y="2117490"/>
          <a:ext cx="7448673" cy="447109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437283">
                  <a:extLst>
                    <a:ext uri="{9D8B030D-6E8A-4147-A177-3AD203B41FA5}">
                      <a16:colId xmlns:a16="http://schemas.microsoft.com/office/drawing/2014/main" val="1242551384"/>
                    </a:ext>
                  </a:extLst>
                </a:gridCol>
                <a:gridCol w="2011390">
                  <a:extLst>
                    <a:ext uri="{9D8B030D-6E8A-4147-A177-3AD203B41FA5}">
                      <a16:colId xmlns:a16="http://schemas.microsoft.com/office/drawing/2014/main" val="4100333795"/>
                    </a:ext>
                  </a:extLst>
                </a:gridCol>
              </a:tblGrid>
              <a:tr h="604965">
                <a:tc>
                  <a:txBody>
                    <a:bodyPr/>
                    <a:lstStyle/>
                    <a:p>
                      <a:r>
                        <a:rPr lang="lv-LV" sz="14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PĀRKĀPUMS</a:t>
                      </a:r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PIEŅEMTO LĒMUMU SKAITS</a:t>
                      </a:r>
                    </a:p>
                    <a:p>
                      <a:pPr algn="ctr"/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448440"/>
                  </a:ext>
                </a:extLst>
              </a:tr>
              <a:tr h="697716">
                <a:tc>
                  <a:txBody>
                    <a:bodyPr/>
                    <a:lstStyle/>
                    <a:p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lv-LV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OCTA </a:t>
                      </a:r>
                    </a:p>
                    <a:p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9 586</a:t>
                      </a:r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126505"/>
                  </a:ext>
                </a:extLst>
              </a:tr>
              <a:tr h="806620">
                <a:tc>
                  <a:txBody>
                    <a:bodyPr/>
                    <a:lstStyle/>
                    <a:p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lv-LV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NAV IEGĀDĀTA AUTOCEĻU LIETOŠANAS NODEVA </a:t>
                      </a:r>
                    </a:p>
                    <a:p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5 738</a:t>
                      </a:r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87287"/>
                  </a:ext>
                </a:extLst>
              </a:tr>
              <a:tr h="806620">
                <a:tc>
                  <a:txBody>
                    <a:bodyPr/>
                    <a:lstStyle/>
                    <a:p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lv-LV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BRAUKŠANA BEZ TEHNISKĀS APSKATES </a:t>
                      </a:r>
                    </a:p>
                    <a:p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6 658</a:t>
                      </a:r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275461"/>
                  </a:ext>
                </a:extLst>
              </a:tr>
              <a:tr h="806620">
                <a:tc>
                  <a:txBody>
                    <a:bodyPr/>
                    <a:lstStyle/>
                    <a:p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lv-LV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TRANSPORTLĪDZEKLIS NAV </a:t>
                      </a:r>
                    </a:p>
                    <a:p>
                      <a:r>
                        <a:rPr lang="lv-LV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REĢISTRĒTS NOTEIKTAJĀ KĀRTĪBĀ</a:t>
                      </a:r>
                    </a:p>
                    <a:p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4 015</a:t>
                      </a:r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584548"/>
                  </a:ext>
                </a:extLst>
              </a:tr>
              <a:tr h="666622">
                <a:tc>
                  <a:txBody>
                    <a:bodyPr/>
                    <a:lstStyle/>
                    <a:p>
                      <a:r>
                        <a:rPr lang="lv-LV" sz="14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KOPĀ</a:t>
                      </a:r>
                      <a:endParaRPr lang="lv-LV" sz="14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25 997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62811"/>
                  </a:ext>
                </a:extLst>
              </a:tr>
            </a:tbl>
          </a:graphicData>
        </a:graphic>
      </p:graphicFrame>
      <p:pic>
        <p:nvPicPr>
          <p:cNvPr id="7" name="Picture 12" descr="Attēlu rezultāti vaicājumam “technical inspection icon”&quot;">
            <a:extLst>
              <a:ext uri="{FF2B5EF4-FFF2-40B4-BE49-F238E27FC236}">
                <a16:creationId xmlns:a16="http://schemas.microsoft.com/office/drawing/2014/main" id="{6AE45F69-618A-4902-8E7C-0C8C5CF57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09730" y="4353039"/>
            <a:ext cx="722922" cy="78971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A5824C-E19C-40E0-B3A6-400F6665804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grayscl/>
          </a:blip>
          <a:stretch>
            <a:fillRect/>
          </a:stretch>
        </p:blipFill>
        <p:spPr>
          <a:xfrm>
            <a:off x="1910675" y="3473115"/>
            <a:ext cx="1005725" cy="7502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ACAA96-8C65-44A0-8D41-1066B53F5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111" y="2839456"/>
            <a:ext cx="962159" cy="5334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C36C5F-615F-4B62-A3ED-74A78F3AF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275" y="5179067"/>
            <a:ext cx="962159" cy="7810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05683B-9A99-4970-82A5-7E428CC60390}"/>
              </a:ext>
            </a:extLst>
          </p:cNvPr>
          <p:cNvSpPr txBox="1"/>
          <p:nvPr/>
        </p:nvSpPr>
        <p:spPr>
          <a:xfrm>
            <a:off x="2380301" y="161457"/>
            <a:ext cx="67168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VIDĒJĀ ĀTRUMA KONTROLES SISTĒMAS </a:t>
            </a:r>
          </a:p>
          <a:p>
            <a:pPr algn="ctr"/>
            <a:r>
              <a:rPr lang="lv-LV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PIEŅEMTO LĒMUMU SKAITS - </a:t>
            </a:r>
          </a:p>
          <a:p>
            <a:pPr algn="ctr"/>
            <a:r>
              <a:rPr lang="lv-LV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 CITIEM CSN PĀRKĀPUMIEM </a:t>
            </a:r>
          </a:p>
          <a:p>
            <a:pPr algn="ctr"/>
            <a:r>
              <a:rPr lang="lv-LV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2024.GADĀ</a:t>
            </a:r>
            <a:endParaRPr lang="lv-LV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gerb_kopaa.jpg">
            <a:extLst>
              <a:ext uri="{FF2B5EF4-FFF2-40B4-BE49-F238E27FC236}">
                <a16:creationId xmlns:a16="http://schemas.microsoft.com/office/drawing/2014/main" id="{A5151DFC-F48A-473A-A228-7D98C2F5144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967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aistÄ«ts attÄls">
            <a:extLst>
              <a:ext uri="{FF2B5EF4-FFF2-40B4-BE49-F238E27FC236}">
                <a16:creationId xmlns:a16="http://schemas.microsoft.com/office/drawing/2014/main" id="{72B8615B-9E6D-407B-9260-F8403F886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5227" y="2452796"/>
            <a:ext cx="1205733" cy="138417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SaistÄ«ts attÄls">
            <a:extLst>
              <a:ext uri="{FF2B5EF4-FFF2-40B4-BE49-F238E27FC236}">
                <a16:creationId xmlns:a16="http://schemas.microsoft.com/office/drawing/2014/main" id="{9DDA7FF6-62D0-48CB-B447-51B87C082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76412" y="2143535"/>
            <a:ext cx="265892" cy="26589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19E1476-7A7E-4F16-9006-0A2A913EC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7710" y="6086598"/>
            <a:ext cx="550333" cy="446797"/>
          </a:xfrm>
        </p:spPr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254DBC6-479B-467A-AC1B-C7AC597131F0}"/>
              </a:ext>
            </a:extLst>
          </p:cNvPr>
          <p:cNvSpPr txBox="1">
            <a:spLocks/>
          </p:cNvSpPr>
          <p:nvPr/>
        </p:nvSpPr>
        <p:spPr>
          <a:xfrm>
            <a:off x="144967" y="6533395"/>
            <a:ext cx="24712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3A2D793-C263-4651-9A1E-AF4DB0F76556}"/>
              </a:ext>
            </a:extLst>
          </p:cNvPr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05.03.2025.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213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FF1F24-878E-4196-96FA-8B01625503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951399"/>
              </p:ext>
            </p:extLst>
          </p:nvPr>
        </p:nvGraphicFramePr>
        <p:xfrm>
          <a:off x="2892489" y="1470204"/>
          <a:ext cx="6120882" cy="526377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566830">
                  <a:extLst>
                    <a:ext uri="{9D8B030D-6E8A-4147-A177-3AD203B41FA5}">
                      <a16:colId xmlns:a16="http://schemas.microsoft.com/office/drawing/2014/main" val="1224980450"/>
                    </a:ext>
                  </a:extLst>
                </a:gridCol>
                <a:gridCol w="1554052">
                  <a:extLst>
                    <a:ext uri="{9D8B030D-6E8A-4147-A177-3AD203B41FA5}">
                      <a16:colId xmlns:a16="http://schemas.microsoft.com/office/drawing/2014/main" val="3953819203"/>
                    </a:ext>
                  </a:extLst>
                </a:gridCol>
              </a:tblGrid>
              <a:tr h="907451">
                <a:tc>
                  <a:txBody>
                    <a:bodyPr/>
                    <a:lstStyle/>
                    <a:p>
                      <a:r>
                        <a:rPr lang="lv-LV" sz="12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PĀRKĀPUMS</a:t>
                      </a:r>
                    </a:p>
                    <a:p>
                      <a:endParaRPr lang="lv-LV" sz="14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lv-LV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PIEŅEMTO LĒMUMU SKAITS</a:t>
                      </a:r>
                      <a:endParaRPr lang="lv-LV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836814"/>
                  </a:ext>
                </a:extLst>
              </a:tr>
              <a:tr h="637674">
                <a:tc>
                  <a:txBody>
                    <a:bodyPr/>
                    <a:lstStyle/>
                    <a:p>
                      <a:r>
                        <a:rPr lang="lv-LV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OCTA </a:t>
                      </a:r>
                    </a:p>
                    <a:p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1 686</a:t>
                      </a:r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09177872"/>
                  </a:ext>
                </a:extLst>
              </a:tr>
              <a:tr h="637674">
                <a:tc>
                  <a:txBody>
                    <a:bodyPr/>
                    <a:lstStyle/>
                    <a:p>
                      <a:r>
                        <a:rPr lang="lv-LV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BRAUKŠANA BEZ TEHNISKĀS APSKATES </a:t>
                      </a:r>
                    </a:p>
                    <a:p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1 791</a:t>
                      </a:r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4296461"/>
                  </a:ext>
                </a:extLst>
              </a:tr>
              <a:tr h="850232">
                <a:tc>
                  <a:txBody>
                    <a:bodyPr/>
                    <a:lstStyle/>
                    <a:p>
                      <a:r>
                        <a:rPr lang="lv-LV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TRANSPORTLĪDZEKLIS NAV REĢISTRĒTS NOTEIKTAJĀ KĀRTĪBĀ </a:t>
                      </a:r>
                    </a:p>
                    <a:p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4713143"/>
                  </a:ext>
                </a:extLst>
              </a:tr>
              <a:tr h="637674">
                <a:tc>
                  <a:txBody>
                    <a:bodyPr/>
                    <a:lstStyle/>
                    <a:p>
                      <a:r>
                        <a:rPr lang="lv-LV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BRAUKŠANA PA SABIEDRISKĀ T/L JOSLU</a:t>
                      </a:r>
                    </a:p>
                    <a:p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</a:t>
                      </a:r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7806218"/>
                  </a:ext>
                </a:extLst>
              </a:tr>
              <a:tr h="850232">
                <a:tc>
                  <a:txBody>
                    <a:bodyPr/>
                    <a:lstStyle/>
                    <a:p>
                      <a:r>
                        <a:rPr lang="lv-LV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AIZLIEDZOŠĀ LUKSOFORA SIGNĀLA VAI PAPILDSEKCIJAS NEIEVĒROŠANA</a:t>
                      </a:r>
                    </a:p>
                    <a:p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</a:t>
                      </a:r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0671289"/>
                  </a:ext>
                </a:extLst>
              </a:tr>
              <a:tr h="425116">
                <a:tc>
                  <a:txBody>
                    <a:bodyPr/>
                    <a:lstStyle/>
                    <a:p>
                      <a:r>
                        <a:rPr lang="lv-LV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CITI PĀRKĀPUMI</a:t>
                      </a:r>
                    </a:p>
                    <a:p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7 169</a:t>
                      </a:r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012816"/>
                  </a:ext>
                </a:extLst>
              </a:tr>
              <a:tr h="302484">
                <a:tc>
                  <a:txBody>
                    <a:bodyPr/>
                    <a:lstStyle/>
                    <a:p>
                      <a:r>
                        <a:rPr lang="lv-LV" sz="12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KOPĀ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11 958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809381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F17581FB-ECD3-425D-93F5-CD29709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057" y="313897"/>
            <a:ext cx="9058275" cy="1036850"/>
          </a:xfrm>
        </p:spPr>
        <p:txBody>
          <a:bodyPr>
            <a:noAutofit/>
          </a:bodyPr>
          <a:lstStyle/>
          <a:p>
            <a:pPr algn="ctr"/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NETRAFARĒTĀS POLICIJAS AUTOMAŠĪNAS AR 360 GRĀDU KAMERU FIKSĒTO CSN PĀRKĀPUMU SKAITS</a:t>
            </a:r>
            <a:b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2024.GADĀ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3CB83C-5A22-40E7-BE6E-1882F1E39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056" y="2412017"/>
            <a:ext cx="962159" cy="434454"/>
          </a:xfrm>
          <a:prstGeom prst="rect">
            <a:avLst/>
          </a:prstGeom>
        </p:spPr>
      </p:pic>
      <p:pic>
        <p:nvPicPr>
          <p:cNvPr id="9" name="Picture 12" descr="Attēlu rezultāti vaicājumam “technical inspection icon”&quot;">
            <a:extLst>
              <a:ext uri="{FF2B5EF4-FFF2-40B4-BE49-F238E27FC236}">
                <a16:creationId xmlns:a16="http://schemas.microsoft.com/office/drawing/2014/main" id="{83CF0379-A0A2-4ABF-9E13-D049C0902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98179" y="2865066"/>
            <a:ext cx="722922" cy="75175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C2EFC0-B234-457E-AD2C-4E9B035CB68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5328" y="3569042"/>
            <a:ext cx="962159" cy="751752"/>
          </a:xfrm>
          <a:prstGeom prst="rect">
            <a:avLst/>
          </a:prstGeom>
        </p:spPr>
      </p:pic>
      <p:pic>
        <p:nvPicPr>
          <p:cNvPr id="11" name="Picture 4" descr="Attēlu rezultāti vaicājumam “bus lane icon”&quot;">
            <a:extLst>
              <a:ext uri="{FF2B5EF4-FFF2-40B4-BE49-F238E27FC236}">
                <a16:creationId xmlns:a16="http://schemas.microsoft.com/office/drawing/2014/main" id="{BA0647E7-A588-43CD-83D5-F5D18683A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4094" y="4438344"/>
            <a:ext cx="664628" cy="62072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Attēlu rezultāti vaicājumam “traffic light red icon”&quot;">
            <a:extLst>
              <a:ext uri="{FF2B5EF4-FFF2-40B4-BE49-F238E27FC236}">
                <a16:creationId xmlns:a16="http://schemas.microsoft.com/office/drawing/2014/main" id="{CBD8D5DD-A25A-4907-BB15-29830E2B3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094" y="5226544"/>
            <a:ext cx="664628" cy="56968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aistīts attēls">
            <a:extLst>
              <a:ext uri="{FF2B5EF4-FFF2-40B4-BE49-F238E27FC236}">
                <a16:creationId xmlns:a16="http://schemas.microsoft.com/office/drawing/2014/main" id="{078EC257-89E9-4080-BA17-D6790F242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603" y="5946786"/>
            <a:ext cx="463064" cy="42880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ttēlu rezultāti vaicājumam “Driving in the public lane icon”&quot;">
            <a:extLst>
              <a:ext uri="{FF2B5EF4-FFF2-40B4-BE49-F238E27FC236}">
                <a16:creationId xmlns:a16="http://schemas.microsoft.com/office/drawing/2014/main" id="{BF050805-8233-4BEC-890F-C7DE58029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89" t="24017" r="7010" b="19355"/>
          <a:stretch/>
        </p:blipFill>
        <p:spPr bwMode="auto">
          <a:xfrm>
            <a:off x="9627503" y="1907609"/>
            <a:ext cx="2325964" cy="124416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E6F864A9-EE5A-47BF-A052-DAEC314D6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</p:spPr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1879A13-85A1-447D-8F52-1FEFC5AEFA1E}"/>
              </a:ext>
            </a:extLst>
          </p:cNvPr>
          <p:cNvSpPr txBox="1">
            <a:spLocks/>
          </p:cNvSpPr>
          <p:nvPr/>
        </p:nvSpPr>
        <p:spPr>
          <a:xfrm>
            <a:off x="144967" y="6533395"/>
            <a:ext cx="24712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90B3F1-CED6-4747-B464-BEB6B0F9F3BC}"/>
              </a:ext>
            </a:extLst>
          </p:cNvPr>
          <p:cNvSpPr/>
          <p:nvPr/>
        </p:nvSpPr>
        <p:spPr>
          <a:xfrm>
            <a:off x="2844800" y="1778199"/>
            <a:ext cx="9347200" cy="129410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gerb_kopaa.jpg">
            <a:extLst>
              <a:ext uri="{FF2B5EF4-FFF2-40B4-BE49-F238E27FC236}">
                <a16:creationId xmlns:a16="http://schemas.microsoft.com/office/drawing/2014/main" id="{469D8B0F-DC00-40A4-B6C7-504ADE2D809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4967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D22893C0-F7A7-487A-BD87-630A6904EC7D}"/>
              </a:ext>
            </a:extLst>
          </p:cNvPr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05.03.2025.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40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C9BF88C-86CB-40FD-8EEA-36FFDD6A3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33" y="0"/>
            <a:ext cx="8636000" cy="2480733"/>
          </a:xfrm>
        </p:spPr>
        <p:txBody>
          <a:bodyPr>
            <a:noAutofit/>
          </a:bodyPr>
          <a:lstStyle/>
          <a:p>
            <a:pPr algn="ctr"/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PIELĀGOTĀS METEOSTACIJAS</a:t>
            </a:r>
            <a:b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PIEŅEMTO LĒMUMU SKAITS - </a:t>
            </a:r>
            <a:br>
              <a:rPr lang="lv-LV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 CITIEM CSN PĀRKĀPUMIEM </a:t>
            </a:r>
            <a:br>
              <a:rPr lang="lv-LV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2024.GADĀ</a:t>
            </a:r>
            <a:r>
              <a:rPr lang="lv-LV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lv-LV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9AD7007-B831-4FA7-AB75-B0D954459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635843"/>
              </p:ext>
            </p:extLst>
          </p:nvPr>
        </p:nvGraphicFramePr>
        <p:xfrm>
          <a:off x="2916400" y="2117490"/>
          <a:ext cx="7448673" cy="447109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437283">
                  <a:extLst>
                    <a:ext uri="{9D8B030D-6E8A-4147-A177-3AD203B41FA5}">
                      <a16:colId xmlns:a16="http://schemas.microsoft.com/office/drawing/2014/main" val="1242551384"/>
                    </a:ext>
                  </a:extLst>
                </a:gridCol>
                <a:gridCol w="2011390">
                  <a:extLst>
                    <a:ext uri="{9D8B030D-6E8A-4147-A177-3AD203B41FA5}">
                      <a16:colId xmlns:a16="http://schemas.microsoft.com/office/drawing/2014/main" val="4100333795"/>
                    </a:ext>
                  </a:extLst>
                </a:gridCol>
              </a:tblGrid>
              <a:tr h="604965">
                <a:tc>
                  <a:txBody>
                    <a:bodyPr/>
                    <a:lstStyle/>
                    <a:p>
                      <a:r>
                        <a:rPr lang="lv-LV" sz="14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PĀRKĀPUMS</a:t>
                      </a:r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PIEŅEMTO LĒMUMU SKAITS</a:t>
                      </a:r>
                    </a:p>
                    <a:p>
                      <a:pPr algn="ctr"/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448440"/>
                  </a:ext>
                </a:extLst>
              </a:tr>
              <a:tr h="697716">
                <a:tc>
                  <a:txBody>
                    <a:bodyPr/>
                    <a:lstStyle/>
                    <a:p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lv-LV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OCTA </a:t>
                      </a:r>
                    </a:p>
                    <a:p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126505"/>
                  </a:ext>
                </a:extLst>
              </a:tr>
              <a:tr h="806620">
                <a:tc>
                  <a:txBody>
                    <a:bodyPr/>
                    <a:lstStyle/>
                    <a:p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lv-LV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NAV IEGĀDĀTA AUTOCEĻU LIETOŠANAS NODEVA </a:t>
                      </a:r>
                    </a:p>
                    <a:p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2 557</a:t>
                      </a:r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87287"/>
                  </a:ext>
                </a:extLst>
              </a:tr>
              <a:tr h="806620">
                <a:tc>
                  <a:txBody>
                    <a:bodyPr/>
                    <a:lstStyle/>
                    <a:p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lv-LV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BRAUKŠANA BEZ TEHNISKĀS APSKATES </a:t>
                      </a:r>
                    </a:p>
                    <a:p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275461"/>
                  </a:ext>
                </a:extLst>
              </a:tr>
              <a:tr h="806620">
                <a:tc>
                  <a:txBody>
                    <a:bodyPr/>
                    <a:lstStyle/>
                    <a:p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lv-LV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TRANSPORTLĪDZEKLIS NAV </a:t>
                      </a:r>
                    </a:p>
                    <a:p>
                      <a:r>
                        <a:rPr lang="lv-LV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REĢISTRĒTS NOTEIKTAJĀ KĀRTĪBĀ</a:t>
                      </a:r>
                    </a:p>
                    <a:p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lv-LV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584548"/>
                  </a:ext>
                </a:extLst>
              </a:tr>
              <a:tr h="666622">
                <a:tc>
                  <a:txBody>
                    <a:bodyPr/>
                    <a:lstStyle/>
                    <a:p>
                      <a:r>
                        <a:rPr lang="lv-LV" sz="14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KOPĀ</a:t>
                      </a:r>
                      <a:endParaRPr lang="lv-LV" sz="14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2 608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62811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0A689A22-6C51-470B-A345-0BA022C6B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511" y="2814056"/>
            <a:ext cx="962159" cy="5334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DDF68F-7087-4FD6-BAB7-A64296B9A0A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grayscl/>
          </a:blip>
          <a:stretch>
            <a:fillRect/>
          </a:stretch>
        </p:blipFill>
        <p:spPr>
          <a:xfrm>
            <a:off x="1844945" y="3510471"/>
            <a:ext cx="1005725" cy="633218"/>
          </a:xfrm>
          <a:prstGeom prst="rect">
            <a:avLst/>
          </a:prstGeom>
        </p:spPr>
      </p:pic>
      <p:pic>
        <p:nvPicPr>
          <p:cNvPr id="12" name="Picture 12" descr="Attēlu rezultāti vaicājumam “technical inspection icon”&quot;">
            <a:extLst>
              <a:ext uri="{FF2B5EF4-FFF2-40B4-BE49-F238E27FC236}">
                <a16:creationId xmlns:a16="http://schemas.microsoft.com/office/drawing/2014/main" id="{B063D547-BD49-4E0F-9C85-F52034E93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8129" y="4306630"/>
            <a:ext cx="722922" cy="78971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1B9AFC-AFCB-4D97-8A8F-B082E5A37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275" y="5179067"/>
            <a:ext cx="962159" cy="781047"/>
          </a:xfrm>
          <a:prstGeom prst="rect">
            <a:avLst/>
          </a:prstGeom>
        </p:spPr>
      </p:pic>
      <p:pic>
        <p:nvPicPr>
          <p:cNvPr id="8" name="Picture 7" descr="gerb_kopaa.jpg">
            <a:extLst>
              <a:ext uri="{FF2B5EF4-FFF2-40B4-BE49-F238E27FC236}">
                <a16:creationId xmlns:a16="http://schemas.microsoft.com/office/drawing/2014/main" id="{500AD177-484A-4908-A8A3-7A12DED0EAE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967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E0C37A5-D03A-4BC0-B276-2D21DA79E8CB}"/>
              </a:ext>
            </a:extLst>
          </p:cNvPr>
          <p:cNvSpPr/>
          <p:nvPr/>
        </p:nvSpPr>
        <p:spPr>
          <a:xfrm>
            <a:off x="2844800" y="1778199"/>
            <a:ext cx="9347200" cy="129410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3C72D21-B7AC-4219-B845-853CF43B72CC}"/>
              </a:ext>
            </a:extLst>
          </p:cNvPr>
          <p:cNvSpPr txBox="1">
            <a:spLocks/>
          </p:cNvSpPr>
          <p:nvPr/>
        </p:nvSpPr>
        <p:spPr>
          <a:xfrm>
            <a:off x="191089" y="6386784"/>
            <a:ext cx="2550274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</a:t>
            </a:r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064D2E2-FC1A-450D-A32E-7A8D12D8D8E7}"/>
              </a:ext>
            </a:extLst>
          </p:cNvPr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05.03.2025.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EAA4CAC7-33AF-4079-ABA8-761C1784E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</p:spPr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446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F958D6-6B0B-4214-B0FF-5E6C4FE91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C8BD4C-9C64-4C14-B8BD-2CECF342A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415" y="228601"/>
            <a:ext cx="8837874" cy="1573722"/>
          </a:xfrm>
        </p:spPr>
        <p:txBody>
          <a:bodyPr/>
          <a:lstStyle/>
          <a:p>
            <a:pPr algn="ctr"/>
            <a:r>
              <a:rPr lang="lv-LV" altLang="en-US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PAŠVALDĪBAS POLICIJAS FIKSĒTIE PĀRKĀPUMI </a:t>
            </a:r>
            <a:r>
              <a:rPr lang="en-US" altLang="en-US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lv-LV" altLang="en-US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/>
            </a:r>
            <a:br>
              <a:rPr lang="lv-LV" altLang="en-US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</a:br>
            <a:r>
              <a:rPr lang="lv-LV" altLang="en-US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CEĻU SATIKSMĒ</a:t>
            </a:r>
            <a:br>
              <a:rPr lang="lv-LV" altLang="en-US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</a:br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2024.GADĀ</a:t>
            </a:r>
            <a:b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7" name="Picture 6" descr="gerb_kopaa.jpg">
            <a:extLst>
              <a:ext uri="{FF2B5EF4-FFF2-40B4-BE49-F238E27FC236}">
                <a16:creationId xmlns:a16="http://schemas.microsoft.com/office/drawing/2014/main" id="{5F2BBBEF-3BE1-4E4F-8F01-5734337EB8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967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44B413A5-35D3-44F2-8A42-BF6D75A83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581243"/>
              </p:ext>
            </p:extLst>
          </p:nvPr>
        </p:nvGraphicFramePr>
        <p:xfrm>
          <a:off x="3058201" y="2733746"/>
          <a:ext cx="6337225" cy="2145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4017">
                  <a:extLst>
                    <a:ext uri="{9D8B030D-6E8A-4147-A177-3AD203B41FA5}">
                      <a16:colId xmlns:a16="http://schemas.microsoft.com/office/drawing/2014/main" val="4063255218"/>
                    </a:ext>
                  </a:extLst>
                </a:gridCol>
                <a:gridCol w="3173208">
                  <a:extLst>
                    <a:ext uri="{9D8B030D-6E8A-4147-A177-3AD203B41FA5}">
                      <a16:colId xmlns:a16="http://schemas.microsoft.com/office/drawing/2014/main" val="3124050554"/>
                    </a:ext>
                  </a:extLst>
                </a:gridCol>
              </a:tblGrid>
              <a:tr h="1083565">
                <a:tc>
                  <a:txBody>
                    <a:bodyPr/>
                    <a:lstStyle/>
                    <a:p>
                      <a:pPr algn="ctr"/>
                      <a:endParaRPr lang="lv-LV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PĀRKĀPUMI, KAS FIKSĒTI, APTUROT </a:t>
                      </a:r>
                    </a:p>
                    <a:p>
                      <a:pPr algn="ctr"/>
                      <a:r>
                        <a:rPr lang="lv-LV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TRANSPORTLĪDZEKLI</a:t>
                      </a:r>
                      <a:endParaRPr lang="lv-LV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PĀRKĀPUMI, KAS FIKSĒTI AR TEHNISKAJIEM LĪDZEKĻIEM, </a:t>
                      </a:r>
                    </a:p>
                    <a:p>
                      <a:pPr algn="ctr"/>
                      <a:r>
                        <a:rPr lang="lv-LV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NEAPTUROT TRANSPORTLĪDZEKLI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201976"/>
                  </a:ext>
                </a:extLst>
              </a:tr>
              <a:tr h="95671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6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14 238</a:t>
                      </a:r>
                      <a:endParaRPr lang="lv-LV" sz="1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600" b="0" dirty="0"/>
                    </a:p>
                    <a:p>
                      <a:pPr algn="ctr"/>
                      <a:r>
                        <a:rPr lang="lv-LV" sz="16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136 185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564809"/>
                  </a:ext>
                </a:extLst>
              </a:tr>
            </a:tbl>
          </a:graphicData>
        </a:graphic>
      </p:graphicFrame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30AA6E1-2F3D-404E-BB24-48D5A49887F2}"/>
              </a:ext>
            </a:extLst>
          </p:cNvPr>
          <p:cNvSpPr txBox="1">
            <a:spLocks/>
          </p:cNvSpPr>
          <p:nvPr/>
        </p:nvSpPr>
        <p:spPr>
          <a:xfrm>
            <a:off x="144967" y="6500502"/>
            <a:ext cx="2550274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</a:t>
            </a:r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1B22A6-358E-4AA4-ADB9-3A9E69EF382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3642" y="3429000"/>
            <a:ext cx="2057687" cy="17528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E3748AE-9600-4D1D-81F0-850C1E901F0C}"/>
              </a:ext>
            </a:extLst>
          </p:cNvPr>
          <p:cNvSpPr/>
          <p:nvPr/>
        </p:nvSpPr>
        <p:spPr>
          <a:xfrm>
            <a:off x="2844800" y="1778199"/>
            <a:ext cx="9347200" cy="129410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AF61B53-1EE7-402D-BF7E-2920C7FE7698}"/>
              </a:ext>
            </a:extLst>
          </p:cNvPr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05.03.2025.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60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erb_kopa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967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191089" y="6386784"/>
            <a:ext cx="2550274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</a:t>
            </a:r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73642" y="404934"/>
            <a:ext cx="9628328" cy="1066588"/>
          </a:xfrm>
        </p:spPr>
        <p:txBody>
          <a:bodyPr>
            <a:noAutofit/>
          </a:bodyPr>
          <a:lstStyle/>
          <a:p>
            <a:pPr algn="ctr"/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PLĀNOTO PRIORITĀŠU </a:t>
            </a:r>
            <a:b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IZPILDES REZULTĀTS </a:t>
            </a:r>
            <a:b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2024.GADĀ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3296" y="2382804"/>
            <a:ext cx="90051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Ieviestas izmaiņas reaģēšanā uz smagiem ceļu satiksmes negadījumiem, piesaistot atsevišķas struktūrvienības un citu institūciju pārstāvjus;</a:t>
            </a:r>
          </a:p>
          <a:p>
            <a:pPr algn="just"/>
            <a:endParaRPr lang="lv-LV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Priekšlikumi grozījumiem Ceļu satiksmes noteikumos un Ceļu satiksmes likumā, paplašinot saskaņotā paziņojuma aizpildīšanas iespējas;</a:t>
            </a:r>
          </a:p>
          <a:p>
            <a:pPr algn="just"/>
            <a:endParaRPr lang="lv-LV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Noslēdzies darbs pie VAS «Latvijas valsts ceļi» projekta saskaņošanas par jaunu vidējā ātruma kontroles sistēmas posmu izveidi 2025./2026.gadā.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lv-LV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2025.gada 1.janvārī stājās spēkā grozījumi Ceļu satiksmes likumā, Administratīvās atbildības likumā un Krimināllikumā, paredzot, ka</a:t>
            </a:r>
            <a:r>
              <a:rPr lang="lv-LV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transportlīdzekļu vadītājiem, kas atsakās no alkohola pārbaudes, turpmāk šis atteikšanās fakts tiks fiksēts pārkāpuma izdarīšanas vietā.</a:t>
            </a:r>
            <a:endParaRPr lang="lv-LV" sz="1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251" y="2040190"/>
            <a:ext cx="1162905" cy="26241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6A5E931-25EB-4C6B-9952-B868F822FD3E}"/>
              </a:ext>
            </a:extLst>
          </p:cNvPr>
          <p:cNvSpPr/>
          <p:nvPr/>
        </p:nvSpPr>
        <p:spPr>
          <a:xfrm>
            <a:off x="2844800" y="1778083"/>
            <a:ext cx="9347200" cy="129410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CDD7A9D-F4C2-4F13-A609-207549EC762F}"/>
              </a:ext>
            </a:extLst>
          </p:cNvPr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05.03.2025.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603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01252" y="852097"/>
            <a:ext cx="8240232" cy="15638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PALDIES PAR UZMANĪBU!</a:t>
            </a:r>
            <a:endParaRPr lang="en-US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gerb_kop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216" y="-1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191089" y="6386784"/>
            <a:ext cx="2550274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</a:t>
            </a:r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7503E8C-6F31-4081-8957-FBE0305AE367}"/>
              </a:ext>
            </a:extLst>
          </p:cNvPr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05.03.2025.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820A15-B5F4-4047-89BB-36E91944E3E8}"/>
              </a:ext>
            </a:extLst>
          </p:cNvPr>
          <p:cNvSpPr/>
          <p:nvPr/>
        </p:nvSpPr>
        <p:spPr>
          <a:xfrm>
            <a:off x="2844800" y="4806605"/>
            <a:ext cx="9347200" cy="129410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4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9C5F955-DF5C-4120-AA69-43069750D6D4}"/>
              </a:ext>
            </a:extLst>
          </p:cNvPr>
          <p:cNvSpPr/>
          <p:nvPr/>
        </p:nvSpPr>
        <p:spPr>
          <a:xfrm>
            <a:off x="2844800" y="1778199"/>
            <a:ext cx="9347200" cy="129410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19027" y="283557"/>
            <a:ext cx="7628170" cy="1160144"/>
          </a:xfrm>
        </p:spPr>
        <p:txBody>
          <a:bodyPr/>
          <a:lstStyle/>
          <a:p>
            <a:pPr algn="ctr"/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CEĻU</a:t>
            </a:r>
            <a:r>
              <a:rPr lang="lv-LV" altLang="lv-LV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SATIKSMES NEGADĪJUMU SKAITS, KAS REĢISTRĒTI VALSTS POLICIJĀ</a:t>
            </a:r>
            <a:b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2022.-2024.GADĀ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191089" y="6386784"/>
            <a:ext cx="2550274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</a:t>
            </a:r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05.03.2025.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ttÄlu rezultÄti vaicÄjumam âzemgales novada kartes robeÅ¾as ikonaâ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983" y="1597996"/>
            <a:ext cx="8385990" cy="4749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1">
                <a:lumMod val="50000"/>
                <a:alpha val="65000"/>
              </a:scheme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1">
                <a:lumMod val="85000"/>
              </a:schemeClr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764976"/>
              </p:ext>
            </p:extLst>
          </p:nvPr>
        </p:nvGraphicFramePr>
        <p:xfrm>
          <a:off x="1836364" y="2081213"/>
          <a:ext cx="7276882" cy="422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37" y="4195930"/>
            <a:ext cx="2343254" cy="234325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10" name="Picture 9" descr="gerb_kopaa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967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6767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04753" y="276990"/>
            <a:ext cx="8982494" cy="1160144"/>
          </a:xfrm>
        </p:spPr>
        <p:txBody>
          <a:bodyPr>
            <a:noAutofit/>
          </a:bodyPr>
          <a:lstStyle/>
          <a:p>
            <a:pPr algn="ctr"/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CEĻU SATIKSMES NEGADĪJUMOS </a:t>
            </a:r>
            <a:b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IEVAINOTO, SMAGI IEVAINOTO UN BOJĀ GĀJUŠO SKAITS</a:t>
            </a:r>
            <a:b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2022.-2024.GADĀ</a:t>
            </a:r>
          </a:p>
        </p:txBody>
      </p:sp>
      <p:graphicFrame>
        <p:nvGraphicFramePr>
          <p:cNvPr id="4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079058"/>
              </p:ext>
            </p:extLst>
          </p:nvPr>
        </p:nvGraphicFramePr>
        <p:xfrm>
          <a:off x="1395564" y="2040306"/>
          <a:ext cx="9282767" cy="4651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191089" y="6386784"/>
            <a:ext cx="2550274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</a:t>
            </a:r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gerb_kop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728" y="526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B68615-9535-4DB4-BBF1-8CC50CBFCF80}"/>
              </a:ext>
            </a:extLst>
          </p:cNvPr>
          <p:cNvSpPr/>
          <p:nvPr/>
        </p:nvSpPr>
        <p:spPr>
          <a:xfrm>
            <a:off x="2844800" y="1778199"/>
            <a:ext cx="9347200" cy="129410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CA8B85B-7626-4F9B-8F1C-0E09107D80D4}"/>
              </a:ext>
            </a:extLst>
          </p:cNvPr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05.03.2025.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730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462846"/>
              </p:ext>
            </p:extLst>
          </p:nvPr>
        </p:nvGraphicFramePr>
        <p:xfrm>
          <a:off x="1092200" y="2071396"/>
          <a:ext cx="10732957" cy="4786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gerb_kop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864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20342" y="297583"/>
            <a:ext cx="7628170" cy="1160144"/>
          </a:xfrm>
        </p:spPr>
        <p:txBody>
          <a:bodyPr/>
          <a:lstStyle/>
          <a:p>
            <a:pPr algn="ctr"/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CEĻU SATIKSMES NEGADĪJUMOS BOJĀ GĀJUŠO  SKAITS PĒC </a:t>
            </a:r>
            <a:r>
              <a:rPr lang="lv-LV" altLang="lv-LV" sz="2400" b="1" dirty="0">
                <a:solidFill>
                  <a:srgbClr val="D1FA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STATUSA</a:t>
            </a:r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2024.GADĀ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 flipH="1">
            <a:off x="11825157" y="6048585"/>
            <a:ext cx="175754" cy="490599"/>
          </a:xfrm>
        </p:spPr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191089" y="6386784"/>
            <a:ext cx="2550274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</a:t>
            </a:r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B0A5B0-A0BA-4A97-AE34-7C599199FDAA}"/>
              </a:ext>
            </a:extLst>
          </p:cNvPr>
          <p:cNvSpPr/>
          <p:nvPr/>
        </p:nvSpPr>
        <p:spPr>
          <a:xfrm>
            <a:off x="2844800" y="1778199"/>
            <a:ext cx="9347200" cy="129410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59EF223-60A2-4D52-8549-095E2C469A8B}"/>
              </a:ext>
            </a:extLst>
          </p:cNvPr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05.03.2025.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592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025135"/>
              </p:ext>
            </p:extLst>
          </p:nvPr>
        </p:nvGraphicFramePr>
        <p:xfrm>
          <a:off x="1374477" y="1846162"/>
          <a:ext cx="10366009" cy="4751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1915" y="260430"/>
            <a:ext cx="7628170" cy="1160144"/>
          </a:xfrm>
        </p:spPr>
        <p:txBody>
          <a:bodyPr/>
          <a:lstStyle/>
          <a:p>
            <a:pPr algn="ctr"/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CEĻU SATIKSMES NEGADĪJUMOS BOJĀ GĀJUŠO  SKAITS PĒC </a:t>
            </a:r>
            <a:r>
              <a:rPr lang="lv-LV" altLang="lv-LV" sz="2400" b="1" dirty="0">
                <a:solidFill>
                  <a:srgbClr val="D1FA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CSNg VEIDA</a:t>
            </a:r>
            <a:r>
              <a:rPr lang="lv-LV" altLang="lv-LV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lv-LV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2024.GADĀ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-69341" y="6445170"/>
            <a:ext cx="2550274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</a:t>
            </a:r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gerb_kop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967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339E36A-97D4-4831-A6A5-0C004ABCA78C}"/>
              </a:ext>
            </a:extLst>
          </p:cNvPr>
          <p:cNvSpPr/>
          <p:nvPr/>
        </p:nvSpPr>
        <p:spPr>
          <a:xfrm>
            <a:off x="2844800" y="1778199"/>
            <a:ext cx="9347200" cy="129410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B6D2002-2D40-4759-BCEE-B6DD45787FC0}"/>
              </a:ext>
            </a:extLst>
          </p:cNvPr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05.03.2025.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773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36792" y="291225"/>
            <a:ext cx="8523209" cy="1160144"/>
          </a:xfrm>
        </p:spPr>
        <p:txBody>
          <a:bodyPr>
            <a:noAutofit/>
          </a:bodyPr>
          <a:lstStyle/>
          <a:p>
            <a:pPr algn="ctr"/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CEĻU SATIKSMES NEGADĪJUMOS </a:t>
            </a:r>
            <a:b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IESAISTĪTI TRANSPORTLĪDZEKĻU VADĪTĀJI </a:t>
            </a:r>
            <a:r>
              <a:rPr lang="lv-LV" altLang="lv-LV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REIBUMĀ </a:t>
            </a:r>
            <a:br>
              <a:rPr lang="lv-LV" altLang="lv-LV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2022.-2024.GADĀ</a:t>
            </a:r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178444"/>
              </p:ext>
            </p:extLst>
          </p:nvPr>
        </p:nvGraphicFramePr>
        <p:xfrm>
          <a:off x="3093648" y="1989676"/>
          <a:ext cx="6535616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9" descr="gerb_kop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967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9988" t="11885" r="471" b="2883"/>
          <a:stretch/>
        </p:blipFill>
        <p:spPr>
          <a:xfrm>
            <a:off x="1420104" y="3885839"/>
            <a:ext cx="2754775" cy="175356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44967" y="6462019"/>
            <a:ext cx="2550274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</a:t>
            </a:r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E6F7FA-A518-4B5A-931A-F6FD78FE7172}"/>
              </a:ext>
            </a:extLst>
          </p:cNvPr>
          <p:cNvSpPr/>
          <p:nvPr/>
        </p:nvSpPr>
        <p:spPr>
          <a:xfrm>
            <a:off x="2844800" y="1778199"/>
            <a:ext cx="9347200" cy="129410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BA2BA0A-AAEF-4E27-BA94-0F3FD0F3EF47}"/>
              </a:ext>
            </a:extLst>
          </p:cNvPr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05.03.2025.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091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FBC343-5E7E-48C4-9580-1BB894B751B0}"/>
              </a:ext>
            </a:extLst>
          </p:cNvPr>
          <p:cNvSpPr/>
          <p:nvPr/>
        </p:nvSpPr>
        <p:spPr>
          <a:xfrm>
            <a:off x="2844800" y="1778199"/>
            <a:ext cx="9347200" cy="129410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ttÄlu rezultÄti vaicÄjumam âzemgales novada kartes robeÅ¾as ikonaâ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alphaModFix amt="7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414" y="1751000"/>
            <a:ext cx="8385990" cy="4749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1">
                <a:lumMod val="50000"/>
                <a:alpha val="65000"/>
              </a:scheme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1">
                <a:lumMod val="85000"/>
              </a:schemeClr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707579"/>
              </p:ext>
            </p:extLst>
          </p:nvPr>
        </p:nvGraphicFramePr>
        <p:xfrm>
          <a:off x="2746408" y="1989676"/>
          <a:ext cx="6535616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7" descr="SaistÄ«ts attÄls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288" y="2015890"/>
            <a:ext cx="1324219" cy="144270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gerb_kopa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967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32415" y="228601"/>
            <a:ext cx="8837874" cy="1573722"/>
          </a:xfrm>
        </p:spPr>
        <p:txBody>
          <a:bodyPr/>
          <a:lstStyle/>
          <a:p>
            <a:pPr algn="ctr"/>
            <a:r>
              <a:rPr lang="en-US" altLang="en-US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KOPĒJAIS ADMINISTRATĪVO PĀRKĀPUMU SKAITS </a:t>
            </a:r>
            <a:r>
              <a:rPr lang="lv-LV" altLang="en-US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/>
            </a:r>
            <a:br>
              <a:rPr lang="lv-LV" altLang="en-US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</a:br>
            <a:r>
              <a:rPr lang="lv-LV" altLang="en-US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CEĻU </a:t>
            </a:r>
            <a:r>
              <a:rPr lang="lv-LV" altLang="en-US" sz="2400" dirty="0" smtClean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SATIKSMĒ </a:t>
            </a:r>
            <a:r>
              <a:rPr lang="lv-LV" altLang="en-US" sz="1800" dirty="0" smtClean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(izņemot tehnisko līdzekļu fiksētos pārkāpumus) </a:t>
            </a:r>
            <a:r>
              <a:rPr lang="lv-LV" altLang="en-US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/>
            </a:r>
            <a:br>
              <a:rPr lang="lv-LV" altLang="en-US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</a:br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2022.-2024.GADĀ</a:t>
            </a:r>
            <a:b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144967" y="6500502"/>
            <a:ext cx="2550274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</a:t>
            </a:r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22CC586-6E1A-4BAC-8719-28FD57CB884D}"/>
              </a:ext>
            </a:extLst>
          </p:cNvPr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05.03.2025.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295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03420"/>
              </p:ext>
            </p:extLst>
          </p:nvPr>
        </p:nvGraphicFramePr>
        <p:xfrm>
          <a:off x="2746407" y="1989676"/>
          <a:ext cx="7774979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10388" y="191845"/>
            <a:ext cx="7798083" cy="992104"/>
          </a:xfrm>
        </p:spPr>
        <p:txBody>
          <a:bodyPr/>
          <a:lstStyle/>
          <a:p>
            <a:pPr algn="ctr"/>
            <a:r>
              <a:rPr lang="lv-LV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KONSTATĒTO </a:t>
            </a:r>
            <a:r>
              <a:rPr lang="lv-LV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PĀRKĀPUMU SKAITS </a:t>
            </a:r>
            <a:br>
              <a:rPr lang="lv-LV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2022.-2024.GADĀ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gerb_kop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967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"/>
          <p:cNvSpPr txBox="1"/>
          <p:nvPr/>
        </p:nvSpPr>
        <p:spPr>
          <a:xfrm>
            <a:off x="6946699" y="2505876"/>
            <a:ext cx="2053344" cy="6077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7D3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lv-LV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2022.gada 25.nov. Kriminālatbildība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6142182" y="3113630"/>
            <a:ext cx="1779508" cy="14956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aistÄ«ts attÄls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453" y="2088400"/>
            <a:ext cx="1324219" cy="144270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191089" y="6386784"/>
            <a:ext cx="2550274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</a:t>
            </a:r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CA0BAA-6C12-4D40-B22E-975F5F8C0BDD}"/>
              </a:ext>
            </a:extLst>
          </p:cNvPr>
          <p:cNvSpPr/>
          <p:nvPr/>
        </p:nvSpPr>
        <p:spPr>
          <a:xfrm>
            <a:off x="2844800" y="1778199"/>
            <a:ext cx="9347200" cy="129410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AD14304-252B-47E3-8484-50C999C281F5}"/>
              </a:ext>
            </a:extLst>
          </p:cNvPr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05.03.2025.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748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96958" y="166416"/>
            <a:ext cx="7798083" cy="992104"/>
          </a:xfrm>
        </p:spPr>
        <p:txBody>
          <a:bodyPr/>
          <a:lstStyle/>
          <a:p>
            <a:pPr algn="ctr"/>
            <a:r>
              <a:rPr lang="lv-LV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KONSTATĒTO </a:t>
            </a:r>
            <a:r>
              <a:rPr lang="lv-LV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PĀRKĀPUMU SKAITS </a:t>
            </a:r>
            <a:br>
              <a:rPr lang="lv-LV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2022. –</a:t>
            </a:r>
            <a:r>
              <a:rPr lang="lv-LV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lv-LV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lv-LV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.GADĀ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gerb_kopa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967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070568"/>
              </p:ext>
            </p:extLst>
          </p:nvPr>
        </p:nvGraphicFramePr>
        <p:xfrm>
          <a:off x="1551008" y="2209595"/>
          <a:ext cx="884305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 descr="SaistÄ«ts attÄls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267" y="1986296"/>
            <a:ext cx="1324219" cy="144270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91089" y="6386784"/>
            <a:ext cx="2550274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CEĻU SATIKSMES DROŠĪBAS PADOMES SĒDE</a:t>
            </a:r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98AB56-22A5-4F30-89E0-6C7DBF579C7A}"/>
              </a:ext>
            </a:extLst>
          </p:cNvPr>
          <p:cNvSpPr/>
          <p:nvPr/>
        </p:nvSpPr>
        <p:spPr>
          <a:xfrm>
            <a:off x="2844800" y="1778199"/>
            <a:ext cx="9347200" cy="129410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041B93D-B113-4907-A59A-59DD9A93BFD5}"/>
              </a:ext>
            </a:extLst>
          </p:cNvPr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05.03.2025.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0894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9">
      <a:dk1>
        <a:srgbClr val="0B6095"/>
      </a:dk1>
      <a:lt1>
        <a:sysClr val="window" lastClr="FFFFFF"/>
      </a:lt1>
      <a:dk2>
        <a:srgbClr val="000000"/>
      </a:dk2>
      <a:lt2>
        <a:srgbClr val="F2F2F2"/>
      </a:lt2>
      <a:accent1>
        <a:srgbClr val="08486F"/>
      </a:accent1>
      <a:accent2>
        <a:srgbClr val="F5D974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3070</TotalTime>
  <Words>662</Words>
  <Application>Microsoft Office PowerPoint</Application>
  <PresentationFormat>Widescreen</PresentationFormat>
  <Paragraphs>217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MS PGothic</vt:lpstr>
      <vt:lpstr>Arial</vt:lpstr>
      <vt:lpstr>Calibri</vt:lpstr>
      <vt:lpstr>Century Gothic</vt:lpstr>
      <vt:lpstr>Times New Roman</vt:lpstr>
      <vt:lpstr>Verdana</vt:lpstr>
      <vt:lpstr>Wingdings</vt:lpstr>
      <vt:lpstr>Wingdings 2</vt:lpstr>
      <vt:lpstr>Quotable</vt:lpstr>
      <vt:lpstr>PowerPoint Presentation</vt:lpstr>
      <vt:lpstr>CEĻU SATIKSMES NEGADĪJUMU SKAITS, KAS REĢISTRĒTI VALSTS POLICIJĀ 2022.-2024.GADĀ</vt:lpstr>
      <vt:lpstr>CEĻU SATIKSMES NEGADĪJUMOS  IEVAINOTO, SMAGI IEVAINOTO UN BOJĀ GĀJUŠO SKAITS 2022.-2024.GADĀ</vt:lpstr>
      <vt:lpstr>CEĻU SATIKSMES NEGADĪJUMOS BOJĀ GĀJUŠO  SKAITS PĒC STATUSA 2024.GADĀ</vt:lpstr>
      <vt:lpstr>CEĻU SATIKSMES NEGADĪJUMOS BOJĀ GĀJUŠO  SKAITS PĒC CSNg VEIDA 2024.GADĀ</vt:lpstr>
      <vt:lpstr>CEĻU SATIKSMES NEGADĪJUMOS  IESAISTĪTI TRANSPORTLĪDZEKĻU VADĪTĀJI REIBUMĀ  2022.-2024.GADĀ</vt:lpstr>
      <vt:lpstr>KOPĒJAIS ADMINISTRATĪVO PĀRKĀPUMU SKAITS  CEĻU SATIKSMĒ (izņemot tehnisko līdzekļu fiksētos pārkāpumus)  2022.-2024.GADĀ </vt:lpstr>
      <vt:lpstr>  KONSTATĒTO PĀRKĀPUMU SKAITS  2022.-2024.GADĀ</vt:lpstr>
      <vt:lpstr>  KONSTATĒTO PĀRKĀPUMU SKAITS  2022. – 2024.GADĀ</vt:lpstr>
      <vt:lpstr>PowerPoint Presentation</vt:lpstr>
      <vt:lpstr>ATĻAUTĀ BRAUKŠANAS ĀTRUMA PĀRKĀPUMI,  KAS FIKSĒTI NEAPTUROT TRANSPORTLĪDZEKLI  2024.GADĀ</vt:lpstr>
      <vt:lpstr>PowerPoint Presentation</vt:lpstr>
      <vt:lpstr>NETRAFARĒTĀS POLICIJAS AUTOMAŠĪNAS AR 360 GRĀDU KAMERU FIKSĒTO CSN PĀRKĀPUMU SKAITS 2024.GADĀ</vt:lpstr>
      <vt:lpstr>PIELĀGOTĀS METEOSTACIJAS - PIEŅEMTO LĒMUMU SKAITS -  PAR CITIEM CSN PĀRKĀPUMIEM  2024.GADĀ  </vt:lpstr>
      <vt:lpstr>PAŠVALDĪBAS POLICIJAS FIKSĒTIE PĀRKĀPUMI   CEĻU SATIKSMĒ 2024.GADĀ </vt:lpstr>
      <vt:lpstr>PLĀNOTO PRIORITĀŠU  IZPILDES REZULTĀTS   2024.GADĀ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Bojā gājušo skaits</dc:title>
  <dc:creator>Dana Fedulova</dc:creator>
  <cp:lastModifiedBy>Juris Jančevskis</cp:lastModifiedBy>
  <cp:revision>676</cp:revision>
  <cp:lastPrinted>2024-11-11T10:12:49Z</cp:lastPrinted>
  <dcterms:created xsi:type="dcterms:W3CDTF">2024-02-28T07:42:55Z</dcterms:created>
  <dcterms:modified xsi:type="dcterms:W3CDTF">2025-02-11T12:04:01Z</dcterms:modified>
</cp:coreProperties>
</file>