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8"/>
  </p:notesMasterIdLst>
  <p:sldIdLst>
    <p:sldId id="1639" r:id="rId5"/>
    <p:sldId id="1640" r:id="rId6"/>
    <p:sldId id="1641" r:id="rId7"/>
    <p:sldId id="1643" r:id="rId8"/>
    <p:sldId id="1644" r:id="rId9"/>
    <p:sldId id="1632" r:id="rId10"/>
    <p:sldId id="1636" r:id="rId11"/>
    <p:sldId id="1645" r:id="rId12"/>
    <p:sldId id="1646" r:id="rId13"/>
    <p:sldId id="1647" r:id="rId14"/>
    <p:sldId id="1648" r:id="rId15"/>
    <p:sldId id="1649" r:id="rId16"/>
    <p:sldId id="1642" r:id="rId17"/>
  </p:sldIdLst>
  <p:sldSz cx="9144000" cy="5143500" type="screen16x9"/>
  <p:notesSz cx="6808788" cy="9940925"/>
  <p:defaultTextStyle>
    <a:defPPr>
      <a:defRPr lang="en-US"/>
    </a:defPPr>
    <a:lvl1pPr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68313" indent="-111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38213" indent="-238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408113" indent="-365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78013" indent="-492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8B7C2F3-D03E-9998-01D7-89939F9A4FA8}" name="Baiba Gulbe" initials="BG" userId="S::baiba.gulbe@sam.gov.lv::dcc4d610-6dcd-4f46-b615-9400edd3464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C5D2"/>
    <a:srgbClr val="95C365"/>
    <a:srgbClr val="355464"/>
    <a:srgbClr val="0D66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43"/>
    <p:restoredTop sz="94652"/>
  </p:normalViewPr>
  <p:slideViewPr>
    <p:cSldViewPr snapToGrid="0" snapToObjects="1">
      <p:cViewPr varScale="1">
        <p:scale>
          <a:sx n="78" d="100"/>
          <a:sy n="78" d="100"/>
        </p:scale>
        <p:origin x="1064" y="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Sheet4!$A$3</c:f>
              <c:strCache>
                <c:ptCount val="1"/>
                <c:pt idx="0">
                  <c:v>Valsts budžets</c:v>
                </c:pt>
              </c:strCache>
            </c:strRef>
          </c:tx>
          <c:spPr>
            <a:solidFill>
              <a:srgbClr val="3D3D3D"/>
            </a:solidFill>
            <a:ln>
              <a:noFill/>
            </a:ln>
            <a:effectLst/>
          </c:spPr>
          <c:invertIfNegative val="0"/>
          <c:cat>
            <c:strRef>
              <c:f>Sheet4!$B$2:$M$2</c:f>
              <c:strCache>
                <c:ptCount val="12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</c:strCache>
            </c:strRef>
          </c:cat>
          <c:val>
            <c:numRef>
              <c:f>Sheet4!$B$3:$M$3</c:f>
              <c:numCache>
                <c:formatCode>0.00</c:formatCode>
                <c:ptCount val="12"/>
                <c:pt idx="0">
                  <c:v>15.5</c:v>
                </c:pt>
                <c:pt idx="1">
                  <c:v>24.5</c:v>
                </c:pt>
                <c:pt idx="2">
                  <c:v>27.8</c:v>
                </c:pt>
                <c:pt idx="3">
                  <c:v>33.299999999999997</c:v>
                </c:pt>
                <c:pt idx="4">
                  <c:v>38.119999999999997</c:v>
                </c:pt>
                <c:pt idx="5">
                  <c:v>24.86</c:v>
                </c:pt>
                <c:pt idx="6">
                  <c:v>47.3</c:v>
                </c:pt>
                <c:pt idx="7">
                  <c:v>39.6</c:v>
                </c:pt>
                <c:pt idx="8">
                  <c:v>47.6</c:v>
                </c:pt>
                <c:pt idx="9">
                  <c:v>39.47</c:v>
                </c:pt>
                <c:pt idx="10">
                  <c:v>41.3</c:v>
                </c:pt>
                <c:pt idx="11">
                  <c:v>40.6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F0-46E5-842C-1F510F5C9B23}"/>
            </c:ext>
          </c:extLst>
        </c:ser>
        <c:ser>
          <c:idx val="1"/>
          <c:order val="1"/>
          <c:tx>
            <c:strRef>
              <c:f>Sheet4!$A$4</c:f>
              <c:strCache>
                <c:ptCount val="1"/>
                <c:pt idx="0">
                  <c:v>ES fondi</c:v>
                </c:pt>
              </c:strCache>
            </c:strRef>
          </c:tx>
          <c:spPr>
            <a:solidFill>
              <a:srgbClr val="FFB700"/>
            </a:solidFill>
            <a:ln>
              <a:noFill/>
            </a:ln>
            <a:effectLst/>
          </c:spPr>
          <c:invertIfNegative val="0"/>
          <c:cat>
            <c:strRef>
              <c:f>Sheet4!$B$2:$M$2</c:f>
              <c:strCache>
                <c:ptCount val="12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</c:strCache>
            </c:strRef>
          </c:cat>
          <c:val>
            <c:numRef>
              <c:f>Sheet4!$B$4:$M$4</c:f>
              <c:numCache>
                <c:formatCode>0.00</c:formatCode>
                <c:ptCount val="12"/>
                <c:pt idx="0">
                  <c:v>54.2</c:v>
                </c:pt>
                <c:pt idx="1">
                  <c:v>59.7</c:v>
                </c:pt>
                <c:pt idx="2">
                  <c:v>74.3</c:v>
                </c:pt>
                <c:pt idx="3">
                  <c:v>37.700000000000003</c:v>
                </c:pt>
                <c:pt idx="4">
                  <c:v>17.3</c:v>
                </c:pt>
                <c:pt idx="5">
                  <c:v>7.4</c:v>
                </c:pt>
                <c:pt idx="6">
                  <c:v>4.95</c:v>
                </c:pt>
                <c:pt idx="7">
                  <c:v>17.03</c:v>
                </c:pt>
                <c:pt idx="8">
                  <c:v>38.950000000000003</c:v>
                </c:pt>
                <c:pt idx="9">
                  <c:v>36.67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F0-46E5-842C-1F510F5C9B23}"/>
            </c:ext>
          </c:extLst>
        </c:ser>
        <c:ser>
          <c:idx val="2"/>
          <c:order val="2"/>
          <c:tx>
            <c:strRef>
              <c:f>Sheet4!$A$5</c:f>
              <c:strCache>
                <c:ptCount val="1"/>
                <c:pt idx="0">
                  <c:v>LNG</c:v>
                </c:pt>
              </c:strCache>
            </c:strRef>
          </c:tx>
          <c:spPr>
            <a:solidFill>
              <a:srgbClr val="FFE6A4"/>
            </a:solidFill>
            <a:ln>
              <a:noFill/>
            </a:ln>
            <a:effectLst/>
          </c:spPr>
          <c:invertIfNegative val="0"/>
          <c:cat>
            <c:strRef>
              <c:f>Sheet4!$B$2:$M$2</c:f>
              <c:strCache>
                <c:ptCount val="12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</c:strCache>
            </c:strRef>
          </c:cat>
          <c:val>
            <c:numRef>
              <c:f>Sheet4!$B$5:$M$5</c:f>
              <c:numCache>
                <c:formatCode>0.00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48.64</c:v>
                </c:pt>
                <c:pt idx="5">
                  <c:v>82.05</c:v>
                </c:pt>
                <c:pt idx="6">
                  <c:v>12.48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F0-46E5-842C-1F510F5C9B23}"/>
            </c:ext>
          </c:extLst>
        </c:ser>
        <c:ser>
          <c:idx val="4"/>
          <c:order val="4"/>
          <c:tx>
            <c:strRef>
              <c:f>Sheet4!$A$7</c:f>
              <c:strCache>
                <c:ptCount val="1"/>
                <c:pt idx="0">
                  <c:v>Nepieciešamais finansējums pēc 2021. gada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noFill/>
              <a:prstDash val="dash"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19A898"/>
              </a:solidFill>
              <a:ln w="25400">
                <a:noFill/>
                <a:prstDash val="dash"/>
              </a:ln>
              <a:effectLst/>
            </c:spPr>
            <c:extLst>
              <c:ext xmlns:c16="http://schemas.microsoft.com/office/drawing/2014/chart" uri="{C3380CC4-5D6E-409C-BE32-E72D297353CC}">
                <c16:uniqueId val="{00000004-31F0-46E5-842C-1F510F5C9B23}"/>
              </c:ext>
            </c:extLst>
          </c:dPt>
          <c:dLbls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1" i="0" u="none" strike="noStrike" kern="1200" baseline="0">
                      <a:solidFill>
                        <a:schemeClr val="bg1"/>
                      </a:solidFill>
                      <a:latin typeface="Montserrat" panose="00000500000000000000" pitchFamily="50" charset="-70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31F0-46E5-842C-1F510F5C9B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Montserrat" panose="00000500000000000000" pitchFamily="50" charset="-70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Sheet4!$B$2:$M$2</c:f>
              <c:strCache>
                <c:ptCount val="12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</c:strCache>
            </c:strRef>
          </c:cat>
          <c:val>
            <c:numRef>
              <c:f>Sheet4!$B$7:$M$7</c:f>
              <c:numCache>
                <c:formatCode>General</c:formatCode>
                <c:ptCount val="12"/>
                <c:pt idx="6" formatCode="0.00">
                  <c:v>57.7</c:v>
                </c:pt>
                <c:pt idx="7" formatCode="0.00">
                  <c:v>57.6</c:v>
                </c:pt>
                <c:pt idx="8" formatCode="0.00">
                  <c:v>60.6</c:v>
                </c:pt>
                <c:pt idx="9" formatCode="0.00">
                  <c:v>60.7</c:v>
                </c:pt>
                <c:pt idx="10" formatCode="0.00">
                  <c:v>60.7</c:v>
                </c:pt>
                <c:pt idx="11" formatCode="0.00">
                  <c:v>60.7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1F0-46E5-842C-1F510F5C9B23}"/>
            </c:ext>
          </c:extLst>
        </c:ser>
        <c:ser>
          <c:idx val="5"/>
          <c:order val="5"/>
          <c:tx>
            <c:strRef>
              <c:f>Sheet4!$A$8</c:f>
              <c:strCache>
                <c:ptCount val="1"/>
                <c:pt idx="0">
                  <c:v>Piešķirtais finansējums</c:v>
                </c:pt>
              </c:strCache>
            </c:strRef>
          </c:tx>
          <c:spPr>
            <a:solidFill>
              <a:srgbClr val="19A898"/>
            </a:solidFill>
            <a:ln>
              <a:noFill/>
            </a:ln>
            <a:effectLst/>
          </c:spPr>
          <c:invertIfNegative val="0"/>
          <c:cat>
            <c:strRef>
              <c:f>Sheet4!$B$2:$M$2</c:f>
              <c:strCache>
                <c:ptCount val="12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</c:strCache>
            </c:strRef>
          </c:cat>
          <c:val>
            <c:numRef>
              <c:f>Sheet4!$B$8:$M$8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6-31F0-46E5-842C-1F510F5C9B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06206216"/>
        <c:axId val="606203336"/>
      </c:barChart>
      <c:lineChart>
        <c:grouping val="standard"/>
        <c:varyColors val="0"/>
        <c:ser>
          <c:idx val="3"/>
          <c:order val="3"/>
          <c:tx>
            <c:strRef>
              <c:f>Sheet4!$A$6</c:f>
              <c:strCache>
                <c:ptCount val="1"/>
                <c:pt idx="0">
                  <c:v>Kopā: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50" charset="-70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Sheet4!$B$2:$M$2</c:f>
              <c:strCache>
                <c:ptCount val="12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</c:strCache>
            </c:strRef>
          </c:cat>
          <c:val>
            <c:numRef>
              <c:f>Sheet4!$B$6:$M$6</c:f>
              <c:numCache>
                <c:formatCode>0.00</c:formatCode>
                <c:ptCount val="12"/>
                <c:pt idx="0">
                  <c:v>69.7</c:v>
                </c:pt>
                <c:pt idx="1">
                  <c:v>84.2</c:v>
                </c:pt>
                <c:pt idx="2">
                  <c:v>102.1</c:v>
                </c:pt>
                <c:pt idx="3">
                  <c:v>71</c:v>
                </c:pt>
                <c:pt idx="4">
                  <c:v>104.06</c:v>
                </c:pt>
                <c:pt idx="5">
                  <c:v>114.31</c:v>
                </c:pt>
                <c:pt idx="6">
                  <c:v>122.43</c:v>
                </c:pt>
                <c:pt idx="7">
                  <c:v>56.63</c:v>
                </c:pt>
                <c:pt idx="8">
                  <c:v>86.550000000000011</c:v>
                </c:pt>
                <c:pt idx="9">
                  <c:v>76.14</c:v>
                </c:pt>
                <c:pt idx="10">
                  <c:v>41.3</c:v>
                </c:pt>
                <c:pt idx="11">
                  <c:v>40.6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31F0-46E5-842C-1F510F5C9B23}"/>
            </c:ext>
          </c:extLst>
        </c:ser>
        <c:ser>
          <c:idx val="6"/>
          <c:order val="6"/>
          <c:tx>
            <c:strRef>
              <c:f>Sheet4!$A$9</c:f>
              <c:strCache>
                <c:ptCount val="1"/>
                <c:pt idx="0">
                  <c:v>Pavisam kopā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strRef>
              <c:f>Sheet4!$B$2:$M$2</c:f>
              <c:strCache>
                <c:ptCount val="12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</c:strCache>
            </c:strRef>
          </c:cat>
          <c:val>
            <c:numRef>
              <c:f>Sheet4!$B$9:$M$9</c:f>
              <c:numCache>
                <c:formatCode>0.00</c:formatCode>
                <c:ptCount val="12"/>
                <c:pt idx="0">
                  <c:v>69.7</c:v>
                </c:pt>
                <c:pt idx="1">
                  <c:v>84.2</c:v>
                </c:pt>
                <c:pt idx="2">
                  <c:v>102.1</c:v>
                </c:pt>
                <c:pt idx="3">
                  <c:v>71</c:v>
                </c:pt>
                <c:pt idx="4">
                  <c:v>104.06</c:v>
                </c:pt>
                <c:pt idx="5">
                  <c:v>114.31</c:v>
                </c:pt>
                <c:pt idx="6">
                  <c:v>122.43</c:v>
                </c:pt>
                <c:pt idx="7">
                  <c:v>114.23</c:v>
                </c:pt>
                <c:pt idx="8">
                  <c:v>147.15</c:v>
                </c:pt>
                <c:pt idx="9">
                  <c:v>136.84</c:v>
                </c:pt>
                <c:pt idx="10">
                  <c:v>102</c:v>
                </c:pt>
                <c:pt idx="11">
                  <c:v>101.30000000000001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31F0-46E5-842C-1F510F5C9B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6206216"/>
        <c:axId val="606203336"/>
      </c:lineChart>
      <c:catAx>
        <c:axId val="606206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-70"/>
                <a:ea typeface="+mn-ea"/>
                <a:cs typeface="+mn-cs"/>
              </a:defRPr>
            </a:pPr>
            <a:endParaRPr lang="lv-LV"/>
          </a:p>
        </c:txPr>
        <c:crossAx val="606203336"/>
        <c:crosses val="autoZero"/>
        <c:auto val="1"/>
        <c:lblAlgn val="ctr"/>
        <c:lblOffset val="100"/>
        <c:noMultiLvlLbl val="0"/>
      </c:catAx>
      <c:valAx>
        <c:axId val="606203336"/>
        <c:scaling>
          <c:orientation val="minMax"/>
          <c:max val="1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-70"/>
                <a:ea typeface="+mn-ea"/>
                <a:cs typeface="+mn-cs"/>
              </a:defRPr>
            </a:pPr>
            <a:endParaRPr lang="lv-LV"/>
          </a:p>
        </c:txPr>
        <c:crossAx val="606206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5"/>
        <c:delete val="1"/>
      </c:legendEntry>
      <c:legendEntry>
        <c:idx val="6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50" charset="-70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Montserrat" panose="00000500000000000000" pitchFamily="50" charset="-70"/>
        </a:defRPr>
      </a:pPr>
      <a:endParaRPr lang="lv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Sheet4!$A$13</c:f>
              <c:strCache>
                <c:ptCount val="1"/>
                <c:pt idx="0">
                  <c:v>Valsts budžets</c:v>
                </c:pt>
              </c:strCache>
            </c:strRef>
          </c:tx>
          <c:spPr>
            <a:solidFill>
              <a:srgbClr val="3D3D3D"/>
            </a:solidFill>
            <a:ln>
              <a:noFill/>
            </a:ln>
            <a:effectLst/>
          </c:spPr>
          <c:invertIfNegative val="0"/>
          <c:cat>
            <c:strRef>
              <c:f>Sheet4!$B$12:$M$12</c:f>
              <c:strCache>
                <c:ptCount val="12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</c:strCache>
            </c:strRef>
          </c:cat>
          <c:val>
            <c:numRef>
              <c:f>Sheet4!$B$13:$M$13</c:f>
              <c:numCache>
                <c:formatCode>0.00</c:formatCode>
                <c:ptCount val="12"/>
                <c:pt idx="0">
                  <c:v>8.870000000000001</c:v>
                </c:pt>
                <c:pt idx="1">
                  <c:v>9.1399999999999988</c:v>
                </c:pt>
                <c:pt idx="2">
                  <c:v>32.32</c:v>
                </c:pt>
                <c:pt idx="3">
                  <c:v>14.6</c:v>
                </c:pt>
                <c:pt idx="4">
                  <c:v>17.029999999999998</c:v>
                </c:pt>
                <c:pt idx="5">
                  <c:v>3.9400000000000004</c:v>
                </c:pt>
                <c:pt idx="6">
                  <c:v>13</c:v>
                </c:pt>
                <c:pt idx="7">
                  <c:v>8.84</c:v>
                </c:pt>
                <c:pt idx="8">
                  <c:v>10</c:v>
                </c:pt>
                <c:pt idx="9">
                  <c:v>6.8299999999999983</c:v>
                </c:pt>
                <c:pt idx="10">
                  <c:v>11.239999999999998</c:v>
                </c:pt>
                <c:pt idx="11">
                  <c:v>8.3999999999999986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28-498C-9808-20548865ABBD}"/>
            </c:ext>
          </c:extLst>
        </c:ser>
        <c:ser>
          <c:idx val="1"/>
          <c:order val="1"/>
          <c:tx>
            <c:strRef>
              <c:f>Sheet4!$A$14</c:f>
              <c:strCache>
                <c:ptCount val="1"/>
                <c:pt idx="0">
                  <c:v>ES fondi</c:v>
                </c:pt>
              </c:strCache>
            </c:strRef>
          </c:tx>
          <c:spPr>
            <a:solidFill>
              <a:srgbClr val="FFB700"/>
            </a:solidFill>
            <a:ln>
              <a:noFill/>
            </a:ln>
            <a:effectLst/>
          </c:spPr>
          <c:invertIfNegative val="0"/>
          <c:cat>
            <c:strRef>
              <c:f>Sheet4!$B$12:$M$12</c:f>
              <c:strCache>
                <c:ptCount val="12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</c:strCache>
            </c:strRef>
          </c:cat>
          <c:val>
            <c:numRef>
              <c:f>Sheet4!$B$14:$M$14</c:f>
              <c:numCache>
                <c:formatCode>0.00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1.4</c:v>
                </c:pt>
                <c:pt idx="3">
                  <c:v>0</c:v>
                </c:pt>
                <c:pt idx="4">
                  <c:v>1.84</c:v>
                </c:pt>
                <c:pt idx="5">
                  <c:v>0</c:v>
                </c:pt>
                <c:pt idx="6">
                  <c:v>12.82</c:v>
                </c:pt>
                <c:pt idx="7">
                  <c:v>7.65</c:v>
                </c:pt>
                <c:pt idx="8">
                  <c:v>8.129999999999999</c:v>
                </c:pt>
                <c:pt idx="9">
                  <c:v>2.5700000000000003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28-498C-9808-20548865ABBD}"/>
            </c:ext>
          </c:extLst>
        </c:ser>
        <c:ser>
          <c:idx val="2"/>
          <c:order val="2"/>
          <c:tx>
            <c:strRef>
              <c:f>Sheet4!$A$15</c:f>
              <c:strCache>
                <c:ptCount val="1"/>
                <c:pt idx="0">
                  <c:v>LNG</c:v>
                </c:pt>
              </c:strCache>
            </c:strRef>
          </c:tx>
          <c:spPr>
            <a:solidFill>
              <a:srgbClr val="FFE6A4"/>
            </a:solidFill>
            <a:ln>
              <a:noFill/>
            </a:ln>
            <a:effectLst/>
          </c:spPr>
          <c:invertIfNegative val="0"/>
          <c:cat>
            <c:strRef>
              <c:f>Sheet4!$B$12:$M$12</c:f>
              <c:strCache>
                <c:ptCount val="12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</c:strCache>
            </c:strRef>
          </c:cat>
          <c:val>
            <c:numRef>
              <c:f>Sheet4!$B$15:$M$15</c:f>
              <c:numCache>
                <c:formatCode>0.00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1.74</c:v>
                </c:pt>
                <c:pt idx="5">
                  <c:v>30.27</c:v>
                </c:pt>
                <c:pt idx="6">
                  <c:v>11.29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C28-498C-9808-20548865ABBD}"/>
            </c:ext>
          </c:extLst>
        </c:ser>
        <c:ser>
          <c:idx val="5"/>
          <c:order val="4"/>
          <c:tx>
            <c:strRef>
              <c:f>Sheet4!$A$18</c:f>
              <c:strCache>
                <c:ptCount val="1"/>
                <c:pt idx="0">
                  <c:v>Piešķirtais finansējums</c:v>
                </c:pt>
              </c:strCache>
            </c:strRef>
          </c:tx>
          <c:spPr>
            <a:solidFill>
              <a:srgbClr val="19A898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19A898"/>
              </a:solidFill>
              <a:ln w="25400">
                <a:noFill/>
                <a:prstDash val="dash"/>
              </a:ln>
              <a:effectLst/>
            </c:spPr>
            <c:extLst>
              <c:ext xmlns:c16="http://schemas.microsoft.com/office/drawing/2014/chart" uri="{C3380CC4-5D6E-409C-BE32-E72D297353CC}">
                <c16:uniqueId val="{00000004-8C28-498C-9808-20548865ABB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bg1"/>
                    </a:solidFill>
                    <a:latin typeface="Montserrat" panose="00000500000000000000" pitchFamily="50" charset="-70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Sheet4!$B$12:$M$12</c:f>
              <c:strCache>
                <c:ptCount val="12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</c:strCache>
            </c:strRef>
          </c:cat>
          <c:val>
            <c:numRef>
              <c:f>Sheet4!$B$18:$M$18</c:f>
              <c:numCache>
                <c:formatCode>General</c:formatCode>
                <c:ptCount val="12"/>
                <c:pt idx="6" formatCode="0.00">
                  <c:v>5</c:v>
                </c:pt>
                <c:pt idx="7" formatCode="0.00">
                  <c:v>11.5</c:v>
                </c:pt>
                <c:pt idx="8" formatCode="0.00">
                  <c:v>15</c:v>
                </c:pt>
                <c:pt idx="9" formatCode="0.00">
                  <c:v>17</c:v>
                </c:pt>
                <c:pt idx="10" formatCode="0.00">
                  <c:v>17</c:v>
                </c:pt>
                <c:pt idx="11" formatCode="0.0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C28-498C-9808-20548865ABBD}"/>
            </c:ext>
          </c:extLst>
        </c:ser>
        <c:ser>
          <c:idx val="4"/>
          <c:order val="5"/>
          <c:tx>
            <c:strRef>
              <c:f>Sheet4!$A$17</c:f>
              <c:strCache>
                <c:ptCount val="1"/>
                <c:pt idx="0">
                  <c:v>Nepieciešamais finansējums pēc 2021. gada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w="25400">
              <a:noFill/>
              <a:prstDash val="dash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Montserrat" panose="00000500000000000000" pitchFamily="50" charset="-70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Sheet4!$B$12:$M$12</c:f>
              <c:strCache>
                <c:ptCount val="12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</c:strCache>
            </c:strRef>
          </c:cat>
          <c:val>
            <c:numRef>
              <c:f>Sheet4!$B$17:$M$17</c:f>
              <c:numCache>
                <c:formatCode>General</c:formatCode>
                <c:ptCount val="12"/>
                <c:pt idx="6" formatCode="0.00">
                  <c:v>30.333333333333336</c:v>
                </c:pt>
                <c:pt idx="7" formatCode="0.00">
                  <c:v>23.833333333333336</c:v>
                </c:pt>
                <c:pt idx="8" formatCode="0.00">
                  <c:v>20.333333333333336</c:v>
                </c:pt>
                <c:pt idx="9" formatCode="0.00">
                  <c:v>18.333333333333336</c:v>
                </c:pt>
                <c:pt idx="10" formatCode="0.00">
                  <c:v>18.333333333333336</c:v>
                </c:pt>
                <c:pt idx="11" formatCode="0.00">
                  <c:v>18.333333333333336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C28-498C-9808-20548865AB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06206216"/>
        <c:axId val="606203336"/>
      </c:barChart>
      <c:lineChart>
        <c:grouping val="standard"/>
        <c:varyColors val="0"/>
        <c:ser>
          <c:idx val="3"/>
          <c:order val="3"/>
          <c:tx>
            <c:strRef>
              <c:f>Sheet4!$A$16</c:f>
              <c:strCache>
                <c:ptCount val="1"/>
                <c:pt idx="0">
                  <c:v>Kopā: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50" charset="-70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Sheet4!$B$12:$M$12</c:f>
              <c:strCache>
                <c:ptCount val="12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</c:strCache>
            </c:strRef>
          </c:cat>
          <c:val>
            <c:numRef>
              <c:f>Sheet4!$B$16:$M$16</c:f>
              <c:numCache>
                <c:formatCode>0.00</c:formatCode>
                <c:ptCount val="12"/>
                <c:pt idx="0">
                  <c:v>8.870000000000001</c:v>
                </c:pt>
                <c:pt idx="1">
                  <c:v>9.1399999999999988</c:v>
                </c:pt>
                <c:pt idx="2">
                  <c:v>33.72</c:v>
                </c:pt>
                <c:pt idx="3">
                  <c:v>14.6</c:v>
                </c:pt>
                <c:pt idx="4">
                  <c:v>20.609999999999996</c:v>
                </c:pt>
                <c:pt idx="5">
                  <c:v>34.21</c:v>
                </c:pt>
                <c:pt idx="6">
                  <c:v>42.11</c:v>
                </c:pt>
                <c:pt idx="7">
                  <c:v>27.990000000000002</c:v>
                </c:pt>
                <c:pt idx="8">
                  <c:v>33.129999999999995</c:v>
                </c:pt>
                <c:pt idx="9">
                  <c:v>26.4</c:v>
                </c:pt>
                <c:pt idx="10">
                  <c:v>28.24</c:v>
                </c:pt>
                <c:pt idx="11">
                  <c:v>25.4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8C28-498C-9808-20548865ABBD}"/>
            </c:ext>
          </c:extLst>
        </c:ser>
        <c:ser>
          <c:idx val="6"/>
          <c:order val="6"/>
          <c:tx>
            <c:strRef>
              <c:f>Sheet4!$A$19</c:f>
              <c:strCache>
                <c:ptCount val="1"/>
                <c:pt idx="0">
                  <c:v>Pavisam kopā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strRef>
              <c:f>Sheet4!$B$12:$M$12</c:f>
              <c:strCache>
                <c:ptCount val="12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</c:strCache>
            </c:strRef>
          </c:cat>
          <c:val>
            <c:numRef>
              <c:f>Sheet4!$B$19:$M$19</c:f>
              <c:numCache>
                <c:formatCode>0.00</c:formatCode>
                <c:ptCount val="12"/>
                <c:pt idx="0">
                  <c:v>8.870000000000001</c:v>
                </c:pt>
                <c:pt idx="1">
                  <c:v>9.1399999999999988</c:v>
                </c:pt>
                <c:pt idx="2">
                  <c:v>33.72</c:v>
                </c:pt>
                <c:pt idx="3">
                  <c:v>14.6</c:v>
                </c:pt>
                <c:pt idx="4">
                  <c:v>20.609999999999996</c:v>
                </c:pt>
                <c:pt idx="5">
                  <c:v>34.21</c:v>
                </c:pt>
                <c:pt idx="6">
                  <c:v>72.443333333333328</c:v>
                </c:pt>
                <c:pt idx="7">
                  <c:v>51.823333333333338</c:v>
                </c:pt>
                <c:pt idx="8">
                  <c:v>53.463333333333331</c:v>
                </c:pt>
                <c:pt idx="9">
                  <c:v>44.733333333333334</c:v>
                </c:pt>
                <c:pt idx="10">
                  <c:v>46.573333333333338</c:v>
                </c:pt>
                <c:pt idx="11">
                  <c:v>43.733333333333334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8C28-498C-9808-20548865AB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6206216"/>
        <c:axId val="606203336"/>
      </c:lineChart>
      <c:catAx>
        <c:axId val="606206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-70"/>
                <a:ea typeface="+mn-ea"/>
                <a:cs typeface="+mn-cs"/>
              </a:defRPr>
            </a:pPr>
            <a:endParaRPr lang="lv-LV"/>
          </a:p>
        </c:txPr>
        <c:crossAx val="606203336"/>
        <c:crosses val="autoZero"/>
        <c:auto val="1"/>
        <c:lblAlgn val="ctr"/>
        <c:lblOffset val="100"/>
        <c:noMultiLvlLbl val="0"/>
      </c:catAx>
      <c:valAx>
        <c:axId val="606203336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+mn-ea"/>
                <a:cs typeface="+mn-cs"/>
              </a:defRPr>
            </a:pPr>
            <a:endParaRPr lang="lv-LV"/>
          </a:p>
        </c:txPr>
        <c:crossAx val="606206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5"/>
        <c:delete val="1"/>
      </c:legendEntry>
      <c:legendEntry>
        <c:idx val="6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50" charset="-70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Montserrat" panose="00000500000000000000" pitchFamily="50" charset="-70"/>
        </a:defRPr>
      </a:pPr>
      <a:endParaRPr lang="lv-LV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tx1"/>
                </a:solidFill>
                <a:latin typeface="Montserrat" panose="00000500000000000000" pitchFamily="50" charset="-70"/>
                <a:ea typeface="+mn-ea"/>
                <a:cs typeface="+mn-cs"/>
              </a:defRPr>
            </a:pPr>
            <a:r>
              <a:rPr lang="lv-LV" sz="1100">
                <a:solidFill>
                  <a:srgbClr val="545454"/>
                </a:solidFill>
              </a:rPr>
              <a:t>IZPILDE REĢIONĀLIE AUTOCEĻI, </a:t>
            </a:r>
          </a:p>
          <a:p>
            <a:pPr>
              <a:defRPr sz="1000"/>
            </a:pPr>
            <a:r>
              <a:rPr lang="lv-LV" sz="1100">
                <a:solidFill>
                  <a:srgbClr val="545454"/>
                </a:solidFill>
              </a:rPr>
              <a:t>2024. GADS, KM</a:t>
            </a:r>
          </a:p>
        </c:rich>
      </c:tx>
      <c:layout>
        <c:manualLayout>
          <c:xMode val="edge"/>
          <c:yMode val="edge"/>
          <c:x val="0.21541919625978009"/>
          <c:y val="4.16411191296678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tx1"/>
              </a:solidFill>
              <a:latin typeface="Montserrat" panose="00000500000000000000" pitchFamily="50" charset="-70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0.18922086922675233"/>
          <c:y val="0.32428959631430554"/>
          <c:w val="0.58854052536303203"/>
          <c:h val="0.57730074469476478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19A89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B44-4330-AA6C-31F69E4CBF28}"/>
              </c:ext>
            </c:extLst>
          </c:dPt>
          <c:dPt>
            <c:idx val="1"/>
            <c:bubble3D val="0"/>
            <c:spPr>
              <a:solidFill>
                <a:srgbClr val="FF4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B44-4330-AA6C-31F69E4CBF28}"/>
              </c:ext>
            </c:extLst>
          </c:dPt>
          <c:dLbls>
            <c:dLbl>
              <c:idx val="0"/>
              <c:layout>
                <c:manualLayout>
                  <c:x val="0.17499151334354951"/>
                  <c:y val="-0.14845441499692336"/>
                </c:manualLayout>
              </c:layout>
              <c:tx>
                <c:rich>
                  <a:bodyPr/>
                  <a:lstStyle/>
                  <a:p>
                    <a:fld id="{37D5D440-803A-4306-B591-CFB03B71CD9E}" type="VALUE">
                      <a:rPr lang="en-US">
                        <a:solidFill>
                          <a:srgbClr val="545454"/>
                        </a:solidFill>
                      </a:rPr>
                      <a:pPr/>
                      <a:t>[VALUE]</a:t>
                    </a:fld>
                    <a:endParaRPr lang="lv-LV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B44-4330-AA6C-31F69E4CBF28}"/>
                </c:ext>
              </c:extLst>
            </c:dLbl>
            <c:dLbl>
              <c:idx val="1"/>
              <c:layout>
                <c:manualLayout>
                  <c:x val="-0.1606446070548071"/>
                  <c:y val="0.14600840910159013"/>
                </c:manualLayout>
              </c:layout>
              <c:tx>
                <c:rich>
                  <a:bodyPr/>
                  <a:lstStyle/>
                  <a:p>
                    <a:fld id="{6BF03793-6DDC-495E-AFB5-FC0A2172EA98}" type="VALUE">
                      <a:rPr lang="en-US">
                        <a:solidFill>
                          <a:srgbClr val="545454"/>
                        </a:solidFill>
                      </a:rPr>
                      <a:pPr/>
                      <a:t>[VALUE]</a:t>
                    </a:fld>
                    <a:endParaRPr lang="lv-LV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633963264848303"/>
                      <c:h val="0.1492140102146430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B44-4330-AA6C-31F69E4CBF28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Montserrat" panose="00000500000000000000" pitchFamily="50" charset="-70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Sheet2!$D$10:$E$10</c:f>
              <c:numCache>
                <c:formatCode>0.00%</c:formatCode>
                <c:ptCount val="2"/>
                <c:pt idx="0">
                  <c:v>0.35321715817694371</c:v>
                </c:pt>
                <c:pt idx="1">
                  <c:v>0.64678284182305634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44-4330-AA6C-31F69E4CBF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  <a:latin typeface="Montserrat" panose="00000500000000000000" pitchFamily="50" charset="-70"/>
        </a:defRPr>
      </a:pPr>
      <a:endParaRPr lang="lv-LV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tx1"/>
                </a:solidFill>
                <a:latin typeface="Montserrat" panose="00000500000000000000" pitchFamily="50" charset="-70"/>
                <a:ea typeface="+mn-ea"/>
                <a:cs typeface="+mn-cs"/>
              </a:defRPr>
            </a:pPr>
            <a:r>
              <a:rPr lang="lv-LV" sz="1100">
                <a:solidFill>
                  <a:srgbClr val="545454"/>
                </a:solidFill>
              </a:rPr>
              <a:t>PLĀNOTĀ IZPILDE REĢIONĀLIE AUTOCEĻI 2027. GADS, KM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tx1"/>
              </a:solidFill>
              <a:latin typeface="Montserrat" panose="00000500000000000000" pitchFamily="50" charset="-70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doughnutChart>
        <c:varyColors val="1"/>
        <c:ser>
          <c:idx val="0"/>
          <c:order val="0"/>
          <c:spPr>
            <a:solidFill>
              <a:srgbClr val="00B050"/>
            </a:solidFill>
          </c:spPr>
          <c:dPt>
            <c:idx val="0"/>
            <c:bubble3D val="0"/>
            <c:spPr>
              <a:solidFill>
                <a:srgbClr val="FF4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88B-4BEE-B0BD-739F23E7952D}"/>
              </c:ext>
            </c:extLst>
          </c:dPt>
          <c:dPt>
            <c:idx val="1"/>
            <c:bubble3D val="0"/>
            <c:spPr>
              <a:solidFill>
                <a:srgbClr val="19A89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88B-4BEE-B0BD-739F23E7952D}"/>
              </c:ext>
            </c:extLst>
          </c:dPt>
          <c:dLbls>
            <c:dLbl>
              <c:idx val="0"/>
              <c:layout>
                <c:manualLayout>
                  <c:x val="-0.12065755406852388"/>
                  <c:y val="0.26892222021287865"/>
                </c:manualLayout>
              </c:layout>
              <c:tx>
                <c:rich>
                  <a:bodyPr/>
                  <a:lstStyle/>
                  <a:p>
                    <a:fld id="{CEBBE96C-2864-451B-B2E0-65E8B054B65C}" type="VALUE">
                      <a:rPr lang="en-US" sz="1200">
                        <a:solidFill>
                          <a:srgbClr val="545454"/>
                        </a:solidFill>
                      </a:rPr>
                      <a:pPr/>
                      <a:t>[VALUE]</a:t>
                    </a:fld>
                    <a:endParaRPr lang="lv-LV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88B-4BEE-B0BD-739F23E7952D}"/>
                </c:ext>
              </c:extLst>
            </c:dLbl>
            <c:dLbl>
              <c:idx val="1"/>
              <c:layout>
                <c:manualLayout>
                  <c:x val="0.12085867103837637"/>
                  <c:y val="-0.25460725239863902"/>
                </c:manualLayout>
              </c:layout>
              <c:tx>
                <c:rich>
                  <a:bodyPr/>
                  <a:lstStyle/>
                  <a:p>
                    <a:fld id="{135357D1-7706-458C-87B1-2E834524C129}" type="VALUE">
                      <a:rPr lang="en-US" sz="1200">
                        <a:solidFill>
                          <a:srgbClr val="545454"/>
                        </a:solidFill>
                      </a:rPr>
                      <a:pPr/>
                      <a:t>[VALUE]</a:t>
                    </a:fld>
                    <a:endParaRPr lang="lv-LV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777792303923948"/>
                      <c:h val="0.1829189864775933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88B-4BEE-B0BD-739F23E7952D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Montserrat" panose="00000500000000000000" pitchFamily="50" charset="-70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Sheet2!$H$10:$I$10</c:f>
              <c:numCache>
                <c:formatCode>0.00%</c:formatCode>
                <c:ptCount val="2"/>
                <c:pt idx="0">
                  <c:v>0.50067024128686322</c:v>
                </c:pt>
                <c:pt idx="1">
                  <c:v>0.49932975871313678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88B-4BEE-B0BD-739F23E795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>
          <a:latin typeface="Montserrat" panose="00000500000000000000" pitchFamily="50" charset="-70"/>
        </a:defRPr>
      </a:pPr>
      <a:endParaRPr lang="lv-LV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tx1"/>
                </a:solidFill>
                <a:latin typeface="Montserrat" panose="00000500000000000000" pitchFamily="50" charset="-70"/>
                <a:ea typeface="+mn-ea"/>
                <a:cs typeface="Monotxt" panose="00000400000000000000" pitchFamily="2" charset="0"/>
              </a:defRPr>
            </a:pPr>
            <a:r>
              <a:rPr lang="lv-LV" sz="1100">
                <a:solidFill>
                  <a:srgbClr val="545454"/>
                </a:solidFill>
              </a:rPr>
              <a:t>IZPILDE VIETĒJĀ SASNIEDZAMĪBA </a:t>
            </a:r>
          </a:p>
          <a:p>
            <a:pPr>
              <a:defRPr sz="1000"/>
            </a:pPr>
            <a:r>
              <a:rPr lang="lv-LV" sz="1100">
                <a:solidFill>
                  <a:srgbClr val="545454"/>
                </a:solidFill>
              </a:rPr>
              <a:t>2024. GADS, KM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tx1"/>
              </a:solidFill>
              <a:latin typeface="Montserrat" panose="00000500000000000000" pitchFamily="50" charset="-70"/>
              <a:ea typeface="+mn-ea"/>
              <a:cs typeface="Monotxt" panose="00000400000000000000" pitchFamily="2" charset="0"/>
            </a:defRPr>
          </a:pPr>
          <a:endParaRPr lang="lv-LV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19A89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0CF-4A5A-A3D8-C99B79B6DD59}"/>
              </c:ext>
            </c:extLst>
          </c:dPt>
          <c:dPt>
            <c:idx val="1"/>
            <c:bubble3D val="0"/>
            <c:spPr>
              <a:solidFill>
                <a:srgbClr val="FF4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0CF-4A5A-A3D8-C99B79B6DD59}"/>
              </c:ext>
            </c:extLst>
          </c:dPt>
          <c:dLbls>
            <c:dLbl>
              <c:idx val="0"/>
              <c:layout>
                <c:manualLayout>
                  <c:x val="0.18395795968226869"/>
                  <c:y val="-0.13589820689271426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100" b="1" i="0" u="none" strike="noStrike" kern="1200" baseline="0">
                        <a:solidFill>
                          <a:schemeClr val="tx1"/>
                        </a:solidFill>
                        <a:latin typeface="Montserrat" panose="00000500000000000000" pitchFamily="50" charset="-70"/>
                        <a:ea typeface="+mn-ea"/>
                        <a:cs typeface="Monotxt" panose="00000400000000000000" pitchFamily="2" charset="0"/>
                      </a:defRPr>
                    </a:pPr>
                    <a:fld id="{BD251F3D-9924-41F3-B46A-C51A113D93E2}" type="VALUE">
                      <a:rPr lang="en-US" sz="1200">
                        <a:solidFill>
                          <a:srgbClr val="545454"/>
                        </a:solidFill>
                      </a:rPr>
                      <a:pPr>
                        <a:defRPr sz="1100"/>
                      </a:pPr>
                      <a:t>[VALUE]</a:t>
                    </a:fld>
                    <a:endParaRPr lang="lv-LV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tx1"/>
                      </a:solidFill>
                      <a:latin typeface="Montserrat" panose="00000500000000000000" pitchFamily="50" charset="-70"/>
                      <a:ea typeface="+mn-ea"/>
                      <a:cs typeface="Monotxt" panose="00000400000000000000" pitchFamily="2" charset="0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0CF-4A5A-A3D8-C99B79B6DD59}"/>
                </c:ext>
              </c:extLst>
            </c:dLbl>
            <c:dLbl>
              <c:idx val="1"/>
              <c:layout>
                <c:manualLayout>
                  <c:x val="-0.18585659301539148"/>
                  <c:y val="0.12805177971364357"/>
                </c:manualLayout>
              </c:layout>
              <c:tx>
                <c:rich>
                  <a:bodyPr/>
                  <a:lstStyle/>
                  <a:p>
                    <a:fld id="{F4590845-AACE-4BF8-9B14-85688FC06B54}" type="VALUE">
                      <a:rPr lang="en-US" sz="1200">
                        <a:solidFill>
                          <a:srgbClr val="545454"/>
                        </a:solidFill>
                      </a:rPr>
                      <a:pPr/>
                      <a:t>[VALUE]</a:t>
                    </a:fld>
                    <a:endParaRPr lang="lv-LV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0CF-4A5A-A3D8-C99B79B6DD59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Montserrat" panose="00000500000000000000" pitchFamily="50" charset="-70"/>
                    <a:ea typeface="+mn-ea"/>
                    <a:cs typeface="Monotxt" panose="00000400000000000000" pitchFamily="2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Sheet2!$D$11:$E$11</c:f>
              <c:numCache>
                <c:formatCode>0.00%</c:formatCode>
                <c:ptCount val="2"/>
                <c:pt idx="0">
                  <c:v>0.23747680890538034</c:v>
                </c:pt>
                <c:pt idx="1">
                  <c:v>0.76252319109461963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0CF-4A5A-A3D8-C99B79B6DD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>
          <a:solidFill>
            <a:schemeClr val="tx1"/>
          </a:solidFill>
          <a:latin typeface="Montserrat" panose="00000500000000000000" pitchFamily="50" charset="-70"/>
          <a:cs typeface="Monotxt" panose="00000400000000000000" pitchFamily="2" charset="0"/>
        </a:defRPr>
      </a:pPr>
      <a:endParaRPr lang="lv-LV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/>
                </a:solidFill>
                <a:latin typeface="Montserrat" panose="00000500000000000000" pitchFamily="50" charset="-70"/>
                <a:ea typeface="+mn-ea"/>
                <a:cs typeface="+mn-cs"/>
              </a:defRPr>
            </a:pPr>
            <a:r>
              <a:rPr lang="lv-LV" sz="1100">
                <a:solidFill>
                  <a:srgbClr val="545454"/>
                </a:solidFill>
              </a:rPr>
              <a:t>PLĀNOTĀ IZPILDE VIETĒJĀ SASNIEDZAMĪBA</a:t>
            </a:r>
          </a:p>
          <a:p>
            <a:pPr>
              <a:defRPr sz="1100"/>
            </a:pPr>
            <a:r>
              <a:rPr lang="lv-LV" sz="1100">
                <a:solidFill>
                  <a:srgbClr val="545454"/>
                </a:solidFill>
              </a:rPr>
              <a:t>2027. GADS, KM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/>
              </a:solidFill>
              <a:latin typeface="Montserrat" panose="00000500000000000000" pitchFamily="50" charset="-70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FF4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982-4A1A-AAB8-CBFE47762BF2}"/>
              </c:ext>
            </c:extLst>
          </c:dPt>
          <c:dPt>
            <c:idx val="1"/>
            <c:bubble3D val="0"/>
            <c:spPr>
              <a:solidFill>
                <a:srgbClr val="19A89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982-4A1A-AAB8-CBFE47762BF2}"/>
              </c:ext>
            </c:extLst>
          </c:dPt>
          <c:dLbls>
            <c:dLbl>
              <c:idx val="0"/>
              <c:layout>
                <c:manualLayout>
                  <c:x val="-9.7351384215864811E-2"/>
                  <c:y val="0.26352695439277579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chemeClr val="tx1"/>
                        </a:solidFill>
                        <a:latin typeface="Montserrat" panose="00000500000000000000" pitchFamily="50" charset="-70"/>
                        <a:ea typeface="+mn-ea"/>
                        <a:cs typeface="+mn-cs"/>
                      </a:defRPr>
                    </a:pPr>
                    <a:fld id="{859A41D6-9518-4598-B2EE-995FD6237B13}" type="VALUE">
                      <a:rPr lang="en-US" sz="1200">
                        <a:solidFill>
                          <a:srgbClr val="545454"/>
                        </a:solidFill>
                      </a:rPr>
                      <a:pPr>
                        <a:defRPr sz="1200"/>
                      </a:pPr>
                      <a:t>[VALUE]</a:t>
                    </a:fld>
                    <a:endParaRPr lang="lv-LV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Montserrat" panose="00000500000000000000" pitchFamily="50" charset="-70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982-4A1A-AAB8-CBFE47762BF2}"/>
                </c:ext>
              </c:extLst>
            </c:dLbl>
            <c:dLbl>
              <c:idx val="1"/>
              <c:layout>
                <c:manualLayout>
                  <c:x val="0.10920410048346059"/>
                  <c:y val="-0.2592648870065263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chemeClr val="tx1"/>
                        </a:solidFill>
                        <a:latin typeface="Montserrat" panose="00000500000000000000" pitchFamily="50" charset="-70"/>
                        <a:ea typeface="+mn-ea"/>
                        <a:cs typeface="+mn-cs"/>
                      </a:defRPr>
                    </a:pPr>
                    <a:fld id="{91F3AAF0-7ADF-44EB-A80C-BDA2CF7A2808}" type="VALUE">
                      <a:rPr lang="en-US" sz="1200">
                        <a:solidFill>
                          <a:srgbClr val="545454"/>
                        </a:solidFill>
                      </a:rPr>
                      <a:pPr>
                        <a:defRPr sz="1200"/>
                      </a:pPr>
                      <a:t>[VALUE]</a:t>
                    </a:fld>
                    <a:endParaRPr lang="lv-LV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Montserrat" panose="00000500000000000000" pitchFamily="50" charset="-70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982-4A1A-AAB8-CBFE47762BF2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Montserrat" panose="00000500000000000000" pitchFamily="50" charset="-70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Sheet2!$H$11:$I$11</c:f>
              <c:numCache>
                <c:formatCode>0.00%</c:formatCode>
                <c:ptCount val="2"/>
                <c:pt idx="0">
                  <c:v>0.50556586270871984</c:v>
                </c:pt>
                <c:pt idx="1">
                  <c:v>0.49443413729128016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982-4A1A-AAB8-CBFE47762B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>
          <a:solidFill>
            <a:schemeClr val="tx1"/>
          </a:solidFill>
          <a:latin typeface="Montserrat" panose="00000500000000000000" pitchFamily="50" charset="-70"/>
        </a:defRPr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BE964E-9C39-3C49-AA3C-1DEC2C16E91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F3CE2F-936C-0F48-86EB-82744A19432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1E5DA71-AD26-9A49-80A9-F29E66729191}" type="datetimeFigureOut">
              <a:rPr lang="lv-LV" altLang="lv-LV"/>
              <a:pPr>
                <a:defRPr/>
              </a:pPr>
              <a:t>06.02.2025</a:t>
            </a:fld>
            <a:endParaRPr lang="lv-LV" altLang="lv-LV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FE6E004-3590-8D4A-81E2-2D0C4C8F36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lv-LV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8014F86-C55B-8846-86B0-73D6539AAC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lv-LV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451F03-A5D8-5D45-9909-5766813137D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D0C637-3CF8-6E44-AC6D-F543E1329E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C814D1-70A8-6F41-8C4D-91D0DE9A9AB7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683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382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4081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780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348940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18729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88515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58305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C814D1-70A8-6F41-8C4D-91D0DE9A9AB7}" type="slidenum">
              <a:rPr lang="lv-LV" altLang="lv-LV" smtClean="0"/>
              <a:pPr>
                <a:defRPr/>
              </a:pPr>
              <a:t>2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493129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584FF-9E6C-541C-97A7-9A61A6DCD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143553-90B6-E09D-3A33-D87EF4C2E4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F529E6-FDFB-03A4-2F0B-56B7F377AA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C1B527-6D48-FF95-B99B-7330E14C2D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C814D1-70A8-6F41-8C4D-91D0DE9A9AB7}" type="slidenum">
              <a:rPr lang="lv-LV" altLang="lv-LV" smtClean="0"/>
              <a:pPr>
                <a:defRPr/>
              </a:pPr>
              <a:t>13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94856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94344991-F404-6047-90ED-C7A266A18F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483" y="0"/>
            <a:ext cx="2545034" cy="280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F7532285-D0F2-4A4C-890D-C7226BC9C0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6100"/>
            <a:ext cx="9144000" cy="18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56B1AD4-C79B-234F-BBE1-B24B6C038225}"/>
              </a:ext>
            </a:extLst>
          </p:cNvPr>
          <p:cNvSpPr txBox="1">
            <a:spLocks/>
          </p:cNvSpPr>
          <p:nvPr userDrawn="1"/>
        </p:nvSpPr>
        <p:spPr>
          <a:xfrm>
            <a:off x="685802" y="3543303"/>
            <a:ext cx="7772400" cy="777479"/>
          </a:xfrm>
          <a:prstGeom prst="rect">
            <a:avLst/>
          </a:prstGeom>
        </p:spPr>
        <p:txBody>
          <a:bodyPr lIns="93957" tIns="46980" rIns="93957" bIns="46980">
            <a:normAutofit/>
          </a:bodyPr>
          <a:lstStyle>
            <a:lvl1pPr algn="l" defTabSz="939575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v-LV" sz="140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5802" y="2628902"/>
            <a:ext cx="7772400" cy="720332"/>
          </a:xfrm>
        </p:spPr>
        <p:txBody>
          <a:bodyPr anchor="t">
            <a:normAutofit/>
          </a:bodyPr>
          <a:lstStyle>
            <a:lvl1pPr algn="ctr">
              <a:defRPr sz="28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85802" y="3543300"/>
            <a:ext cx="7772400" cy="685800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685802" y="4320779"/>
            <a:ext cx="7772400" cy="479822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995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8E8838F2-65B2-374C-859F-CE47F9F07E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1271098-A84A-1846-9C58-5587706CA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228604"/>
            <a:ext cx="6096000" cy="800099"/>
          </a:xfrm>
        </p:spPr>
        <p:txBody>
          <a:bodyPr anchor="t">
            <a:normAutofit/>
          </a:bodyPr>
          <a:lstStyle>
            <a:lvl1pPr algn="l">
              <a:defRPr sz="22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A205C238-48A1-C54D-A6D4-170DA357DB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0801" y="4743450"/>
            <a:ext cx="1981200" cy="228600"/>
          </a:xfrm>
        </p:spPr>
        <p:txBody>
          <a:bodyPr>
            <a:normAutofit/>
          </a:bodyPr>
          <a:lstStyle>
            <a:lvl1pPr marL="0" indent="0">
              <a:buNone/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5F2FB63D-5E72-DC40-822A-242CA5E7A3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76800" y="4743450"/>
            <a:ext cx="3657600" cy="228600"/>
          </a:xfrm>
        </p:spPr>
        <p:txBody>
          <a:bodyPr>
            <a:normAutofit/>
          </a:bodyPr>
          <a:lstStyle>
            <a:lvl1pPr marL="0" indent="0" algn="r">
              <a:buNone/>
              <a:defRPr sz="8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22">
            <a:extLst>
              <a:ext uri="{FF2B5EF4-FFF2-40B4-BE49-F238E27FC236}">
                <a16:creationId xmlns:a16="http://schemas.microsoft.com/office/drawing/2014/main" id="{78B44F43-3E82-3F4C-AA2C-63A585194E8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4743450"/>
            <a:ext cx="304800" cy="228600"/>
          </a:xfrm>
        </p:spPr>
        <p:txBody>
          <a:bodyPr/>
          <a:lstStyle>
            <a:lvl1pPr>
              <a:defRPr sz="8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‹#›</a:t>
            </a:fld>
            <a:endParaRPr lang="en-US" altLang="lv-LV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AAE505E-B21B-C244-B9D9-416EB3DB86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90800" y="1233488"/>
            <a:ext cx="6096000" cy="1635125"/>
          </a:xfrm>
        </p:spPr>
        <p:txBody>
          <a:bodyPr/>
          <a:lstStyle>
            <a:lvl1pPr marL="0" indent="0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894" indent="0">
              <a:buNone/>
              <a:defRPr/>
            </a:lvl2pPr>
            <a:lvl3pPr marL="939788" indent="0">
              <a:buNone/>
              <a:defRPr/>
            </a:lvl3pPr>
            <a:lvl4pPr marL="1409684" indent="0">
              <a:buNone/>
              <a:defRPr/>
            </a:lvl4pPr>
            <a:lvl5pPr marL="1879578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D0DA838-0E7B-C24A-A054-5FE70FA1C4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90800" y="3073398"/>
            <a:ext cx="6096000" cy="334820"/>
          </a:xfrm>
        </p:spPr>
        <p:txBody>
          <a:bodyPr/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894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39788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409684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79578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, </a:t>
            </a:r>
            <a:r>
              <a:rPr lang="en-GB" dirty="0" err="1"/>
              <a:t>uzvārds</a:t>
            </a:r>
            <a:endParaRPr lang="lv-LV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D05E568-A2E5-B041-BAAA-1C40290DAF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90800" y="3502889"/>
            <a:ext cx="6096000" cy="334820"/>
          </a:xfrm>
        </p:spPr>
        <p:txBody>
          <a:bodyPr/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894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39788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409684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79578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 err="1"/>
              <a:t>Ieņemamais</a:t>
            </a:r>
            <a:r>
              <a:rPr lang="en-GB" dirty="0"/>
              <a:t> </a:t>
            </a:r>
            <a:r>
              <a:rPr lang="en-GB" dirty="0" err="1"/>
              <a:t>amats</a:t>
            </a:r>
            <a:endParaRPr lang="lv-LV" dirty="0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A265D1A6-5CF4-F748-B1C6-AA94AFCF9F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90800" y="3932380"/>
            <a:ext cx="6096000" cy="334820"/>
          </a:xfrm>
        </p:spPr>
        <p:txBody>
          <a:bodyPr/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894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39788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409684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79578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 err="1"/>
              <a:t>Kontakti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110187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A1D37585-5679-524D-8A3C-B71CEE3AA7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6100"/>
            <a:ext cx="9144000" cy="18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85802" y="3543300"/>
            <a:ext cx="7772400" cy="685800"/>
          </a:xfrm>
        </p:spPr>
        <p:txBody>
          <a:bodyPr>
            <a:normAutofit/>
          </a:bodyPr>
          <a:lstStyle>
            <a:lvl1pPr marL="0" indent="0" algn="ctr">
              <a:buNone/>
              <a:defRPr sz="140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685802" y="4320779"/>
            <a:ext cx="7772400" cy="479822"/>
          </a:xfrm>
        </p:spPr>
        <p:txBody>
          <a:bodyPr>
            <a:normAutofit/>
          </a:bodyPr>
          <a:lstStyle>
            <a:lvl1pPr marL="0" indent="0" algn="ctr">
              <a:buNone/>
              <a:defRPr sz="140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BB19280-FDC1-4447-91B3-227EAEFC18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483" y="0"/>
            <a:ext cx="2545034" cy="280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40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85751"/>
            <a:ext cx="6096000" cy="777482"/>
          </a:xfrm>
        </p:spPr>
        <p:txBody>
          <a:bodyPr anchor="t">
            <a:normAutofit/>
          </a:bodyPr>
          <a:lstStyle>
            <a:lvl1pPr algn="l">
              <a:defRPr sz="22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314451"/>
            <a:ext cx="6096000" cy="328018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1" y="4743450"/>
            <a:ext cx="1981200" cy="228600"/>
          </a:xfrm>
        </p:spPr>
        <p:txBody>
          <a:bodyPr>
            <a:normAutofit/>
          </a:bodyPr>
          <a:lstStyle>
            <a:lvl1pPr marL="0" indent="0">
              <a:buNone/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4743450"/>
            <a:ext cx="3657600" cy="228600"/>
          </a:xfrm>
        </p:spPr>
        <p:txBody>
          <a:bodyPr>
            <a:normAutofit/>
          </a:bodyPr>
          <a:lstStyle>
            <a:lvl1pPr marL="0" indent="0" algn="r">
              <a:buNone/>
              <a:defRPr sz="8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50CF6814-3A73-124F-AF0E-5D603A2DDD9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4743450"/>
            <a:ext cx="304800" cy="228600"/>
          </a:xfrm>
        </p:spPr>
        <p:txBody>
          <a:bodyPr/>
          <a:lstStyle>
            <a:lvl1pPr>
              <a:defRPr sz="9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‹#›</a:t>
            </a:fld>
            <a:endParaRPr lang="en-US" altLang="lv-LV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1FBA2D32-65FA-5442-AC40-75797C1165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178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743203"/>
            <a:ext cx="6096000" cy="1038221"/>
          </a:xfrm>
        </p:spPr>
        <p:txBody>
          <a:bodyPr anchor="t">
            <a:normAutofit/>
          </a:bodyPr>
          <a:lstStyle>
            <a:lvl1pPr algn="l">
              <a:defRPr sz="2200" b="1" cap="none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v-LV" dirty="0" err="1"/>
              <a:t>Click</a:t>
            </a:r>
            <a:r>
              <a:rPr lang="lv-LV" dirty="0"/>
              <a:t> to </a:t>
            </a:r>
            <a:r>
              <a:rPr lang="lv-LV" dirty="0" err="1"/>
              <a:t>edit</a:t>
            </a:r>
            <a:r>
              <a:rPr lang="lv-LV" dirty="0"/>
              <a:t> </a:t>
            </a:r>
            <a:r>
              <a:rPr lang="lv-LV" dirty="0" err="1"/>
              <a:t>Master</a:t>
            </a:r>
            <a:r>
              <a:rPr lang="lv-LV" dirty="0"/>
              <a:t> </a:t>
            </a:r>
            <a:r>
              <a:rPr lang="lv-LV" dirty="0" err="1"/>
              <a:t>title</a:t>
            </a:r>
            <a:r>
              <a:rPr lang="lv-LV" dirty="0"/>
              <a:t> </a:t>
            </a:r>
            <a:r>
              <a:rPr lang="lv-LV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285750"/>
            <a:ext cx="6096000" cy="24574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395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09347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79129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348911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818695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88473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758259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C0BAB97B-8F86-F943-8972-FC10C5D837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59C6AF75-BF08-F941-A2B6-EA8595145B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0801" y="4743450"/>
            <a:ext cx="1981200" cy="228600"/>
          </a:xfrm>
        </p:spPr>
        <p:txBody>
          <a:bodyPr>
            <a:normAutofit/>
          </a:bodyPr>
          <a:lstStyle>
            <a:lvl1pPr marL="0" indent="0">
              <a:buNone/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DE8443C5-7CCF-3D44-BCFB-087E9C830A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76800" y="4743450"/>
            <a:ext cx="3657600" cy="228600"/>
          </a:xfrm>
        </p:spPr>
        <p:txBody>
          <a:bodyPr>
            <a:normAutofit/>
          </a:bodyPr>
          <a:lstStyle>
            <a:lvl1pPr marL="0" indent="0" algn="r">
              <a:buNone/>
              <a:defRPr sz="8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22">
            <a:extLst>
              <a:ext uri="{FF2B5EF4-FFF2-40B4-BE49-F238E27FC236}">
                <a16:creationId xmlns:a16="http://schemas.microsoft.com/office/drawing/2014/main" id="{6436A7A6-37B3-3E4D-9BB8-381CC678842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4743450"/>
            <a:ext cx="304800" cy="228600"/>
          </a:xfrm>
        </p:spPr>
        <p:txBody>
          <a:bodyPr/>
          <a:lstStyle>
            <a:lvl1pPr>
              <a:defRPr sz="9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‹#›</a:t>
            </a:fld>
            <a:endParaRPr lang="en-US" altLang="lv-LV" dirty="0"/>
          </a:p>
        </p:txBody>
      </p:sp>
    </p:spTree>
    <p:extLst>
      <p:ext uri="{BB962C8B-B14F-4D97-AF65-F5344CB8AC3E}">
        <p14:creationId xmlns:p14="http://schemas.microsoft.com/office/powerpoint/2010/main" val="2122524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28604"/>
            <a:ext cx="6096000" cy="800099"/>
          </a:xfrm>
        </p:spPr>
        <p:txBody>
          <a:bodyPr anchor="t">
            <a:normAutofit/>
          </a:bodyPr>
          <a:lstStyle>
            <a:lvl1pPr algn="l">
              <a:defRPr sz="22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90801" y="1314451"/>
            <a:ext cx="2895600" cy="3280174"/>
          </a:xfrm>
        </p:spPr>
        <p:txBody>
          <a:bodyPr>
            <a:normAutofit/>
          </a:bodyPr>
          <a:lstStyle>
            <a:lvl1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1314451"/>
            <a:ext cx="2971801" cy="3280180"/>
          </a:xfrm>
        </p:spPr>
        <p:txBody>
          <a:bodyPr>
            <a:normAutofit/>
          </a:bodyPr>
          <a:lstStyle>
            <a:lvl1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C89AC874-789F-7647-B67A-251112F0D8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9B7A5DB2-0E99-3448-8E5E-B2188FBF63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0801" y="4743450"/>
            <a:ext cx="1981200" cy="228600"/>
          </a:xfrm>
        </p:spPr>
        <p:txBody>
          <a:bodyPr>
            <a:normAutofit/>
          </a:bodyPr>
          <a:lstStyle>
            <a:lvl1pPr marL="0" indent="0">
              <a:buNone/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340F00ED-5202-774B-9238-10E9317A1A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76800" y="4743450"/>
            <a:ext cx="3657600" cy="228600"/>
          </a:xfrm>
        </p:spPr>
        <p:txBody>
          <a:bodyPr>
            <a:normAutofit/>
          </a:bodyPr>
          <a:lstStyle>
            <a:lvl1pPr marL="0" indent="0" algn="r">
              <a:buNone/>
              <a:defRPr sz="8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Slide Number Placeholder 22">
            <a:extLst>
              <a:ext uri="{FF2B5EF4-FFF2-40B4-BE49-F238E27FC236}">
                <a16:creationId xmlns:a16="http://schemas.microsoft.com/office/drawing/2014/main" id="{9BB2E487-768D-7046-A41F-F6C0D54F76A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4743450"/>
            <a:ext cx="304800" cy="228600"/>
          </a:xfrm>
        </p:spPr>
        <p:txBody>
          <a:bodyPr/>
          <a:lstStyle>
            <a:lvl1pPr>
              <a:defRPr sz="9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‹#›</a:t>
            </a:fld>
            <a:endParaRPr lang="en-US" altLang="lv-LV" dirty="0"/>
          </a:p>
        </p:txBody>
      </p:sp>
    </p:spTree>
    <p:extLst>
      <p:ext uri="{BB962C8B-B14F-4D97-AF65-F5344CB8AC3E}">
        <p14:creationId xmlns:p14="http://schemas.microsoft.com/office/powerpoint/2010/main" val="478977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590800" y="228604"/>
            <a:ext cx="6096000" cy="800099"/>
          </a:xfrm>
        </p:spPr>
        <p:txBody>
          <a:bodyPr anchor="t">
            <a:normAutofit/>
          </a:bodyPr>
          <a:lstStyle>
            <a:lvl1pPr algn="l">
              <a:defRPr sz="22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2590801" y="1790208"/>
            <a:ext cx="2895600" cy="2804419"/>
          </a:xfrm>
        </p:spPr>
        <p:txBody>
          <a:bodyPr>
            <a:normAutofit/>
          </a:bodyPr>
          <a:lstStyle>
            <a:lvl1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1790208"/>
            <a:ext cx="2971801" cy="2804425"/>
          </a:xfrm>
        </p:spPr>
        <p:txBody>
          <a:bodyPr>
            <a:normAutofit/>
          </a:bodyPr>
          <a:lstStyle>
            <a:lvl1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2590801" y="1110349"/>
            <a:ext cx="2895600" cy="612193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5715000" y="1109854"/>
            <a:ext cx="2971801" cy="612193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87D3629D-9342-A647-8A21-143228823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373603A-198E-C940-8D6F-839537B4AD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0801" y="4743450"/>
            <a:ext cx="1981200" cy="228600"/>
          </a:xfrm>
        </p:spPr>
        <p:txBody>
          <a:bodyPr>
            <a:normAutofit/>
          </a:bodyPr>
          <a:lstStyle>
            <a:lvl1pPr marL="0" indent="0">
              <a:buNone/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2C34A009-9065-A641-B0A6-3EC59FFB3F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76800" y="4743450"/>
            <a:ext cx="3657600" cy="228600"/>
          </a:xfrm>
        </p:spPr>
        <p:txBody>
          <a:bodyPr>
            <a:normAutofit/>
          </a:bodyPr>
          <a:lstStyle>
            <a:lvl1pPr marL="0" indent="0" algn="r">
              <a:buNone/>
              <a:defRPr sz="8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Slide Number Placeholder 22">
            <a:extLst>
              <a:ext uri="{FF2B5EF4-FFF2-40B4-BE49-F238E27FC236}">
                <a16:creationId xmlns:a16="http://schemas.microsoft.com/office/drawing/2014/main" id="{17610F51-BE26-264D-B843-4C52AEAEAD7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4743450"/>
            <a:ext cx="304800" cy="228600"/>
          </a:xfrm>
        </p:spPr>
        <p:txBody>
          <a:bodyPr/>
          <a:lstStyle>
            <a:lvl1pPr>
              <a:defRPr sz="9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‹#›</a:t>
            </a:fld>
            <a:endParaRPr lang="en-US" altLang="lv-LV" dirty="0"/>
          </a:p>
        </p:txBody>
      </p:sp>
    </p:spTree>
    <p:extLst>
      <p:ext uri="{BB962C8B-B14F-4D97-AF65-F5344CB8AC3E}">
        <p14:creationId xmlns:p14="http://schemas.microsoft.com/office/powerpoint/2010/main" val="2207572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590800" y="228604"/>
            <a:ext cx="6096000" cy="800099"/>
          </a:xfrm>
        </p:spPr>
        <p:txBody>
          <a:bodyPr anchor="t">
            <a:normAutofit/>
          </a:bodyPr>
          <a:lstStyle>
            <a:lvl1pPr algn="l">
              <a:defRPr sz="22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08A567-9FE9-604E-906F-8940DD4B9B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5187F36-87B1-5540-A53C-712A0EDF28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0801" y="4743450"/>
            <a:ext cx="1981200" cy="228600"/>
          </a:xfrm>
        </p:spPr>
        <p:txBody>
          <a:bodyPr>
            <a:normAutofit/>
          </a:bodyPr>
          <a:lstStyle>
            <a:lvl1pPr marL="0" indent="0">
              <a:buNone/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157A6628-D4FC-4646-9FB9-7061D132C2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76800" y="4743450"/>
            <a:ext cx="3657600" cy="228600"/>
          </a:xfrm>
        </p:spPr>
        <p:txBody>
          <a:bodyPr>
            <a:normAutofit/>
          </a:bodyPr>
          <a:lstStyle>
            <a:lvl1pPr marL="0" indent="0" algn="r">
              <a:buNone/>
              <a:defRPr sz="8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22">
            <a:extLst>
              <a:ext uri="{FF2B5EF4-FFF2-40B4-BE49-F238E27FC236}">
                <a16:creationId xmlns:a16="http://schemas.microsoft.com/office/drawing/2014/main" id="{449887B6-092B-974A-803F-338ADE95428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4743450"/>
            <a:ext cx="304800" cy="228600"/>
          </a:xfrm>
        </p:spPr>
        <p:txBody>
          <a:bodyPr/>
          <a:lstStyle>
            <a:lvl1pPr>
              <a:defRPr sz="9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‹#›</a:t>
            </a:fld>
            <a:endParaRPr lang="en-US" altLang="lv-LV" dirty="0"/>
          </a:p>
        </p:txBody>
      </p:sp>
    </p:spTree>
    <p:extLst>
      <p:ext uri="{BB962C8B-B14F-4D97-AF65-F5344CB8AC3E}">
        <p14:creationId xmlns:p14="http://schemas.microsoft.com/office/powerpoint/2010/main" val="1123397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188091E5-8524-154F-9120-D13D2EE1A8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2882ACB7-58D5-EC4E-A043-C127BAEACE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0801" y="4743450"/>
            <a:ext cx="1981200" cy="228600"/>
          </a:xfrm>
        </p:spPr>
        <p:txBody>
          <a:bodyPr>
            <a:normAutofit/>
          </a:bodyPr>
          <a:lstStyle>
            <a:lvl1pPr marL="0" indent="0">
              <a:buNone/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A0942C9E-ECBA-FF4C-8978-F96A1930D0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76800" y="4743450"/>
            <a:ext cx="3657600" cy="228600"/>
          </a:xfrm>
        </p:spPr>
        <p:txBody>
          <a:bodyPr>
            <a:normAutofit/>
          </a:bodyPr>
          <a:lstStyle>
            <a:lvl1pPr marL="0" indent="0" algn="r">
              <a:buNone/>
              <a:defRPr sz="8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22">
            <a:extLst>
              <a:ext uri="{FF2B5EF4-FFF2-40B4-BE49-F238E27FC236}">
                <a16:creationId xmlns:a16="http://schemas.microsoft.com/office/drawing/2014/main" id="{8E676676-2AA7-3B44-B69F-EEADC1B749E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4743450"/>
            <a:ext cx="304800" cy="228600"/>
          </a:xfrm>
        </p:spPr>
        <p:txBody>
          <a:bodyPr/>
          <a:lstStyle>
            <a:lvl1pPr>
              <a:defRPr sz="9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‹#›</a:t>
            </a:fld>
            <a:endParaRPr lang="en-US" altLang="lv-LV" dirty="0"/>
          </a:p>
        </p:txBody>
      </p:sp>
    </p:spTree>
    <p:extLst>
      <p:ext uri="{BB962C8B-B14F-4D97-AF65-F5344CB8AC3E}">
        <p14:creationId xmlns:p14="http://schemas.microsoft.com/office/powerpoint/2010/main" val="3586310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04733"/>
            <a:ext cx="2751026" cy="1104113"/>
          </a:xfrm>
        </p:spPr>
        <p:txBody>
          <a:bodyPr anchor="t">
            <a:noAutofit/>
          </a:bodyPr>
          <a:lstStyle>
            <a:lvl1pPr algn="l">
              <a:defRPr sz="22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9529" y="204791"/>
            <a:ext cx="3269673" cy="4389846"/>
          </a:xfrm>
        </p:spPr>
        <p:txBody>
          <a:bodyPr>
            <a:normAutofit/>
          </a:bodyPr>
          <a:lstStyle>
            <a:lvl1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90800" y="1457659"/>
            <a:ext cx="2751026" cy="313698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2" indent="0">
              <a:buNone/>
              <a:defRPr sz="1200"/>
            </a:lvl2pPr>
            <a:lvl3pPr marL="939562" indent="0">
              <a:buNone/>
              <a:defRPr sz="1001"/>
            </a:lvl3pPr>
            <a:lvl4pPr marL="1409347" indent="0">
              <a:buNone/>
              <a:defRPr sz="1001"/>
            </a:lvl4pPr>
            <a:lvl5pPr marL="1879129" indent="0">
              <a:buNone/>
              <a:defRPr sz="1001"/>
            </a:lvl5pPr>
            <a:lvl6pPr marL="2348911" indent="0">
              <a:buNone/>
              <a:defRPr sz="1001"/>
            </a:lvl6pPr>
            <a:lvl7pPr marL="2818695" indent="0">
              <a:buNone/>
              <a:defRPr sz="1001"/>
            </a:lvl7pPr>
            <a:lvl8pPr marL="3288473" indent="0">
              <a:buNone/>
              <a:defRPr sz="1001"/>
            </a:lvl8pPr>
            <a:lvl9pPr marL="3758259" indent="0">
              <a:buNone/>
              <a:defRPr sz="100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B08DD2C8-2AAE-0149-9C70-A3F0E165E1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0A8C91D-B80D-AB4B-B207-651BE16555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0801" y="4743450"/>
            <a:ext cx="1981200" cy="228600"/>
          </a:xfrm>
        </p:spPr>
        <p:txBody>
          <a:bodyPr>
            <a:normAutofit/>
          </a:bodyPr>
          <a:lstStyle>
            <a:lvl1pPr marL="0" indent="0">
              <a:buNone/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BA016921-B220-CF4F-9B1D-4D5979889C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76800" y="4743450"/>
            <a:ext cx="3657600" cy="228600"/>
          </a:xfrm>
        </p:spPr>
        <p:txBody>
          <a:bodyPr>
            <a:normAutofit/>
          </a:bodyPr>
          <a:lstStyle>
            <a:lvl1pPr marL="0" indent="0" algn="r">
              <a:buNone/>
              <a:defRPr sz="8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Slide Number Placeholder 22">
            <a:extLst>
              <a:ext uri="{FF2B5EF4-FFF2-40B4-BE49-F238E27FC236}">
                <a16:creationId xmlns:a16="http://schemas.microsoft.com/office/drawing/2014/main" id="{B7537546-C484-D241-8AAD-AAE0EB5AAF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4743450"/>
            <a:ext cx="304800" cy="228600"/>
          </a:xfrm>
        </p:spPr>
        <p:txBody>
          <a:bodyPr/>
          <a:lstStyle>
            <a:lvl1pPr>
              <a:defRPr sz="9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‹#›</a:t>
            </a:fld>
            <a:endParaRPr lang="en-US" altLang="lv-LV" dirty="0"/>
          </a:p>
        </p:txBody>
      </p:sp>
    </p:spTree>
    <p:extLst>
      <p:ext uri="{BB962C8B-B14F-4D97-AF65-F5344CB8AC3E}">
        <p14:creationId xmlns:p14="http://schemas.microsoft.com/office/powerpoint/2010/main" val="684329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78BDAC95-04EB-994A-BAD2-E3BE99B5EE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15708979-E31B-EC43-AE1A-E5B70B5E71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0801" y="4743450"/>
            <a:ext cx="1981200" cy="228600"/>
          </a:xfrm>
        </p:spPr>
        <p:txBody>
          <a:bodyPr>
            <a:normAutofit/>
          </a:bodyPr>
          <a:lstStyle>
            <a:lvl1pPr marL="0" indent="0">
              <a:buNone/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066F0D08-D0D1-6A45-AAEE-CAD4A6C9C9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76800" y="4743450"/>
            <a:ext cx="3657600" cy="228600"/>
          </a:xfrm>
        </p:spPr>
        <p:txBody>
          <a:bodyPr>
            <a:normAutofit/>
          </a:bodyPr>
          <a:lstStyle>
            <a:lvl1pPr marL="0" indent="0" algn="r">
              <a:buNone/>
              <a:defRPr sz="8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22">
            <a:extLst>
              <a:ext uri="{FF2B5EF4-FFF2-40B4-BE49-F238E27FC236}">
                <a16:creationId xmlns:a16="http://schemas.microsoft.com/office/drawing/2014/main" id="{0F243B76-8A4C-334C-B99F-DF37DA4743E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4743450"/>
            <a:ext cx="304800" cy="228600"/>
          </a:xfrm>
        </p:spPr>
        <p:txBody>
          <a:bodyPr/>
          <a:lstStyle>
            <a:lvl1pPr>
              <a:defRPr sz="8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‹#›</a:t>
            </a:fld>
            <a:endParaRPr lang="en-US" altLang="lv-LV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59736FB-4DBD-CE4D-823D-529EBA3A1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228604"/>
            <a:ext cx="6096000" cy="800099"/>
          </a:xfrm>
        </p:spPr>
        <p:txBody>
          <a:bodyPr anchor="t">
            <a:normAutofit/>
          </a:bodyPr>
          <a:lstStyle>
            <a:lvl1pPr algn="l">
              <a:defRPr sz="22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92DCBED-E5C1-8442-8010-DADA0418EE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90800" y="1219200"/>
            <a:ext cx="6096000" cy="3254375"/>
          </a:xfrm>
        </p:spPr>
        <p:txBody>
          <a:bodyPr/>
          <a:lstStyle>
            <a:lvl1pPr marL="0" indent="0"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035496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F1BF790-6CA0-EF48-B315-D3B4B1B84F3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4443147-320B-AD46-ACC1-61FEF82753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2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text styles</a:t>
            </a:r>
          </a:p>
          <a:p>
            <a:pPr lvl="1"/>
            <a:r>
              <a:rPr lang="en-US" altLang="lv-LV"/>
              <a:t>Second level</a:t>
            </a:r>
          </a:p>
          <a:p>
            <a:pPr lvl="2"/>
            <a:r>
              <a:rPr lang="en-US" altLang="lv-LV"/>
              <a:t>Third level</a:t>
            </a:r>
          </a:p>
          <a:p>
            <a:pPr lvl="3"/>
            <a:r>
              <a:rPr lang="en-US" altLang="lv-LV"/>
              <a:t>Fourth level</a:t>
            </a:r>
          </a:p>
          <a:p>
            <a:pPr lvl="4"/>
            <a:r>
              <a:rPr lang="en-US" altLang="lv-LV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E08C4-8A5F-F54A-B4F3-A2E73DE528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70E497-D8A4-FA48-8496-19FEFEA0D3F9}" type="datetime1">
              <a:rPr lang="en-US" altLang="lv-LV"/>
              <a:pPr>
                <a:defRPr/>
              </a:pPr>
              <a:t>2/6/2025</a:t>
            </a:fld>
            <a:endParaRPr lang="en-US" alt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E001C-C99D-2340-8F39-CAD38BE784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2" y="4767265"/>
            <a:ext cx="2895600" cy="273844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ctr" defTabSz="939562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BC044-D8BC-BC4B-B036-FB122BA5AA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ECB908-8634-4A43-888F-2A77EA45EDEA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8" r:id="rId9"/>
    <p:sldLayoutId id="2147483839" r:id="rId10"/>
    <p:sldLayoutId id="2147483837" r:id="rId11"/>
  </p:sldLayoutIdLst>
  <p:hf hdr="0" ftr="0" dt="0"/>
  <p:txStyles>
    <p:titleStyle>
      <a:lvl1pPr algn="ctr" defTabSz="938202" rtl="0" eaLnBrk="0" fontAlgn="base" hangingPunct="0">
        <a:spcBef>
          <a:spcPct val="0"/>
        </a:spcBef>
        <a:spcAft>
          <a:spcPct val="0"/>
        </a:spcAft>
        <a:defRPr sz="45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938202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Verdana bold" panose="020B0804030504040204" pitchFamily="34" charset="0"/>
          <a:ea typeface="MS PGothic" panose="020B0600070205080204" pitchFamily="34" charset="-128"/>
          <a:cs typeface="ＭＳ Ｐゴシック" charset="0"/>
        </a:defRPr>
      </a:lvl2pPr>
      <a:lvl3pPr algn="ctr" defTabSz="938202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Verdana bold" panose="020B0804030504040204" pitchFamily="34" charset="0"/>
          <a:ea typeface="MS PGothic" panose="020B0600070205080204" pitchFamily="34" charset="-128"/>
          <a:cs typeface="ＭＳ Ｐゴシック" charset="0"/>
        </a:defRPr>
      </a:lvl3pPr>
      <a:lvl4pPr algn="ctr" defTabSz="938202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Verdana bold" panose="020B0804030504040204" pitchFamily="34" charset="0"/>
          <a:ea typeface="MS PGothic" panose="020B0600070205080204" pitchFamily="34" charset="-128"/>
          <a:cs typeface="ＭＳ Ｐゴシック" charset="0"/>
        </a:defRPr>
      </a:lvl4pPr>
      <a:lvl5pPr algn="ctr" defTabSz="938202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Verdana bold" panose="020B0804030504040204" pitchFamily="34" charset="0"/>
          <a:ea typeface="MS PGothic" panose="020B0600070205080204" pitchFamily="34" charset="-128"/>
          <a:cs typeface="ＭＳ Ｐゴシック" charset="0"/>
        </a:defRPr>
      </a:lvl5pPr>
      <a:lvl6pPr marL="457195" algn="ctr" defTabSz="938202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6pPr>
      <a:lvl7pPr marL="914388" algn="ctr" defTabSz="938202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7pPr>
      <a:lvl8pPr marL="1371583" algn="ctr" defTabSz="938202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8pPr>
      <a:lvl9pPr marL="1828777" algn="ctr" defTabSz="938202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9pPr>
    </p:titleStyle>
    <p:bodyStyle>
      <a:lvl1pPr marL="350835" indent="-350835" algn="l" defTabSz="93820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61990" indent="-292096" algn="l" defTabSz="93820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73147" indent="-233359" algn="l" defTabSz="93820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43043" indent="-233359" algn="l" defTabSz="93820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112937" indent="-233359" algn="l" defTabSz="93820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83803" indent="-234890" algn="l" defTabSz="93956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53585" indent="-234890" algn="l" defTabSz="93956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23368" indent="-234890" algn="l" defTabSz="93956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93149" indent="-234890" algn="l" defTabSz="93956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956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69782" algn="l" defTabSz="93956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39562" algn="l" defTabSz="93956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409347" algn="l" defTabSz="93956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79129" algn="l" defTabSz="93956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48911" algn="l" defTabSz="93956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8695" algn="l" defTabSz="93956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88473" algn="l" defTabSz="93956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58259" algn="l" defTabSz="93956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7060F-7243-0846-D3F9-C4A3B0E4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2" y="2024745"/>
            <a:ext cx="7772400" cy="1257298"/>
          </a:xfrm>
        </p:spPr>
        <p:txBody>
          <a:bodyPr>
            <a:noAutofit/>
          </a:bodyPr>
          <a:lstStyle/>
          <a:p>
            <a:r>
              <a:rPr lang="lv-LV" sz="2000" b="1" dirty="0">
                <a:effectLst/>
              </a:rPr>
              <a:t>Valsts galveno autoceļu attīstības stratēģijas līdz 2040.gadam un Valsts reģionālo autoceļu attīstības stratēģijas līdz 2030.gadam </a:t>
            </a:r>
            <a:endParaRPr lang="lv-LV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FC7AF4-A4C6-7BE9-B2AF-1940E0BA23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lv-LV" altLang="lv-LV" sz="1400" dirty="0">
                <a:ea typeface="MS PGothic" panose="020B0600070205080204" pitchFamily="34" charset="-128"/>
              </a:rPr>
              <a:t>Tālivaldis </a:t>
            </a:r>
            <a:r>
              <a:rPr lang="lv-LV" altLang="lv-LV" sz="1400" dirty="0" err="1">
                <a:ea typeface="MS PGothic" panose="020B0600070205080204" pitchFamily="34" charset="-128"/>
              </a:rPr>
              <a:t>Vectirāns</a:t>
            </a:r>
            <a:endParaRPr lang="lv-LV" altLang="lv-LV" sz="1400" dirty="0">
              <a:ea typeface="MS PGothic" panose="020B0600070205080204" pitchFamily="34" charset="-128"/>
            </a:endParaRPr>
          </a:p>
          <a:p>
            <a:r>
              <a:rPr lang="lv-LV" altLang="lv-LV" sz="1200" dirty="0">
                <a:ea typeface="MS PGothic" panose="020B0600070205080204" pitchFamily="34" charset="-128"/>
              </a:rPr>
              <a:t>Autoceļu infrastruktūras departamenta direktors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DBCDB6-FB3F-2355-58DC-6F21A1A14C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lv-LV" altLang="lv-LV" sz="1100" dirty="0">
                <a:ea typeface="MS PGothic" panose="020B0600070205080204" pitchFamily="34" charset="-128"/>
              </a:rPr>
              <a:t>2025. gada 6. februārī</a:t>
            </a:r>
          </a:p>
          <a:p>
            <a:r>
              <a:rPr lang="lv-LV" altLang="lv-LV" sz="1100" dirty="0">
                <a:ea typeface="MS PGothic" panose="020B0600070205080204" pitchFamily="34" charset="-128"/>
              </a:rPr>
              <a:t>Rīga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793331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AE6E4-B61B-74B0-68C7-E04C05E50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E30A6-1CE6-4572-DAC9-9CDF36144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v-LV" sz="2000" cap="all" dirty="0">
                <a:solidFill>
                  <a:prstClr val="black">
                    <a:lumMod val="75000"/>
                    <a:lumOff val="25000"/>
                  </a:prstClr>
                </a:solidFill>
              </a:rPr>
              <a:t>Vietējie autoceļi </a:t>
            </a:r>
            <a:br>
              <a:rPr lang="lv-LV" sz="2000" cap="all" dirty="0"/>
            </a:br>
            <a:br>
              <a:rPr lang="lv-LV" sz="2000" cap="all" dirty="0">
                <a:solidFill>
                  <a:prstClr val="black"/>
                </a:solidFill>
                <a:latin typeface="Calibri" panose="020F0502020204030204"/>
                <a:ea typeface="+mn-ea"/>
              </a:rPr>
            </a:br>
            <a:br>
              <a:rPr lang="lv-LV" sz="2000" b="1" dirty="0">
                <a:solidFill>
                  <a:srgbClr val="545454"/>
                </a:solidFill>
                <a:latin typeface="Montserrat" pitchFamily="2" charset="77"/>
                <a:ea typeface="Helvetica Light" charset="0"/>
                <a:cs typeface="Helvetica Light" charset="0"/>
              </a:rPr>
            </a:br>
            <a:endParaRPr lang="lv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CB3EC-6312-8D32-348C-345A59F982F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10</a:t>
            </a:fld>
            <a:endParaRPr lang="en-US" altLang="lv-LV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E6211C6-AA36-4C22-A2AC-09EE7E13142B}"/>
              </a:ext>
            </a:extLst>
          </p:cNvPr>
          <p:cNvCxnSpPr/>
          <p:nvPr/>
        </p:nvCxnSpPr>
        <p:spPr>
          <a:xfrm>
            <a:off x="2590800" y="753633"/>
            <a:ext cx="6096000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D284B9A4-86CF-994A-27F7-9EF495EA18F9}"/>
              </a:ext>
            </a:extLst>
          </p:cNvPr>
          <p:cNvGrpSpPr/>
          <p:nvPr/>
        </p:nvGrpSpPr>
        <p:grpSpPr>
          <a:xfrm>
            <a:off x="310062" y="782795"/>
            <a:ext cx="8833938" cy="4381703"/>
            <a:chOff x="0" y="882013"/>
            <a:chExt cx="12048170" cy="5975987"/>
          </a:xfrm>
        </p:grpSpPr>
        <p:pic>
          <p:nvPicPr>
            <p:cNvPr id="11" name="Attēls 4">
              <a:extLst>
                <a:ext uri="{FF2B5EF4-FFF2-40B4-BE49-F238E27FC236}">
                  <a16:creationId xmlns:a16="http://schemas.microsoft.com/office/drawing/2014/main" id="{AC88A857-DFC9-FA35-4C40-912B5496E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1061" y="882013"/>
              <a:ext cx="9467109" cy="579771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EC00CE0-4420-F565-F54A-CF75D85FF9AD}"/>
                </a:ext>
              </a:extLst>
            </p:cNvPr>
            <p:cNvSpPr/>
            <p:nvPr/>
          </p:nvSpPr>
          <p:spPr>
            <a:xfrm>
              <a:off x="0" y="6019800"/>
              <a:ext cx="22098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sz="1275"/>
            </a:p>
          </p:txBody>
        </p:sp>
      </p:grpSp>
      <p:sp>
        <p:nvSpPr>
          <p:cNvPr id="13" name="Virsraksts 1">
            <a:extLst>
              <a:ext uri="{FF2B5EF4-FFF2-40B4-BE49-F238E27FC236}">
                <a16:creationId xmlns:a16="http://schemas.microsoft.com/office/drawing/2014/main" id="{1614A2FF-7304-3AA9-A74C-A766FBCA8177}"/>
              </a:ext>
            </a:extLst>
          </p:cNvPr>
          <p:cNvSpPr txBox="1">
            <a:spLocks/>
          </p:cNvSpPr>
          <p:nvPr/>
        </p:nvSpPr>
        <p:spPr bwMode="auto">
          <a:xfrm>
            <a:off x="122464" y="1415474"/>
            <a:ext cx="3303270" cy="75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rmAutofit/>
          </a:bodyPr>
          <a:lstStyle>
            <a:lvl1pPr algn="l" defTabSz="938202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5pPr>
            <a:lvl6pPr marL="457195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388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583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777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sz="1350" dirty="0"/>
              <a:t>Pagastu centru savienojums</a:t>
            </a:r>
            <a:br>
              <a:rPr lang="lv-LV" sz="1350" dirty="0"/>
            </a:br>
            <a:r>
              <a:rPr lang="lv-LV" sz="1350" dirty="0"/>
              <a:t>ar novadu centriem – 1 621 km</a:t>
            </a:r>
          </a:p>
        </p:txBody>
      </p:sp>
    </p:spTree>
    <p:extLst>
      <p:ext uri="{BB962C8B-B14F-4D97-AF65-F5344CB8AC3E}">
        <p14:creationId xmlns:p14="http://schemas.microsoft.com/office/powerpoint/2010/main" val="1177120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56131-6BE2-6039-14F0-3B2BBB3C7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B90B3-98C9-E589-034D-7B9D1A3BD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v-LV" sz="2000" cap="all" dirty="0">
                <a:solidFill>
                  <a:prstClr val="black">
                    <a:lumMod val="75000"/>
                    <a:lumOff val="25000"/>
                  </a:prstClr>
                </a:solidFill>
              </a:rPr>
              <a:t>Vietējie autoceļi </a:t>
            </a:r>
            <a:br>
              <a:rPr lang="lv-LV" sz="2000" cap="all" dirty="0"/>
            </a:br>
            <a:br>
              <a:rPr lang="lv-LV" sz="2000" cap="all" dirty="0">
                <a:solidFill>
                  <a:prstClr val="black"/>
                </a:solidFill>
                <a:latin typeface="Calibri" panose="020F0502020204030204"/>
                <a:ea typeface="+mn-ea"/>
              </a:rPr>
            </a:br>
            <a:br>
              <a:rPr lang="lv-LV" sz="2000" b="1" dirty="0">
                <a:solidFill>
                  <a:srgbClr val="545454"/>
                </a:solidFill>
                <a:latin typeface="Montserrat" pitchFamily="2" charset="77"/>
                <a:ea typeface="Helvetica Light" charset="0"/>
                <a:cs typeface="Helvetica Light" charset="0"/>
              </a:rPr>
            </a:br>
            <a:endParaRPr lang="lv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948A1-500C-59D5-C8CA-497FF2738D1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11</a:t>
            </a:fld>
            <a:endParaRPr lang="en-US" altLang="lv-LV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14F9E2-0ACB-927E-31FE-84DEF512C5AB}"/>
              </a:ext>
            </a:extLst>
          </p:cNvPr>
          <p:cNvCxnSpPr/>
          <p:nvPr/>
        </p:nvCxnSpPr>
        <p:spPr>
          <a:xfrm>
            <a:off x="2590800" y="753633"/>
            <a:ext cx="6096000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F302B71-7E40-A111-E953-41B9DAB6FF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2860381"/>
              </p:ext>
            </p:extLst>
          </p:nvPr>
        </p:nvGraphicFramePr>
        <p:xfrm>
          <a:off x="721617" y="1351510"/>
          <a:ext cx="8288586" cy="3791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7FCA709-9454-505C-033F-27A4BF06BE00}"/>
              </a:ext>
            </a:extLst>
          </p:cNvPr>
          <p:cNvCxnSpPr>
            <a:cxnSpLocks/>
          </p:cNvCxnSpPr>
          <p:nvPr/>
        </p:nvCxnSpPr>
        <p:spPr>
          <a:xfrm>
            <a:off x="6960491" y="896464"/>
            <a:ext cx="0" cy="3545382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927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534CE-80F7-BC61-98C2-C57F2ACA4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3C60-9F80-46E2-0562-6BC77A482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v-LV" sz="2000" cap="all" dirty="0">
                <a:solidFill>
                  <a:prstClr val="black">
                    <a:lumMod val="75000"/>
                    <a:lumOff val="25000"/>
                  </a:prstClr>
                </a:solidFill>
              </a:rPr>
              <a:t>Stratēģijas 2027 izpilde</a:t>
            </a:r>
            <a:br>
              <a:rPr lang="lv-LV" sz="2000" b="1" cap="all" dirty="0">
                <a:solidFill>
                  <a:srgbClr val="545454"/>
                </a:solidFill>
                <a:latin typeface="Montserrat" pitchFamily="2" charset="77"/>
                <a:ea typeface="Helvetica Light" charset="0"/>
                <a:cs typeface="Helvetica Light" charset="0"/>
              </a:rPr>
            </a:br>
            <a:br>
              <a:rPr lang="lv-LV" sz="2000" cap="all" dirty="0"/>
            </a:br>
            <a:br>
              <a:rPr lang="lv-LV" sz="2000" cap="all" dirty="0">
                <a:solidFill>
                  <a:prstClr val="black"/>
                </a:solidFill>
                <a:latin typeface="Calibri" panose="020F0502020204030204"/>
                <a:ea typeface="+mn-ea"/>
              </a:rPr>
            </a:br>
            <a:br>
              <a:rPr lang="lv-LV" sz="2000" b="1" dirty="0">
                <a:solidFill>
                  <a:srgbClr val="545454"/>
                </a:solidFill>
                <a:latin typeface="Montserrat" pitchFamily="2" charset="77"/>
                <a:ea typeface="Helvetica Light" charset="0"/>
                <a:cs typeface="Helvetica Light" charset="0"/>
              </a:rPr>
            </a:br>
            <a:endParaRPr lang="lv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BABBC-C9E6-B2B8-2312-24705D46540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12</a:t>
            </a:fld>
            <a:endParaRPr lang="en-US" altLang="lv-LV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27B34E1-0A3B-B8AB-A7C7-11261B471159}"/>
              </a:ext>
            </a:extLst>
          </p:cNvPr>
          <p:cNvCxnSpPr/>
          <p:nvPr/>
        </p:nvCxnSpPr>
        <p:spPr>
          <a:xfrm>
            <a:off x="2590800" y="753633"/>
            <a:ext cx="6096000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0A92B80-91AC-8AA8-36E0-E8A3B84FA2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530593"/>
              </p:ext>
            </p:extLst>
          </p:nvPr>
        </p:nvGraphicFramePr>
        <p:xfrm>
          <a:off x="1804310" y="891829"/>
          <a:ext cx="6882490" cy="1431000"/>
        </p:xfrm>
        <a:graphic>
          <a:graphicData uri="http://schemas.openxmlformats.org/drawingml/2006/table">
            <a:tbl>
              <a:tblPr/>
              <a:tblGrid>
                <a:gridCol w="1665514">
                  <a:extLst>
                    <a:ext uri="{9D8B030D-6E8A-4147-A177-3AD203B41FA5}">
                      <a16:colId xmlns:a16="http://schemas.microsoft.com/office/drawing/2014/main" val="335308613"/>
                    </a:ext>
                  </a:extLst>
                </a:gridCol>
                <a:gridCol w="1094012">
                  <a:extLst>
                    <a:ext uri="{9D8B030D-6E8A-4147-A177-3AD203B41FA5}">
                      <a16:colId xmlns:a16="http://schemas.microsoft.com/office/drawing/2014/main" val="4029912206"/>
                    </a:ext>
                  </a:extLst>
                </a:gridCol>
                <a:gridCol w="1167493">
                  <a:extLst>
                    <a:ext uri="{9D8B030D-6E8A-4147-A177-3AD203B41FA5}">
                      <a16:colId xmlns:a16="http://schemas.microsoft.com/office/drawing/2014/main" val="1645346993"/>
                    </a:ext>
                  </a:extLst>
                </a:gridCol>
                <a:gridCol w="1045028">
                  <a:extLst>
                    <a:ext uri="{9D8B030D-6E8A-4147-A177-3AD203B41FA5}">
                      <a16:colId xmlns:a16="http://schemas.microsoft.com/office/drawing/2014/main" val="1438841898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3506283684"/>
                    </a:ext>
                  </a:extLst>
                </a:gridCol>
                <a:gridCol w="938893">
                  <a:extLst>
                    <a:ext uri="{9D8B030D-6E8A-4147-A177-3AD203B41FA5}">
                      <a16:colId xmlns:a16="http://schemas.microsoft.com/office/drawing/2014/main" val="1624876388"/>
                    </a:ext>
                  </a:extLst>
                </a:gridCol>
              </a:tblGrid>
              <a:tr h="707148">
                <a:tc>
                  <a:txBody>
                    <a:bodyPr/>
                    <a:lstStyle/>
                    <a:p>
                      <a:pPr algn="ctr" fontAlgn="ctr"/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50" charset="-7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900" b="1" i="0" u="none" strike="noStrike" dirty="0">
                          <a:solidFill>
                            <a:srgbClr val="54545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Stratēģijā 2027 plānotie kopā,</a:t>
                      </a:r>
                    </a:p>
                    <a:p>
                      <a:pPr algn="ctr" fontAlgn="ctr"/>
                      <a:r>
                        <a:rPr lang="lv-LV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r>
                        <a:rPr lang="lv-LV" sz="900" b="1" i="0" u="none" strike="noStrike" dirty="0">
                          <a:solidFill>
                            <a:srgbClr val="54545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900" b="1" i="0" u="none" strike="noStrike" dirty="0">
                          <a:solidFill>
                            <a:srgbClr val="54545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Stratēģijā 2027</a:t>
                      </a:r>
                      <a:r>
                        <a:rPr lang="lv-LV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lv-LV" sz="900" b="1" i="0" u="none" strike="noStrike" dirty="0">
                          <a:solidFill>
                            <a:srgbClr val="54545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nepieciešamie darbi</a:t>
                      </a:r>
                    </a:p>
                    <a:p>
                      <a:pPr algn="ctr" fontAlgn="ctr"/>
                      <a:r>
                        <a:rPr lang="lv-LV" sz="900" b="1" i="0" u="none" strike="noStrike" dirty="0">
                          <a:solidFill>
                            <a:srgbClr val="54545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2021. gadā,</a:t>
                      </a:r>
                    </a:p>
                    <a:p>
                      <a:pPr algn="ctr" fontAlgn="ctr"/>
                      <a:r>
                        <a:rPr lang="lv-LV" sz="900" b="1" i="0" u="none" strike="noStrike" dirty="0">
                          <a:solidFill>
                            <a:srgbClr val="54545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km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900" b="1" i="0" u="none" strike="noStrike" dirty="0">
                          <a:solidFill>
                            <a:srgbClr val="54545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Izpilde </a:t>
                      </a:r>
                      <a:endParaRPr lang="lv-LV" sz="900" b="1" i="0" u="none" strike="noStrike" dirty="0">
                        <a:solidFill>
                          <a:srgbClr val="545454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 fontAlgn="ctr"/>
                      <a:r>
                        <a:rPr lang="da-DK" sz="900" b="1" i="0" u="none" strike="noStrike" dirty="0">
                          <a:solidFill>
                            <a:srgbClr val="54545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2021</a:t>
                      </a:r>
                      <a:r>
                        <a:rPr lang="lv-LV" sz="900" b="1" i="0" u="none" strike="noStrike" dirty="0">
                          <a:solidFill>
                            <a:srgbClr val="54545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r>
                        <a:rPr lang="da-DK" sz="900" b="1" i="0" u="none" strike="noStrike" dirty="0">
                          <a:solidFill>
                            <a:srgbClr val="54545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–202</a:t>
                      </a:r>
                      <a:r>
                        <a:rPr lang="lv-LV" sz="900" b="1" i="0" u="none" strike="noStrike" dirty="0">
                          <a:solidFill>
                            <a:srgbClr val="54545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4.</a:t>
                      </a:r>
                      <a:r>
                        <a:rPr lang="da-DK" sz="900" b="1" i="0" u="none" strike="noStrike" dirty="0">
                          <a:solidFill>
                            <a:srgbClr val="54545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gads, </a:t>
                      </a:r>
                      <a:endParaRPr lang="lv-LV" sz="900" b="1" i="0" u="none" strike="noStrike" dirty="0">
                        <a:solidFill>
                          <a:srgbClr val="545454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 fontAlgn="ctr"/>
                      <a:r>
                        <a:rPr lang="da-DK" sz="900" b="1" i="0" u="none" strike="noStrike" dirty="0">
                          <a:solidFill>
                            <a:srgbClr val="54545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1" i="0" u="none" strike="noStrike" dirty="0">
                          <a:solidFill>
                            <a:srgbClr val="54545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Plānot</a:t>
                      </a:r>
                      <a:r>
                        <a:rPr lang="lv-LV" sz="900" b="1" i="0" u="none" strike="noStrike" dirty="0">
                          <a:solidFill>
                            <a:srgbClr val="54545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</a:t>
                      </a:r>
                      <a:r>
                        <a:rPr lang="nl-NL" sz="900" b="1" i="0" u="none" strike="noStrike" dirty="0">
                          <a:solidFill>
                            <a:srgbClr val="54545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lv-LV" sz="900" b="1" i="0" u="none" strike="noStrike" dirty="0">
                        <a:solidFill>
                          <a:srgbClr val="545454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 fontAlgn="ctr"/>
                      <a:r>
                        <a:rPr lang="nl-NL" sz="900" b="1" i="0" u="none" strike="noStrike" dirty="0">
                          <a:solidFill>
                            <a:srgbClr val="54545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</a:t>
                      </a:r>
                      <a:r>
                        <a:rPr lang="lv-LV" sz="900" b="1" i="0" u="none" strike="noStrike" dirty="0">
                          <a:solidFill>
                            <a:srgbClr val="54545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5.</a:t>
                      </a:r>
                      <a:r>
                        <a:rPr lang="nl-NL" sz="900" b="1" i="0" u="none" strike="noStrike" dirty="0">
                          <a:solidFill>
                            <a:srgbClr val="54545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–2027. gads</a:t>
                      </a:r>
                      <a:r>
                        <a:rPr lang="lv-LV" sz="900" b="1" i="0" u="none" strike="noStrike" dirty="0">
                          <a:solidFill>
                            <a:srgbClr val="54545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</a:t>
                      </a:r>
                    </a:p>
                    <a:p>
                      <a:pPr algn="ctr" fontAlgn="ctr"/>
                      <a:r>
                        <a:rPr lang="nl-NL" sz="900" b="1" i="0" u="none" strike="noStrike" dirty="0">
                          <a:solidFill>
                            <a:srgbClr val="54545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900" b="1" i="0" u="none" strike="noStrike" dirty="0">
                          <a:solidFill>
                            <a:srgbClr val="54545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Atlikušie </a:t>
                      </a:r>
                    </a:p>
                    <a:p>
                      <a:pPr algn="ctr" fontAlgn="ctr"/>
                      <a:r>
                        <a:rPr lang="lv-LV" sz="900" b="1" i="0" u="none" strike="noStrike" dirty="0">
                          <a:solidFill>
                            <a:srgbClr val="54545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pēc 2027. gada,</a:t>
                      </a:r>
                    </a:p>
                    <a:p>
                      <a:pPr algn="ctr" fontAlgn="ctr"/>
                      <a:r>
                        <a:rPr lang="lv-LV" sz="900" b="1" i="0" u="none" strike="noStrike" dirty="0">
                          <a:solidFill>
                            <a:srgbClr val="54545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220911"/>
                  </a:ext>
                </a:extLst>
              </a:tr>
              <a:tr h="361926"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1" i="0" u="none" strike="noStrike" dirty="0">
                          <a:solidFill>
                            <a:srgbClr val="545454"/>
                          </a:solidFill>
                          <a:effectLst/>
                          <a:latin typeface="Montserrat"/>
                        </a:rPr>
                        <a:t>Valsts reģionālie </a:t>
                      </a:r>
                    </a:p>
                    <a:p>
                      <a:pPr algn="ctr" fontAlgn="b"/>
                      <a:r>
                        <a:rPr lang="lv-LV" sz="1100" b="1" i="0" u="none" strike="noStrike" dirty="0">
                          <a:solidFill>
                            <a:srgbClr val="545454"/>
                          </a:solidFill>
                          <a:effectLst/>
                          <a:latin typeface="Montserrat"/>
                        </a:rPr>
                        <a:t>autoceļi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200" b="0" i="0" u="none" strike="noStrike">
                          <a:solidFill>
                            <a:srgbClr val="545454"/>
                          </a:solidFill>
                          <a:effectLst/>
                          <a:latin typeface="Montserrat"/>
                        </a:rPr>
                        <a:t>3 379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200" b="0" i="0" u="none" strike="noStrike">
                          <a:solidFill>
                            <a:srgbClr val="545454"/>
                          </a:solidFill>
                          <a:effectLst/>
                          <a:latin typeface="Montserrat"/>
                        </a:rPr>
                        <a:t>1 492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v-LV" sz="1200" b="0" i="0" u="none" strike="noStrike">
                          <a:solidFill>
                            <a:srgbClr val="545454"/>
                          </a:solidFill>
                          <a:effectLst/>
                          <a:latin typeface="Montserrat"/>
                        </a:rPr>
                        <a:t>527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200" b="0" i="0" u="none" strike="noStrike">
                          <a:solidFill>
                            <a:srgbClr val="545454"/>
                          </a:solidFill>
                          <a:effectLst/>
                          <a:latin typeface="Montserrat"/>
                        </a:rPr>
                        <a:t>227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v-LV" sz="1200" b="0" i="0" u="none" strike="noStrike">
                          <a:solidFill>
                            <a:srgbClr val="545454"/>
                          </a:solidFill>
                          <a:effectLst/>
                          <a:latin typeface="Montserrat"/>
                        </a:rPr>
                        <a:t>738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516610"/>
                  </a:ext>
                </a:extLst>
              </a:tr>
              <a:tr h="361926"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1" i="0" u="none" strike="noStrike">
                          <a:solidFill>
                            <a:srgbClr val="545454"/>
                          </a:solidFill>
                          <a:effectLst/>
                          <a:latin typeface="Montserrat"/>
                        </a:rPr>
                        <a:t>Vietējā sasniedzamība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v-LV" sz="1200" b="0" i="0" u="none" strike="noStrike">
                          <a:solidFill>
                            <a:srgbClr val="545454"/>
                          </a:solidFill>
                          <a:effectLst/>
                          <a:latin typeface="Montserrat"/>
                        </a:rPr>
                        <a:t>1 621</a:t>
                      </a:r>
                      <a:endParaRPr lang="lv-LV" sz="1200" b="0" i="0" u="none" strike="noStrike">
                        <a:solidFill>
                          <a:srgbClr val="545454"/>
                        </a:solidFill>
                        <a:effectLst/>
                        <a:latin typeface="Montserrat" panose="00000500000000000000" pitchFamily="50" charset="-7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v-LV" sz="1200" b="0" i="0" u="none" strike="noStrike">
                          <a:solidFill>
                            <a:srgbClr val="545454"/>
                          </a:solidFill>
                          <a:effectLst/>
                          <a:latin typeface="Montserrat"/>
                        </a:rPr>
                        <a:t>1 078</a:t>
                      </a:r>
                      <a:endParaRPr lang="lv-LV" sz="1200" b="0" i="0" u="none" strike="noStrike">
                        <a:solidFill>
                          <a:srgbClr val="545454"/>
                        </a:solidFill>
                        <a:effectLst/>
                        <a:latin typeface="Montserrat" panose="00000500000000000000" pitchFamily="50" charset="-7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200" b="0" i="0" u="none" strike="noStrike">
                          <a:solidFill>
                            <a:srgbClr val="545454"/>
                          </a:solidFill>
                          <a:effectLst/>
                          <a:latin typeface="Montserrat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200" b="0" i="0" u="none" strike="noStrike">
                          <a:solidFill>
                            <a:srgbClr val="545454"/>
                          </a:solidFill>
                          <a:effectLst/>
                          <a:latin typeface="Montserrat"/>
                        </a:rPr>
                        <a:t>277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200" b="0" i="0" u="none" strike="noStrike" dirty="0">
                          <a:solidFill>
                            <a:srgbClr val="545454"/>
                          </a:solidFill>
                          <a:effectLst/>
                          <a:latin typeface="Montserrat"/>
                        </a:rPr>
                        <a:t>545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144352"/>
                  </a:ext>
                </a:extLst>
              </a:tr>
            </a:tbl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0508509-5F61-25DE-45D9-E7F01772E4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0772251"/>
              </p:ext>
            </p:extLst>
          </p:nvPr>
        </p:nvGraphicFramePr>
        <p:xfrm>
          <a:off x="427702" y="2503808"/>
          <a:ext cx="2019347" cy="2058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9C345F6-3B13-0D02-8126-6654996128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9128847"/>
              </p:ext>
            </p:extLst>
          </p:nvPr>
        </p:nvGraphicFramePr>
        <p:xfrm>
          <a:off x="2454657" y="2503808"/>
          <a:ext cx="2019347" cy="2102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9676E9C-C75E-379B-C67F-5DB859951B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8610369"/>
              </p:ext>
            </p:extLst>
          </p:nvPr>
        </p:nvGraphicFramePr>
        <p:xfrm>
          <a:off x="4474004" y="2537021"/>
          <a:ext cx="2019347" cy="2102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5248CA40-1753-817C-8D0F-6F36CC9887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5058365"/>
              </p:ext>
            </p:extLst>
          </p:nvPr>
        </p:nvGraphicFramePr>
        <p:xfrm>
          <a:off x="6817201" y="2367825"/>
          <a:ext cx="2019347" cy="2102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9F3AA92C-CCE6-99E5-C3B9-505742B0E4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9514" y="4486183"/>
            <a:ext cx="2057687" cy="65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88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EF99A-1723-B291-8E17-591327D4D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8153D-AAA9-B115-9A92-1B3E088DD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sz="2000" dirty="0">
                <a:effectLst/>
                <a:cs typeface="Aptos" panose="020B0004020202020204" pitchFamily="34" charset="0"/>
              </a:rPr>
              <a:t>Sēdes darba kārtība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790D5-CDE8-22FD-FBDE-05A02BF5451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13</a:t>
            </a:fld>
            <a:endParaRPr lang="en-US" altLang="lv-LV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51541AF-55B6-15A5-EEAA-B617A3149666}"/>
              </a:ext>
            </a:extLst>
          </p:cNvPr>
          <p:cNvCxnSpPr/>
          <p:nvPr/>
        </p:nvCxnSpPr>
        <p:spPr>
          <a:xfrm>
            <a:off x="2590800" y="753633"/>
            <a:ext cx="6096000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29341FA-F87F-2A86-F8BA-695C629DA689}"/>
              </a:ext>
            </a:extLst>
          </p:cNvPr>
          <p:cNvSpPr txBox="1">
            <a:spLocks/>
          </p:cNvSpPr>
          <p:nvPr/>
        </p:nvSpPr>
        <p:spPr bwMode="auto">
          <a:xfrm>
            <a:off x="2328182" y="1153042"/>
            <a:ext cx="6621235" cy="28229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1990" indent="-292096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2pPr>
            <a:lvl3pPr marL="1173147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3pPr>
            <a:lvl4pPr marL="1643043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4pPr>
            <a:lvl5pPr marL="2112937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5pPr>
            <a:lvl6pPr marL="2583803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585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368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49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1800" dirty="0"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Aptos" panose="020B0004020202020204" pitchFamily="34" charset="0"/>
              </a:rPr>
              <a:t>Atklāšana – Satiksmes ministrija parlamentārais sekretārs </a:t>
            </a:r>
            <a:r>
              <a:rPr lang="lv-LV" sz="1800" dirty="0" err="1"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Aptos" panose="020B0004020202020204" pitchFamily="34" charset="0"/>
              </a:rPr>
              <a:t>Ģ.Dubkēvičs</a:t>
            </a:r>
            <a:endParaRPr lang="lv-LV" sz="1800" dirty="0">
              <a:solidFill>
                <a:schemeClr val="bg1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800" dirty="0"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ptos" panose="020B0004020202020204" pitchFamily="34" charset="0"/>
              </a:rPr>
              <a:t>Esošo stratēģiju statuss;</a:t>
            </a:r>
            <a:endParaRPr lang="lv-LV" sz="1800" dirty="0">
              <a:solidFill>
                <a:schemeClr val="bg1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ptos" panose="020B0004020202020204" pitchFamily="34" charset="0"/>
              </a:rPr>
              <a:t>Autoceļu stāvokļa novērtējums;</a:t>
            </a:r>
            <a:endParaRPr lang="lv-LV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ptos" panose="020B0004020202020204" pitchFamily="34" charset="0"/>
              </a:rPr>
              <a:t>Autoceļu attīstība TEN-T pamattīklā;</a:t>
            </a:r>
            <a:endParaRPr lang="lv-LV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ptos" panose="020B0004020202020204" pitchFamily="34" charset="0"/>
              </a:rPr>
              <a:t>Seguma stāvokļa saglabāšana;</a:t>
            </a:r>
            <a:endParaRPr lang="lv-LV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ptos" panose="020B0004020202020204" pitchFamily="34" charset="0"/>
              </a:rPr>
              <a:t>Diskusija par Stratēģijas prioritātēm;</a:t>
            </a:r>
            <a:endParaRPr lang="lv-LV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D8C417-305D-62FA-1B41-38E13E560970}"/>
              </a:ext>
            </a:extLst>
          </p:cNvPr>
          <p:cNvSpPr/>
          <p:nvPr/>
        </p:nvSpPr>
        <p:spPr>
          <a:xfrm>
            <a:off x="640800" y="1833750"/>
            <a:ext cx="1512000" cy="1476000"/>
          </a:xfrm>
          <a:prstGeom prst="ellipse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11" name="Picture 10" descr="Long shot of a truck&#10;&#10;Description automatically generated">
            <a:extLst>
              <a:ext uri="{FF2B5EF4-FFF2-40B4-BE49-F238E27FC236}">
                <a16:creationId xmlns:a16="http://schemas.microsoft.com/office/drawing/2014/main" id="{8D4D427F-EDDD-F689-617E-E1D15FF95E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r="12667"/>
          <a:stretch/>
        </p:blipFill>
        <p:spPr>
          <a:xfrm>
            <a:off x="693286" y="1898276"/>
            <a:ext cx="1407028" cy="1346948"/>
          </a:xfrm>
          <a:prstGeom prst="ellipse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85945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FBBB2-825E-8FDF-FB6E-D9CF3ED77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sz="2000" dirty="0">
                <a:effectLst/>
                <a:cs typeface="Aptos" panose="020B0004020202020204" pitchFamily="34" charset="0"/>
              </a:rPr>
              <a:t>Sēdes darba kārtība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63026-8186-4455-CC1B-CF522DA9674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2</a:t>
            </a:fld>
            <a:endParaRPr lang="en-US" altLang="lv-LV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DC2935-6704-BCB1-8E15-1B233EF1E27C}"/>
              </a:ext>
            </a:extLst>
          </p:cNvPr>
          <p:cNvCxnSpPr/>
          <p:nvPr/>
        </p:nvCxnSpPr>
        <p:spPr>
          <a:xfrm>
            <a:off x="2590800" y="753633"/>
            <a:ext cx="6096000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C2C05E-A4F1-DE73-19FD-DA2796A50960}"/>
              </a:ext>
            </a:extLst>
          </p:cNvPr>
          <p:cNvSpPr txBox="1">
            <a:spLocks/>
          </p:cNvSpPr>
          <p:nvPr/>
        </p:nvSpPr>
        <p:spPr bwMode="auto">
          <a:xfrm>
            <a:off x="2328182" y="1153042"/>
            <a:ext cx="6621235" cy="28229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1990" indent="-292096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2pPr>
            <a:lvl3pPr marL="1173147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3pPr>
            <a:lvl4pPr marL="1643043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4pPr>
            <a:lvl5pPr marL="2112937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5pPr>
            <a:lvl6pPr marL="2583803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585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368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49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ptos" panose="020B0004020202020204" pitchFamily="34" charset="0"/>
              </a:rPr>
              <a:t>Atklāšana – Satiksmes ministrija parlamentārais sekretārs </a:t>
            </a:r>
            <a:r>
              <a:rPr lang="lv-LV" sz="18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ptos" panose="020B0004020202020204" pitchFamily="34" charset="0"/>
              </a:rPr>
              <a:t>Ģ.Dubkēvičs</a:t>
            </a:r>
            <a:endParaRPr lang="lv-LV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ptos" panose="020B0004020202020204" pitchFamily="34" charset="0"/>
              </a:rPr>
              <a:t>Esošo stratēģiju statuss;</a:t>
            </a:r>
            <a:endParaRPr lang="lv-LV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800" dirty="0"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ptos" panose="020B0004020202020204" pitchFamily="34" charset="0"/>
              </a:rPr>
              <a:t>Autoceļu stāvokļa novērtējums;</a:t>
            </a:r>
            <a:endParaRPr lang="lv-LV" sz="1800" dirty="0">
              <a:solidFill>
                <a:schemeClr val="bg1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800" dirty="0"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ptos" panose="020B0004020202020204" pitchFamily="34" charset="0"/>
              </a:rPr>
              <a:t>Autoceļu attīstība TEN-T pamattīklā;</a:t>
            </a:r>
            <a:endParaRPr lang="lv-LV" sz="1800" dirty="0">
              <a:solidFill>
                <a:schemeClr val="bg1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800" dirty="0"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ptos" panose="020B0004020202020204" pitchFamily="34" charset="0"/>
              </a:rPr>
              <a:t>Seguma stāvokļa saglabāšana;</a:t>
            </a:r>
            <a:endParaRPr lang="lv-LV" sz="1800" dirty="0">
              <a:solidFill>
                <a:schemeClr val="bg1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800" dirty="0"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ptos" panose="020B0004020202020204" pitchFamily="34" charset="0"/>
              </a:rPr>
              <a:t>Diskusija par Stratēģijas prioritātēm;</a:t>
            </a:r>
            <a:endParaRPr lang="lv-LV" sz="1800" dirty="0">
              <a:solidFill>
                <a:schemeClr val="bg1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78A3C54-6BA6-4E84-814D-6C2637ECF8B0}"/>
              </a:ext>
            </a:extLst>
          </p:cNvPr>
          <p:cNvSpPr/>
          <p:nvPr/>
        </p:nvSpPr>
        <p:spPr>
          <a:xfrm>
            <a:off x="640800" y="1833750"/>
            <a:ext cx="1512000" cy="1476000"/>
          </a:xfrm>
          <a:prstGeom prst="ellipse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11" name="Picture 10" descr="Long shot of a truck&#10;&#10;Description automatically generated">
            <a:extLst>
              <a:ext uri="{FF2B5EF4-FFF2-40B4-BE49-F238E27FC236}">
                <a16:creationId xmlns:a16="http://schemas.microsoft.com/office/drawing/2014/main" id="{2CD1EA0C-3194-EE92-63EA-7077976CA3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r="12667"/>
          <a:stretch/>
        </p:blipFill>
        <p:spPr>
          <a:xfrm>
            <a:off x="693286" y="1898276"/>
            <a:ext cx="1407028" cy="1346948"/>
          </a:xfrm>
          <a:prstGeom prst="ellipse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10821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A2702-C7C0-6548-26E8-710090B29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C864E-4157-4E8B-F605-BDF297C62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lv-LV" sz="2000" b="1" cap="all" dirty="0">
                <a:solidFill>
                  <a:srgbClr val="545454"/>
                </a:solidFill>
                <a:cs typeface="Helvetica Light" charset="0"/>
              </a:rPr>
              <a:t>STRATĒĢIJA 2040</a:t>
            </a:r>
            <a:endParaRPr lang="lv-LV" sz="2000" b="1" dirty="0">
              <a:solidFill>
                <a:srgbClr val="545454"/>
              </a:solidFill>
              <a:cs typeface="Helvetica Light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43A5E-750E-1BED-2C95-0908C5E6361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3</a:t>
            </a:fld>
            <a:endParaRPr lang="en-US" altLang="lv-LV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890119-F782-3FBC-B64A-29D5D66DED7A}"/>
              </a:ext>
            </a:extLst>
          </p:cNvPr>
          <p:cNvCxnSpPr/>
          <p:nvPr/>
        </p:nvCxnSpPr>
        <p:spPr>
          <a:xfrm>
            <a:off x="2590800" y="753633"/>
            <a:ext cx="6096000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8C2CECE-7940-326B-1004-DD92D5C4B297}"/>
              </a:ext>
            </a:extLst>
          </p:cNvPr>
          <p:cNvSpPr txBox="1">
            <a:spLocks/>
          </p:cNvSpPr>
          <p:nvPr/>
        </p:nvSpPr>
        <p:spPr bwMode="auto">
          <a:xfrm>
            <a:off x="2359478" y="867290"/>
            <a:ext cx="6621235" cy="399045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1990" indent="-292096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2pPr>
            <a:lvl3pPr marL="1173147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3pPr>
            <a:lvl4pPr marL="1643043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4pPr>
            <a:lvl5pPr marL="2112937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5pPr>
            <a:lvl6pPr marL="2583803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585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368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49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400" b="1" dirty="0">
                <a:solidFill>
                  <a:srgbClr val="545454"/>
                </a:solidFill>
                <a:cs typeface="Arial" charset="0"/>
              </a:rPr>
              <a:t>Mērķis: </a:t>
            </a:r>
            <a:r>
              <a:rPr lang="lv-LV" sz="1400" dirty="0">
                <a:solidFill>
                  <a:srgbClr val="545454"/>
                </a:solidFill>
                <a:cs typeface="Arial" charset="0"/>
              </a:rPr>
              <a:t>izveidot vienotu, drošu un efektīvu valsts autoceļu tīklu, kas nodrošinās Rīgas apvedceļa sasniedzamību no jebkura administratīvā centra Latvijā ne ilgāk kā divu stundu laikā.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1400" dirty="0">
              <a:solidFill>
                <a:srgbClr val="545454"/>
              </a:solidFill>
              <a:cs typeface="Arial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1400" dirty="0">
              <a:solidFill>
                <a:srgbClr val="545454"/>
              </a:solidFill>
              <a:cs typeface="Arial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400" b="1" dirty="0">
                <a:solidFill>
                  <a:srgbClr val="545454"/>
                </a:solidFill>
                <a:cs typeface="Arial" charset="0"/>
              </a:rPr>
              <a:t>Prioritāte: </a:t>
            </a:r>
            <a:r>
              <a:rPr lang="lv-LV" sz="1400" dirty="0">
                <a:solidFill>
                  <a:srgbClr val="545454"/>
                </a:solidFill>
                <a:cs typeface="Arial" charset="0"/>
              </a:rPr>
              <a:t>valsts galveno autoceļu pārbūve, kuru plānots realizēt 3 posmos: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1400" dirty="0">
              <a:solidFill>
                <a:srgbClr val="545454"/>
              </a:solidFill>
              <a:cs typeface="Arial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1400" dirty="0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1. posms no 2020. līdz 2030. gadam – izbūvēti 194,3 km ātrgaitas autoceļi</a:t>
            </a:r>
            <a:r>
              <a:rPr lang="lv-LV" sz="1400" i="1" dirty="0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;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lv-LV" sz="1400" dirty="0">
              <a:solidFill>
                <a:srgbClr val="545454"/>
              </a:solidFill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1400" dirty="0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2. posms no 2030. līdz 2035. gadam – izbūvēti 224,0 km ātrgaitas autoceļi;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lv-LV" sz="1400" dirty="0">
              <a:solidFill>
                <a:srgbClr val="545454"/>
              </a:solidFill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1400" dirty="0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3. posms no 2035. līdz 2040. gadam – izbūvēti 637,5 km ātrgaitas autoceļi.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lv-LV" sz="1400" dirty="0">
              <a:solidFill>
                <a:srgbClr val="545454"/>
              </a:solidFill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  <a:p>
            <a:pPr algn="just"/>
            <a:r>
              <a:rPr lang="lv-LV" sz="1200" dirty="0">
                <a:solidFill>
                  <a:srgbClr val="545454"/>
                </a:solidFill>
                <a:cs typeface="Arial" charset="0"/>
              </a:rPr>
              <a:t>Pēc katra posma īstenošanas ir paredzēts veikt </a:t>
            </a:r>
            <a:r>
              <a:rPr lang="lv-LV" sz="1200" dirty="0" err="1">
                <a:solidFill>
                  <a:srgbClr val="545454"/>
                </a:solidFill>
                <a:cs typeface="Arial" charset="0"/>
              </a:rPr>
              <a:t>starpizvērtējumu</a:t>
            </a:r>
            <a:r>
              <a:rPr lang="lv-LV" sz="1200" dirty="0">
                <a:solidFill>
                  <a:srgbClr val="545454"/>
                </a:solidFill>
                <a:cs typeface="Arial" charset="0"/>
              </a:rPr>
              <a:t> un analizēt tālākos veicamos uzdevumus – nepieciešamības gadījumā pārskatot Stratēģijas 2040 īstenošanas posmos iekļautās prioritātes.</a:t>
            </a:r>
          </a:p>
          <a:p>
            <a:pPr algn="just"/>
            <a:endParaRPr lang="lv-LV" sz="135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FB8863A-7C6F-D177-3184-42265DB7E054}"/>
              </a:ext>
            </a:extLst>
          </p:cNvPr>
          <p:cNvSpPr/>
          <p:nvPr/>
        </p:nvSpPr>
        <p:spPr>
          <a:xfrm>
            <a:off x="640800" y="1833750"/>
            <a:ext cx="1512000" cy="1476000"/>
          </a:xfrm>
          <a:prstGeom prst="ellipse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11" name="Picture 10" descr="Long shot of a truck&#10;&#10;Description automatically generated">
            <a:extLst>
              <a:ext uri="{FF2B5EF4-FFF2-40B4-BE49-F238E27FC236}">
                <a16:creationId xmlns:a16="http://schemas.microsoft.com/office/drawing/2014/main" id="{2D36CD00-CA12-8F78-AFC7-578469D2E3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r="12667"/>
          <a:stretch/>
        </p:blipFill>
        <p:spPr>
          <a:xfrm>
            <a:off x="693286" y="1898276"/>
            <a:ext cx="1407028" cy="1346948"/>
          </a:xfrm>
          <a:prstGeom prst="ellipse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04656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B49543-235B-EB26-8658-22AA06047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0D293-9198-A248-67B4-1413CCF62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sz="2000" cap="all" dirty="0">
                <a:solidFill>
                  <a:srgbClr val="545454"/>
                </a:solidFill>
                <a:cs typeface="+mn-cs"/>
              </a:rPr>
              <a:t>STRATĒĢIJA 2040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06120-E464-B843-356C-2AEEF914B27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4</a:t>
            </a:fld>
            <a:endParaRPr lang="en-US" altLang="lv-LV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D70CFEB-8FB8-8F85-A3ED-2A68703FE257}"/>
              </a:ext>
            </a:extLst>
          </p:cNvPr>
          <p:cNvCxnSpPr/>
          <p:nvPr/>
        </p:nvCxnSpPr>
        <p:spPr>
          <a:xfrm>
            <a:off x="2590800" y="753633"/>
            <a:ext cx="6096000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Attēls 31" descr="Attēls, kurā ir karte&#10;&#10;Apraksts ģenerēts automātiski">
            <a:extLst>
              <a:ext uri="{FF2B5EF4-FFF2-40B4-BE49-F238E27FC236}">
                <a16:creationId xmlns:a16="http://schemas.microsoft.com/office/drawing/2014/main" id="{06FE7235-CE28-2F9D-5105-4884D9EAC1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8" t="10135" r="36206" b="12001"/>
          <a:stretch/>
        </p:blipFill>
        <p:spPr bwMode="auto">
          <a:xfrm>
            <a:off x="6335446" y="1588727"/>
            <a:ext cx="2274551" cy="3154724"/>
          </a:xfrm>
          <a:prstGeom prst="rect">
            <a:avLst/>
          </a:prstGeom>
          <a:ln>
            <a:solidFill>
              <a:srgbClr val="3D3D3D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A69372-06BB-1618-1293-179134F656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1" t="10117" r="21294" b="10477"/>
          <a:stretch/>
        </p:blipFill>
        <p:spPr bwMode="auto">
          <a:xfrm>
            <a:off x="2782552" y="1588726"/>
            <a:ext cx="3361142" cy="3154724"/>
          </a:xfrm>
          <a:prstGeom prst="rect">
            <a:avLst/>
          </a:prstGeom>
          <a:noFill/>
          <a:ln>
            <a:solidFill>
              <a:srgbClr val="3D3D3D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CD9F51-ED23-428B-A387-1D8183C4EF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7" t="9710" r="28550" b="10768"/>
          <a:stretch/>
        </p:blipFill>
        <p:spPr bwMode="auto">
          <a:xfrm>
            <a:off x="352194" y="1588727"/>
            <a:ext cx="2238606" cy="3154723"/>
          </a:xfrm>
          <a:prstGeom prst="rect">
            <a:avLst/>
          </a:prstGeom>
          <a:noFill/>
          <a:ln>
            <a:solidFill>
              <a:srgbClr val="3D3D3D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Apakšvirsraksts 2">
            <a:extLst>
              <a:ext uri="{FF2B5EF4-FFF2-40B4-BE49-F238E27FC236}">
                <a16:creationId xmlns:a16="http://schemas.microsoft.com/office/drawing/2014/main" id="{16AB749B-B1AE-1DD2-43AE-215BDBC39E47}"/>
              </a:ext>
            </a:extLst>
          </p:cNvPr>
          <p:cNvSpPr txBox="1">
            <a:spLocks/>
          </p:cNvSpPr>
          <p:nvPr/>
        </p:nvSpPr>
        <p:spPr>
          <a:xfrm>
            <a:off x="2590800" y="854874"/>
            <a:ext cx="6274427" cy="50525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1200" b="1" dirty="0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1. posms no 2020. līdz 2030. gadam – izbūvēti 194,3 km ātrgaitas autoceļi,</a:t>
            </a:r>
            <a:r>
              <a:rPr lang="fi-FI" sz="1200" b="1" dirty="0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izmaksas – 1 083,0 milj. </a:t>
            </a:r>
            <a:r>
              <a:rPr lang="fi-FI" sz="1200" b="1" i="1" dirty="0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euro</a:t>
            </a:r>
            <a:r>
              <a:rPr lang="lv-LV" sz="1200" b="1" i="1" dirty="0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</a:t>
            </a:r>
          </a:p>
          <a:p>
            <a:pPr mar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lv-LV" sz="1200" b="1" dirty="0">
              <a:solidFill>
                <a:srgbClr val="545454"/>
              </a:solidFill>
              <a:latin typeface="Montserrat" panose="00000500000000000000" pitchFamily="50" charset="-70"/>
              <a:ea typeface="Cambria" panose="02040503050406030204" pitchFamily="18" charset="0"/>
              <a:cs typeface="Arial" charset="0"/>
            </a:endParaRPr>
          </a:p>
          <a:p>
            <a:endParaRPr lang="lv-LV" sz="1200" b="1"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664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2D4314-BFC8-6BCE-BEA7-44C91AD2C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8B7E9-6EC6-E137-3C01-36232E787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sz="2000" cap="all" dirty="0">
                <a:solidFill>
                  <a:srgbClr val="545454"/>
                </a:solidFill>
                <a:cs typeface="+mn-cs"/>
              </a:rPr>
              <a:t>STRATĒĢIJA 2040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361C4-2640-8EA1-6996-EE93A10CA44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5</a:t>
            </a:fld>
            <a:endParaRPr lang="en-US" altLang="lv-LV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CAD3B04-666D-E006-F87E-16B82068A2B3}"/>
              </a:ext>
            </a:extLst>
          </p:cNvPr>
          <p:cNvCxnSpPr/>
          <p:nvPr/>
        </p:nvCxnSpPr>
        <p:spPr>
          <a:xfrm>
            <a:off x="2590800" y="753633"/>
            <a:ext cx="6096000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Attēls 25" descr="Attēls, kurā ir karte&#10;&#10;Apraksts ģenerēts automātiski">
            <a:extLst>
              <a:ext uri="{FF2B5EF4-FFF2-40B4-BE49-F238E27FC236}">
                <a16:creationId xmlns:a16="http://schemas.microsoft.com/office/drawing/2014/main" id="{0D24DDEE-B21C-2C28-0879-450EA07E7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" t="8371" r="5386" b="10985"/>
          <a:stretch/>
        </p:blipFill>
        <p:spPr bwMode="auto">
          <a:xfrm>
            <a:off x="3861500" y="1698368"/>
            <a:ext cx="4977700" cy="3159381"/>
          </a:xfrm>
          <a:prstGeom prst="rect">
            <a:avLst/>
          </a:prstGeom>
          <a:ln>
            <a:solidFill>
              <a:srgbClr val="3D3D3D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ttēls 24" descr="Attēls, kurā ir karte&#10;&#10;Apraksts ģenerēts automātiski">
            <a:extLst>
              <a:ext uri="{FF2B5EF4-FFF2-40B4-BE49-F238E27FC236}">
                <a16:creationId xmlns:a16="http://schemas.microsoft.com/office/drawing/2014/main" id="{3DE4B4D3-F142-403B-FB90-6788C01A34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5" t="9033" r="15888" b="11227"/>
          <a:stretch/>
        </p:blipFill>
        <p:spPr bwMode="auto">
          <a:xfrm>
            <a:off x="424881" y="1698368"/>
            <a:ext cx="3240340" cy="3154723"/>
          </a:xfrm>
          <a:prstGeom prst="rect">
            <a:avLst/>
          </a:prstGeom>
          <a:ln>
            <a:solidFill>
              <a:srgbClr val="3D3D3D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Apakšvirsraksts 2">
            <a:extLst>
              <a:ext uri="{FF2B5EF4-FFF2-40B4-BE49-F238E27FC236}">
                <a16:creationId xmlns:a16="http://schemas.microsoft.com/office/drawing/2014/main" id="{5CAD82EA-1A14-4F8D-9D34-1F750586B840}"/>
              </a:ext>
            </a:extLst>
          </p:cNvPr>
          <p:cNvSpPr txBox="1">
            <a:spLocks/>
          </p:cNvSpPr>
          <p:nvPr/>
        </p:nvSpPr>
        <p:spPr>
          <a:xfrm>
            <a:off x="2501586" y="826248"/>
            <a:ext cx="6274428" cy="140973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1200" b="1" dirty="0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2. posms no 2030. līdz 2035. gadam – izbūvēti 224,0 km ātrgaitas autoceļi, </a:t>
            </a:r>
            <a:r>
              <a:rPr lang="fi-FI" sz="1200" b="1" dirty="0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izmaksas – 1 093,8 milj. </a:t>
            </a:r>
            <a:r>
              <a:rPr lang="fi-FI" sz="1200" b="1" i="1" dirty="0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euro</a:t>
            </a:r>
            <a:br>
              <a:rPr lang="lv-LV" sz="1200" b="1" dirty="0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</a:br>
            <a:r>
              <a:rPr lang="lv-LV" sz="1200" b="1" dirty="0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3. posms no 2035. līdz 2040. gadam – izbūvēti 637,5 km ātrgaitas autoceļi, </a:t>
            </a:r>
            <a:r>
              <a:rPr lang="fi-FI" sz="1200" b="1" dirty="0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izmaksas – 3 092,4 milj. </a:t>
            </a:r>
            <a:r>
              <a:rPr lang="fi-FI" sz="1200" b="1" i="1" dirty="0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euro</a:t>
            </a:r>
            <a:r>
              <a:rPr lang="fi-FI" sz="1200" b="1" dirty="0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i-FI" sz="1200" b="1" dirty="0">
              <a:solidFill>
                <a:srgbClr val="545454"/>
              </a:solidFill>
              <a:latin typeface="Montserrat" panose="00000500000000000000" pitchFamily="50" charset="-70"/>
              <a:ea typeface="Cambria" panose="02040503050406030204" pitchFamily="18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lv-LV" sz="1200" b="1" dirty="0">
              <a:solidFill>
                <a:srgbClr val="545454"/>
              </a:solidFill>
              <a:latin typeface="Montserrat" panose="00000500000000000000" pitchFamily="50" charset="-70"/>
              <a:ea typeface="Cambria" panose="02040503050406030204" pitchFamily="18" charset="0"/>
              <a:cs typeface="Arial" charset="0"/>
            </a:endParaRPr>
          </a:p>
          <a:p>
            <a:pPr mar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lv-LV" sz="1200" b="1" dirty="0">
              <a:solidFill>
                <a:srgbClr val="545454"/>
              </a:solidFill>
              <a:latin typeface="Montserrat" panose="00000500000000000000" pitchFamily="50" charset="-70"/>
              <a:ea typeface="Cambria" panose="02040503050406030204" pitchFamily="18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lv-LV" sz="1200" b="1" dirty="0">
              <a:solidFill>
                <a:srgbClr val="545454"/>
              </a:solidFill>
              <a:latin typeface="Montserrat" panose="00000500000000000000" pitchFamily="50" charset="-70"/>
              <a:ea typeface="Cambria" panose="02040503050406030204" pitchFamily="18" charset="0"/>
              <a:cs typeface="Arial" charset="0"/>
            </a:endParaRPr>
          </a:p>
          <a:p>
            <a:pPr mar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lv-LV" sz="1200" b="1" dirty="0">
              <a:solidFill>
                <a:srgbClr val="545454"/>
              </a:solidFill>
              <a:latin typeface="Montserrat" panose="00000500000000000000" pitchFamily="50" charset="-70"/>
              <a:ea typeface="Cambria" panose="02040503050406030204" pitchFamily="18" charset="0"/>
              <a:cs typeface="Arial" charset="0"/>
            </a:endParaRPr>
          </a:p>
          <a:p>
            <a:endParaRPr lang="lv-LV" sz="1200" b="1"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806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10D87-2878-B64B-5A8C-AF57DE19F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sz="2000" cap="all" dirty="0">
                <a:solidFill>
                  <a:srgbClr val="545454"/>
                </a:solidFill>
                <a:cs typeface="+mn-cs"/>
              </a:rPr>
              <a:t>STRATĒĢIJA 2040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A05A6-7637-678F-4648-A4A219C97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0493" y="995393"/>
            <a:ext cx="6604907" cy="3748057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3300" b="1" dirty="0">
                <a:solidFill>
                  <a:srgbClr val="545454"/>
                </a:solidFill>
                <a:cs typeface="Arial" charset="0"/>
              </a:rPr>
              <a:t>Līdz šim paveiktais un plānotais: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lv-LV" sz="3300" dirty="0">
              <a:solidFill>
                <a:srgbClr val="545454"/>
              </a:solidFill>
              <a:cs typeface="Arial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3300" b="1" dirty="0">
                <a:solidFill>
                  <a:srgbClr val="545454"/>
                </a:solidFill>
                <a:cs typeface="Arial" charset="0"/>
              </a:rPr>
              <a:t>1. projekts </a:t>
            </a:r>
            <a:r>
              <a:rPr lang="lv-LV" sz="3300" dirty="0">
                <a:solidFill>
                  <a:srgbClr val="545454"/>
                </a:solidFill>
                <a:cs typeface="Arial" charset="0"/>
              </a:rPr>
              <a:t>– “Autoceļa A4 Rīgas apvedceļš (Baltezers – Saulkalne) pārbūve” - 20,5 km.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3300" dirty="0">
                <a:solidFill>
                  <a:srgbClr val="545454"/>
                </a:solidFill>
                <a:cs typeface="Arial" charset="0"/>
              </a:rPr>
              <a:t>Pabeigts ietekmes uz vidi novērtējums (IVN) un izstrādāts būvprojekts minimālā sastāvā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lv-LV" sz="3300" dirty="0">
              <a:solidFill>
                <a:srgbClr val="545454"/>
              </a:solidFill>
              <a:cs typeface="Arial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3300" b="1" dirty="0">
                <a:solidFill>
                  <a:srgbClr val="545454"/>
                </a:solidFill>
                <a:cs typeface="Arial" charset="0"/>
              </a:rPr>
              <a:t>2. projekts </a:t>
            </a:r>
            <a:r>
              <a:rPr lang="lv-LV" sz="3300" dirty="0">
                <a:solidFill>
                  <a:srgbClr val="545454"/>
                </a:solidFill>
                <a:cs typeface="Arial" charset="0"/>
              </a:rPr>
              <a:t>– “Autoceļa A5 Rīgas apvedceļš (Salaspils - Babīte) posma no valsts galvenā autoceļa A10 līdz perspektīvajam Ķekavas apvedceļam pārbūve” -  26,5 km.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3300" dirty="0">
                <a:solidFill>
                  <a:srgbClr val="545454"/>
                </a:solidFill>
                <a:cs typeface="Arial" charset="0"/>
              </a:rPr>
              <a:t>Pabeigts IVN un izstrādāts būvprojekts minimālā sastāvā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lv-LV" sz="3300" dirty="0">
              <a:solidFill>
                <a:srgbClr val="545454"/>
              </a:solidFill>
              <a:cs typeface="Arial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3300" b="1" dirty="0">
                <a:solidFill>
                  <a:srgbClr val="545454"/>
                </a:solidFill>
                <a:cs typeface="Arial" charset="0"/>
              </a:rPr>
              <a:t>4. projekts </a:t>
            </a:r>
            <a:r>
              <a:rPr lang="lv-LV" sz="3300" dirty="0">
                <a:solidFill>
                  <a:srgbClr val="545454"/>
                </a:solidFill>
                <a:cs typeface="Arial" charset="0"/>
              </a:rPr>
              <a:t>– “Autoceļa A5 Rīgas apvedceļš (Salaspils-Babīte) posma Jaunais tilts pār Daugavu – Ķekavas apvedceļa mezgls izbūve” - 12,0 km.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3300" dirty="0">
                <a:solidFill>
                  <a:srgbClr val="545454"/>
                </a:solidFill>
                <a:cs typeface="Arial" charset="0"/>
              </a:rPr>
              <a:t>2025. gada beigās paredzēts pabeigt IVN un būvprojekta minimālā sastāvā izstrādi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lv-LV" sz="3300" dirty="0">
              <a:solidFill>
                <a:srgbClr val="545454"/>
              </a:solidFill>
              <a:cs typeface="Arial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3300" b="1" dirty="0">
                <a:solidFill>
                  <a:srgbClr val="545454"/>
                </a:solidFill>
                <a:cs typeface="Arial" charset="0"/>
              </a:rPr>
              <a:t>8. projekts –  </a:t>
            </a:r>
            <a:r>
              <a:rPr lang="lv-LV" sz="3300" dirty="0">
                <a:solidFill>
                  <a:srgbClr val="545454"/>
                </a:solidFill>
                <a:cs typeface="Arial" charset="0"/>
              </a:rPr>
              <a:t>“Autoceļa A7 Rīga - Bauska – Lietuvas robeža (Grenctāle) pārbūve, iekļaujot Bauskas un Iecavas apvedceļu izbūvi” - 60,1 km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v-LV" sz="3300" dirty="0">
                <a:solidFill>
                  <a:srgbClr val="545454"/>
                </a:solidFill>
                <a:cs typeface="Arial" charset="0"/>
              </a:rPr>
              <a:t>Atbilstoši </a:t>
            </a:r>
            <a:r>
              <a:rPr kumimoji="0" lang="lv-LV" sz="330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cs typeface="Arial" charset="0"/>
              </a:rPr>
              <a:t>Ministru kabineta 2024. gada 14. jūnija rīkojumam uzsākta projekta pirmās kārtas «Bauskas apvedceļš» publiskās un privātās partnerības procedūras uzsākšana</a:t>
            </a:r>
          </a:p>
          <a:p>
            <a:endParaRPr lang="lv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CE4E1-1317-5596-F3DB-F1B608F5F94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6</a:t>
            </a:fld>
            <a:endParaRPr lang="en-US" altLang="lv-LV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0F5363-C9F1-4D65-E468-9016DCBF5209}"/>
              </a:ext>
            </a:extLst>
          </p:cNvPr>
          <p:cNvSpPr/>
          <p:nvPr/>
        </p:nvSpPr>
        <p:spPr>
          <a:xfrm>
            <a:off x="640800" y="1833750"/>
            <a:ext cx="1512000" cy="1476000"/>
          </a:xfrm>
          <a:prstGeom prst="ellipse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13" name="Picture 12" descr="A highway with trees on the side&#10;&#10;Description automatically generated">
            <a:extLst>
              <a:ext uri="{FF2B5EF4-FFF2-40B4-BE49-F238E27FC236}">
                <a16:creationId xmlns:a16="http://schemas.microsoft.com/office/drawing/2014/main" id="{1286DDDD-7348-2CC8-02F5-896E7ACA62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406" y="1887045"/>
            <a:ext cx="1410787" cy="1369410"/>
          </a:xfrm>
          <a:prstGeom prst="ellipse">
            <a:avLst/>
          </a:prstGeom>
          <a:ln>
            <a:solidFill>
              <a:schemeClr val="bg1"/>
            </a:solidFill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E14260-D0DF-03E6-9013-387C46D5063C}"/>
              </a:ext>
            </a:extLst>
          </p:cNvPr>
          <p:cNvCxnSpPr/>
          <p:nvPr/>
        </p:nvCxnSpPr>
        <p:spPr>
          <a:xfrm>
            <a:off x="2590800" y="753633"/>
            <a:ext cx="6096000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068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425BF-BBC0-00B3-EF78-3C474CA37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9B698-15F8-A9B3-6E00-47896B071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sz="2000" cap="all" dirty="0">
                <a:solidFill>
                  <a:srgbClr val="545454"/>
                </a:solidFill>
                <a:cs typeface="+mn-cs"/>
              </a:rPr>
              <a:t>STRATĒĢIJA 2027</a:t>
            </a:r>
            <a:br>
              <a:rPr lang="lv-LV" sz="2000" b="1" dirty="0">
                <a:solidFill>
                  <a:srgbClr val="545454"/>
                </a:solidFill>
                <a:latin typeface="Montserrat" pitchFamily="2" charset="77"/>
                <a:ea typeface="Helvetica Light" charset="0"/>
                <a:cs typeface="Helvetica Light" charset="0"/>
              </a:rPr>
            </a:br>
            <a:endParaRPr lang="lv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62DE5-767C-0211-6DAD-D37F6FE37E8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7</a:t>
            </a:fld>
            <a:endParaRPr lang="en-US" altLang="lv-LV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2D2096-EC94-0F66-6893-ACECA71DBC61}"/>
              </a:ext>
            </a:extLst>
          </p:cNvPr>
          <p:cNvSpPr txBox="1">
            <a:spLocks/>
          </p:cNvSpPr>
          <p:nvPr/>
        </p:nvSpPr>
        <p:spPr bwMode="auto">
          <a:xfrm>
            <a:off x="2392136" y="996045"/>
            <a:ext cx="6588578" cy="4041317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1990" indent="-292096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2pPr>
            <a:lvl3pPr marL="1173147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3pPr>
            <a:lvl4pPr marL="1643043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4pPr>
            <a:lvl5pPr marL="2112937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5pPr>
            <a:lvl6pPr marL="2583803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585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368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49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400" b="1" dirty="0">
                <a:solidFill>
                  <a:srgbClr val="545454"/>
                </a:solidFill>
                <a:cs typeface="Arial" charset="0"/>
              </a:rPr>
              <a:t>Mērķis: </a:t>
            </a:r>
            <a:r>
              <a:rPr lang="lv-LV" sz="1400" u="sng" dirty="0">
                <a:solidFill>
                  <a:srgbClr val="545454"/>
                </a:solidFill>
                <a:cs typeface="Arial" charset="0"/>
              </a:rPr>
              <a:t>informēt par </a:t>
            </a:r>
            <a:r>
              <a:rPr lang="lv-LV" sz="1400" dirty="0">
                <a:solidFill>
                  <a:srgbClr val="545454"/>
                </a:solidFill>
                <a:cs typeface="Arial" charset="0"/>
              </a:rPr>
              <a:t>Valsts autoceļu sakārtošanas programmas 2014. – 2023. gadam izpildi un par </a:t>
            </a:r>
            <a:r>
              <a:rPr lang="lv-LV" sz="1400" u="sng" dirty="0">
                <a:solidFill>
                  <a:srgbClr val="545454"/>
                </a:solidFill>
                <a:cs typeface="Arial" charset="0"/>
              </a:rPr>
              <a:t>valsts reģionālo un vietējo autoceļu būvniecības stratēģiju līdz 2027. gadam </a:t>
            </a:r>
            <a:r>
              <a:rPr lang="lv-LV" sz="1400" dirty="0">
                <a:solidFill>
                  <a:srgbClr val="545454"/>
                </a:solidFill>
                <a:cs typeface="Arial" charset="0"/>
              </a:rPr>
              <a:t>un iegūt skaidru redzējumu par valsts īpašumā esošo autoceļu kopumu un to atbilstību likuma “Par autoceļiem” 3.panta trešās daļas iedalījumam.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1400" dirty="0">
              <a:solidFill>
                <a:srgbClr val="545454"/>
              </a:solidFill>
              <a:cs typeface="Arial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1" dirty="0">
                <a:solidFill>
                  <a:srgbClr val="545454"/>
                </a:solidFill>
                <a:cs typeface="Arial" charset="0"/>
              </a:rPr>
              <a:t>1. prioritāte: </a:t>
            </a:r>
            <a:r>
              <a:rPr lang="lv-LV" sz="1200" dirty="0">
                <a:solidFill>
                  <a:srgbClr val="545454"/>
                </a:solidFill>
                <a:cs typeface="Arial" charset="0"/>
              </a:rPr>
              <a:t>valsts reģionālie autoceļi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1200" dirty="0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1. </a:t>
            </a:r>
            <a:r>
              <a:rPr lang="lv-LV" sz="1200" dirty="0" err="1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apakšprioritāte</a:t>
            </a:r>
            <a:r>
              <a:rPr lang="lv-LV" sz="1200" dirty="0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– valsts reģionālie autoceļi, kas savieno </a:t>
            </a:r>
            <a:r>
              <a:rPr lang="lv-LV" sz="1200" dirty="0" err="1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valstspilsētas</a:t>
            </a:r>
            <a:r>
              <a:rPr lang="lv-LV" sz="1200" dirty="0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vai novadu administratīvos centrus savā starpā, kā arī nodrošina pārrobežu savienojumus, kuros ir liela satiksmes intensitāte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1200" dirty="0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2. </a:t>
            </a:r>
            <a:r>
              <a:rPr lang="lv-LV" sz="1200" dirty="0" err="1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apakšprioritāte</a:t>
            </a:r>
            <a:r>
              <a:rPr lang="lv-LV" sz="1200" dirty="0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– valsts reģionālie autoceļi, kas savieno citus reģionālos ceļus, kuri savukārt savieno reģionālos centrus, kalpo kā galvenajam autoceļam alternatīvs maršruts  novadu administratīvo centru sasniedzamībai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lv-LV" sz="1200" dirty="0">
              <a:solidFill>
                <a:srgbClr val="545454"/>
              </a:solidFill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lv-LV" sz="1200" b="1" dirty="0">
                <a:solidFill>
                  <a:srgbClr val="545454"/>
                </a:solidFill>
                <a:cs typeface="Arial" charset="0"/>
              </a:rPr>
              <a:t>2. prioritāte: </a:t>
            </a:r>
            <a:r>
              <a:rPr lang="lv-LV" sz="1200" dirty="0">
                <a:solidFill>
                  <a:srgbClr val="545454"/>
                </a:solidFill>
                <a:cs typeface="Arial" charset="0"/>
              </a:rPr>
              <a:t>vietējās savienojamības uzlabošana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1200" dirty="0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Mērķis: līdz 2027. gadam no katras apdzīvotas vietas, kurā atrodas pagasta pārvalde, uz novada centru nodrošināt iespēju nokļūt pa autoceļu ar labā stāvoklī esošu melno segumu.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1600" b="1" dirty="0">
              <a:solidFill>
                <a:srgbClr val="545454"/>
              </a:solidFill>
              <a:latin typeface="Montserrat" panose="00000500000000000000" pitchFamily="50" charset="-70"/>
              <a:ea typeface="Cambria" panose="02040503050406030204" pitchFamily="18" charset="0"/>
              <a:cs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BF4DE8-FCF5-A3B4-0CF1-806C2CDA92C4}"/>
              </a:ext>
            </a:extLst>
          </p:cNvPr>
          <p:cNvSpPr/>
          <p:nvPr/>
        </p:nvSpPr>
        <p:spPr>
          <a:xfrm>
            <a:off x="640800" y="1833750"/>
            <a:ext cx="1512000" cy="1476000"/>
          </a:xfrm>
          <a:prstGeom prst="ellipse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11" name="Picture 10" descr="A truck on a road with trees&#10;&#10;Description automatically generated">
            <a:extLst>
              <a:ext uri="{FF2B5EF4-FFF2-40B4-BE49-F238E27FC236}">
                <a16:creationId xmlns:a16="http://schemas.microsoft.com/office/drawing/2014/main" id="{1BA98A6F-E04C-A686-0684-92CFEB21E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2" r="15512"/>
          <a:stretch/>
        </p:blipFill>
        <p:spPr>
          <a:xfrm>
            <a:off x="698399" y="1897972"/>
            <a:ext cx="1396801" cy="1347556"/>
          </a:xfrm>
          <a:prstGeom prst="ellipse">
            <a:avLst/>
          </a:prstGeom>
          <a:ln>
            <a:solidFill>
              <a:schemeClr val="bg1"/>
            </a:solidFill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25C52F-90B0-4346-957C-62A0169CF9E9}"/>
              </a:ext>
            </a:extLst>
          </p:cNvPr>
          <p:cNvCxnSpPr/>
          <p:nvPr/>
        </p:nvCxnSpPr>
        <p:spPr>
          <a:xfrm>
            <a:off x="2590800" y="753633"/>
            <a:ext cx="6096000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323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E7201-D653-94C1-326E-F89A01DE7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A89A4-71C6-4176-C5E8-7C09484D7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v-LV" sz="2000" b="1" cap="all" dirty="0">
                <a:solidFill>
                  <a:prstClr val="black">
                    <a:lumMod val="75000"/>
                    <a:lumOff val="25000"/>
                  </a:prstClr>
                </a:solidFill>
                <a:cs typeface="Helvetica Light" charset="0"/>
              </a:rPr>
              <a:t>Reģionālie autoceļi </a:t>
            </a:r>
            <a:br>
              <a:rPr lang="lv-LV" sz="2000" cap="all" dirty="0">
                <a:solidFill>
                  <a:prstClr val="black"/>
                </a:solidFill>
                <a:latin typeface="Calibri" panose="020F0502020204030204"/>
                <a:ea typeface="+mn-ea"/>
              </a:rPr>
            </a:br>
            <a:br>
              <a:rPr lang="lv-LV" sz="2000" b="1" dirty="0">
                <a:solidFill>
                  <a:srgbClr val="545454"/>
                </a:solidFill>
                <a:latin typeface="Montserrat" pitchFamily="2" charset="77"/>
                <a:ea typeface="Helvetica Light" charset="0"/>
                <a:cs typeface="Helvetica Light" charset="0"/>
              </a:rPr>
            </a:br>
            <a:endParaRPr lang="lv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4191B-9621-4DA0-7B6E-26FD73AEA8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8</a:t>
            </a:fld>
            <a:endParaRPr lang="en-US" altLang="lv-LV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4DC1ED-FDFF-28D8-D5B3-4563DDF7109A}"/>
              </a:ext>
            </a:extLst>
          </p:cNvPr>
          <p:cNvCxnSpPr/>
          <p:nvPr/>
        </p:nvCxnSpPr>
        <p:spPr>
          <a:xfrm>
            <a:off x="2590800" y="753633"/>
            <a:ext cx="6096000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ABDDBC63-49C9-CC64-7574-1873D52653D4}"/>
              </a:ext>
            </a:extLst>
          </p:cNvPr>
          <p:cNvGrpSpPr/>
          <p:nvPr/>
        </p:nvGrpSpPr>
        <p:grpSpPr>
          <a:xfrm>
            <a:off x="1943507" y="1112323"/>
            <a:ext cx="7078028" cy="3919632"/>
            <a:chOff x="240989" y="0"/>
            <a:chExt cx="11710022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6956952-51A7-97A4-BB97-FFF3B761726C}"/>
                </a:ext>
              </a:extLst>
            </p:cNvPr>
            <p:cNvPicPr/>
            <p:nvPr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989" y="0"/>
              <a:ext cx="11710022" cy="6858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AC15583-7F3F-85BB-5A5D-672A0A6B309F}"/>
                </a:ext>
              </a:extLst>
            </p:cNvPr>
            <p:cNvSpPr/>
            <p:nvPr/>
          </p:nvSpPr>
          <p:spPr>
            <a:xfrm>
              <a:off x="701040" y="304800"/>
              <a:ext cx="3200400" cy="447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lv-LV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0" name="Virsraksts 1">
            <a:extLst>
              <a:ext uri="{FF2B5EF4-FFF2-40B4-BE49-F238E27FC236}">
                <a16:creationId xmlns:a16="http://schemas.microsoft.com/office/drawing/2014/main" id="{1CF7951A-0779-7AB5-9A84-8059B245C06C}"/>
              </a:ext>
            </a:extLst>
          </p:cNvPr>
          <p:cNvSpPr txBox="1">
            <a:spLocks/>
          </p:cNvSpPr>
          <p:nvPr/>
        </p:nvSpPr>
        <p:spPr bwMode="auto">
          <a:xfrm>
            <a:off x="106136" y="1377192"/>
            <a:ext cx="3331029" cy="75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rmAutofit/>
          </a:bodyPr>
          <a:lstStyle>
            <a:lvl1pPr algn="l" defTabSz="938202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5pPr>
            <a:lvl6pPr marL="457195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388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583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777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sz="1350" dirty="0"/>
              <a:t>Prioritāri pārbūvējamie </a:t>
            </a:r>
            <a:br>
              <a:rPr lang="lv-LV" sz="1350" dirty="0"/>
            </a:br>
            <a:r>
              <a:rPr lang="lv-LV" sz="1350" dirty="0"/>
              <a:t>reģionālie autoceļi - 3 379km</a:t>
            </a:r>
          </a:p>
        </p:txBody>
      </p:sp>
    </p:spTree>
    <p:extLst>
      <p:ext uri="{BB962C8B-B14F-4D97-AF65-F5344CB8AC3E}">
        <p14:creationId xmlns:p14="http://schemas.microsoft.com/office/powerpoint/2010/main" val="1430287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A7A75-1798-D7C3-285A-E1A6FEE03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68E39-003F-7DDD-C1AE-85C1E4550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v-LV" sz="2000" b="1" cap="all" dirty="0">
                <a:solidFill>
                  <a:prstClr val="black">
                    <a:lumMod val="75000"/>
                    <a:lumOff val="25000"/>
                  </a:prstClr>
                </a:solidFill>
                <a:cs typeface="Helvetica Light" charset="0"/>
              </a:rPr>
              <a:t>Reģionālie autoceļi </a:t>
            </a:r>
            <a:br>
              <a:rPr lang="lv-LV" sz="2000" cap="all" dirty="0">
                <a:solidFill>
                  <a:prstClr val="black"/>
                </a:solidFill>
                <a:latin typeface="Calibri" panose="020F0502020204030204"/>
                <a:ea typeface="+mn-ea"/>
              </a:rPr>
            </a:br>
            <a:br>
              <a:rPr lang="lv-LV" sz="2000" b="1" dirty="0">
                <a:solidFill>
                  <a:srgbClr val="545454"/>
                </a:solidFill>
                <a:latin typeface="Montserrat" pitchFamily="2" charset="77"/>
                <a:ea typeface="Helvetica Light" charset="0"/>
                <a:cs typeface="Helvetica Light" charset="0"/>
              </a:rPr>
            </a:br>
            <a:endParaRPr lang="lv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A79FF-2295-D65F-A774-A0375723611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9</a:t>
            </a:fld>
            <a:endParaRPr lang="en-US" altLang="lv-LV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408A9D-79C5-5976-65D1-B27D3CA51FBE}"/>
              </a:ext>
            </a:extLst>
          </p:cNvPr>
          <p:cNvCxnSpPr/>
          <p:nvPr/>
        </p:nvCxnSpPr>
        <p:spPr>
          <a:xfrm>
            <a:off x="2590800" y="753633"/>
            <a:ext cx="6096000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3CEF56B-CE6F-2DB1-EAC9-33399FECF5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3068119"/>
              </p:ext>
            </p:extLst>
          </p:nvPr>
        </p:nvGraphicFramePr>
        <p:xfrm>
          <a:off x="550607" y="1065766"/>
          <a:ext cx="8288593" cy="3791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3F0F99-0197-C7FD-9D2C-B5948064D7DC}"/>
              </a:ext>
            </a:extLst>
          </p:cNvPr>
          <p:cNvCxnSpPr>
            <a:cxnSpLocks/>
          </p:cNvCxnSpPr>
          <p:nvPr/>
        </p:nvCxnSpPr>
        <p:spPr>
          <a:xfrm>
            <a:off x="6772713" y="777761"/>
            <a:ext cx="0" cy="3545382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222252"/>
      </p:ext>
    </p:extLst>
  </p:cSld>
  <p:clrMapOvr>
    <a:masterClrMapping/>
  </p:clrMapOvr>
</p:sld>
</file>

<file path=ppt/theme/theme1.xml><?xml version="1.0" encoding="utf-8"?>
<a:theme xmlns:a="http://schemas.openxmlformats.org/drawingml/2006/main" name="89_Prezentacija_templateLV">
  <a:themeElements>
    <a:clrScheme name="SM">
      <a:dk1>
        <a:srgbClr val="355464"/>
      </a:dk1>
      <a:lt1>
        <a:srgbClr val="FFFFFF"/>
      </a:lt1>
      <a:dk2>
        <a:srgbClr val="7ADFEA"/>
      </a:dk2>
      <a:lt2>
        <a:srgbClr val="C6ED9C"/>
      </a:lt2>
      <a:accent1>
        <a:srgbClr val="26C4E8"/>
      </a:accent1>
      <a:accent2>
        <a:srgbClr val="355464"/>
      </a:accent2>
      <a:accent3>
        <a:srgbClr val="DBEFC6"/>
      </a:accent3>
      <a:accent4>
        <a:srgbClr val="8CDEE8"/>
      </a:accent4>
      <a:accent5>
        <a:srgbClr val="729EB4"/>
      </a:accent5>
      <a:accent6>
        <a:srgbClr val="A5D770"/>
      </a:accent6>
      <a:hlink>
        <a:srgbClr val="26C4E8"/>
      </a:hlink>
      <a:folHlink>
        <a:srgbClr val="AF0000"/>
      </a:folHlink>
    </a:clrScheme>
    <a:fontScheme name="Satiksmes Ministrija">
      <a:majorFont>
        <a:latin typeface="Verdana bold"/>
        <a:ea typeface="Calibri"/>
        <a:cs typeface="Calibri"/>
      </a:majorFont>
      <a:minorFont>
        <a:latin typeface="Verdana regular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M">
    <a:dk1>
      <a:srgbClr val="355464"/>
    </a:dk1>
    <a:lt1>
      <a:srgbClr val="FFFFFF"/>
    </a:lt1>
    <a:dk2>
      <a:srgbClr val="7ADFEA"/>
    </a:dk2>
    <a:lt2>
      <a:srgbClr val="C6ED9C"/>
    </a:lt2>
    <a:accent1>
      <a:srgbClr val="26C4E8"/>
    </a:accent1>
    <a:accent2>
      <a:srgbClr val="355464"/>
    </a:accent2>
    <a:accent3>
      <a:srgbClr val="DBEFC6"/>
    </a:accent3>
    <a:accent4>
      <a:srgbClr val="8CDEE8"/>
    </a:accent4>
    <a:accent5>
      <a:srgbClr val="729EB4"/>
    </a:accent5>
    <a:accent6>
      <a:srgbClr val="A5D770"/>
    </a:accent6>
    <a:hlink>
      <a:srgbClr val="26C4E8"/>
    </a:hlink>
    <a:folHlink>
      <a:srgbClr val="AF0000"/>
    </a:folHlink>
  </a:clrScheme>
</a:themeOverride>
</file>

<file path=ppt/theme/themeOverride2.xml><?xml version="1.0" encoding="utf-8"?>
<a:themeOverride xmlns:a="http://schemas.openxmlformats.org/drawingml/2006/main">
  <a:clrScheme name="SM">
    <a:dk1>
      <a:srgbClr val="355464"/>
    </a:dk1>
    <a:lt1>
      <a:srgbClr val="FFFFFF"/>
    </a:lt1>
    <a:dk2>
      <a:srgbClr val="7ADFEA"/>
    </a:dk2>
    <a:lt2>
      <a:srgbClr val="C6ED9C"/>
    </a:lt2>
    <a:accent1>
      <a:srgbClr val="26C4E8"/>
    </a:accent1>
    <a:accent2>
      <a:srgbClr val="355464"/>
    </a:accent2>
    <a:accent3>
      <a:srgbClr val="DBEFC6"/>
    </a:accent3>
    <a:accent4>
      <a:srgbClr val="8CDEE8"/>
    </a:accent4>
    <a:accent5>
      <a:srgbClr val="729EB4"/>
    </a:accent5>
    <a:accent6>
      <a:srgbClr val="A5D770"/>
    </a:accent6>
    <a:hlink>
      <a:srgbClr val="26C4E8"/>
    </a:hlink>
    <a:folHlink>
      <a:srgbClr val="AF0000"/>
    </a:folHlink>
  </a:clrScheme>
</a:themeOverride>
</file>

<file path=ppt/theme/themeOverride3.xml><?xml version="1.0" encoding="utf-8"?>
<a:themeOverride xmlns:a="http://schemas.openxmlformats.org/drawingml/2006/main">
  <a:clrScheme name="SM">
    <a:dk1>
      <a:srgbClr val="355464"/>
    </a:dk1>
    <a:lt1>
      <a:srgbClr val="FFFFFF"/>
    </a:lt1>
    <a:dk2>
      <a:srgbClr val="7ADFEA"/>
    </a:dk2>
    <a:lt2>
      <a:srgbClr val="C6ED9C"/>
    </a:lt2>
    <a:accent1>
      <a:srgbClr val="26C4E8"/>
    </a:accent1>
    <a:accent2>
      <a:srgbClr val="355464"/>
    </a:accent2>
    <a:accent3>
      <a:srgbClr val="DBEFC6"/>
    </a:accent3>
    <a:accent4>
      <a:srgbClr val="8CDEE8"/>
    </a:accent4>
    <a:accent5>
      <a:srgbClr val="729EB4"/>
    </a:accent5>
    <a:accent6>
      <a:srgbClr val="A5D770"/>
    </a:accent6>
    <a:hlink>
      <a:srgbClr val="26C4E8"/>
    </a:hlink>
    <a:folHlink>
      <a:srgbClr val="AF00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2F10E7C4C39940B5A4614184529A47" ma:contentTypeVersion="18" ma:contentTypeDescription="Create a new document." ma:contentTypeScope="" ma:versionID="a61629a9ec085c9ef04dc86ea33f7def">
  <xsd:schema xmlns:xsd="http://www.w3.org/2001/XMLSchema" xmlns:xs="http://www.w3.org/2001/XMLSchema" xmlns:p="http://schemas.microsoft.com/office/2006/metadata/properties" xmlns:ns2="929ef86d-0678-474b-a2d1-4b70d1db9477" xmlns:ns3="a57d379d-1838-4fe5-9dd3-f55eabd60318" targetNamespace="http://schemas.microsoft.com/office/2006/metadata/properties" ma:root="true" ma:fieldsID="befcb401a800740fc74491140e5754a1" ns2:_="" ns3:_="">
    <xsd:import namespace="929ef86d-0678-474b-a2d1-4b70d1db9477"/>
    <xsd:import namespace="a57d379d-1838-4fe5-9dd3-f55eabd603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9ef86d-0678-474b-a2d1-4b70d1db94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02c859b-0546-4206-9cae-cfa997077b6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7d379d-1838-4fe5-9dd3-f55eabd60318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ec23498-8d43-4f6c-b49d-fc58ffadf4f7}" ma:internalName="TaxCatchAll" ma:showField="CatchAllData" ma:web="a57d379d-1838-4fe5-9dd3-f55eabd603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29ef86d-0678-474b-a2d1-4b70d1db9477">
      <Terms xmlns="http://schemas.microsoft.com/office/infopath/2007/PartnerControls"/>
    </lcf76f155ced4ddcb4097134ff3c332f>
    <TaxCatchAll xmlns="a57d379d-1838-4fe5-9dd3-f55eabd60318" xsi:nil="true"/>
    <SharedWithUsers xmlns="a57d379d-1838-4fe5-9dd3-f55eabd60318">
      <UserInfo>
        <DisplayName>Kārlis Roberts Hauks</DisplayName>
        <AccountId>25</AccountId>
        <AccountType/>
      </UserInfo>
      <UserInfo>
        <DisplayName>Daina Linde</DisplayName>
        <AccountId>13</AccountId>
        <AccountType/>
      </UserInfo>
      <UserInfo>
        <DisplayName>Agnese Zariņa</DisplayName>
        <AccountId>16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E64ED40-28B6-4E4A-A4D5-44E88490ECC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30A9AF-5518-4933-A338-6FEB61D70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9ef86d-0678-474b-a2d1-4b70d1db9477"/>
    <ds:schemaRef ds:uri="a57d379d-1838-4fe5-9dd3-f55eabd603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30450C1-73F6-492A-B12A-2A97E8483506}">
  <ds:schemaRefs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2006/documentManagement/types"/>
    <ds:schemaRef ds:uri="929ef86d-0678-474b-a2d1-4b70d1db9477"/>
    <ds:schemaRef ds:uri="http://purl.org/dc/elements/1.1/"/>
    <ds:schemaRef ds:uri="a57d379d-1838-4fe5-9dd3-f55eabd60318"/>
    <ds:schemaRef ds:uri="http://schemas.microsoft.com/office/infopath/2007/PartnerControl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1706</TotalTime>
  <Words>790</Words>
  <Application>Microsoft Office PowerPoint</Application>
  <PresentationFormat>On-screen Show (16:9)</PresentationFormat>
  <Paragraphs>126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MS PGothic</vt:lpstr>
      <vt:lpstr>Aptos</vt:lpstr>
      <vt:lpstr>Arial</vt:lpstr>
      <vt:lpstr>Calibri</vt:lpstr>
      <vt:lpstr>Helvetica Light</vt:lpstr>
      <vt:lpstr>Montserrat</vt:lpstr>
      <vt:lpstr>Times New Roman</vt:lpstr>
      <vt:lpstr>Verdana</vt:lpstr>
      <vt:lpstr>Verdana bold</vt:lpstr>
      <vt:lpstr>Verdana regular</vt:lpstr>
      <vt:lpstr>89_Prezentacija_templateLV</vt:lpstr>
      <vt:lpstr>Valsts galveno autoceļu attīstības stratēģijas līdz 2040.gadam un Valsts reģionālo autoceļu attīstības stratēģijas līdz 2030.gadam </vt:lpstr>
      <vt:lpstr>Sēdes darba kārtība</vt:lpstr>
      <vt:lpstr>STRATĒĢIJA 2040</vt:lpstr>
      <vt:lpstr>STRATĒĢIJA 2040</vt:lpstr>
      <vt:lpstr>STRATĒĢIJA 2040</vt:lpstr>
      <vt:lpstr>STRATĒĢIJA 2040</vt:lpstr>
      <vt:lpstr>STRATĒĢIJA 2027 </vt:lpstr>
      <vt:lpstr>Reģionālie autoceļi   </vt:lpstr>
      <vt:lpstr>Reģionālie autoceļi   </vt:lpstr>
      <vt:lpstr>Vietējie autoceļi    </vt:lpstr>
      <vt:lpstr>Vietējie autoceļi    </vt:lpstr>
      <vt:lpstr>Stratēģijas 2027 izpilde    </vt:lpstr>
      <vt:lpstr>Sēdes darba kārtība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Dagnija</dc:creator>
  <cp:lastModifiedBy>Jana Ozoliņa</cp:lastModifiedBy>
  <cp:revision>62</cp:revision>
  <cp:lastPrinted>2025-01-08T11:40:38Z</cp:lastPrinted>
  <dcterms:created xsi:type="dcterms:W3CDTF">2014-11-20T14:46:47Z</dcterms:created>
  <dcterms:modified xsi:type="dcterms:W3CDTF">2025-02-06T07:19:15Z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0x010100572F10E7C4C39940B5A4614184529A47</vt:lpwstr>
  </property>
  <property fmtid="{D5CDD505-2E9C-101B-9397-08002B2CF9AE}" pid="3" name="MediaServiceImageTags">
    <vt:lpwstr/>
  </property>
</Properties>
</file>