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56" r:id="rId5"/>
    <p:sldId id="257" r:id="rId6"/>
    <p:sldId id="270" r:id="rId7"/>
    <p:sldId id="293" r:id="rId8"/>
    <p:sldId id="309" r:id="rId9"/>
    <p:sldId id="302" r:id="rId10"/>
    <p:sldId id="303" r:id="rId11"/>
    <p:sldId id="304" r:id="rId12"/>
    <p:sldId id="305" r:id="rId13"/>
    <p:sldId id="306" r:id="rId14"/>
    <p:sldId id="307" r:id="rId15"/>
    <p:sldId id="308" r:id="rId16"/>
    <p:sldId id="28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089"/>
    <a:srgbClr val="2E2EDF"/>
    <a:srgbClr val="1F2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39" autoAdjust="0"/>
    <p:restoredTop sz="94660"/>
  </p:normalViewPr>
  <p:slideViewPr>
    <p:cSldViewPr snapToGrid="0">
      <p:cViewPr varScale="1">
        <p:scale>
          <a:sx n="112" d="100"/>
          <a:sy n="112" d="100"/>
        </p:scale>
        <p:origin x="720" y="42"/>
      </p:cViewPr>
      <p:guideLst>
        <p:guide orient="horz"/>
        <p:guide pos="381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45" d="100"/>
          <a:sy n="145" d="100"/>
        </p:scale>
        <p:origin x="62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20100864806216E-2"/>
          <c:y val="4.2507625735972186E-2"/>
          <c:w val="0.90255222779384214"/>
          <c:h val="0.84203370534457966"/>
        </c:manualLayout>
      </c:layout>
      <c:barChart>
        <c:barDir val="col"/>
        <c:grouping val="clustered"/>
        <c:varyColors val="0"/>
        <c:ser>
          <c:idx val="0"/>
          <c:order val="0"/>
          <c:tx>
            <c:strRef>
              <c:f>Sheet1!$B$1</c:f>
              <c:strCache>
                <c:ptCount val="1"/>
                <c:pt idx="0">
                  <c:v>Series 1</c:v>
                </c:pt>
              </c:strCache>
            </c:strRef>
          </c:tx>
          <c:spPr>
            <a:solidFill>
              <a:srgbClr val="1B5089"/>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F5-4980-926C-60A578C40A9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2025-2029</c:v>
                </c:pt>
                <c:pt idx="1">
                  <c:v>2030-2034</c:v>
                </c:pt>
                <c:pt idx="2">
                  <c:v>2035-2039</c:v>
                </c:pt>
                <c:pt idx="3">
                  <c:v>2040-2044</c:v>
                </c:pt>
                <c:pt idx="4">
                  <c:v>2045-2049</c:v>
                </c:pt>
                <c:pt idx="5">
                  <c:v>2050-</c:v>
                </c:pt>
              </c:strCache>
            </c:strRef>
          </c:cat>
          <c:val>
            <c:numRef>
              <c:f>Sheet1!$B$2:$B$7</c:f>
              <c:numCache>
                <c:formatCode>General</c:formatCode>
                <c:ptCount val="6"/>
                <c:pt idx="0">
                  <c:v>0.64989516599999997</c:v>
                </c:pt>
                <c:pt idx="1">
                  <c:v>1.5663806760000001</c:v>
                </c:pt>
                <c:pt idx="2">
                  <c:v>1.678964567</c:v>
                </c:pt>
                <c:pt idx="3">
                  <c:v>1.6193438410000001</c:v>
                </c:pt>
                <c:pt idx="4">
                  <c:v>1.596288938</c:v>
                </c:pt>
                <c:pt idx="5">
                  <c:v>1.5695367419999999</c:v>
                </c:pt>
              </c:numCache>
            </c:numRef>
          </c:val>
          <c:extLst>
            <c:ext xmlns:c16="http://schemas.microsoft.com/office/drawing/2014/chart" uri="{C3380CC4-5D6E-409C-BE32-E72D297353CC}">
              <c16:uniqueId val="{00000000-C46D-4A1F-A2F9-3F1897159258}"/>
            </c:ext>
          </c:extLst>
        </c:ser>
        <c:dLbls>
          <c:showLegendKey val="0"/>
          <c:showVal val="0"/>
          <c:showCatName val="0"/>
          <c:showSerName val="0"/>
          <c:showPercent val="0"/>
          <c:showBubbleSize val="0"/>
        </c:dLbls>
        <c:gapWidth val="100"/>
        <c:axId val="486749784"/>
        <c:axId val="486753744"/>
      </c:barChart>
      <c:catAx>
        <c:axId val="4867497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53744"/>
        <c:crosses val="autoZero"/>
        <c:auto val="1"/>
        <c:lblAlgn val="ctr"/>
        <c:lblOffset val="100"/>
        <c:tickLblSkip val="1"/>
        <c:noMultiLvlLbl val="0"/>
      </c:catAx>
      <c:valAx>
        <c:axId val="486753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49784"/>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1288108217243"/>
          <c:y val="5.1677313920665574E-2"/>
          <c:w val="0.8325162123965274"/>
          <c:h val="0.74078246488781374"/>
        </c:manualLayout>
      </c:layout>
      <c:lineChart>
        <c:grouping val="standard"/>
        <c:varyColors val="0"/>
        <c:ser>
          <c:idx val="0"/>
          <c:order val="0"/>
          <c:tx>
            <c:strRef>
              <c:f>Sheet1!$B$1</c:f>
              <c:strCache>
                <c:ptCount val="1"/>
                <c:pt idx="0">
                  <c:v>PVN</c:v>
                </c:pt>
              </c:strCache>
            </c:strRef>
          </c:tx>
          <c:spPr>
            <a:ln w="47625" cap="rnd">
              <a:solidFill>
                <a:schemeClr val="accent1"/>
              </a:solidFill>
              <a:round/>
            </a:ln>
            <a:effectLst/>
          </c:spPr>
          <c:marker>
            <c:symbol val="none"/>
          </c:marker>
          <c:cat>
            <c:strRef>
              <c:f>Sheet1!$A$2:$A$7</c:f>
              <c:strCache>
                <c:ptCount val="6"/>
                <c:pt idx="0">
                  <c:v>2025-2029</c:v>
                </c:pt>
                <c:pt idx="1">
                  <c:v>2030-2034</c:v>
                </c:pt>
                <c:pt idx="2">
                  <c:v>2035-2039</c:v>
                </c:pt>
                <c:pt idx="3">
                  <c:v>2040-2044</c:v>
                </c:pt>
                <c:pt idx="4">
                  <c:v>2045-2049</c:v>
                </c:pt>
                <c:pt idx="5">
                  <c:v>2050-</c:v>
                </c:pt>
              </c:strCache>
            </c:strRef>
          </c:cat>
          <c:val>
            <c:numRef>
              <c:f>Sheet1!$B$2:$B$7</c:f>
              <c:numCache>
                <c:formatCode>General</c:formatCode>
                <c:ptCount val="6"/>
                <c:pt idx="0">
                  <c:v>2.001649601</c:v>
                </c:pt>
                <c:pt idx="1">
                  <c:v>1.975446182</c:v>
                </c:pt>
                <c:pt idx="2">
                  <c:v>1.6936618569999999</c:v>
                </c:pt>
                <c:pt idx="3">
                  <c:v>1.4202689129999999</c:v>
                </c:pt>
                <c:pt idx="4">
                  <c:v>1.282939155</c:v>
                </c:pt>
                <c:pt idx="5">
                  <c:v>1.131071022</c:v>
                </c:pt>
              </c:numCache>
            </c:numRef>
          </c:val>
          <c:smooth val="0"/>
          <c:extLst>
            <c:ext xmlns:c16="http://schemas.microsoft.com/office/drawing/2014/chart" uri="{C3380CC4-5D6E-409C-BE32-E72D297353CC}">
              <c16:uniqueId val="{00000000-F339-4821-ADE4-B3221FEAA732}"/>
            </c:ext>
          </c:extLst>
        </c:ser>
        <c:ser>
          <c:idx val="1"/>
          <c:order val="1"/>
          <c:tx>
            <c:strRef>
              <c:f>Sheet1!$C$1</c:f>
              <c:strCache>
                <c:ptCount val="1"/>
                <c:pt idx="0">
                  <c:v>Tiešie nodokļi</c:v>
                </c:pt>
              </c:strCache>
            </c:strRef>
          </c:tx>
          <c:spPr>
            <a:ln w="47625" cap="rnd">
              <a:solidFill>
                <a:schemeClr val="accent2"/>
              </a:solidFill>
              <a:round/>
            </a:ln>
            <a:effectLst/>
          </c:spPr>
          <c:marker>
            <c:symbol val="none"/>
          </c:marker>
          <c:cat>
            <c:strRef>
              <c:f>Sheet1!$A$2:$A$7</c:f>
              <c:strCache>
                <c:ptCount val="6"/>
                <c:pt idx="0">
                  <c:v>2025-2029</c:v>
                </c:pt>
                <c:pt idx="1">
                  <c:v>2030-2034</c:v>
                </c:pt>
                <c:pt idx="2">
                  <c:v>2035-2039</c:v>
                </c:pt>
                <c:pt idx="3">
                  <c:v>2040-2044</c:v>
                </c:pt>
                <c:pt idx="4">
                  <c:v>2045-2049</c:v>
                </c:pt>
                <c:pt idx="5">
                  <c:v>2050-</c:v>
                </c:pt>
              </c:strCache>
            </c:strRef>
          </c:cat>
          <c:val>
            <c:numRef>
              <c:f>Sheet1!$C$2:$C$7</c:f>
              <c:numCache>
                <c:formatCode>General</c:formatCode>
                <c:ptCount val="6"/>
                <c:pt idx="0">
                  <c:v>1.8993976720000001</c:v>
                </c:pt>
                <c:pt idx="1">
                  <c:v>1.339743989</c:v>
                </c:pt>
                <c:pt idx="2">
                  <c:v>1.171795309</c:v>
                </c:pt>
                <c:pt idx="3">
                  <c:v>1.1082906269999999</c:v>
                </c:pt>
                <c:pt idx="4">
                  <c:v>1.077855038</c:v>
                </c:pt>
                <c:pt idx="5">
                  <c:v>1.0338460540000001</c:v>
                </c:pt>
              </c:numCache>
            </c:numRef>
          </c:val>
          <c:smooth val="0"/>
          <c:extLst>
            <c:ext xmlns:c16="http://schemas.microsoft.com/office/drawing/2014/chart" uri="{C3380CC4-5D6E-409C-BE32-E72D297353CC}">
              <c16:uniqueId val="{00000001-F339-4821-ADE4-B3221FEAA732}"/>
            </c:ext>
          </c:extLst>
        </c:ser>
        <c:ser>
          <c:idx val="2"/>
          <c:order val="2"/>
          <c:tx>
            <c:strRef>
              <c:f>Sheet1!$D$1</c:f>
              <c:strCache>
                <c:ptCount val="1"/>
                <c:pt idx="0">
                  <c:v>VSAOI</c:v>
                </c:pt>
              </c:strCache>
            </c:strRef>
          </c:tx>
          <c:spPr>
            <a:ln w="47625" cap="rnd">
              <a:solidFill>
                <a:schemeClr val="bg1">
                  <a:lumMod val="50000"/>
                </a:schemeClr>
              </a:solidFill>
              <a:round/>
            </a:ln>
            <a:effectLst/>
          </c:spPr>
          <c:marker>
            <c:symbol val="none"/>
          </c:marker>
          <c:cat>
            <c:strRef>
              <c:f>Sheet1!$A$2:$A$7</c:f>
              <c:strCache>
                <c:ptCount val="6"/>
                <c:pt idx="0">
                  <c:v>2025-2029</c:v>
                </c:pt>
                <c:pt idx="1">
                  <c:v>2030-2034</c:v>
                </c:pt>
                <c:pt idx="2">
                  <c:v>2035-2039</c:v>
                </c:pt>
                <c:pt idx="3">
                  <c:v>2040-2044</c:v>
                </c:pt>
                <c:pt idx="4">
                  <c:v>2045-2049</c:v>
                </c:pt>
                <c:pt idx="5">
                  <c:v>2050-</c:v>
                </c:pt>
              </c:strCache>
            </c:strRef>
          </c:cat>
          <c:val>
            <c:numRef>
              <c:f>Sheet1!$D$2:$D$7</c:f>
              <c:numCache>
                <c:formatCode>General</c:formatCode>
                <c:ptCount val="6"/>
                <c:pt idx="0">
                  <c:v>2.1814671290000001</c:v>
                </c:pt>
                <c:pt idx="1">
                  <c:v>1.2129695570000001</c:v>
                </c:pt>
                <c:pt idx="2">
                  <c:v>0.96465365700000005</c:v>
                </c:pt>
                <c:pt idx="3">
                  <c:v>0.89143839199999997</c:v>
                </c:pt>
                <c:pt idx="4">
                  <c:v>0.85418155799999995</c:v>
                </c:pt>
                <c:pt idx="5">
                  <c:v>0.79801887999999999</c:v>
                </c:pt>
              </c:numCache>
            </c:numRef>
          </c:val>
          <c:smooth val="0"/>
          <c:extLst>
            <c:ext xmlns:c16="http://schemas.microsoft.com/office/drawing/2014/chart" uri="{C3380CC4-5D6E-409C-BE32-E72D297353CC}">
              <c16:uniqueId val="{00000002-F339-4821-ADE4-B3221FEAA732}"/>
            </c:ext>
          </c:extLst>
        </c:ser>
        <c:dLbls>
          <c:showLegendKey val="0"/>
          <c:showVal val="0"/>
          <c:showCatName val="0"/>
          <c:showSerName val="0"/>
          <c:showPercent val="0"/>
          <c:showBubbleSize val="0"/>
        </c:dLbls>
        <c:smooth val="0"/>
        <c:axId val="317965248"/>
        <c:axId val="317960208"/>
      </c:lineChart>
      <c:catAx>
        <c:axId val="317965248"/>
        <c:scaling>
          <c:orientation val="minMax"/>
        </c:scaling>
        <c:delete val="0"/>
        <c:axPos val="b"/>
        <c:numFmt formatCode="0" sourceLinked="0"/>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317960208"/>
        <c:crosses val="autoZero"/>
        <c:auto val="1"/>
        <c:lblAlgn val="ctr"/>
        <c:lblOffset val="100"/>
        <c:tickLblSkip val="1"/>
        <c:noMultiLvlLbl val="0"/>
      </c:catAx>
      <c:valAx>
        <c:axId val="31796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317965248"/>
        <c:crosses val="autoZero"/>
        <c:crossBetween val="between"/>
        <c:majorUnit val="0.5"/>
      </c:valAx>
      <c:spPr>
        <a:noFill/>
        <a:ln>
          <a:noFill/>
        </a:ln>
        <a:effectLst/>
      </c:spPr>
    </c:plotArea>
    <c:legend>
      <c:legendPos val="b"/>
      <c:layout>
        <c:manualLayout>
          <c:xMode val="edge"/>
          <c:yMode val="edge"/>
          <c:x val="0.19940593579648697"/>
          <c:y val="0.57556718313436628"/>
          <c:w val="0.64251557005857673"/>
          <c:h val="0.2180739200052823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2035</c:v>
                </c:pt>
              </c:strCache>
            </c:strRef>
          </c:tx>
          <c:spPr>
            <a:solidFill>
              <a:schemeClr val="tx1"/>
            </a:solidFill>
            <a:ln>
              <a:noFill/>
            </a:ln>
            <a:effectLst>
              <a:innerShdw blurRad="114300">
                <a:schemeClr val="accent1"/>
              </a:innerShdw>
            </a:effectLst>
          </c:spPr>
          <c:invertIfNegative val="0"/>
          <c:dPt>
            <c:idx val="0"/>
            <c:invertIfNegative val="0"/>
            <c:bubble3D val="0"/>
            <c:spPr>
              <a:solidFill>
                <a:srgbClr val="C00000"/>
              </a:solidFill>
              <a:ln>
                <a:noFill/>
              </a:ln>
              <a:effectLst>
                <a:innerShdw blurRad="114300">
                  <a:schemeClr val="accent1"/>
                </a:innerShdw>
              </a:effectLst>
            </c:spPr>
            <c:extLst>
              <c:ext xmlns:c16="http://schemas.microsoft.com/office/drawing/2014/chart" uri="{C3380CC4-5D6E-409C-BE32-E72D297353CC}">
                <c16:uniqueId val="{00000003-BA5E-4EE7-B029-3ACA0FE62154}"/>
              </c:ext>
            </c:extLst>
          </c:dPt>
          <c:dPt>
            <c:idx val="1"/>
            <c:invertIfNegative val="0"/>
            <c:bubble3D val="0"/>
            <c:spPr>
              <a:solidFill>
                <a:schemeClr val="tx1"/>
              </a:solidFill>
              <a:ln>
                <a:noFill/>
              </a:ln>
              <a:effectLst>
                <a:innerShdw blurRad="114300">
                  <a:schemeClr val="accent1"/>
                </a:innerShdw>
              </a:effectLst>
            </c:spPr>
            <c:extLst>
              <c:ext xmlns:c16="http://schemas.microsoft.com/office/drawing/2014/chart" uri="{C3380CC4-5D6E-409C-BE32-E72D297353CC}">
                <c16:uniqueId val="{00000001-BA5E-4EE7-B029-3ACA0FE62154}"/>
              </c:ext>
            </c:extLst>
          </c:dPt>
          <c:cat>
            <c:strRef>
              <c:f>Sheet1!$A$2:$A$25</c:f>
              <c:strCache>
                <c:ptCount val="24"/>
                <c:pt idx="0">
                  <c:v>Sauszemes transports</c:v>
                </c:pt>
                <c:pt idx="1">
                  <c:v>Elektronika un optika</c:v>
                </c:pt>
                <c:pt idx="2">
                  <c:v>Cita rūpniecība</c:v>
                </c:pt>
                <c:pt idx="3">
                  <c:v>Privātie pakalpojumi</c:v>
                </c:pt>
                <c:pt idx="4">
                  <c:v>Elektriskās iekārtas</c:v>
                </c:pt>
                <c:pt idx="5">
                  <c:v>Lauksaimniecība</c:v>
                </c:pt>
                <c:pt idx="6">
                  <c:v>Kokrūpniecība</c:v>
                </c:pt>
                <c:pt idx="7">
                  <c:v>Ūdens transports</c:v>
                </c:pt>
                <c:pt idx="8">
                  <c:v>Uzglabāšana</c:v>
                </c:pt>
                <c:pt idx="9">
                  <c:v>Farmācija</c:v>
                </c:pt>
                <c:pt idx="10">
                  <c:v>Metālizstrādājumi</c:v>
                </c:pt>
                <c:pt idx="11">
                  <c:v>Gaisa transports</c:v>
                </c:pt>
                <c:pt idx="12">
                  <c:v>Pārtika un dzērieni</c:v>
                </c:pt>
                <c:pt idx="13">
                  <c:v>Tekstils</c:v>
                </c:pt>
                <c:pt idx="14">
                  <c:v>Transportlīdzekļi</c:v>
                </c:pt>
                <c:pt idx="15">
                  <c:v>Mašīnbūve</c:v>
                </c:pt>
                <c:pt idx="16">
                  <c:v>Metāli</c:v>
                </c:pt>
                <c:pt idx="17">
                  <c:v>Papīrs un poligrāfija</c:v>
                </c:pt>
                <c:pt idx="18">
                  <c:v>Elektrības ražošana</c:v>
                </c:pt>
                <c:pt idx="19">
                  <c:v>Būvniecība</c:v>
                </c:pt>
                <c:pt idx="20">
                  <c:v>Ķīmijas produkti</c:v>
                </c:pt>
                <c:pt idx="21">
                  <c:v>Gumija un plastmasa</c:v>
                </c:pt>
                <c:pt idx="22">
                  <c:v>Nemetāliskie minerāli</c:v>
                </c:pt>
                <c:pt idx="23">
                  <c:v>Publiskie pakalpojumi</c:v>
                </c:pt>
              </c:strCache>
            </c:strRef>
          </c:cat>
          <c:val>
            <c:numRef>
              <c:f>Sheet1!$B$2:$B$25</c:f>
              <c:numCache>
                <c:formatCode>0.00</c:formatCode>
                <c:ptCount val="24"/>
                <c:pt idx="0">
                  <c:v>2.38</c:v>
                </c:pt>
                <c:pt idx="1">
                  <c:v>2.1</c:v>
                </c:pt>
                <c:pt idx="2">
                  <c:v>1.87</c:v>
                </c:pt>
                <c:pt idx="3">
                  <c:v>1.72</c:v>
                </c:pt>
                <c:pt idx="4">
                  <c:v>1.46</c:v>
                </c:pt>
                <c:pt idx="5">
                  <c:v>1.46</c:v>
                </c:pt>
                <c:pt idx="6">
                  <c:v>1.46</c:v>
                </c:pt>
                <c:pt idx="7">
                  <c:v>1.4</c:v>
                </c:pt>
                <c:pt idx="8">
                  <c:v>1.38</c:v>
                </c:pt>
                <c:pt idx="9">
                  <c:v>1.31</c:v>
                </c:pt>
                <c:pt idx="10">
                  <c:v>1.29</c:v>
                </c:pt>
                <c:pt idx="11">
                  <c:v>1.1200000000000001</c:v>
                </c:pt>
                <c:pt idx="12">
                  <c:v>1.05</c:v>
                </c:pt>
                <c:pt idx="13">
                  <c:v>1.05</c:v>
                </c:pt>
                <c:pt idx="14">
                  <c:v>1.01</c:v>
                </c:pt>
                <c:pt idx="15">
                  <c:v>0.99</c:v>
                </c:pt>
                <c:pt idx="16">
                  <c:v>0.93</c:v>
                </c:pt>
                <c:pt idx="17">
                  <c:v>0.93</c:v>
                </c:pt>
                <c:pt idx="18">
                  <c:v>0.9</c:v>
                </c:pt>
                <c:pt idx="19">
                  <c:v>0.86</c:v>
                </c:pt>
                <c:pt idx="20">
                  <c:v>0.84</c:v>
                </c:pt>
                <c:pt idx="21">
                  <c:v>0.76</c:v>
                </c:pt>
                <c:pt idx="22">
                  <c:v>0.63</c:v>
                </c:pt>
                <c:pt idx="23">
                  <c:v>0.11</c:v>
                </c:pt>
              </c:numCache>
            </c:numRef>
          </c:val>
          <c:extLst>
            <c:ext xmlns:c16="http://schemas.microsoft.com/office/drawing/2014/chart" uri="{C3380CC4-5D6E-409C-BE32-E72D297353CC}">
              <c16:uniqueId val="{00000002-BA5E-4EE7-B029-3ACA0FE62154}"/>
            </c:ext>
          </c:extLst>
        </c:ser>
        <c:dLbls>
          <c:showLegendKey val="0"/>
          <c:showVal val="0"/>
          <c:showCatName val="0"/>
          <c:showSerName val="0"/>
          <c:showPercent val="0"/>
          <c:showBubbleSize val="0"/>
        </c:dLbls>
        <c:gapWidth val="100"/>
        <c:overlap val="-22"/>
        <c:axId val="314997208"/>
        <c:axId val="315001528"/>
      </c:barChart>
      <c:catAx>
        <c:axId val="3149972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315001528"/>
        <c:crosses val="autoZero"/>
        <c:auto val="1"/>
        <c:lblAlgn val="ctr"/>
        <c:lblOffset val="100"/>
        <c:noMultiLvlLbl val="0"/>
      </c:catAx>
      <c:valAx>
        <c:axId val="3150015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3149972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0444100929101"/>
          <c:y val="3.3794875986522449E-2"/>
          <c:w val="0.86283065799838532"/>
          <c:h val="0.78896475310828362"/>
        </c:manualLayout>
      </c:layout>
      <c:lineChart>
        <c:grouping val="standard"/>
        <c:varyColors val="0"/>
        <c:ser>
          <c:idx val="0"/>
          <c:order val="0"/>
          <c:tx>
            <c:strRef>
              <c:f>Sheet1!$B$1</c:f>
              <c:strCache>
                <c:ptCount val="1"/>
                <c:pt idx="0">
                  <c:v>Investīcijas</c:v>
                </c:pt>
              </c:strCache>
            </c:strRef>
          </c:tx>
          <c:spPr>
            <a:ln w="47625" cap="rnd">
              <a:solidFill>
                <a:srgbClr val="1B5089"/>
              </a:solidFill>
              <a:round/>
            </a:ln>
            <a:effectLst/>
          </c:spPr>
          <c:marker>
            <c:symbol val="none"/>
          </c:marker>
          <c:cat>
            <c:strRef>
              <c:f>Sheet1!$A$2:$A$7</c:f>
              <c:strCache>
                <c:ptCount val="6"/>
                <c:pt idx="0">
                  <c:v>2025-2029</c:v>
                </c:pt>
                <c:pt idx="1">
                  <c:v>2030-2034</c:v>
                </c:pt>
                <c:pt idx="2">
                  <c:v>2035-2039</c:v>
                </c:pt>
                <c:pt idx="3">
                  <c:v>2040-2044</c:v>
                </c:pt>
                <c:pt idx="4">
                  <c:v>2045-2049</c:v>
                </c:pt>
                <c:pt idx="5">
                  <c:v>2050-</c:v>
                </c:pt>
              </c:strCache>
            </c:strRef>
          </c:cat>
          <c:val>
            <c:numRef>
              <c:f>Sheet1!$B$2:$B$7</c:f>
              <c:numCache>
                <c:formatCode>0.00</c:formatCode>
                <c:ptCount val="6"/>
                <c:pt idx="0">
                  <c:v>2.09</c:v>
                </c:pt>
                <c:pt idx="1">
                  <c:v>2.16</c:v>
                </c:pt>
                <c:pt idx="2">
                  <c:v>2.25</c:v>
                </c:pt>
                <c:pt idx="3">
                  <c:v>2.2000000000000002</c:v>
                </c:pt>
                <c:pt idx="4">
                  <c:v>2.15</c:v>
                </c:pt>
                <c:pt idx="5">
                  <c:v>2.09</c:v>
                </c:pt>
              </c:numCache>
            </c:numRef>
          </c:val>
          <c:smooth val="0"/>
          <c:extLst>
            <c:ext xmlns:c16="http://schemas.microsoft.com/office/drawing/2014/chart" uri="{C3380CC4-5D6E-409C-BE32-E72D297353CC}">
              <c16:uniqueId val="{00000000-F911-4CD1-ACA3-8BBCC7E2A0A8}"/>
            </c:ext>
          </c:extLst>
        </c:ser>
        <c:ser>
          <c:idx val="1"/>
          <c:order val="1"/>
          <c:tx>
            <c:strRef>
              <c:f>Sheet1!$C$1</c:f>
              <c:strCache>
                <c:ptCount val="1"/>
                <c:pt idx="0">
                  <c:v>Publiskais patēriņš</c:v>
                </c:pt>
              </c:strCache>
            </c:strRef>
          </c:tx>
          <c:spPr>
            <a:ln w="47625" cap="rnd">
              <a:solidFill>
                <a:srgbClr val="FFC000"/>
              </a:solidFill>
              <a:round/>
            </a:ln>
            <a:effectLst/>
          </c:spPr>
          <c:marker>
            <c:symbol val="none"/>
          </c:marker>
          <c:cat>
            <c:strRef>
              <c:f>Sheet1!$A$2:$A$7</c:f>
              <c:strCache>
                <c:ptCount val="6"/>
                <c:pt idx="0">
                  <c:v>2025-2029</c:v>
                </c:pt>
                <c:pt idx="1">
                  <c:v>2030-2034</c:v>
                </c:pt>
                <c:pt idx="2">
                  <c:v>2035-2039</c:v>
                </c:pt>
                <c:pt idx="3">
                  <c:v>2040-2044</c:v>
                </c:pt>
                <c:pt idx="4">
                  <c:v>2045-2049</c:v>
                </c:pt>
                <c:pt idx="5">
                  <c:v>2050-</c:v>
                </c:pt>
              </c:strCache>
            </c:strRef>
          </c:cat>
          <c:val>
            <c:numRef>
              <c:f>Sheet1!$C$2:$C$7</c:f>
              <c:numCache>
                <c:formatCode>General</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1-F911-4CD1-ACA3-8BBCC7E2A0A8}"/>
            </c:ext>
          </c:extLst>
        </c:ser>
        <c:ser>
          <c:idx val="2"/>
          <c:order val="2"/>
          <c:tx>
            <c:strRef>
              <c:f>Sheet1!$D$1</c:f>
              <c:strCache>
                <c:ptCount val="1"/>
                <c:pt idx="0">
                  <c:v>Privātais patēriņš</c:v>
                </c:pt>
              </c:strCache>
            </c:strRef>
          </c:tx>
          <c:spPr>
            <a:ln w="47625" cap="rnd">
              <a:solidFill>
                <a:schemeClr val="bg1">
                  <a:lumMod val="50000"/>
                </a:schemeClr>
              </a:solidFill>
              <a:round/>
            </a:ln>
            <a:effectLst/>
          </c:spPr>
          <c:marker>
            <c:symbol val="none"/>
          </c:marker>
          <c:cat>
            <c:strRef>
              <c:f>Sheet1!$A$2:$A$7</c:f>
              <c:strCache>
                <c:ptCount val="6"/>
                <c:pt idx="0">
                  <c:v>2025-2029</c:v>
                </c:pt>
                <c:pt idx="1">
                  <c:v>2030-2034</c:v>
                </c:pt>
                <c:pt idx="2">
                  <c:v>2035-2039</c:v>
                </c:pt>
                <c:pt idx="3">
                  <c:v>2040-2044</c:v>
                </c:pt>
                <c:pt idx="4">
                  <c:v>2045-2049</c:v>
                </c:pt>
                <c:pt idx="5">
                  <c:v>2050-</c:v>
                </c:pt>
              </c:strCache>
            </c:strRef>
          </c:cat>
          <c:val>
            <c:numRef>
              <c:f>Sheet1!$D$2:$D$7</c:f>
              <c:numCache>
                <c:formatCode>0.00</c:formatCode>
                <c:ptCount val="6"/>
                <c:pt idx="0">
                  <c:v>1.65</c:v>
                </c:pt>
                <c:pt idx="1">
                  <c:v>2.2599999999999998</c:v>
                </c:pt>
                <c:pt idx="2">
                  <c:v>2.08</c:v>
                </c:pt>
                <c:pt idx="3">
                  <c:v>1.78</c:v>
                </c:pt>
                <c:pt idx="4">
                  <c:v>1.63</c:v>
                </c:pt>
                <c:pt idx="5">
                  <c:v>1.46</c:v>
                </c:pt>
              </c:numCache>
            </c:numRef>
          </c:val>
          <c:smooth val="0"/>
          <c:extLst>
            <c:ext xmlns:c16="http://schemas.microsoft.com/office/drawing/2014/chart" uri="{C3380CC4-5D6E-409C-BE32-E72D297353CC}">
              <c16:uniqueId val="{00000002-F911-4CD1-ACA3-8BBCC7E2A0A8}"/>
            </c:ext>
          </c:extLst>
        </c:ser>
        <c:dLbls>
          <c:showLegendKey val="0"/>
          <c:showVal val="0"/>
          <c:showCatName val="0"/>
          <c:showSerName val="0"/>
          <c:showPercent val="0"/>
          <c:showBubbleSize val="0"/>
        </c:dLbls>
        <c:smooth val="0"/>
        <c:axId val="486734304"/>
        <c:axId val="486735744"/>
      </c:lineChart>
      <c:catAx>
        <c:axId val="4867343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j-lt"/>
                <a:ea typeface="+mn-ea"/>
                <a:cs typeface="+mn-cs"/>
              </a:defRPr>
            </a:pPr>
            <a:endParaRPr lang="lv-LV"/>
          </a:p>
        </c:txPr>
        <c:crossAx val="486735744"/>
        <c:crosses val="autoZero"/>
        <c:auto val="1"/>
        <c:lblAlgn val="ctr"/>
        <c:lblOffset val="100"/>
        <c:tickLblSkip val="1"/>
        <c:noMultiLvlLbl val="0"/>
      </c:catAx>
      <c:valAx>
        <c:axId val="486735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endParaRPr lang="lv-LV"/>
          </a:p>
        </c:txPr>
        <c:crossAx val="486734304"/>
        <c:crosses val="autoZero"/>
        <c:crossBetween val="between"/>
        <c:majorUnit val="1"/>
      </c:valAx>
      <c:spPr>
        <a:noFill/>
        <a:ln>
          <a:noFill/>
        </a:ln>
        <a:effectLst/>
      </c:spPr>
    </c:plotArea>
    <c:legend>
      <c:legendPos val="b"/>
      <c:layout>
        <c:manualLayout>
          <c:xMode val="edge"/>
          <c:yMode val="edge"/>
          <c:x val="0.34243568246372691"/>
          <c:y val="0.47754643724518264"/>
          <c:w val="0.57535706809654941"/>
          <c:h val="0.2506785094769728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mj-lt"/>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178114732704808E-2"/>
          <c:y val="5.2169478815148107E-2"/>
          <c:w val="0.94129149619750119"/>
          <c:h val="0.91682506353372495"/>
        </c:manualLayout>
      </c:layout>
      <c:lineChart>
        <c:grouping val="standard"/>
        <c:varyColors val="0"/>
        <c:ser>
          <c:idx val="0"/>
          <c:order val="0"/>
          <c:tx>
            <c:strRef>
              <c:f>Sheet1!$B$1</c:f>
              <c:strCache>
                <c:ptCount val="1"/>
                <c:pt idx="0">
                  <c:v>Eksports</c:v>
                </c:pt>
              </c:strCache>
            </c:strRef>
          </c:tx>
          <c:spPr>
            <a:ln w="38100" cap="rnd">
              <a:solidFill>
                <a:schemeClr val="accent1"/>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08-4E8E-8BA0-B1F4278B4C5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2025-2029</c:v>
                </c:pt>
                <c:pt idx="1">
                  <c:v>2030-2034</c:v>
                </c:pt>
                <c:pt idx="2">
                  <c:v>2035-2039</c:v>
                </c:pt>
                <c:pt idx="3">
                  <c:v>2040-2044</c:v>
                </c:pt>
                <c:pt idx="4">
                  <c:v>2045-2049</c:v>
                </c:pt>
                <c:pt idx="5">
                  <c:v>2050-</c:v>
                </c:pt>
              </c:strCache>
            </c:strRef>
          </c:cat>
          <c:val>
            <c:numRef>
              <c:f>Sheet1!$B$2:$B$7</c:f>
              <c:numCache>
                <c:formatCode>General</c:formatCode>
                <c:ptCount val="6"/>
                <c:pt idx="0">
                  <c:v>-0.33478553100000003</c:v>
                </c:pt>
                <c:pt idx="1">
                  <c:v>0.94067086899999997</c:v>
                </c:pt>
                <c:pt idx="2">
                  <c:v>1.5903759580000001</c:v>
                </c:pt>
                <c:pt idx="3">
                  <c:v>1.718609751</c:v>
                </c:pt>
                <c:pt idx="4">
                  <c:v>1.7997268879999999</c:v>
                </c:pt>
                <c:pt idx="5">
                  <c:v>1.8997331719999999</c:v>
                </c:pt>
              </c:numCache>
            </c:numRef>
          </c:val>
          <c:smooth val="0"/>
          <c:extLst>
            <c:ext xmlns:c16="http://schemas.microsoft.com/office/drawing/2014/chart" uri="{C3380CC4-5D6E-409C-BE32-E72D297353CC}">
              <c16:uniqueId val="{00000000-3ECC-4E5B-BAD0-4F8688655332}"/>
            </c:ext>
          </c:extLst>
        </c:ser>
        <c:ser>
          <c:idx val="1"/>
          <c:order val="1"/>
          <c:tx>
            <c:strRef>
              <c:f>Sheet1!$C$1</c:f>
              <c:strCache>
                <c:ptCount val="1"/>
                <c:pt idx="0">
                  <c:v>Imports</c:v>
                </c:pt>
              </c:strCache>
            </c:strRef>
          </c:tx>
          <c:spPr>
            <a:ln w="38100" cap="rnd">
              <a:solidFill>
                <a:schemeClr val="accent2"/>
              </a:solidFill>
              <a:round/>
            </a:ln>
            <a:effectLst/>
          </c:spPr>
          <c:marker>
            <c:symbol val="none"/>
          </c:marker>
          <c:dLbls>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08-4E8E-8BA0-B1F4278B4C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2025-2029</c:v>
                </c:pt>
                <c:pt idx="1">
                  <c:v>2030-2034</c:v>
                </c:pt>
                <c:pt idx="2">
                  <c:v>2035-2039</c:v>
                </c:pt>
                <c:pt idx="3">
                  <c:v>2040-2044</c:v>
                </c:pt>
                <c:pt idx="4">
                  <c:v>2045-2049</c:v>
                </c:pt>
                <c:pt idx="5">
                  <c:v>2050-</c:v>
                </c:pt>
              </c:strCache>
            </c:strRef>
          </c:cat>
          <c:val>
            <c:numRef>
              <c:f>Sheet1!$C$2:$C$7</c:f>
              <c:numCache>
                <c:formatCode>General</c:formatCode>
                <c:ptCount val="6"/>
                <c:pt idx="0">
                  <c:v>0.56565052299999996</c:v>
                </c:pt>
                <c:pt idx="1">
                  <c:v>1.7868758810000001</c:v>
                </c:pt>
                <c:pt idx="2">
                  <c:v>1.4778126069999999</c:v>
                </c:pt>
                <c:pt idx="3">
                  <c:v>1.3493516160000001</c:v>
                </c:pt>
                <c:pt idx="4">
                  <c:v>1.284189198</c:v>
                </c:pt>
                <c:pt idx="5">
                  <c:v>1.2068756039999999</c:v>
                </c:pt>
              </c:numCache>
            </c:numRef>
          </c:val>
          <c:smooth val="0"/>
          <c:extLst>
            <c:ext xmlns:c16="http://schemas.microsoft.com/office/drawing/2014/chart" uri="{C3380CC4-5D6E-409C-BE32-E72D297353CC}">
              <c16:uniqueId val="{00000001-3ECC-4E5B-BAD0-4F8688655332}"/>
            </c:ext>
          </c:extLst>
        </c:ser>
        <c:dLbls>
          <c:showLegendKey val="0"/>
          <c:showVal val="0"/>
          <c:showCatName val="0"/>
          <c:showSerName val="0"/>
          <c:showPercent val="0"/>
          <c:showBubbleSize val="0"/>
        </c:dLbls>
        <c:smooth val="0"/>
        <c:axId val="491415192"/>
        <c:axId val="491416272"/>
      </c:lineChart>
      <c:catAx>
        <c:axId val="491415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91416272"/>
        <c:crosses val="autoZero"/>
        <c:auto val="1"/>
        <c:lblAlgn val="ctr"/>
        <c:lblOffset val="100"/>
        <c:tickLblSkip val="1"/>
        <c:noMultiLvlLbl val="0"/>
      </c:catAx>
      <c:valAx>
        <c:axId val="491416272"/>
        <c:scaling>
          <c:orientation val="minMax"/>
          <c:max val="3"/>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91415192"/>
        <c:crosses val="autoZero"/>
        <c:crossBetween val="between"/>
        <c:majorUnit val="1"/>
      </c:valAx>
      <c:spPr>
        <a:noFill/>
        <a:ln>
          <a:noFill/>
        </a:ln>
        <a:effectLst/>
      </c:spPr>
    </c:plotArea>
    <c:legend>
      <c:legendPos val="b"/>
      <c:layout>
        <c:manualLayout>
          <c:xMode val="edge"/>
          <c:yMode val="edge"/>
          <c:x val="0.18225769182915338"/>
          <c:y val="0.7026232035680855"/>
          <c:w val="0.78882072173410756"/>
          <c:h val="8.678748489772111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33383255047"/>
          <c:y val="2.4576260438926335E-2"/>
          <c:w val="0.88375048219837071"/>
          <c:h val="0.80544327900275481"/>
        </c:manualLayout>
      </c:layout>
      <c:barChart>
        <c:barDir val="col"/>
        <c:grouping val="clustered"/>
        <c:varyColors val="0"/>
        <c:ser>
          <c:idx val="0"/>
          <c:order val="0"/>
          <c:tx>
            <c:strRef>
              <c:f>Sheet1!$B$1</c:f>
              <c:strCache>
                <c:ptCount val="1"/>
                <c:pt idx="0">
                  <c:v>Tirdzniecības bilance</c:v>
                </c:pt>
              </c:strCache>
            </c:strRef>
          </c:tx>
          <c:spPr>
            <a:solidFill>
              <a:srgbClr val="1B5089"/>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3E-44E3-83C6-22F2014C03FD}"/>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E-44E3-83C6-22F2014C03F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2025-2029</c:v>
                </c:pt>
                <c:pt idx="1">
                  <c:v>2030-2034</c:v>
                </c:pt>
                <c:pt idx="2">
                  <c:v>2035-2039</c:v>
                </c:pt>
                <c:pt idx="3">
                  <c:v>2040-2044</c:v>
                </c:pt>
                <c:pt idx="4">
                  <c:v>2045-2049</c:v>
                </c:pt>
                <c:pt idx="5">
                  <c:v>2050-</c:v>
                </c:pt>
              </c:strCache>
            </c:strRef>
          </c:cat>
          <c:val>
            <c:numRef>
              <c:f>Sheet1!$B$2:$B$7</c:f>
              <c:numCache>
                <c:formatCode>General</c:formatCode>
                <c:ptCount val="6"/>
                <c:pt idx="0">
                  <c:v>-0.4516</c:v>
                </c:pt>
                <c:pt idx="1">
                  <c:v>-0.45900000000000002</c:v>
                </c:pt>
                <c:pt idx="2">
                  <c:v>5.5E-2</c:v>
                </c:pt>
                <c:pt idx="3">
                  <c:v>0.19</c:v>
                </c:pt>
                <c:pt idx="4">
                  <c:v>0.26800000000000002</c:v>
                </c:pt>
                <c:pt idx="5">
                  <c:v>0.36399999999999999</c:v>
                </c:pt>
              </c:numCache>
            </c:numRef>
          </c:val>
          <c:extLst>
            <c:ext xmlns:c16="http://schemas.microsoft.com/office/drawing/2014/chart" uri="{C3380CC4-5D6E-409C-BE32-E72D297353CC}">
              <c16:uniqueId val="{00000000-870A-4DFE-B6B5-DF359F0C4D10}"/>
            </c:ext>
          </c:extLst>
        </c:ser>
        <c:dLbls>
          <c:showLegendKey val="0"/>
          <c:showVal val="0"/>
          <c:showCatName val="0"/>
          <c:showSerName val="0"/>
          <c:showPercent val="0"/>
          <c:showBubbleSize val="0"/>
        </c:dLbls>
        <c:gapWidth val="100"/>
        <c:axId val="486749784"/>
        <c:axId val="486753744"/>
      </c:barChart>
      <c:catAx>
        <c:axId val="4867497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53744"/>
        <c:crosses val="autoZero"/>
        <c:auto val="1"/>
        <c:lblAlgn val="ctr"/>
        <c:lblOffset val="100"/>
        <c:tickLblSkip val="1"/>
        <c:noMultiLvlLbl val="0"/>
      </c:catAx>
      <c:valAx>
        <c:axId val="486753744"/>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49784"/>
        <c:crosses val="autoZero"/>
        <c:crossBetween val="between"/>
        <c:majorUnit val="0.2"/>
      </c:valAx>
      <c:spPr>
        <a:noFill/>
        <a:ln>
          <a:noFill/>
        </a:ln>
        <a:effectLst/>
      </c:spPr>
    </c:plotArea>
    <c:legend>
      <c:legendPos val="r"/>
      <c:layout>
        <c:manualLayout>
          <c:xMode val="edge"/>
          <c:yMode val="edge"/>
          <c:x val="0.55950097637000873"/>
          <c:y val="0.60920575387267684"/>
          <c:w val="0.29274980516457455"/>
          <c:h val="6.84961422075463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91431645542718E-2"/>
          <c:y val="4.2507625735972186E-2"/>
          <c:w val="0.90378074726308488"/>
          <c:h val="0.85324446735230286"/>
        </c:manualLayout>
      </c:layout>
      <c:barChart>
        <c:barDir val="col"/>
        <c:grouping val="clustered"/>
        <c:varyColors val="0"/>
        <c:ser>
          <c:idx val="0"/>
          <c:order val="0"/>
          <c:tx>
            <c:strRef>
              <c:f>Sheet1!$B$1</c:f>
              <c:strCache>
                <c:ptCount val="1"/>
                <c:pt idx="0">
                  <c:v>Nodarbināto skaits</c:v>
                </c:pt>
              </c:strCache>
            </c:strRef>
          </c:tx>
          <c:spPr>
            <a:solidFill>
              <a:srgbClr val="1B5089"/>
            </a:solidFill>
            <a:ln>
              <a:noFill/>
            </a:ln>
            <a:effectLst/>
          </c:spPr>
          <c:invertIfNegative val="0"/>
          <c:dLbls>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A3-47D7-B5F4-5F9805F950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2025-2029</c:v>
                </c:pt>
                <c:pt idx="1">
                  <c:v>2030-2034</c:v>
                </c:pt>
                <c:pt idx="2">
                  <c:v>2035-2039</c:v>
                </c:pt>
                <c:pt idx="3">
                  <c:v>2040-2044</c:v>
                </c:pt>
                <c:pt idx="4">
                  <c:v>2045-2049</c:v>
                </c:pt>
                <c:pt idx="5">
                  <c:v>2050-</c:v>
                </c:pt>
              </c:strCache>
            </c:strRef>
          </c:cat>
          <c:val>
            <c:numRef>
              <c:f>Sheet1!$B$2:$B$7</c:f>
              <c:numCache>
                <c:formatCode>General</c:formatCode>
                <c:ptCount val="6"/>
                <c:pt idx="0">
                  <c:v>0.91813115099999998</c:v>
                </c:pt>
                <c:pt idx="1">
                  <c:v>0.95971180499999997</c:v>
                </c:pt>
                <c:pt idx="2">
                  <c:v>0.96831516200000001</c:v>
                </c:pt>
                <c:pt idx="3">
                  <c:v>0.94654962399999998</c:v>
                </c:pt>
                <c:pt idx="4">
                  <c:v>0.96095488600000001</c:v>
                </c:pt>
                <c:pt idx="5">
                  <c:v>0.95885536599999999</c:v>
                </c:pt>
              </c:numCache>
            </c:numRef>
          </c:val>
          <c:extLst>
            <c:ext xmlns:c16="http://schemas.microsoft.com/office/drawing/2014/chart" uri="{C3380CC4-5D6E-409C-BE32-E72D297353CC}">
              <c16:uniqueId val="{00000000-C783-4A42-BB58-97EEDF7E6F1F}"/>
            </c:ext>
          </c:extLst>
        </c:ser>
        <c:dLbls>
          <c:showLegendKey val="0"/>
          <c:showVal val="0"/>
          <c:showCatName val="0"/>
          <c:showSerName val="0"/>
          <c:showPercent val="0"/>
          <c:showBubbleSize val="0"/>
        </c:dLbls>
        <c:gapWidth val="100"/>
        <c:axId val="486749784"/>
        <c:axId val="486753744"/>
      </c:barChart>
      <c:catAx>
        <c:axId val="4867497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53744"/>
        <c:crosses val="autoZero"/>
        <c:auto val="1"/>
        <c:lblAlgn val="ctr"/>
        <c:lblOffset val="100"/>
        <c:tickLblSkip val="1"/>
        <c:noMultiLvlLbl val="0"/>
      </c:catAx>
      <c:valAx>
        <c:axId val="486753744"/>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49784"/>
        <c:crosses val="autoZero"/>
        <c:crossBetween val="between"/>
        <c:majorUnit val="0.300000000000000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33383255047"/>
          <c:y val="5.6021139249485707E-2"/>
          <c:w val="0.88375048219837071"/>
          <c:h val="0.8430070906031838"/>
        </c:manualLayout>
      </c:layout>
      <c:barChart>
        <c:barDir val="col"/>
        <c:grouping val="clustered"/>
        <c:varyColors val="0"/>
        <c:ser>
          <c:idx val="0"/>
          <c:order val="0"/>
          <c:tx>
            <c:strRef>
              <c:f>Sheet1!$B$1</c:f>
              <c:strCache>
                <c:ptCount val="1"/>
                <c:pt idx="0">
                  <c:v>Bezdarba līmenis</c:v>
                </c:pt>
              </c:strCache>
            </c:strRef>
          </c:tx>
          <c:spPr>
            <a:solidFill>
              <a:srgbClr val="1B5089"/>
            </a:solidFill>
            <a:ln>
              <a:noFill/>
            </a:ln>
            <a:effectLst/>
          </c:spPr>
          <c:invertIfNegative val="0"/>
          <c:dLbls>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D9-439B-B50B-6F946E17902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2025-2029</c:v>
                </c:pt>
                <c:pt idx="1">
                  <c:v>2030-2034</c:v>
                </c:pt>
                <c:pt idx="2">
                  <c:v>2035-2039</c:v>
                </c:pt>
                <c:pt idx="3">
                  <c:v>2040-2044</c:v>
                </c:pt>
                <c:pt idx="4">
                  <c:v>2045-2049</c:v>
                </c:pt>
                <c:pt idx="5">
                  <c:v>2050-</c:v>
                </c:pt>
              </c:strCache>
            </c:strRef>
          </c:cat>
          <c:val>
            <c:numRef>
              <c:f>Sheet1!$B$2:$B$7</c:f>
              <c:numCache>
                <c:formatCode>General</c:formatCode>
                <c:ptCount val="6"/>
                <c:pt idx="0">
                  <c:v>-0.78900000000000003</c:v>
                </c:pt>
                <c:pt idx="1">
                  <c:v>-0.77200000000000002</c:v>
                </c:pt>
                <c:pt idx="2">
                  <c:v>-0.74299999999999999</c:v>
                </c:pt>
                <c:pt idx="3">
                  <c:v>-0.70699999999999996</c:v>
                </c:pt>
                <c:pt idx="4">
                  <c:v>-0.66700000000000004</c:v>
                </c:pt>
                <c:pt idx="5">
                  <c:v>-0.59899999999999998</c:v>
                </c:pt>
              </c:numCache>
            </c:numRef>
          </c:val>
          <c:extLst>
            <c:ext xmlns:c16="http://schemas.microsoft.com/office/drawing/2014/chart" uri="{C3380CC4-5D6E-409C-BE32-E72D297353CC}">
              <c16:uniqueId val="{00000000-E707-4A22-81C1-4BFA10496BC6}"/>
            </c:ext>
          </c:extLst>
        </c:ser>
        <c:dLbls>
          <c:showLegendKey val="0"/>
          <c:showVal val="0"/>
          <c:showCatName val="0"/>
          <c:showSerName val="0"/>
          <c:showPercent val="0"/>
          <c:showBubbleSize val="0"/>
        </c:dLbls>
        <c:gapWidth val="100"/>
        <c:axId val="486749784"/>
        <c:axId val="486753744"/>
      </c:barChart>
      <c:catAx>
        <c:axId val="4867497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53744"/>
        <c:crosses val="autoZero"/>
        <c:auto val="1"/>
        <c:lblAlgn val="ctr"/>
        <c:lblOffset val="100"/>
        <c:tickLblSkip val="1"/>
        <c:noMultiLvlLbl val="0"/>
      </c:catAx>
      <c:valAx>
        <c:axId val="486753744"/>
        <c:scaling>
          <c:orientation val="minMax"/>
          <c:max val="0"/>
          <c:min val="-0.8"/>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497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33383255047"/>
          <c:y val="2.9525344432361385E-2"/>
          <c:w val="0.88375048219837071"/>
          <c:h val="0.79742578698524214"/>
        </c:manualLayout>
      </c:layout>
      <c:barChart>
        <c:barDir val="col"/>
        <c:grouping val="clustered"/>
        <c:varyColors val="0"/>
        <c:ser>
          <c:idx val="0"/>
          <c:order val="0"/>
          <c:tx>
            <c:strRef>
              <c:f>Sheet1!$B$1</c:f>
              <c:strCache>
                <c:ptCount val="1"/>
                <c:pt idx="0">
                  <c:v>Series 1</c:v>
                </c:pt>
              </c:strCache>
            </c:strRef>
          </c:tx>
          <c:spPr>
            <a:solidFill>
              <a:srgbClr val="1B5089"/>
            </a:solidFill>
            <a:ln>
              <a:noFill/>
            </a:ln>
            <a:effectLst/>
          </c:spPr>
          <c:invertIfNegative val="0"/>
          <c:cat>
            <c:strRef>
              <c:f>Sheet1!$A$2:$A$7</c:f>
              <c:strCache>
                <c:ptCount val="6"/>
                <c:pt idx="0">
                  <c:v>2025-2029</c:v>
                </c:pt>
                <c:pt idx="1">
                  <c:v>2030-2034</c:v>
                </c:pt>
                <c:pt idx="2">
                  <c:v>2035-2039</c:v>
                </c:pt>
                <c:pt idx="3">
                  <c:v>2040-2044</c:v>
                </c:pt>
                <c:pt idx="4">
                  <c:v>2045-2049</c:v>
                </c:pt>
                <c:pt idx="5">
                  <c:v>2050-</c:v>
                </c:pt>
              </c:strCache>
            </c:strRef>
          </c:cat>
          <c:val>
            <c:numRef>
              <c:f>Sheet1!$B$2:$B$7</c:f>
              <c:numCache>
                <c:formatCode>General</c:formatCode>
                <c:ptCount val="6"/>
                <c:pt idx="0">
                  <c:v>0.62992413000000003</c:v>
                </c:pt>
                <c:pt idx="1">
                  <c:v>0.324830972</c:v>
                </c:pt>
                <c:pt idx="2">
                  <c:v>0.202076794</c:v>
                </c:pt>
                <c:pt idx="3">
                  <c:v>0.15567963300000001</c:v>
                </c:pt>
                <c:pt idx="4">
                  <c:v>0.104058153</c:v>
                </c:pt>
                <c:pt idx="5">
                  <c:v>5.2864442999999997E-2</c:v>
                </c:pt>
              </c:numCache>
            </c:numRef>
          </c:val>
          <c:extLst>
            <c:ext xmlns:c16="http://schemas.microsoft.com/office/drawing/2014/chart" uri="{C3380CC4-5D6E-409C-BE32-E72D297353CC}">
              <c16:uniqueId val="{00000000-5575-4261-B7D8-EDF9C7268DC3}"/>
            </c:ext>
          </c:extLst>
        </c:ser>
        <c:dLbls>
          <c:showLegendKey val="0"/>
          <c:showVal val="0"/>
          <c:showCatName val="0"/>
          <c:showSerName val="0"/>
          <c:showPercent val="0"/>
          <c:showBubbleSize val="0"/>
        </c:dLbls>
        <c:gapWidth val="100"/>
        <c:axId val="486749784"/>
        <c:axId val="486753744"/>
      </c:barChart>
      <c:catAx>
        <c:axId val="4867497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53744"/>
        <c:crosses val="autoZero"/>
        <c:auto val="1"/>
        <c:lblAlgn val="ctr"/>
        <c:lblOffset val="100"/>
        <c:tickLblSkip val="1"/>
        <c:noMultiLvlLbl val="0"/>
      </c:catAx>
      <c:valAx>
        <c:axId val="486753744"/>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497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33383255047"/>
          <c:y val="2.7780138561507916E-2"/>
          <c:w val="0.88375048219837071"/>
          <c:h val="0.76767882851426261"/>
        </c:manualLayout>
      </c:layout>
      <c:barChart>
        <c:barDir val="col"/>
        <c:grouping val="clustered"/>
        <c:varyColors val="0"/>
        <c:ser>
          <c:idx val="0"/>
          <c:order val="0"/>
          <c:tx>
            <c:strRef>
              <c:f>Sheet1!$B$1</c:f>
              <c:strCache>
                <c:ptCount val="1"/>
                <c:pt idx="0">
                  <c:v>Series 1</c:v>
                </c:pt>
              </c:strCache>
            </c:strRef>
          </c:tx>
          <c:spPr>
            <a:solidFill>
              <a:srgbClr val="1B5089"/>
            </a:solidFill>
            <a:ln>
              <a:noFill/>
            </a:ln>
            <a:effectLst/>
          </c:spPr>
          <c:invertIfNegative val="0"/>
          <c:cat>
            <c:strRef>
              <c:f>Sheet1!$A$2:$A$7</c:f>
              <c:strCache>
                <c:ptCount val="6"/>
                <c:pt idx="0">
                  <c:v>2025-2029</c:v>
                </c:pt>
                <c:pt idx="1">
                  <c:v>2030-2034</c:v>
                </c:pt>
                <c:pt idx="2">
                  <c:v>2035-2039</c:v>
                </c:pt>
                <c:pt idx="3">
                  <c:v>2040-2044</c:v>
                </c:pt>
                <c:pt idx="4">
                  <c:v>2045-2049</c:v>
                </c:pt>
                <c:pt idx="5">
                  <c:v>2050-</c:v>
                </c:pt>
              </c:strCache>
            </c:strRef>
          </c:cat>
          <c:val>
            <c:numRef>
              <c:f>Sheet1!$B$2:$B$7</c:f>
              <c:numCache>
                <c:formatCode>General</c:formatCode>
                <c:ptCount val="6"/>
                <c:pt idx="0">
                  <c:v>0.618715503</c:v>
                </c:pt>
                <c:pt idx="1">
                  <c:v>-7.318674E-2</c:v>
                </c:pt>
                <c:pt idx="2">
                  <c:v>-0.20542692700000001</c:v>
                </c:pt>
                <c:pt idx="3">
                  <c:v>-0.21072850700000001</c:v>
                </c:pt>
                <c:pt idx="4">
                  <c:v>-0.210375273</c:v>
                </c:pt>
                <c:pt idx="5">
                  <c:v>-0.21177168399999999</c:v>
                </c:pt>
              </c:numCache>
            </c:numRef>
          </c:val>
          <c:extLst>
            <c:ext xmlns:c16="http://schemas.microsoft.com/office/drawing/2014/chart" uri="{C3380CC4-5D6E-409C-BE32-E72D297353CC}">
              <c16:uniqueId val="{00000000-084B-4980-9238-C43920EBFB2D}"/>
            </c:ext>
          </c:extLst>
        </c:ser>
        <c:dLbls>
          <c:showLegendKey val="0"/>
          <c:showVal val="0"/>
          <c:showCatName val="0"/>
          <c:showSerName val="0"/>
          <c:showPercent val="0"/>
          <c:showBubbleSize val="0"/>
        </c:dLbls>
        <c:gapWidth val="100"/>
        <c:axId val="486749784"/>
        <c:axId val="486753744"/>
      </c:barChart>
      <c:catAx>
        <c:axId val="4867497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53744"/>
        <c:crosses val="autoZero"/>
        <c:auto val="1"/>
        <c:lblAlgn val="ctr"/>
        <c:lblOffset val="100"/>
        <c:tickLblSkip val="1"/>
        <c:noMultiLvlLbl val="0"/>
      </c:catAx>
      <c:valAx>
        <c:axId val="486753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497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966081162931552E-2"/>
          <c:y val="3.130358705161855E-2"/>
          <c:w val="0.84795759753331801"/>
          <c:h val="0.80452183861632676"/>
        </c:manualLayout>
      </c:layout>
      <c:barChart>
        <c:barDir val="col"/>
        <c:grouping val="clustered"/>
        <c:varyColors val="0"/>
        <c:ser>
          <c:idx val="0"/>
          <c:order val="0"/>
          <c:tx>
            <c:strRef>
              <c:f>Sheet1!$B$1</c:f>
              <c:strCache>
                <c:ptCount val="1"/>
                <c:pt idx="0">
                  <c:v>Series 1</c:v>
                </c:pt>
              </c:strCache>
            </c:strRef>
          </c:tx>
          <c:spPr>
            <a:solidFill>
              <a:srgbClr val="1B5089"/>
            </a:solidFill>
            <a:ln>
              <a:noFill/>
            </a:ln>
            <a:effectLst/>
          </c:spPr>
          <c:invertIfNegative val="0"/>
          <c:cat>
            <c:strRef>
              <c:f>Sheet1!$A$2:$A$7</c:f>
              <c:strCache>
                <c:ptCount val="6"/>
                <c:pt idx="0">
                  <c:v>2025-2029</c:v>
                </c:pt>
                <c:pt idx="1">
                  <c:v>2030-2034</c:v>
                </c:pt>
                <c:pt idx="2">
                  <c:v>2035-2039</c:v>
                </c:pt>
                <c:pt idx="3">
                  <c:v>2040-2044</c:v>
                </c:pt>
                <c:pt idx="4">
                  <c:v>2045-2049</c:v>
                </c:pt>
                <c:pt idx="5">
                  <c:v>2050-</c:v>
                </c:pt>
              </c:strCache>
            </c:strRef>
          </c:cat>
          <c:val>
            <c:numRef>
              <c:f>Sheet1!$B$2:$B$7</c:f>
              <c:numCache>
                <c:formatCode>General</c:formatCode>
                <c:ptCount val="6"/>
                <c:pt idx="0">
                  <c:v>2.245403112</c:v>
                </c:pt>
                <c:pt idx="1">
                  <c:v>1.58517565</c:v>
                </c:pt>
                <c:pt idx="2">
                  <c:v>1.322358827</c:v>
                </c:pt>
                <c:pt idx="3">
                  <c:v>1.1946327160000001</c:v>
                </c:pt>
                <c:pt idx="4">
                  <c:v>1.1316110239999999</c:v>
                </c:pt>
                <c:pt idx="5">
                  <c:v>1.0565243849999999</c:v>
                </c:pt>
              </c:numCache>
            </c:numRef>
          </c:val>
          <c:extLst>
            <c:ext xmlns:c16="http://schemas.microsoft.com/office/drawing/2014/chart" uri="{C3380CC4-5D6E-409C-BE32-E72D297353CC}">
              <c16:uniqueId val="{00000000-281F-48E6-B0CC-35741B49C848}"/>
            </c:ext>
          </c:extLst>
        </c:ser>
        <c:dLbls>
          <c:showLegendKey val="0"/>
          <c:showVal val="0"/>
          <c:showCatName val="0"/>
          <c:showSerName val="0"/>
          <c:showPercent val="0"/>
          <c:showBubbleSize val="0"/>
        </c:dLbls>
        <c:gapWidth val="100"/>
        <c:overlap val="-27"/>
        <c:axId val="486749784"/>
        <c:axId val="486753744"/>
      </c:barChart>
      <c:catAx>
        <c:axId val="4867497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53744"/>
        <c:crosses val="autoZero"/>
        <c:auto val="1"/>
        <c:lblAlgn val="ctr"/>
        <c:lblOffset val="100"/>
        <c:tickLblSkip val="1"/>
        <c:noMultiLvlLbl val="0"/>
      </c:catAx>
      <c:valAx>
        <c:axId val="486753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486749784"/>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282B2A-05B9-DA43-B020-0E17B43099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880F47-F956-A04A-B651-0BD4539C20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3D6820-C90F-314A-B635-C792A02598A9}" type="datetimeFigureOut">
              <a:rPr lang="en-US" smtClean="0"/>
              <a:t>11/6/2024</a:t>
            </a:fld>
            <a:endParaRPr lang="en-US"/>
          </a:p>
        </p:txBody>
      </p:sp>
      <p:sp>
        <p:nvSpPr>
          <p:cNvPr id="4" name="Footer Placeholder 3">
            <a:extLst>
              <a:ext uri="{FF2B5EF4-FFF2-40B4-BE49-F238E27FC236}">
                <a16:creationId xmlns:a16="http://schemas.microsoft.com/office/drawing/2014/main" id="{790E4E16-EE10-FD4C-BD38-5D3EA4A780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E22654-B272-734A-8F53-4FAFEF8572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3C2991-C7D9-7247-8934-6D802DBD201F}" type="slidenum">
              <a:rPr lang="en-US" smtClean="0"/>
              <a:t>‹#›</a:t>
            </a:fld>
            <a:endParaRPr lang="en-US"/>
          </a:p>
        </p:txBody>
      </p:sp>
    </p:spTree>
    <p:extLst>
      <p:ext uri="{BB962C8B-B14F-4D97-AF65-F5344CB8AC3E}">
        <p14:creationId xmlns:p14="http://schemas.microsoft.com/office/powerpoint/2010/main" val="243269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DD683-F048-40F2-8F8B-BB5C49C79AC2}" type="datetimeFigureOut">
              <a:rPr lang="en-US" smtClean="0"/>
              <a:t>11/6/2024</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0BB03-6D45-4B7D-B28F-151C74B803EE}" type="slidenum">
              <a:rPr lang="en-US" smtClean="0"/>
              <a:t>‹#›</a:t>
            </a:fld>
            <a:endParaRPr lang="en-US"/>
          </a:p>
        </p:txBody>
      </p:sp>
    </p:spTree>
    <p:extLst>
      <p:ext uri="{BB962C8B-B14F-4D97-AF65-F5344CB8AC3E}">
        <p14:creationId xmlns:p14="http://schemas.microsoft.com/office/powerpoint/2010/main" val="237379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a:p>
        </p:txBody>
      </p:sp>
      <p:sp>
        <p:nvSpPr>
          <p:cNvPr id="4" name="Slaida numura vietturis 3"/>
          <p:cNvSpPr>
            <a:spLocks noGrp="1"/>
          </p:cNvSpPr>
          <p:nvPr>
            <p:ph type="sldNum" sz="quarter" idx="10"/>
          </p:nvPr>
        </p:nvSpPr>
        <p:spPr/>
        <p:txBody>
          <a:bodyPr/>
          <a:lstStyle/>
          <a:p>
            <a:fld id="{8DC0BB03-6D45-4B7D-B28F-151C74B803EE}" type="slidenum">
              <a:rPr lang="en-US" smtClean="0"/>
              <a:t>1</a:t>
            </a:fld>
            <a:endParaRPr lang="en-US"/>
          </a:p>
        </p:txBody>
      </p:sp>
    </p:spTree>
    <p:extLst>
      <p:ext uri="{BB962C8B-B14F-4D97-AF65-F5344CB8AC3E}">
        <p14:creationId xmlns:p14="http://schemas.microsoft.com/office/powerpoint/2010/main" val="388869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endParaRPr lang="en-US" dirty="0"/>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Rediģēt šablona apakšvirsraksta stilu</a:t>
            </a:r>
            <a:endParaRPr lang="en-US" dirty="0"/>
          </a:p>
        </p:txBody>
      </p:sp>
      <p:sp>
        <p:nvSpPr>
          <p:cNvPr id="4" name="Rectangle 3">
            <a:extLst>
              <a:ext uri="{FF2B5EF4-FFF2-40B4-BE49-F238E27FC236}">
                <a16:creationId xmlns:a16="http://schemas.microsoft.com/office/drawing/2014/main" id="{3518C710-B841-284D-A600-58291455ABCB}"/>
              </a:ext>
            </a:extLst>
          </p:cNvPr>
          <p:cNvSpPr/>
          <p:nvPr userDrawn="1"/>
        </p:nvSpPr>
        <p:spPr>
          <a:xfrm>
            <a:off x="0" y="5755342"/>
            <a:ext cx="12192000" cy="127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BA99B71F-918A-0E40-9971-A475596C83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826" y="538464"/>
            <a:ext cx="3876527" cy="1310018"/>
          </a:xfrm>
          <a:prstGeom prst="rect">
            <a:avLst/>
          </a:prstGeom>
        </p:spPr>
      </p:pic>
      <p:sp>
        <p:nvSpPr>
          <p:cNvPr id="8" name="Rectangle 7">
            <a:extLst>
              <a:ext uri="{FF2B5EF4-FFF2-40B4-BE49-F238E27FC236}">
                <a16:creationId xmlns:a16="http://schemas.microsoft.com/office/drawing/2014/main" id="{8B9B900A-6B68-0342-8952-BF3D282C41F1}"/>
              </a:ext>
            </a:extLst>
          </p:cNvPr>
          <p:cNvSpPr/>
          <p:nvPr userDrawn="1"/>
        </p:nvSpPr>
        <p:spPr>
          <a:xfrm>
            <a:off x="0" y="2316162"/>
            <a:ext cx="12192000" cy="4712167"/>
          </a:xfrm>
          <a:prstGeom prst="rect">
            <a:avLst/>
          </a:prstGeom>
          <a:solidFill>
            <a:srgbClr val="1B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97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71643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261859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sp>
        <p:nvSpPr>
          <p:cNvPr id="6" name="Slaida numura vietturis 5"/>
          <p:cNvSpPr>
            <a:spLocks noGrp="1"/>
          </p:cNvSpPr>
          <p:nvPr>
            <p:ph type="sldNum" sz="quarter" idx="12"/>
          </p:nvPr>
        </p:nvSpPr>
        <p:spPr>
          <a:xfrm>
            <a:off x="11645929" y="6256960"/>
            <a:ext cx="605110" cy="332685"/>
          </a:xfrm>
          <a:prstGeom prst="rect">
            <a:avLst/>
          </a:prstGeom>
        </p:spPr>
        <p:txBody>
          <a:bodyPr/>
          <a:lstStyle>
            <a:lvl1pPr algn="ctr">
              <a:defRPr b="0" i="0">
                <a:solidFill>
                  <a:schemeClr val="bg1"/>
                </a:solidFill>
                <a:latin typeface="Arial" panose="020B0604020202020204" pitchFamily="34" charset="0"/>
                <a:cs typeface="Arial" panose="020B0604020202020204" pitchFamily="34" charset="0"/>
              </a:defRPr>
            </a:lvl1pPr>
          </a:lstStyle>
          <a:p>
            <a:fld id="{52874D3B-0145-4B40-BC41-2631D243DCC0}" type="slidenum">
              <a:rPr lang="en-US" smtClean="0"/>
              <a:pPr/>
              <a:t>‹#›</a:t>
            </a:fld>
            <a:endParaRPr lang="en-US" dirty="0"/>
          </a:p>
        </p:txBody>
      </p:sp>
      <p:sp>
        <p:nvSpPr>
          <p:cNvPr id="2" name="Rectangle 1"/>
          <p:cNvSpPr/>
          <p:nvPr userDrawn="1"/>
        </p:nvSpPr>
        <p:spPr>
          <a:xfrm>
            <a:off x="9411855" y="5846618"/>
            <a:ext cx="2161309"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50B7E9-31BC-4943-B2E5-1445F3B306F3}"/>
              </a:ext>
            </a:extLst>
          </p:cNvPr>
          <p:cNvPicPr>
            <a:picLocks noChangeAspect="1"/>
          </p:cNvPicPr>
          <p:nvPr userDrawn="1"/>
        </p:nvPicPr>
        <p:blipFill>
          <a:blip r:embed="rId2"/>
          <a:stretch>
            <a:fillRect/>
          </a:stretch>
        </p:blipFill>
        <p:spPr>
          <a:xfrm>
            <a:off x="9272404" y="6039653"/>
            <a:ext cx="2440210" cy="915079"/>
          </a:xfrm>
          <a:prstGeom prst="rect">
            <a:avLst/>
          </a:prstGeom>
        </p:spPr>
      </p:pic>
    </p:spTree>
    <p:extLst>
      <p:ext uri="{BB962C8B-B14F-4D97-AF65-F5344CB8AC3E}">
        <p14:creationId xmlns:p14="http://schemas.microsoft.com/office/powerpoint/2010/main" val="366525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47535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lv-LV" dirty="0"/>
              <a:t>Rediģēt šablona virsraksta stilu</a:t>
            </a:r>
            <a:endParaRPr lang="en-US" dirty="0"/>
          </a:p>
        </p:txBody>
      </p:sp>
      <p:sp>
        <p:nvSpPr>
          <p:cNvPr id="3" name="Satura vietturis 2"/>
          <p:cNvSpPr>
            <a:spLocks noGrp="1"/>
          </p:cNvSpPr>
          <p:nvPr>
            <p:ph sz="half" idx="1"/>
          </p:nvPr>
        </p:nvSpPr>
        <p:spPr>
          <a:xfrm>
            <a:off x="274319" y="1269961"/>
            <a:ext cx="5745481" cy="490700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4" name="Satura vietturis 3"/>
          <p:cNvSpPr>
            <a:spLocks noGrp="1"/>
          </p:cNvSpPr>
          <p:nvPr>
            <p:ph sz="half" idx="2"/>
          </p:nvPr>
        </p:nvSpPr>
        <p:spPr>
          <a:xfrm>
            <a:off x="6172200" y="1269961"/>
            <a:ext cx="5814752" cy="490700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93539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399011" y="199506"/>
            <a:ext cx="11438313" cy="972590"/>
          </a:xfrm>
        </p:spPr>
        <p:txBody>
          <a:bodyPr/>
          <a:lstStyle/>
          <a:p>
            <a:r>
              <a:rPr lang="lv-LV" dirty="0"/>
              <a:t>Rediģēt šablona virsraksta stilu</a:t>
            </a:r>
            <a:endParaRPr lang="en-US" dirty="0"/>
          </a:p>
        </p:txBody>
      </p:sp>
      <p:sp>
        <p:nvSpPr>
          <p:cNvPr id="3" name="Teksta vietturis 2"/>
          <p:cNvSpPr>
            <a:spLocks noGrp="1"/>
          </p:cNvSpPr>
          <p:nvPr>
            <p:ph type="body" idx="1"/>
          </p:nvPr>
        </p:nvSpPr>
        <p:spPr>
          <a:xfrm>
            <a:off x="399012" y="1426629"/>
            <a:ext cx="55985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4" name="Satura vietturis 3"/>
          <p:cNvSpPr>
            <a:spLocks noGrp="1"/>
          </p:cNvSpPr>
          <p:nvPr>
            <p:ph sz="half" idx="2"/>
          </p:nvPr>
        </p:nvSpPr>
        <p:spPr>
          <a:xfrm>
            <a:off x="399012" y="2310938"/>
            <a:ext cx="5598564" cy="3878725"/>
          </a:xfrm>
        </p:spPr>
        <p:txBody>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5" name="Teksta vietturis 4"/>
          <p:cNvSpPr>
            <a:spLocks noGrp="1"/>
          </p:cNvSpPr>
          <p:nvPr>
            <p:ph type="body" sz="quarter" idx="3"/>
          </p:nvPr>
        </p:nvSpPr>
        <p:spPr>
          <a:xfrm>
            <a:off x="6172200" y="1426629"/>
            <a:ext cx="5665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310938"/>
            <a:ext cx="5665124" cy="3878725"/>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p:cNvSpPr>
            <a:spLocks noGrp="1"/>
          </p:cNvSpPr>
          <p:nvPr>
            <p:ph type="dt" sz="half" idx="10"/>
          </p:nvPr>
        </p:nvSpPr>
        <p:spPr>
          <a:xfrm>
            <a:off x="838200" y="6356350"/>
            <a:ext cx="2743200" cy="365125"/>
          </a:xfrm>
          <a:prstGeom prst="rect">
            <a:avLst/>
          </a:prstGeom>
        </p:spPr>
        <p:txBody>
          <a:bodyPr/>
          <a:lstStyle/>
          <a:p>
            <a:endParaRPr lang="en-US"/>
          </a:p>
        </p:txBody>
      </p:sp>
      <p:sp>
        <p:nvSpPr>
          <p:cNvPr id="8" name="Kājenes vietturis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aida numura vietturis 8"/>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55144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Datuma vietturis 2"/>
          <p:cNvSpPr>
            <a:spLocks noGrp="1"/>
          </p:cNvSpPr>
          <p:nvPr>
            <p:ph type="dt" sz="half" idx="10"/>
          </p:nvPr>
        </p:nvSpPr>
        <p:spPr>
          <a:xfrm>
            <a:off x="838200" y="6356350"/>
            <a:ext cx="2743200" cy="365125"/>
          </a:xfrm>
          <a:prstGeom prst="rect">
            <a:avLst/>
          </a:prstGeom>
        </p:spPr>
        <p:txBody>
          <a:bodyPr/>
          <a:lstStyle/>
          <a:p>
            <a:endParaRPr lang="en-US"/>
          </a:p>
        </p:txBody>
      </p:sp>
      <p:sp>
        <p:nvSpPr>
          <p:cNvPr id="4" name="Kājenes vietturis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aida numura vietturis 4"/>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48786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a:xfrm>
            <a:off x="838200" y="6356350"/>
            <a:ext cx="2743200" cy="365125"/>
          </a:xfrm>
          <a:prstGeom prst="rect">
            <a:avLst/>
          </a:prstGeom>
        </p:spPr>
        <p:txBody>
          <a:bodyPr/>
          <a:lstStyle/>
          <a:p>
            <a:endParaRPr lang="en-US"/>
          </a:p>
        </p:txBody>
      </p:sp>
      <p:sp>
        <p:nvSpPr>
          <p:cNvPr id="3" name="Kājenes vietturis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aida numura vietturis 3"/>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398349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30916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215586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315882" y="517138"/>
            <a:ext cx="11712633" cy="794828"/>
          </a:xfrm>
          <a:prstGeom prst="rect">
            <a:avLst/>
          </a:prstGeom>
        </p:spPr>
        <p:txBody>
          <a:bodyPr vert="horz" lIns="91440" tIns="45720" rIns="91440" bIns="45720" rtlCol="0" anchor="ctr">
            <a:normAutofit/>
          </a:bodyPr>
          <a:lstStyle/>
          <a:p>
            <a:r>
              <a:rPr lang="lv-LV" dirty="0"/>
              <a:t>Rediģēt šablona virsraksta stilu</a:t>
            </a:r>
            <a:endParaRPr lang="en-US" dirty="0"/>
          </a:p>
        </p:txBody>
      </p:sp>
      <p:sp>
        <p:nvSpPr>
          <p:cNvPr id="3" name="Teksta vietturis 2"/>
          <p:cNvSpPr>
            <a:spLocks noGrp="1"/>
          </p:cNvSpPr>
          <p:nvPr>
            <p:ph type="body" idx="1"/>
          </p:nvPr>
        </p:nvSpPr>
        <p:spPr>
          <a:xfrm>
            <a:off x="315882" y="1709531"/>
            <a:ext cx="11712633" cy="1928191"/>
          </a:xfrm>
          <a:prstGeom prst="rect">
            <a:avLst/>
          </a:prstGeom>
        </p:spPr>
        <p:txBody>
          <a:bodyPr vert="horz" lIns="91440" tIns="45720" rIns="91440" bIns="45720" rtlCol="0">
            <a:normAutofit/>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pic>
        <p:nvPicPr>
          <p:cNvPr id="7"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61873" y="6095209"/>
            <a:ext cx="2027763" cy="685254"/>
          </a:xfrm>
          <a:prstGeom prst="rect">
            <a:avLst/>
          </a:prstGeom>
        </p:spPr>
      </p:pic>
      <p:sp>
        <p:nvSpPr>
          <p:cNvPr id="9" name="Rectangle 8">
            <a:extLst>
              <a:ext uri="{FF2B5EF4-FFF2-40B4-BE49-F238E27FC236}">
                <a16:creationId xmlns:a16="http://schemas.microsoft.com/office/drawing/2014/main" id="{5CC4F950-DFF2-F042-952F-DAC967054040}"/>
              </a:ext>
            </a:extLst>
          </p:cNvPr>
          <p:cNvSpPr/>
          <p:nvPr userDrawn="1"/>
        </p:nvSpPr>
        <p:spPr>
          <a:xfrm>
            <a:off x="0" y="6341165"/>
            <a:ext cx="9312965" cy="1999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8235B9-3821-BA42-BA6A-FE61809AEEA0}"/>
              </a:ext>
            </a:extLst>
          </p:cNvPr>
          <p:cNvSpPr/>
          <p:nvPr userDrawn="1"/>
        </p:nvSpPr>
        <p:spPr>
          <a:xfrm>
            <a:off x="11638544" y="6341164"/>
            <a:ext cx="553456" cy="1999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44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xml"/><Relationship Id="rId5" Type="http://schemas.openxmlformats.org/officeDocument/2006/relationships/hyperlink" Target="mailto:Olegs.Krasnopjorovs@lu.lv"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16/j.rser.2017.04.06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90856" y="2869208"/>
            <a:ext cx="11810288" cy="1796109"/>
          </a:xfrm>
        </p:spPr>
        <p:txBody>
          <a:bodyPr>
            <a:noAutofit/>
          </a:bodyPr>
          <a:lstStyle/>
          <a:p>
            <a:r>
              <a:rPr lang="lv-LV" sz="4000" dirty="0">
                <a:solidFill>
                  <a:schemeClr val="bg1"/>
                </a:solidFill>
                <a:latin typeface="Arial" panose="020B0604020202020204" pitchFamily="34" charset="0"/>
                <a:cs typeface="Arial" panose="020B0604020202020204" pitchFamily="34" charset="0"/>
              </a:rPr>
              <a:t>NEKP pasākumu sociālekonomiskās </a:t>
            </a:r>
            <a:br>
              <a:rPr lang="lv-LV" sz="4000" dirty="0">
                <a:solidFill>
                  <a:schemeClr val="bg1"/>
                </a:solidFill>
                <a:latin typeface="Arial" panose="020B0604020202020204" pitchFamily="34" charset="0"/>
                <a:cs typeface="Arial" panose="020B0604020202020204" pitchFamily="34" charset="0"/>
              </a:rPr>
            </a:br>
            <a:r>
              <a:rPr lang="lv-LV" sz="4000" dirty="0">
                <a:solidFill>
                  <a:schemeClr val="bg1"/>
                </a:solidFill>
                <a:latin typeface="Arial" panose="020B0604020202020204" pitchFamily="34" charset="0"/>
                <a:cs typeface="Arial" panose="020B0604020202020204" pitchFamily="34" charset="0"/>
              </a:rPr>
              <a:t>ietekmes novērtējums: Transporta pasākumi </a:t>
            </a:r>
            <a:endParaRPr lang="en-US" sz="4000" dirty="0">
              <a:solidFill>
                <a:schemeClr val="bg1"/>
              </a:solidFill>
              <a:latin typeface="Arial" panose="020B0604020202020204" pitchFamily="34" charset="0"/>
              <a:cs typeface="Arial" panose="020B0604020202020204" pitchFamily="34" charset="0"/>
            </a:endParaRPr>
          </a:p>
        </p:txBody>
      </p:sp>
      <p:sp>
        <p:nvSpPr>
          <p:cNvPr id="3" name="Apakšvirsraksts 2"/>
          <p:cNvSpPr>
            <a:spLocks noGrp="1"/>
          </p:cNvSpPr>
          <p:nvPr>
            <p:ph type="subTitle" idx="1"/>
          </p:nvPr>
        </p:nvSpPr>
        <p:spPr>
          <a:xfrm>
            <a:off x="2446211" y="5742968"/>
            <a:ext cx="7377954" cy="1201271"/>
          </a:xfrm>
        </p:spPr>
        <p:txBody>
          <a:bodyPr>
            <a:normAutofit/>
          </a:bodyPr>
          <a:lstStyle/>
          <a:p>
            <a:r>
              <a:rPr lang="lv-LV" sz="2800" dirty="0">
                <a:solidFill>
                  <a:schemeClr val="bg1"/>
                </a:solidFill>
                <a:latin typeface="Arial" panose="020B0604020202020204" pitchFamily="34" charset="0"/>
                <a:cs typeface="Arial" panose="020B0604020202020204" pitchFamily="34" charset="0"/>
              </a:rPr>
              <a:t>Dr. Oļegs </a:t>
            </a:r>
            <a:r>
              <a:rPr lang="lv-LV" sz="2800" dirty="0" err="1">
                <a:solidFill>
                  <a:schemeClr val="bg1"/>
                </a:solidFill>
                <a:latin typeface="Arial" panose="020B0604020202020204" pitchFamily="34" charset="0"/>
                <a:cs typeface="Arial" panose="020B0604020202020204" pitchFamily="34" charset="0"/>
              </a:rPr>
              <a:t>Krasnopjorovs</a:t>
            </a:r>
            <a:r>
              <a:rPr lang="lv-LV" sz="2800" dirty="0">
                <a:solidFill>
                  <a:schemeClr val="bg1"/>
                </a:solidFill>
                <a:latin typeface="Arial" panose="020B0604020202020204" pitchFamily="34" charset="0"/>
                <a:cs typeface="Arial" panose="020B0604020202020204" pitchFamily="34" charset="0"/>
              </a:rPr>
              <a:t> </a:t>
            </a:r>
          </a:p>
          <a:p>
            <a:r>
              <a:rPr lang="lv-LV" sz="2800" dirty="0">
                <a:solidFill>
                  <a:schemeClr val="bg1"/>
                </a:solidFill>
                <a:latin typeface="Arial" panose="020B0604020202020204" pitchFamily="34" charset="0"/>
                <a:cs typeface="Arial" panose="020B0604020202020204" pitchFamily="34" charset="0"/>
              </a:rPr>
              <a:t>07.11.2024. </a:t>
            </a:r>
          </a:p>
        </p:txBody>
      </p:sp>
      <p:pic>
        <p:nvPicPr>
          <p:cNvPr id="4" name="Picture 3">
            <a:extLst>
              <a:ext uri="{FF2B5EF4-FFF2-40B4-BE49-F238E27FC236}">
                <a16:creationId xmlns:a16="http://schemas.microsoft.com/office/drawing/2014/main" id="{7050B7E9-31BC-4943-B2E5-1445F3B306F3}"/>
              </a:ext>
            </a:extLst>
          </p:cNvPr>
          <p:cNvPicPr>
            <a:picLocks noChangeAspect="1"/>
          </p:cNvPicPr>
          <p:nvPr/>
        </p:nvPicPr>
        <p:blipFill>
          <a:blip r:embed="rId3"/>
          <a:stretch>
            <a:fillRect/>
          </a:stretch>
        </p:blipFill>
        <p:spPr>
          <a:xfrm>
            <a:off x="6840682" y="563393"/>
            <a:ext cx="3275104" cy="1228164"/>
          </a:xfrm>
          <a:prstGeom prst="rect">
            <a:avLst/>
          </a:prstGeom>
        </p:spPr>
      </p:pic>
    </p:spTree>
    <p:extLst>
      <p:ext uri="{BB962C8B-B14F-4D97-AF65-F5344CB8AC3E}">
        <p14:creationId xmlns:p14="http://schemas.microsoft.com/office/powerpoint/2010/main" val="196260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1A8999-4F9D-85D2-D23D-61CFB062ABE6}"/>
              </a:ext>
            </a:extLst>
          </p:cNvPr>
          <p:cNvSpPr>
            <a:spLocks noGrp="1"/>
          </p:cNvSpPr>
          <p:nvPr>
            <p:ph type="sldNum" sz="quarter" idx="12"/>
          </p:nvPr>
        </p:nvSpPr>
        <p:spPr/>
        <p:txBody>
          <a:bodyPr/>
          <a:lstStyle/>
          <a:p>
            <a:fld id="{52874D3B-0145-4B40-BC41-2631D243DCC0}" type="slidenum">
              <a:rPr lang="en-US" smtClean="0"/>
              <a:pPr/>
              <a:t>10</a:t>
            </a:fld>
            <a:endParaRPr lang="en-US" dirty="0"/>
          </a:p>
        </p:txBody>
      </p:sp>
      <p:sp>
        <p:nvSpPr>
          <p:cNvPr id="3" name="Title 1">
            <a:extLst>
              <a:ext uri="{FF2B5EF4-FFF2-40B4-BE49-F238E27FC236}">
                <a16:creationId xmlns:a16="http://schemas.microsoft.com/office/drawing/2014/main" id="{F1F5D3CB-E0C2-0261-BD13-170C6C3AA816}"/>
              </a:ext>
            </a:extLst>
          </p:cNvPr>
          <p:cNvSpPr txBox="1">
            <a:spLocks/>
          </p:cNvSpPr>
          <p:nvPr/>
        </p:nvSpPr>
        <p:spPr>
          <a:xfrm>
            <a:off x="225118" y="85458"/>
            <a:ext cx="11841544" cy="1015086"/>
          </a:xfrm>
          <a:prstGeom prst="rect">
            <a:avLst/>
          </a:prstGeom>
        </p:spPr>
        <p:txBody>
          <a:bodyP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20000"/>
              </a:lnSpc>
            </a:pPr>
            <a:r>
              <a:rPr lang="lv-LV" sz="2800" dirty="0">
                <a:solidFill>
                  <a:srgbClr val="1B5089"/>
                </a:solidFill>
                <a:latin typeface="Arial" panose="020B0604020202020204" pitchFamily="34" charset="0"/>
                <a:cs typeface="Arial" panose="020B0604020202020204" pitchFamily="34" charset="0"/>
              </a:rPr>
              <a:t>Transporta pasākumi palielina vidējo algu; ietekme uz patēriņa cenām ir pozitīva īstermiņā un negatīva ilgtermiņā </a:t>
            </a:r>
          </a:p>
        </p:txBody>
      </p:sp>
      <p:sp>
        <p:nvSpPr>
          <p:cNvPr id="9" name="Text Placeholder 6">
            <a:extLst>
              <a:ext uri="{FF2B5EF4-FFF2-40B4-BE49-F238E27FC236}">
                <a16:creationId xmlns:a16="http://schemas.microsoft.com/office/drawing/2014/main" id="{422DA7B2-0C3B-1603-6712-7399E3FDB4EC}"/>
              </a:ext>
            </a:extLst>
          </p:cNvPr>
          <p:cNvSpPr txBox="1">
            <a:spLocks/>
          </p:cNvSpPr>
          <p:nvPr/>
        </p:nvSpPr>
        <p:spPr>
          <a:xfrm>
            <a:off x="632389" y="1783460"/>
            <a:ext cx="4332718" cy="3428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lv-LV" sz="1500" b="1" dirty="0">
                <a:ea typeface="Times New Roman" panose="02020603050405020304" pitchFamily="18" charset="0"/>
                <a:cs typeface="Times New Roman" panose="02020603050405020304" pitchFamily="18" charset="0"/>
              </a:rPr>
              <a:t>Ietekme uz vidējo algu (%; nominālā izteiksmē) </a:t>
            </a:r>
            <a:endParaRPr lang="lv-LV" sz="1500" b="1" dirty="0"/>
          </a:p>
        </p:txBody>
      </p:sp>
      <p:sp>
        <p:nvSpPr>
          <p:cNvPr id="10" name="TextBox 9">
            <a:extLst>
              <a:ext uri="{FF2B5EF4-FFF2-40B4-BE49-F238E27FC236}">
                <a16:creationId xmlns:a16="http://schemas.microsoft.com/office/drawing/2014/main" id="{1D7BC47F-67A3-D3CB-43B5-4A3BC3E35590}"/>
              </a:ext>
            </a:extLst>
          </p:cNvPr>
          <p:cNvSpPr txBox="1"/>
          <p:nvPr/>
        </p:nvSpPr>
        <p:spPr>
          <a:xfrm>
            <a:off x="7495838" y="1783460"/>
            <a:ext cx="3100945" cy="323165"/>
          </a:xfrm>
          <a:prstGeom prst="rect">
            <a:avLst/>
          </a:prstGeom>
          <a:noFill/>
        </p:spPr>
        <p:txBody>
          <a:bodyPr wrap="square">
            <a:spAutoFit/>
          </a:bodyPr>
          <a:lstStyle/>
          <a:p>
            <a:r>
              <a:rPr lang="lv-LV" sz="1500" b="1" dirty="0">
                <a:cs typeface="Times New Roman" panose="02020603050405020304" pitchFamily="18" charset="0"/>
              </a:rPr>
              <a:t>Ietekme uz patēriņa cenu līmeni (%) </a:t>
            </a:r>
          </a:p>
        </p:txBody>
      </p:sp>
      <p:sp>
        <p:nvSpPr>
          <p:cNvPr id="11" name="TextBox 10">
            <a:extLst>
              <a:ext uri="{FF2B5EF4-FFF2-40B4-BE49-F238E27FC236}">
                <a16:creationId xmlns:a16="http://schemas.microsoft.com/office/drawing/2014/main" id="{73C7C043-28FE-EE0F-0250-70A161172211}"/>
              </a:ext>
            </a:extLst>
          </p:cNvPr>
          <p:cNvSpPr txBox="1"/>
          <p:nvPr/>
        </p:nvSpPr>
        <p:spPr>
          <a:xfrm>
            <a:off x="-11233" y="6581001"/>
            <a:ext cx="3193278" cy="276999"/>
          </a:xfrm>
          <a:prstGeom prst="rect">
            <a:avLst/>
          </a:prstGeom>
          <a:noFill/>
        </p:spPr>
        <p:txBody>
          <a:bodyPr wrap="square">
            <a:spAutoFit/>
          </a:bodyPr>
          <a:lstStyle/>
          <a:p>
            <a:r>
              <a:rPr lang="lv-LV" sz="1200" dirty="0"/>
              <a:t>Avots: autoru aprēķins, izmantojot VLA modeli. </a:t>
            </a:r>
          </a:p>
        </p:txBody>
      </p:sp>
      <p:sp>
        <p:nvSpPr>
          <p:cNvPr id="12" name="Text Placeholder 5">
            <a:extLst>
              <a:ext uri="{FF2B5EF4-FFF2-40B4-BE49-F238E27FC236}">
                <a16:creationId xmlns:a16="http://schemas.microsoft.com/office/drawing/2014/main" id="{CC9B9875-902E-CEAE-2414-87D012847E84}"/>
              </a:ext>
            </a:extLst>
          </p:cNvPr>
          <p:cNvSpPr txBox="1">
            <a:spLocks/>
          </p:cNvSpPr>
          <p:nvPr/>
        </p:nvSpPr>
        <p:spPr>
          <a:xfrm>
            <a:off x="225118" y="1181691"/>
            <a:ext cx="11267700" cy="59081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1800" b="1" dirty="0"/>
              <a:t>Transporta pasākumu ietekme uz vidējo algu un patēriņa cenām Latvijā</a:t>
            </a:r>
          </a:p>
          <a:p>
            <a:pPr marL="0" indent="0" algn="ctr">
              <a:lnSpc>
                <a:spcPct val="110000"/>
              </a:lnSpc>
              <a:spcBef>
                <a:spcPts val="0"/>
              </a:spcBef>
              <a:buNone/>
            </a:pPr>
            <a:r>
              <a:rPr lang="lv-LV" sz="1800" b="1" dirty="0"/>
              <a:t>(salīdzinot ar bāzes scenāriju; 2025. – 2050. gadā) </a:t>
            </a:r>
          </a:p>
        </p:txBody>
      </p:sp>
      <p:graphicFrame>
        <p:nvGraphicFramePr>
          <p:cNvPr id="13" name="Chart 12">
            <a:extLst>
              <a:ext uri="{FF2B5EF4-FFF2-40B4-BE49-F238E27FC236}">
                <a16:creationId xmlns:a16="http://schemas.microsoft.com/office/drawing/2014/main" id="{C0B412E0-20D9-9C02-797F-E1BB76C5149B}"/>
              </a:ext>
            </a:extLst>
          </p:cNvPr>
          <p:cNvGraphicFramePr/>
          <p:nvPr>
            <p:extLst>
              <p:ext uri="{D42A27DB-BD31-4B8C-83A1-F6EECF244321}">
                <p14:modId xmlns:p14="http://schemas.microsoft.com/office/powerpoint/2010/main" val="2345190367"/>
              </p:ext>
            </p:extLst>
          </p:nvPr>
        </p:nvGraphicFramePr>
        <p:xfrm>
          <a:off x="344680" y="2010751"/>
          <a:ext cx="5244270" cy="3739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C0B412E0-20D9-9C02-797F-E1BB76C5149B}"/>
              </a:ext>
            </a:extLst>
          </p:cNvPr>
          <p:cNvGraphicFramePr/>
          <p:nvPr>
            <p:extLst>
              <p:ext uri="{D42A27DB-BD31-4B8C-83A1-F6EECF244321}">
                <p14:modId xmlns:p14="http://schemas.microsoft.com/office/powerpoint/2010/main" val="337014146"/>
              </p:ext>
            </p:extLst>
          </p:nvPr>
        </p:nvGraphicFramePr>
        <p:xfrm>
          <a:off x="6603050" y="2024359"/>
          <a:ext cx="5244270" cy="39064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095ABFC-B3D2-6688-0A68-22FB2DC96060}"/>
              </a:ext>
            </a:extLst>
          </p:cNvPr>
          <p:cNvSpPr txBox="1"/>
          <p:nvPr/>
        </p:nvSpPr>
        <p:spPr>
          <a:xfrm>
            <a:off x="-11233" y="5676309"/>
            <a:ext cx="12203233" cy="738664"/>
          </a:xfrm>
          <a:prstGeom prst="rect">
            <a:avLst/>
          </a:prstGeom>
          <a:noFill/>
        </p:spPr>
        <p:txBody>
          <a:bodyPr wrap="square">
            <a:spAutoFit/>
          </a:bodyPr>
          <a:lstStyle/>
          <a:p>
            <a:r>
              <a:rPr lang="lv-LV" sz="1400" dirty="0"/>
              <a:t>Lielāks darbaspēka pieprasījums nosaka augstākas algas. Īstermiņā to kompensē augstāka inflācija (tautsaimniecības augšupejas ietekmē), taču ilgtermiņā ietekme uz cenu līmeni ir negatīva, jo papildu investīcijas vairo tautsaimniecības kapacitāti jeb potenciālo IKP. Tādējādi ietekme uz reālo algu (t.i., vidējās algas pirktspēju) ilgtermiņā ir pozitīva. </a:t>
            </a:r>
          </a:p>
        </p:txBody>
      </p:sp>
    </p:spTree>
    <p:extLst>
      <p:ext uri="{BB962C8B-B14F-4D97-AF65-F5344CB8AC3E}">
        <p14:creationId xmlns:p14="http://schemas.microsoft.com/office/powerpoint/2010/main" val="149982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41E94E-C706-F550-BDBF-E6D46D3BE075}"/>
              </a:ext>
            </a:extLst>
          </p:cNvPr>
          <p:cNvSpPr>
            <a:spLocks noGrp="1"/>
          </p:cNvSpPr>
          <p:nvPr>
            <p:ph type="sldNum" sz="quarter" idx="12"/>
          </p:nvPr>
        </p:nvSpPr>
        <p:spPr/>
        <p:txBody>
          <a:bodyPr/>
          <a:lstStyle/>
          <a:p>
            <a:fld id="{52874D3B-0145-4B40-BC41-2631D243DCC0}" type="slidenum">
              <a:rPr lang="en-US" smtClean="0"/>
              <a:pPr/>
              <a:t>11</a:t>
            </a:fld>
            <a:endParaRPr lang="en-US" dirty="0"/>
          </a:p>
        </p:txBody>
      </p:sp>
      <p:sp>
        <p:nvSpPr>
          <p:cNvPr id="3" name="Title 1">
            <a:extLst>
              <a:ext uri="{FF2B5EF4-FFF2-40B4-BE49-F238E27FC236}">
                <a16:creationId xmlns:a16="http://schemas.microsoft.com/office/drawing/2014/main" id="{EF4AB02F-30CB-E047-63E8-29BACC7DE475}"/>
              </a:ext>
            </a:extLst>
          </p:cNvPr>
          <p:cNvSpPr txBox="1">
            <a:spLocks/>
          </p:cNvSpPr>
          <p:nvPr/>
        </p:nvSpPr>
        <p:spPr>
          <a:xfrm>
            <a:off x="-1" y="81181"/>
            <a:ext cx="12331083" cy="569879"/>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lv-LV" sz="2500" dirty="0">
                <a:solidFill>
                  <a:srgbClr val="1B5089"/>
                </a:solidFill>
                <a:latin typeface="Arial" panose="020B0604020202020204" pitchFamily="34" charset="0"/>
                <a:cs typeface="Arial" panose="020B0604020202020204" pitchFamily="34" charset="0"/>
              </a:rPr>
              <a:t>Transporta pasākumi palielina budžeta ieņēmumus, t. sk. nodokļu ieņēmumus </a:t>
            </a:r>
          </a:p>
        </p:txBody>
      </p:sp>
      <p:sp>
        <p:nvSpPr>
          <p:cNvPr id="6" name="Text Placeholder 2">
            <a:extLst>
              <a:ext uri="{FF2B5EF4-FFF2-40B4-BE49-F238E27FC236}">
                <a16:creationId xmlns:a16="http://schemas.microsoft.com/office/drawing/2014/main" id="{E572408E-9E35-365B-F0E5-8D6C0D852CB0}"/>
              </a:ext>
            </a:extLst>
          </p:cNvPr>
          <p:cNvSpPr txBox="1">
            <a:spLocks/>
          </p:cNvSpPr>
          <p:nvPr/>
        </p:nvSpPr>
        <p:spPr>
          <a:xfrm>
            <a:off x="190694" y="799032"/>
            <a:ext cx="11152261" cy="64435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2000" b="1" dirty="0"/>
              <a:t>Transporta pasākumu ietekme uz Latvijas vispārējā konsolidētā kopbudžeta ieņēmumiem un atsevišķu nodokļu ieņēmumiem </a:t>
            </a:r>
          </a:p>
          <a:p>
            <a:pPr marL="0" indent="0">
              <a:lnSpc>
                <a:spcPct val="110000"/>
              </a:lnSpc>
              <a:spcBef>
                <a:spcPts val="0"/>
              </a:spcBef>
              <a:buNone/>
            </a:pPr>
            <a:r>
              <a:rPr lang="lv-LV" sz="2000" b="1" dirty="0"/>
              <a:t>(%; salīdzinot ar bāzes scenāriju; 2025. – 2050. gadā) </a:t>
            </a:r>
          </a:p>
        </p:txBody>
      </p:sp>
      <p:sp>
        <p:nvSpPr>
          <p:cNvPr id="7" name="Text Placeholder 4">
            <a:extLst>
              <a:ext uri="{FF2B5EF4-FFF2-40B4-BE49-F238E27FC236}">
                <a16:creationId xmlns:a16="http://schemas.microsoft.com/office/drawing/2014/main" id="{420896A1-B4CC-FCBC-8E1F-91F1BB4EB84E}"/>
              </a:ext>
            </a:extLst>
          </p:cNvPr>
          <p:cNvSpPr txBox="1">
            <a:spLocks/>
          </p:cNvSpPr>
          <p:nvPr/>
        </p:nvSpPr>
        <p:spPr>
          <a:xfrm>
            <a:off x="7152830" y="1651509"/>
            <a:ext cx="4852204" cy="3326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500" b="1" dirty="0"/>
              <a:t>Ietekme uz atsevišķu nodokļu ieņēmumiem (%) </a:t>
            </a:r>
          </a:p>
        </p:txBody>
      </p:sp>
      <p:sp>
        <p:nvSpPr>
          <p:cNvPr id="8" name="TextBox 7">
            <a:extLst>
              <a:ext uri="{FF2B5EF4-FFF2-40B4-BE49-F238E27FC236}">
                <a16:creationId xmlns:a16="http://schemas.microsoft.com/office/drawing/2014/main" id="{F9DD5907-4D31-AD93-CE22-7FF1D1ED6AE0}"/>
              </a:ext>
            </a:extLst>
          </p:cNvPr>
          <p:cNvSpPr txBox="1"/>
          <p:nvPr/>
        </p:nvSpPr>
        <p:spPr>
          <a:xfrm>
            <a:off x="0" y="6531398"/>
            <a:ext cx="3170227" cy="276999"/>
          </a:xfrm>
          <a:prstGeom prst="rect">
            <a:avLst/>
          </a:prstGeom>
          <a:noFill/>
        </p:spPr>
        <p:txBody>
          <a:bodyPr wrap="none" rtlCol="0">
            <a:spAutoFit/>
          </a:bodyPr>
          <a:lstStyle/>
          <a:p>
            <a:r>
              <a:rPr lang="lv-LV" sz="1200" dirty="0"/>
              <a:t>Avots: autoru aprēķins, izmantojot CGE modeli. </a:t>
            </a:r>
          </a:p>
        </p:txBody>
      </p:sp>
      <p:graphicFrame>
        <p:nvGraphicFramePr>
          <p:cNvPr id="9" name="Chart 8">
            <a:extLst>
              <a:ext uri="{FF2B5EF4-FFF2-40B4-BE49-F238E27FC236}">
                <a16:creationId xmlns:a16="http://schemas.microsoft.com/office/drawing/2014/main" id="{2DCBF45D-DE3F-2971-5D7A-6034F91B2D01}"/>
              </a:ext>
            </a:extLst>
          </p:cNvPr>
          <p:cNvGraphicFramePr/>
          <p:nvPr>
            <p:extLst>
              <p:ext uri="{D42A27DB-BD31-4B8C-83A1-F6EECF244321}">
                <p14:modId xmlns:p14="http://schemas.microsoft.com/office/powerpoint/2010/main" val="923129047"/>
              </p:ext>
            </p:extLst>
          </p:nvPr>
        </p:nvGraphicFramePr>
        <p:xfrm>
          <a:off x="307649" y="2081348"/>
          <a:ext cx="5053961" cy="39776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E8729AA3-B962-A2D9-7C5A-6B606779FF65}"/>
              </a:ext>
            </a:extLst>
          </p:cNvPr>
          <p:cNvGraphicFramePr/>
          <p:nvPr>
            <p:extLst>
              <p:ext uri="{D42A27DB-BD31-4B8C-83A1-F6EECF244321}">
                <p14:modId xmlns:p14="http://schemas.microsoft.com/office/powerpoint/2010/main" val="1795546304"/>
              </p:ext>
            </p:extLst>
          </p:nvPr>
        </p:nvGraphicFramePr>
        <p:xfrm>
          <a:off x="6621967" y="1987343"/>
          <a:ext cx="5262384" cy="42216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9898A42-E3A1-62F2-FE97-A994DDDD4C12}"/>
              </a:ext>
            </a:extLst>
          </p:cNvPr>
          <p:cNvSpPr txBox="1"/>
          <p:nvPr/>
        </p:nvSpPr>
        <p:spPr>
          <a:xfrm>
            <a:off x="307649" y="1656269"/>
            <a:ext cx="5174644" cy="323165"/>
          </a:xfrm>
          <a:prstGeom prst="rect">
            <a:avLst/>
          </a:prstGeom>
          <a:noFill/>
        </p:spPr>
        <p:txBody>
          <a:bodyPr wrap="square">
            <a:spAutoFit/>
          </a:bodyPr>
          <a:lstStyle/>
          <a:p>
            <a:r>
              <a:rPr lang="lv-LV" sz="1500" b="1" dirty="0"/>
              <a:t>Ietekme uz vispārējā konsolidētā kopbudžeta ieņēmumiem (%)</a:t>
            </a:r>
          </a:p>
        </p:txBody>
      </p:sp>
      <p:sp>
        <p:nvSpPr>
          <p:cNvPr id="4" name="TextBox 3">
            <a:extLst>
              <a:ext uri="{FF2B5EF4-FFF2-40B4-BE49-F238E27FC236}">
                <a16:creationId xmlns:a16="http://schemas.microsoft.com/office/drawing/2014/main" id="{9ADF70BE-6FAB-8BC3-B8F9-0BF697E1B0F8}"/>
              </a:ext>
            </a:extLst>
          </p:cNvPr>
          <p:cNvSpPr txBox="1"/>
          <p:nvPr/>
        </p:nvSpPr>
        <p:spPr>
          <a:xfrm>
            <a:off x="-8991" y="5925185"/>
            <a:ext cx="11351946" cy="307777"/>
          </a:xfrm>
          <a:prstGeom prst="rect">
            <a:avLst/>
          </a:prstGeom>
          <a:noFill/>
        </p:spPr>
        <p:txBody>
          <a:bodyPr wrap="square">
            <a:spAutoFit/>
          </a:bodyPr>
          <a:lstStyle/>
          <a:p>
            <a:r>
              <a:rPr lang="lv-LV" sz="1400" dirty="0"/>
              <a:t>Augstāks IKP un īstermiņā arī lielāks cenu līmenis nosaka pozitīvu NEKP pasākumu ietekmi uz valsts budžeta ieņēmumiem, t.sk. uz nodokļu ieņēmumiem. </a:t>
            </a:r>
          </a:p>
        </p:txBody>
      </p:sp>
    </p:spTree>
    <p:extLst>
      <p:ext uri="{BB962C8B-B14F-4D97-AF65-F5344CB8AC3E}">
        <p14:creationId xmlns:p14="http://schemas.microsoft.com/office/powerpoint/2010/main" val="71485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4DAB19-1877-F256-9382-92760D6663CD}"/>
              </a:ext>
            </a:extLst>
          </p:cNvPr>
          <p:cNvSpPr>
            <a:spLocks noGrp="1"/>
          </p:cNvSpPr>
          <p:nvPr>
            <p:ph type="sldNum" sz="quarter" idx="12"/>
          </p:nvPr>
        </p:nvSpPr>
        <p:spPr/>
        <p:txBody>
          <a:bodyPr/>
          <a:lstStyle/>
          <a:p>
            <a:fld id="{52874D3B-0145-4B40-BC41-2631D243DCC0}" type="slidenum">
              <a:rPr lang="en-US" smtClean="0"/>
              <a:pPr/>
              <a:t>12</a:t>
            </a:fld>
            <a:endParaRPr lang="en-US" dirty="0"/>
          </a:p>
        </p:txBody>
      </p:sp>
      <p:sp>
        <p:nvSpPr>
          <p:cNvPr id="3" name="Title 7">
            <a:extLst>
              <a:ext uri="{FF2B5EF4-FFF2-40B4-BE49-F238E27FC236}">
                <a16:creationId xmlns:a16="http://schemas.microsoft.com/office/drawing/2014/main" id="{B8A57E74-3281-4543-CB51-82DBB584EAE4}"/>
              </a:ext>
            </a:extLst>
          </p:cNvPr>
          <p:cNvSpPr txBox="1">
            <a:spLocks/>
          </p:cNvSpPr>
          <p:nvPr/>
        </p:nvSpPr>
        <p:spPr>
          <a:xfrm>
            <a:off x="307648" y="179002"/>
            <a:ext cx="11741949" cy="889222"/>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lv-LV" sz="2800" dirty="0">
                <a:solidFill>
                  <a:srgbClr val="1B5089"/>
                </a:solidFill>
                <a:latin typeface="Arial" panose="020B0604020202020204" pitchFamily="34" charset="0"/>
                <a:cs typeface="Arial" panose="020B0604020202020204" pitchFamily="34" charset="0"/>
              </a:rPr>
              <a:t>NEKP transporta pasākumi visvairāk palielina izlaidi tieši sauszemes transportā </a:t>
            </a:r>
          </a:p>
        </p:txBody>
      </p:sp>
      <p:sp>
        <p:nvSpPr>
          <p:cNvPr id="4" name="TextBox 3">
            <a:extLst>
              <a:ext uri="{FF2B5EF4-FFF2-40B4-BE49-F238E27FC236}">
                <a16:creationId xmlns:a16="http://schemas.microsoft.com/office/drawing/2014/main" id="{7F275543-A6F0-46BD-405A-2B4129B5DF7B}"/>
              </a:ext>
            </a:extLst>
          </p:cNvPr>
          <p:cNvSpPr txBox="1"/>
          <p:nvPr/>
        </p:nvSpPr>
        <p:spPr>
          <a:xfrm>
            <a:off x="615297" y="1240850"/>
            <a:ext cx="11209234" cy="584775"/>
          </a:xfrm>
          <a:prstGeom prst="rect">
            <a:avLst/>
          </a:prstGeom>
          <a:noFill/>
        </p:spPr>
        <p:txBody>
          <a:bodyPr wrap="square">
            <a:spAutoFit/>
          </a:bodyPr>
          <a:lstStyle/>
          <a:p>
            <a:r>
              <a:rPr lang="lv-LV" sz="1600" b="1" dirty="0"/>
              <a:t>Transporta pasākumu ietekme uz pievienoto vērtību nozaru dalījumā </a:t>
            </a:r>
          </a:p>
          <a:p>
            <a:r>
              <a:rPr lang="lv-LV" sz="1600" b="1" dirty="0"/>
              <a:t>(%; 2035. – 2039. gadā; salīdzinot ar bāzes scenāriju; 2015. gada cenās) </a:t>
            </a:r>
          </a:p>
        </p:txBody>
      </p:sp>
      <p:sp>
        <p:nvSpPr>
          <p:cNvPr id="6" name="TextBox 5">
            <a:extLst>
              <a:ext uri="{FF2B5EF4-FFF2-40B4-BE49-F238E27FC236}">
                <a16:creationId xmlns:a16="http://schemas.microsoft.com/office/drawing/2014/main" id="{D0D74541-C771-6E72-DEC2-A88D4107DF12}"/>
              </a:ext>
            </a:extLst>
          </p:cNvPr>
          <p:cNvSpPr txBox="1"/>
          <p:nvPr/>
        </p:nvSpPr>
        <p:spPr>
          <a:xfrm>
            <a:off x="0" y="6535696"/>
            <a:ext cx="3193278" cy="276999"/>
          </a:xfrm>
          <a:prstGeom prst="rect">
            <a:avLst/>
          </a:prstGeom>
          <a:noFill/>
        </p:spPr>
        <p:txBody>
          <a:bodyPr wrap="square">
            <a:spAutoFit/>
          </a:bodyPr>
          <a:lstStyle/>
          <a:p>
            <a:r>
              <a:rPr lang="lv-LV" sz="1200" dirty="0"/>
              <a:t>Avots: autoru aprēķins, izmantojot VLA modeli. </a:t>
            </a:r>
          </a:p>
        </p:txBody>
      </p:sp>
      <p:graphicFrame>
        <p:nvGraphicFramePr>
          <p:cNvPr id="7" name="Chart 6">
            <a:extLst>
              <a:ext uri="{FF2B5EF4-FFF2-40B4-BE49-F238E27FC236}">
                <a16:creationId xmlns:a16="http://schemas.microsoft.com/office/drawing/2014/main" id="{9CA58CAF-2A31-E6CF-FFCA-A031A9406539}"/>
              </a:ext>
            </a:extLst>
          </p:cNvPr>
          <p:cNvGraphicFramePr/>
          <p:nvPr>
            <p:extLst>
              <p:ext uri="{D42A27DB-BD31-4B8C-83A1-F6EECF244321}">
                <p14:modId xmlns:p14="http://schemas.microsoft.com/office/powerpoint/2010/main" val="1905385947"/>
              </p:ext>
            </p:extLst>
          </p:nvPr>
        </p:nvGraphicFramePr>
        <p:xfrm>
          <a:off x="615297" y="1900237"/>
          <a:ext cx="11030632" cy="4356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895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6ABB99-EA94-B7C5-8494-5733F57E691E}"/>
              </a:ext>
            </a:extLst>
          </p:cNvPr>
          <p:cNvSpPr>
            <a:spLocks noGrp="1"/>
          </p:cNvSpPr>
          <p:nvPr>
            <p:ph type="sldNum" sz="quarter" idx="12"/>
          </p:nvPr>
        </p:nvSpPr>
        <p:spPr/>
        <p:txBody>
          <a:bodyPr/>
          <a:lstStyle/>
          <a:p>
            <a:fld id="{52874D3B-0145-4B40-BC41-2631D243DCC0}" type="slidenum">
              <a:rPr lang="en-US" smtClean="0"/>
              <a:pPr/>
              <a:t>13</a:t>
            </a:fld>
            <a:endParaRPr lang="en-US" dirty="0"/>
          </a:p>
        </p:txBody>
      </p:sp>
      <p:sp>
        <p:nvSpPr>
          <p:cNvPr id="3" name="TextBox 2">
            <a:extLst>
              <a:ext uri="{FF2B5EF4-FFF2-40B4-BE49-F238E27FC236}">
                <a16:creationId xmlns:a16="http://schemas.microsoft.com/office/drawing/2014/main" id="{9649061D-B5A4-45C2-FF0A-D0C15114DDBD}"/>
              </a:ext>
            </a:extLst>
          </p:cNvPr>
          <p:cNvSpPr txBox="1"/>
          <p:nvPr/>
        </p:nvSpPr>
        <p:spPr>
          <a:xfrm>
            <a:off x="-1" y="397181"/>
            <a:ext cx="12192001" cy="5924699"/>
          </a:xfrm>
          <a:prstGeom prst="rect">
            <a:avLst/>
          </a:prstGeom>
          <a:noFill/>
        </p:spPr>
        <p:txBody>
          <a:bodyPr wrap="square" rtlCol="0">
            <a:spAutoFit/>
          </a:bodyPr>
          <a:lstStyle/>
          <a:p>
            <a:pPr lvl="0" algn="just">
              <a:spcAft>
                <a:spcPts val="600"/>
              </a:spcAft>
            </a:pPr>
            <a:r>
              <a:rPr lang="lv-LV" sz="2000" b="1" dirty="0">
                <a:solidFill>
                  <a:srgbClr val="1B5089"/>
                </a:solidFill>
                <a:latin typeface="Arial" panose="020B0604020202020204" pitchFamily="34" charset="0"/>
                <a:ea typeface="+mj-ea"/>
                <a:cs typeface="Arial" panose="020B0604020202020204" pitchFamily="34" charset="0"/>
              </a:rPr>
              <a:t>Par NEKP pasākumiem kopumā: </a:t>
            </a:r>
          </a:p>
          <a:p>
            <a:pPr marL="342900" lvl="0" indent="-342900" algn="just">
              <a:spcAft>
                <a:spcPts val="600"/>
              </a:spcAft>
              <a:buFont typeface="Wingdings" panose="05000000000000000000" pitchFamily="2" charset="2"/>
              <a:buChar char=""/>
            </a:pPr>
            <a:r>
              <a:rPr lang="lv-LV" sz="1600" dirty="0">
                <a:effectLst/>
                <a:ea typeface="Calibri" panose="020F0502020204030204" pitchFamily="34" charset="0"/>
                <a:cs typeface="Times New Roman" panose="02020603050405020304" pitchFamily="18" charset="0"/>
              </a:rPr>
              <a:t>NEKP pasākumu īstenošana </a:t>
            </a:r>
            <a:r>
              <a:rPr lang="lv-LV" sz="1600" b="1" dirty="0">
                <a:effectLst/>
                <a:ea typeface="Calibri" panose="020F0502020204030204" pitchFamily="34" charset="0"/>
                <a:cs typeface="Times New Roman" panose="02020603050405020304" pitchFamily="18" charset="0"/>
              </a:rPr>
              <a:t>nepieciešamā finansējuma apjomā </a:t>
            </a:r>
            <a:r>
              <a:rPr lang="lv-LV" sz="1600" dirty="0">
                <a:effectLst/>
                <a:ea typeface="Calibri" panose="020F0502020204030204" pitchFamily="34" charset="0"/>
                <a:cs typeface="Times New Roman" panose="02020603050405020304" pitchFamily="18" charset="0"/>
              </a:rPr>
              <a:t>paredz 6.3 miljardu eiro jaunās naudas ieplūdināšanu Latvijas ekonomikā līdz 2030. gadam ieskaitot (kopējais nepieciešamā finansējuma apjoms līdz 2030. gadam pārsniedz 11 miljardus eiro). </a:t>
            </a:r>
          </a:p>
          <a:p>
            <a:pPr marL="342900" lvl="0" indent="-342900" algn="just">
              <a:spcAft>
                <a:spcPts val="600"/>
              </a:spcAft>
              <a:buFont typeface="Wingdings" panose="05000000000000000000" pitchFamily="2" charset="2"/>
              <a:buChar char=""/>
            </a:pPr>
            <a:r>
              <a:rPr lang="lv-LV" sz="1600" dirty="0">
                <a:effectLst/>
                <a:ea typeface="Calibri" panose="020F0502020204030204" pitchFamily="34" charset="0"/>
                <a:cs typeface="Times New Roman" panose="02020603050405020304" pitchFamily="18" charset="0"/>
              </a:rPr>
              <a:t>Reālā IKP līmenis 2050. gadā ir par 7,7 % lielāks, nodarbināto skaits ir par 4,8 % lielāks un bezdarba līmenis - par 3,0 procentu punktiem mazāks. Ņemot vērā, ka bezdarba līmenis ir zems jau tagad, NEKP pasākumu īstenošana var intensificēt darbaroku trūkumu Latvijas ekonomikā. Tāpēc lielu NEKP investīciju pasākumu īstenošanas laikā var rasties nepieciešamība palielināt ekonomiski aktīvo iedzīvotāju skaitu – piemēram, veicinot ekonomiski neaktīvu Latvijas iedzīvotāju atgriešanu darba tirgū vai augsti kvalificēto speciālistu imigrāciju. </a:t>
            </a:r>
          </a:p>
          <a:p>
            <a:pPr marL="342900" lvl="0" indent="-342900" algn="just">
              <a:spcAft>
                <a:spcPts val="600"/>
              </a:spcAft>
              <a:buFont typeface="Wingdings" panose="05000000000000000000" pitchFamily="2" charset="2"/>
              <a:buChar char=""/>
            </a:pPr>
            <a:r>
              <a:rPr lang="lv-LV" sz="1600" dirty="0">
                <a:effectLst/>
                <a:ea typeface="Calibri" panose="020F0502020204030204" pitchFamily="34" charset="0"/>
                <a:cs typeface="Times New Roman" panose="02020603050405020304" pitchFamily="18" charset="0"/>
              </a:rPr>
              <a:t>NEKP pasākumu īstenošana </a:t>
            </a:r>
            <a:r>
              <a:rPr lang="lv-LV" sz="1600" b="1" dirty="0">
                <a:effectLst/>
                <a:ea typeface="Calibri" panose="020F0502020204030204" pitchFamily="34" charset="0"/>
                <a:cs typeface="Times New Roman" panose="02020603050405020304" pitchFamily="18" charset="0"/>
              </a:rPr>
              <a:t>iezīmētā finansējuma apjomā </a:t>
            </a:r>
            <a:r>
              <a:rPr lang="lv-LV" sz="1600" dirty="0">
                <a:effectLst/>
                <a:ea typeface="Calibri" panose="020F0502020204030204" pitchFamily="34" charset="0"/>
                <a:cs typeface="Times New Roman" panose="02020603050405020304" pitchFamily="18" charset="0"/>
              </a:rPr>
              <a:t>paredz jaunās naudas iepludināšanu Latvijas ekonomikā līdz 2030. gadam ieskaitot 1,0 miljarda eiro apmērā (kopējais iezīmētā finansējuma apjoms līdz 2030. gadam pārsniedz 1,8 miljardus eiro). Reālā IKP līmenis 2050. gadā ir par 1,3 % lielāks. Kopējā ietekme uz Latvijas darba tirgu nav liela - nav būtisku ekonomikas pārkaršanas risku. </a:t>
            </a:r>
          </a:p>
          <a:p>
            <a:pPr lvl="0" algn="just">
              <a:spcAft>
                <a:spcPts val="600"/>
              </a:spcAft>
            </a:pPr>
            <a:r>
              <a:rPr lang="lv-LV" sz="2000" b="1" dirty="0">
                <a:solidFill>
                  <a:srgbClr val="1B5089"/>
                </a:solidFill>
                <a:latin typeface="Arial" panose="020B0604020202020204" pitchFamily="34" charset="0"/>
                <a:ea typeface="+mj-ea"/>
                <a:cs typeface="Arial" panose="020B0604020202020204" pitchFamily="34" charset="0"/>
              </a:rPr>
              <a:t>Par NEKP transporta pasākumiem: </a:t>
            </a:r>
          </a:p>
          <a:p>
            <a:pPr marL="285750" lvl="0" indent="-285750" algn="just">
              <a:spcAft>
                <a:spcPts val="600"/>
              </a:spcAft>
              <a:buFont typeface="Wingdings" panose="05000000000000000000" pitchFamily="2" charset="2"/>
              <a:buChar char="§"/>
            </a:pPr>
            <a:r>
              <a:rPr lang="lv-LV" sz="1600" dirty="0">
                <a:cs typeface="Times New Roman" panose="02020603050405020304" pitchFamily="18" charset="0"/>
              </a:rPr>
              <a:t>Reālā IKP līmenis 2050. gadā ir par 1,6 % lielāks nekā neīstenojot transporta pasākumus. Transporta pasākumu īstenošanai ir pozitīva ietekme uz produktivitāti, palielinās arī nodarbinātība. Nodarbināto skaits 2050. gadā ir par 1,0 % lielāks, attiecīgi samazinās bezdarba līmenis. </a:t>
            </a:r>
          </a:p>
          <a:p>
            <a:pPr marL="285750" lvl="0" indent="-285750" algn="just">
              <a:spcAft>
                <a:spcPts val="600"/>
              </a:spcAft>
              <a:buFont typeface="Wingdings" panose="05000000000000000000" pitchFamily="2" charset="2"/>
              <a:buChar char="§"/>
            </a:pPr>
            <a:r>
              <a:rPr lang="lv-LV" sz="1600" dirty="0">
                <a:cs typeface="Times New Roman" panose="02020603050405020304" pitchFamily="18" charset="0"/>
              </a:rPr>
              <a:t>Lielāks darbaspēka pieprasījums nosaka augstākas algas. Cenu līmenis nedaudz pieaug īstermiņā (tautsaimniecības augšupejas ietekmē) un samazinās ilgtermiņā (jo papildu investīcijas vairo tautsaimniecības kapacitāti jeb potenciālo IKP). Augstāks IKP un īstermiņā arī lielāks cenu līmenis nosaka pozitīvu transporta pasākumu ietekmi uz valsts budžeta nodokļu ieņēmumiem. </a:t>
            </a:r>
          </a:p>
          <a:p>
            <a:pPr marL="285750" indent="-285750">
              <a:buFont typeface="Wingdings" panose="05000000000000000000" pitchFamily="2" charset="2"/>
              <a:buChar char="§"/>
            </a:pPr>
            <a:r>
              <a:rPr lang="lv-LV" sz="1600" dirty="0">
                <a:cs typeface="Times New Roman" panose="02020603050405020304" pitchFamily="18" charset="0"/>
              </a:rPr>
              <a:t>Nozaru dalījumā vislielākā pozitīva ietekme vidējā termiņā ir uz pievienoto vērtību sauszemes transportā, atspoguļojot faktu, ka tieši šajā nozarē novirzīti lielākie ieguldījumi NEKP transporta pasākumu ietvaros. </a:t>
            </a:r>
          </a:p>
          <a:p>
            <a:pPr marL="285750" indent="-285750">
              <a:buFont typeface="Wingdings" panose="05000000000000000000" pitchFamily="2" charset="2"/>
              <a:buChar char="§"/>
            </a:pPr>
            <a:r>
              <a:rPr lang="lv-LV" sz="1600" dirty="0"/>
              <a:t>NEKP pasākumu ietekmes novērtējuma precizitātei izšķiroši svarīgi ir dati un pieņēmumi par NEKP pasākumu finansējuma apjomu, periodu un avotiem, kā arī par nozari un ieguldījuma veidu. Precizējot šos datus un pieņēmumus, var tikt precizēta arī NEKP pasākumu sociālekonomiskā ietekme. </a:t>
            </a:r>
          </a:p>
        </p:txBody>
      </p:sp>
      <p:sp>
        <p:nvSpPr>
          <p:cNvPr id="4" name="Virsraksts 1">
            <a:extLst>
              <a:ext uri="{FF2B5EF4-FFF2-40B4-BE49-F238E27FC236}">
                <a16:creationId xmlns:a16="http://schemas.microsoft.com/office/drawing/2014/main" id="{C91CA2C5-1E21-35E9-5289-E59CA0E09109}"/>
              </a:ext>
            </a:extLst>
          </p:cNvPr>
          <p:cNvSpPr txBox="1">
            <a:spLocks/>
          </p:cNvSpPr>
          <p:nvPr/>
        </p:nvSpPr>
        <p:spPr>
          <a:xfrm>
            <a:off x="245147" y="102550"/>
            <a:ext cx="11703337" cy="504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lv-LV" sz="3200" dirty="0">
                <a:solidFill>
                  <a:srgbClr val="1B5089"/>
                </a:solidFill>
                <a:latin typeface="Arial" panose="020B0604020202020204" pitchFamily="34" charset="0"/>
                <a:cs typeface="Arial" panose="020B0604020202020204" pitchFamily="34" charset="0"/>
              </a:rPr>
              <a:t>Secinājumi </a:t>
            </a:r>
            <a:endParaRPr lang="en-US" sz="3200" dirty="0">
              <a:solidFill>
                <a:srgbClr val="1B50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58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6E7B-050D-0A4C-8CE8-2A62913F6CB9}"/>
              </a:ext>
            </a:extLst>
          </p:cNvPr>
          <p:cNvSpPr>
            <a:spLocks noGrp="1"/>
          </p:cNvSpPr>
          <p:nvPr>
            <p:ph type="title"/>
          </p:nvPr>
        </p:nvSpPr>
        <p:spPr>
          <a:xfrm>
            <a:off x="342753" y="149902"/>
            <a:ext cx="5253317" cy="763791"/>
          </a:xfrm>
        </p:spPr>
        <p:txBody>
          <a:bodyPr>
            <a:normAutofit/>
          </a:bodyPr>
          <a:lstStyle/>
          <a:p>
            <a:pPr algn="ctr"/>
            <a:r>
              <a:rPr lang="lv-LV" dirty="0">
                <a:solidFill>
                  <a:srgbClr val="1B5089"/>
                </a:solidFill>
                <a:latin typeface="Arial" panose="020B0604020202020204" pitchFamily="34" charset="0"/>
                <a:cs typeface="Arial" panose="020B0604020202020204" pitchFamily="34" charset="0"/>
              </a:rPr>
              <a:t>Paldies par uzmanību!</a:t>
            </a:r>
            <a:endParaRPr lang="en-US" dirty="0"/>
          </a:p>
        </p:txBody>
      </p:sp>
      <p:pic>
        <p:nvPicPr>
          <p:cNvPr id="7" name="Picture Placeholder 6">
            <a:extLst>
              <a:ext uri="{FF2B5EF4-FFF2-40B4-BE49-F238E27FC236}">
                <a16:creationId xmlns:a16="http://schemas.microsoft.com/office/drawing/2014/main" id="{44E1D927-5B7B-BE46-ACE5-CA830F4ED15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681" r="15681"/>
          <a:stretch>
            <a:fillRect/>
          </a:stretch>
        </p:blipFill>
        <p:spPr>
          <a:xfrm>
            <a:off x="6307316" y="457200"/>
            <a:ext cx="5567362" cy="5403850"/>
          </a:xfrm>
        </p:spPr>
      </p:pic>
      <p:pic>
        <p:nvPicPr>
          <p:cNvPr id="5" name="Picture 4" descr="Logo, company name&#10;&#10;Description automatically generated">
            <a:extLst>
              <a:ext uri="{FF2B5EF4-FFF2-40B4-BE49-F238E27FC236}">
                <a16:creationId xmlns:a16="http://schemas.microsoft.com/office/drawing/2014/main" id="{80E52107-0498-4E92-A5B6-91873F29A8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54567" y="4951559"/>
            <a:ext cx="2669818" cy="1120971"/>
          </a:xfrm>
          <a:prstGeom prst="rect">
            <a:avLst/>
          </a:prstGeom>
        </p:spPr>
      </p:pic>
      <p:pic>
        <p:nvPicPr>
          <p:cNvPr id="6" name="Picture 5" descr="A picture containing text, outdoor&#10;&#10;Description automatically generated">
            <a:extLst>
              <a:ext uri="{FF2B5EF4-FFF2-40B4-BE49-F238E27FC236}">
                <a16:creationId xmlns:a16="http://schemas.microsoft.com/office/drawing/2014/main" id="{6FF9B835-53C1-4E33-8FA0-019D25F23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382" y="5079784"/>
            <a:ext cx="2955635" cy="864523"/>
          </a:xfrm>
          <a:prstGeom prst="rect">
            <a:avLst/>
          </a:prstGeom>
        </p:spPr>
      </p:pic>
      <p:sp>
        <p:nvSpPr>
          <p:cNvPr id="3" name="TextBox 2">
            <a:extLst>
              <a:ext uri="{FF2B5EF4-FFF2-40B4-BE49-F238E27FC236}">
                <a16:creationId xmlns:a16="http://schemas.microsoft.com/office/drawing/2014/main" id="{D724336E-D9DE-7761-C612-1E814ED8C39E}"/>
              </a:ext>
            </a:extLst>
          </p:cNvPr>
          <p:cNvSpPr txBox="1"/>
          <p:nvPr/>
        </p:nvSpPr>
        <p:spPr>
          <a:xfrm>
            <a:off x="136734" y="1386237"/>
            <a:ext cx="5887652" cy="2923877"/>
          </a:xfrm>
          <a:prstGeom prst="rect">
            <a:avLst/>
          </a:prstGeom>
          <a:noFill/>
        </p:spPr>
        <p:txBody>
          <a:bodyPr wrap="square" rtlCol="0">
            <a:spAutoFit/>
          </a:bodyPr>
          <a:lstStyle/>
          <a:p>
            <a:r>
              <a:rPr lang="lv-LV" sz="1400" dirty="0"/>
              <a:t>Visu darbu ar VLA modeli, NEKP pasākumu ekonomiskās ietekmes </a:t>
            </a:r>
          </a:p>
          <a:p>
            <a:r>
              <a:rPr lang="lv-LV" sz="1400" dirty="0"/>
              <a:t>izvērtējumu un šo scenāriju aprakstu veica LU pētnieki – </a:t>
            </a:r>
          </a:p>
          <a:p>
            <a:r>
              <a:rPr lang="lv-LV" sz="1400" dirty="0"/>
              <a:t>Oļegs Krasnopjorovs, Dāniels Jukna un Konstantīns Kovaļovs. </a:t>
            </a:r>
          </a:p>
          <a:p>
            <a:endParaRPr lang="lv-LV" sz="1400" dirty="0"/>
          </a:p>
          <a:p>
            <a:r>
              <a:rPr lang="lv-LV" sz="1400" dirty="0"/>
              <a:t>Visu šo scenāriju  modelēšana balstās uz 2024. gada 9. jūlijā Ministru Kabinetā </a:t>
            </a:r>
          </a:p>
          <a:p>
            <a:r>
              <a:rPr lang="lv-LV" sz="1400" dirty="0"/>
              <a:t>apstiprināto NEKP versiju un valsts iestāžu iesniegtiem nepublicētiem datiem; </a:t>
            </a:r>
          </a:p>
          <a:p>
            <a:r>
              <a:rPr lang="lv-LV" sz="1400" dirty="0"/>
              <a:t>modelēšanas darbi veikti 2024. gada jūlijā – septembrī. </a:t>
            </a:r>
          </a:p>
          <a:p>
            <a:endParaRPr lang="lv-LV" sz="1400" dirty="0"/>
          </a:p>
          <a:p>
            <a:endParaRPr lang="lv-LV" dirty="0"/>
          </a:p>
          <a:p>
            <a:endParaRPr lang="lv-LV" dirty="0"/>
          </a:p>
          <a:p>
            <a:r>
              <a:rPr lang="lv-LV" dirty="0"/>
              <a:t>Jautājumiem un komentāriem: </a:t>
            </a:r>
          </a:p>
          <a:p>
            <a:r>
              <a:rPr lang="lv-LV" dirty="0"/>
              <a:t>Dr. Oļegs Krasnopjorovs </a:t>
            </a:r>
            <a:r>
              <a:rPr lang="lv-LV" dirty="0" err="1">
                <a:solidFill>
                  <a:srgbClr val="2E2EDF"/>
                </a:solidFill>
                <a:hlinkClick r:id="rId5">
                  <a:extLst>
                    <a:ext uri="{A12FA001-AC4F-418D-AE19-62706E023703}">
                      <ahyp:hlinkClr xmlns:ahyp="http://schemas.microsoft.com/office/drawing/2018/hyperlinkcolor" val="tx"/>
                    </a:ext>
                  </a:extLst>
                </a:hlinkClick>
              </a:rPr>
              <a:t>Olegs.Krasnopjorovs@lu.lv</a:t>
            </a:r>
            <a:r>
              <a:rPr lang="lv-LV" dirty="0"/>
              <a:t> </a:t>
            </a:r>
          </a:p>
        </p:txBody>
      </p:sp>
    </p:spTree>
    <p:extLst>
      <p:ext uri="{BB962C8B-B14F-4D97-AF65-F5344CB8AC3E}">
        <p14:creationId xmlns:p14="http://schemas.microsoft.com/office/powerpoint/2010/main" val="69787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131453" y="461277"/>
            <a:ext cx="11916612" cy="1099996"/>
          </a:xfrm>
        </p:spPr>
        <p:txBody>
          <a:bodyPr>
            <a:noAutofit/>
          </a:bodyPr>
          <a:lstStyle/>
          <a:p>
            <a:r>
              <a:rPr lang="lv-LV" sz="1600" b="0" dirty="0">
                <a:latin typeface="Arial" panose="020B0604020202020204" pitchFamily="34" charset="0"/>
                <a:ea typeface="+mn-ea"/>
                <a:cs typeface="Arial" panose="020B0604020202020204" pitchFamily="34" charset="0"/>
              </a:rPr>
              <a:t>LU pētnieki pielietoja tās rīcībā esošo vispārējā līdzsvara modeli (VLA; Computable General Equilibrium), lai novērtētu dažādu NEKP pasākumu grupu ietekmi uz sociālekonomiskiem rādītājiem. </a:t>
            </a:r>
            <a:br>
              <a:rPr lang="lv-LV" sz="1600" b="0" dirty="0">
                <a:latin typeface="Arial" panose="020B0604020202020204" pitchFamily="34" charset="0"/>
                <a:ea typeface="+mn-ea"/>
                <a:cs typeface="Arial" panose="020B0604020202020204" pitchFamily="34" charset="0"/>
              </a:rPr>
            </a:br>
            <a:br>
              <a:rPr lang="lv-LV" sz="1600" b="0" dirty="0">
                <a:latin typeface="Arial" panose="020B0604020202020204" pitchFamily="34" charset="0"/>
                <a:ea typeface="+mn-ea"/>
                <a:cs typeface="Arial" panose="020B0604020202020204" pitchFamily="34" charset="0"/>
              </a:rPr>
            </a:br>
            <a:r>
              <a:rPr lang="lv-LV" sz="1600" b="0" dirty="0">
                <a:latin typeface="Arial" panose="020B0604020202020204" pitchFamily="34" charset="0"/>
                <a:ea typeface="+mn-ea"/>
                <a:cs typeface="Arial" panose="020B0604020202020204" pitchFamily="34" charset="0"/>
              </a:rPr>
              <a:t>VLA modeli izveidoja Grieķijas kompānijas E3Modelling eksperti Eiropas Komisijas tehniskās palīdzības programmas ietvaros (2021. – 2022. gadā), ar LU un EM līdzdalību. LU pētnieki aprobēja un precizēja VLA modeli 2023. – 2024. gadā. </a:t>
            </a:r>
            <a:br>
              <a:rPr lang="lv-LV" sz="1600" b="0" dirty="0">
                <a:latin typeface="Arial" panose="020B0604020202020204" pitchFamily="34" charset="0"/>
                <a:ea typeface="+mn-ea"/>
                <a:cs typeface="Arial" panose="020B0604020202020204" pitchFamily="34" charset="0"/>
              </a:rPr>
            </a:br>
            <a:br>
              <a:rPr lang="lv-LV" sz="1600" b="0" dirty="0">
                <a:latin typeface="Arial" panose="020B0604020202020204" pitchFamily="34" charset="0"/>
                <a:ea typeface="+mn-ea"/>
                <a:cs typeface="Arial" panose="020B0604020202020204" pitchFamily="34" charset="0"/>
              </a:rPr>
            </a:br>
            <a:r>
              <a:rPr lang="lv-LV" sz="1600" b="0" dirty="0">
                <a:latin typeface="Arial" panose="020B0604020202020204" pitchFamily="34" charset="0"/>
                <a:ea typeface="+mn-ea"/>
                <a:cs typeface="Arial" panose="020B0604020202020204" pitchFamily="34" charset="0"/>
              </a:rPr>
              <a:t>VLA modelis ir </a:t>
            </a:r>
            <a:r>
              <a:rPr lang="lv-LV" sz="1600" b="0" dirty="0" err="1">
                <a:latin typeface="Arial" panose="020B0604020202020204" pitchFamily="34" charset="0"/>
                <a:ea typeface="+mn-ea"/>
                <a:cs typeface="Arial" panose="020B0604020202020204" pitchFamily="34" charset="0"/>
              </a:rPr>
              <a:t>datorsimulācija</a:t>
            </a:r>
            <a:r>
              <a:rPr lang="lv-LV" sz="1600" b="0" dirty="0">
                <a:latin typeface="Arial" panose="020B0604020202020204" pitchFamily="34" charset="0"/>
                <a:ea typeface="+mn-ea"/>
                <a:cs typeface="Arial" panose="020B0604020202020204" pitchFamily="34" charset="0"/>
              </a:rPr>
              <a:t> GAMS datorprogrammā - tiek izmantota vienādojumu sistēma, kas raksturo visu tautsaimniecības nozaru mijiedarbību. Visas šīs mijiedarbības ir jāņem vērā, lai iegūtu ticamus rezultātus. </a:t>
            </a:r>
          </a:p>
        </p:txBody>
      </p:sp>
      <p:sp>
        <p:nvSpPr>
          <p:cNvPr id="3" name="Satura vietturis 2"/>
          <p:cNvSpPr>
            <a:spLocks noGrp="1"/>
          </p:cNvSpPr>
          <p:nvPr>
            <p:ph idx="4294967295"/>
          </p:nvPr>
        </p:nvSpPr>
        <p:spPr>
          <a:xfrm>
            <a:off x="280273" y="2261366"/>
            <a:ext cx="11618971" cy="332686"/>
          </a:xfrm>
        </p:spPr>
        <p:txBody>
          <a:bodyPr>
            <a:normAutofit fontScale="92500" lnSpcReduction="20000"/>
          </a:bodyPr>
          <a:lstStyle/>
          <a:p>
            <a:pPr>
              <a:lnSpc>
                <a:spcPct val="100000"/>
              </a:lnSpc>
              <a:spcBef>
                <a:spcPts val="0"/>
              </a:spcBef>
              <a:buClr>
                <a:srgbClr val="1B5089"/>
              </a:buClr>
              <a:buSzPct val="130000"/>
            </a:pPr>
            <a:r>
              <a:rPr lang="nn-NO" sz="2000" b="1" dirty="0">
                <a:latin typeface="Arial" panose="020B0604020202020204" pitchFamily="34" charset="0"/>
                <a:cs typeface="Arial" panose="020B0604020202020204" pitchFamily="34" charset="0"/>
              </a:rPr>
              <a:t>VLA modeļa struktūra </a:t>
            </a:r>
            <a:endParaRPr lang="lv-LV" sz="2000" b="1" dirty="0">
              <a:latin typeface="Arial" panose="020B0604020202020204" pitchFamily="34" charset="0"/>
              <a:cs typeface="Arial" panose="020B0604020202020204" pitchFamily="34" charset="0"/>
            </a:endParaRPr>
          </a:p>
        </p:txBody>
      </p:sp>
      <p:sp>
        <p:nvSpPr>
          <p:cNvPr id="4" name="Slaida numura vietturis 3"/>
          <p:cNvSpPr>
            <a:spLocks noGrp="1"/>
          </p:cNvSpPr>
          <p:nvPr>
            <p:ph type="sldNum" sz="quarter" idx="12"/>
          </p:nvPr>
        </p:nvSpPr>
        <p:spPr/>
        <p:txBody>
          <a:bodyPr/>
          <a:lstStyle/>
          <a:p>
            <a:fld id="{52874D3B-0145-4B40-BC41-2631D243DCC0}" type="slidenum">
              <a:rPr lang="en-US" smtClean="0"/>
              <a:t>2</a:t>
            </a:fld>
            <a:endParaRPr lang="en-US" dirty="0"/>
          </a:p>
        </p:txBody>
      </p:sp>
      <p:pic>
        <p:nvPicPr>
          <p:cNvPr id="5" name="Picture 4">
            <a:extLst>
              <a:ext uri="{FF2B5EF4-FFF2-40B4-BE49-F238E27FC236}">
                <a16:creationId xmlns:a16="http://schemas.microsoft.com/office/drawing/2014/main" id="{32BE199B-231E-8AEB-A711-A320E819835F}"/>
              </a:ext>
            </a:extLst>
          </p:cNvPr>
          <p:cNvPicPr>
            <a:picLocks noChangeAspect="1"/>
          </p:cNvPicPr>
          <p:nvPr/>
        </p:nvPicPr>
        <p:blipFill>
          <a:blip r:embed="rId2"/>
          <a:stretch>
            <a:fillRect/>
          </a:stretch>
        </p:blipFill>
        <p:spPr>
          <a:xfrm>
            <a:off x="1212297" y="2772206"/>
            <a:ext cx="9754924" cy="3182043"/>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BF3DFF0B-E823-5402-6643-283EEC331B56}"/>
              </a:ext>
            </a:extLst>
          </p:cNvPr>
          <p:cNvSpPr txBox="1"/>
          <p:nvPr/>
        </p:nvSpPr>
        <p:spPr>
          <a:xfrm>
            <a:off x="0" y="6465089"/>
            <a:ext cx="8071440" cy="400110"/>
          </a:xfrm>
          <a:prstGeom prst="rect">
            <a:avLst/>
          </a:prstGeom>
          <a:noFill/>
        </p:spPr>
        <p:txBody>
          <a:bodyPr wrap="none" rtlCol="0">
            <a:spAutoFit/>
          </a:bodyPr>
          <a:lstStyle/>
          <a:p>
            <a:r>
              <a:rPr lang="lv-LV" sz="1000" dirty="0"/>
              <a:t>Avots</a:t>
            </a:r>
            <a:r>
              <a:rPr lang="en-GB" sz="1000" dirty="0"/>
              <a:t>: Babatunde, Begum, Said (2017). «Application of computable general equilibrium (CGE) to climate change mitigation policy: A systematic review». </a:t>
            </a:r>
          </a:p>
          <a:p>
            <a:r>
              <a:rPr lang="en-GB" sz="1000" i="1" dirty="0"/>
              <a:t>Renewable and Sustainable Energy Reviews</a:t>
            </a:r>
            <a:r>
              <a:rPr lang="en-GB" sz="1000" dirty="0"/>
              <a:t>, Volume 78, 2017, Pages 61-71</a:t>
            </a:r>
            <a:r>
              <a:rPr lang="lv-LV" sz="1000" dirty="0"/>
              <a:t>, </a:t>
            </a:r>
            <a:r>
              <a:rPr lang="lv-LV" sz="1000" dirty="0">
                <a:solidFill>
                  <a:srgbClr val="1B5089"/>
                </a:solidFill>
                <a:hlinkClick r:id="rId3">
                  <a:extLst>
                    <a:ext uri="{A12FA001-AC4F-418D-AE19-62706E023703}">
                      <ahyp:hlinkClr xmlns:ahyp="http://schemas.microsoft.com/office/drawing/2018/hyperlinkcolor" val="tx"/>
                    </a:ext>
                  </a:extLst>
                </a:hlinkClick>
              </a:rPr>
              <a:t>https://doi.org/10.1016/j.rser.2017.04.064</a:t>
            </a:r>
            <a:r>
              <a:rPr lang="lv-LV" sz="1000" dirty="0"/>
              <a:t>. </a:t>
            </a:r>
          </a:p>
        </p:txBody>
      </p:sp>
    </p:spTree>
    <p:extLst>
      <p:ext uri="{BB962C8B-B14F-4D97-AF65-F5344CB8AC3E}">
        <p14:creationId xmlns:p14="http://schemas.microsoft.com/office/powerpoint/2010/main" val="307938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3</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148045" y="94004"/>
            <a:ext cx="11399520" cy="592124"/>
          </a:xfrm>
        </p:spPr>
        <p:txBody>
          <a:bodyPr>
            <a:noAutofit/>
          </a:bodyPr>
          <a:lstStyle/>
          <a:p>
            <a:pPr algn="ctr"/>
            <a:r>
              <a:rPr lang="pt-BR" sz="2800" dirty="0">
                <a:solidFill>
                  <a:srgbClr val="1B5089"/>
                </a:solidFill>
                <a:latin typeface="Arial" panose="020B0604020202020204" pitchFamily="34" charset="0"/>
                <a:cs typeface="Arial" panose="020B0604020202020204" pitchFamily="34" charset="0"/>
              </a:rPr>
              <a:t>Ko varam </a:t>
            </a:r>
            <a:r>
              <a:rPr lang="lv-LV" sz="2800" dirty="0">
                <a:solidFill>
                  <a:srgbClr val="1B5089"/>
                </a:solidFill>
                <a:latin typeface="Arial" panose="020B0604020202020204" pitchFamily="34" charset="0"/>
                <a:cs typeface="Arial" panose="020B0604020202020204" pitchFamily="34" charset="0"/>
              </a:rPr>
              <a:t>iegūt</a:t>
            </a:r>
            <a:r>
              <a:rPr lang="pt-BR" sz="2800" dirty="0">
                <a:solidFill>
                  <a:srgbClr val="1B5089"/>
                </a:solidFill>
                <a:latin typeface="Arial" panose="020B0604020202020204" pitchFamily="34" charset="0"/>
                <a:cs typeface="Arial" panose="020B0604020202020204" pitchFamily="34" charset="0"/>
              </a:rPr>
              <a:t> no VLA modeļa </a:t>
            </a:r>
            <a:endParaRPr lang="en-US" sz="28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24984" y="760824"/>
            <a:ext cx="11618971" cy="1939895"/>
          </a:xfrm>
        </p:spPr>
        <p:txBody>
          <a:bodyPr lIns="72000" rIns="144000">
            <a:noAutofit/>
          </a:bodyPr>
          <a:lstStyle/>
          <a:p>
            <a:pPr marL="355600" indent="-355600">
              <a:spcBef>
                <a:spcPts val="600"/>
              </a:spcBef>
              <a:spcAft>
                <a:spcPts val="600"/>
              </a:spcAft>
              <a:buClr>
                <a:srgbClr val="1B5089"/>
              </a:buClr>
              <a:buSzPct val="120000"/>
              <a:buFont typeface="Wingdings" pitchFamily="2" charset="2"/>
              <a:buChar char="§"/>
            </a:pPr>
            <a:r>
              <a:rPr lang="lv-LV" sz="1800" b="1" dirty="0">
                <a:latin typeface="Arial" panose="020B0604020202020204" pitchFamily="34" charset="0"/>
                <a:cs typeface="Arial" panose="020B0604020202020204" pitchFamily="34" charset="0"/>
              </a:rPr>
              <a:t>VLA modelis ļauj saprast, kā konkrēts NEKP pasākums (vai to grupa) ietekmē: </a:t>
            </a:r>
          </a:p>
          <a:p>
            <a:pPr marL="890588" lvl="1" indent="-433388">
              <a:spcBef>
                <a:spcPts val="600"/>
              </a:spcBef>
              <a:spcAft>
                <a:spcPts val="600"/>
              </a:spcAft>
              <a:buClr>
                <a:srgbClr val="1B5089"/>
              </a:buClr>
              <a:buFont typeface="Wingdings" pitchFamily="2" charset="2"/>
              <a:buChar char="ü"/>
            </a:pPr>
            <a:r>
              <a:rPr lang="lv-LV" sz="1600" dirty="0">
                <a:latin typeface="Arial" panose="020B0604020202020204" pitchFamily="34" charset="0"/>
                <a:cs typeface="Arial" panose="020B0604020202020204" pitchFamily="34" charset="0"/>
              </a:rPr>
              <a:t>iekšzemes kopproduktu (un pievienoto vērtību nozaru dalījumā), darba vietu skaitu, investīcijas, produktivitāti, algas, inflāciju, eksportu, importu, tirdzniecības bilanci, budžeta ieņēmumus u.c. sociālekonomiskus rādītājus. </a:t>
            </a:r>
            <a:endParaRPr lang="lv-LV" sz="1800" b="1" dirty="0">
              <a:latin typeface="Arial" panose="020B0604020202020204" pitchFamily="34" charset="0"/>
              <a:cs typeface="Arial" panose="020B0604020202020204" pitchFamily="34" charset="0"/>
            </a:endParaRPr>
          </a:p>
          <a:p>
            <a:pPr marL="355600" indent="-355600">
              <a:spcBef>
                <a:spcPts val="600"/>
              </a:spcBef>
              <a:spcAft>
                <a:spcPts val="600"/>
              </a:spcAft>
              <a:buClr>
                <a:srgbClr val="1B5089"/>
              </a:buClr>
              <a:buSzPct val="120000"/>
              <a:buFont typeface="Wingdings" pitchFamily="2" charset="2"/>
              <a:buChar char="§"/>
            </a:pPr>
            <a:r>
              <a:rPr lang="lv-LV" sz="1800" b="1" dirty="0">
                <a:latin typeface="Arial" panose="020B0604020202020204" pitchFamily="34" charset="0"/>
                <a:cs typeface="Arial" panose="020B0604020202020204" pitchFamily="34" charset="0"/>
              </a:rPr>
              <a:t>VLA modelis nesniedz atbildi: </a:t>
            </a:r>
          </a:p>
          <a:p>
            <a:pPr lvl="1">
              <a:spcBef>
                <a:spcPts val="600"/>
              </a:spcBef>
              <a:spcAft>
                <a:spcPts val="600"/>
              </a:spcAft>
              <a:buClr>
                <a:srgbClr val="1B5089"/>
              </a:buClr>
              <a:buSzPct val="120000"/>
              <a:buFont typeface="Wingdings" panose="05000000000000000000" pitchFamily="2" charset="2"/>
              <a:buChar char="ü"/>
            </a:pPr>
            <a:r>
              <a:rPr lang="lv-LV" sz="1800" b="1" dirty="0">
                <a:latin typeface="Arial" panose="020B0604020202020204" pitchFamily="34" charset="0"/>
                <a:cs typeface="Arial" panose="020B0604020202020204" pitchFamily="34" charset="0"/>
              </a:rPr>
              <a:t> </a:t>
            </a:r>
            <a:r>
              <a:rPr lang="lv-LV" sz="1600" dirty="0">
                <a:latin typeface="Arial" panose="020B0604020202020204" pitchFamily="34" charset="0"/>
                <a:cs typeface="Arial" panose="020B0604020202020204" pitchFamily="34" charset="0"/>
              </a:rPr>
              <a:t>vai konkrēts pasākums ļaus sasniegt NEKP klimata mērķus, vai šī pasākuma īstenošana ir optimāls naudas izlietošanas veids, kur ņemt naudu šī pasākuma īstenošanai un vai šīs pasākums vispār jāīsteno. </a:t>
            </a:r>
            <a:endParaRPr lang="lv-LV" sz="1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93AAA91-47DC-A872-849F-FE891CF58DD4}"/>
              </a:ext>
            </a:extLst>
          </p:cNvPr>
          <p:cNvSpPr txBox="1"/>
          <p:nvPr/>
        </p:nvSpPr>
        <p:spPr>
          <a:xfrm>
            <a:off x="148045" y="5912510"/>
            <a:ext cx="11838395" cy="369332"/>
          </a:xfrm>
          <a:prstGeom prst="rect">
            <a:avLst/>
          </a:prstGeom>
          <a:noFill/>
        </p:spPr>
        <p:txBody>
          <a:bodyPr wrap="square">
            <a:spAutoFit/>
          </a:bodyPr>
          <a:lstStyle/>
          <a:p>
            <a:r>
              <a:rPr lang="lv-LV" dirty="0">
                <a:latin typeface="Arial" panose="020B0604020202020204" pitchFamily="34" charset="0"/>
                <a:cs typeface="Arial" panose="020B0604020202020204" pitchFamily="34" charset="0"/>
              </a:rPr>
              <a:t>Precizējot šos datus un pieņēmumus, var tikt precizēta arī NEKP pasākumu sociālekonomiskā ietekme. </a:t>
            </a:r>
          </a:p>
        </p:txBody>
      </p:sp>
      <p:sp>
        <p:nvSpPr>
          <p:cNvPr id="8" name="Satura vietturis 2">
            <a:extLst>
              <a:ext uri="{FF2B5EF4-FFF2-40B4-BE49-F238E27FC236}">
                <a16:creationId xmlns:a16="http://schemas.microsoft.com/office/drawing/2014/main" id="{B9060992-3966-59EA-6B21-BE972B5D8294}"/>
              </a:ext>
            </a:extLst>
          </p:cNvPr>
          <p:cNvSpPr txBox="1">
            <a:spLocks/>
          </p:cNvSpPr>
          <p:nvPr/>
        </p:nvSpPr>
        <p:spPr>
          <a:xfrm>
            <a:off x="148045" y="2835239"/>
            <a:ext cx="12043955" cy="1939895"/>
          </a:xfrm>
          <a:prstGeom prst="rect">
            <a:avLst/>
          </a:prstGeom>
        </p:spPr>
        <p:txBody>
          <a:bodyPr vert="horz" lIns="72000" tIns="45720" rIns="144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spcBef>
                <a:spcPts val="600"/>
              </a:spcBef>
              <a:spcAft>
                <a:spcPts val="600"/>
              </a:spcAft>
              <a:buClr>
                <a:srgbClr val="1B5089"/>
              </a:buClr>
              <a:buSzPct val="120000"/>
              <a:buFont typeface="Wingdings" pitchFamily="2" charset="2"/>
              <a:buChar char="§"/>
            </a:pPr>
            <a:r>
              <a:rPr lang="lv-LV" sz="1800" b="1" dirty="0">
                <a:latin typeface="Arial" panose="020B0604020202020204" pitchFamily="34" charset="0"/>
                <a:cs typeface="Arial" panose="020B0604020202020204" pitchFamily="34" charset="0"/>
              </a:rPr>
              <a:t>NEKP pasākumu ietekmes novērtējuma precizitātei izšķiroši svarīgi ir dati un pieņēmumi: </a:t>
            </a:r>
          </a:p>
          <a:p>
            <a:pPr marL="890588" lvl="1" indent="-433388">
              <a:spcBef>
                <a:spcPts val="600"/>
              </a:spcBef>
              <a:spcAft>
                <a:spcPts val="600"/>
              </a:spcAft>
              <a:buClr>
                <a:srgbClr val="1B5089"/>
              </a:buClr>
              <a:buFont typeface="Wingdings" pitchFamily="2" charset="2"/>
              <a:buChar char="ü"/>
            </a:pPr>
            <a:r>
              <a:rPr lang="lv-LV" sz="1600" dirty="0">
                <a:latin typeface="Arial" panose="020B0604020202020204" pitchFamily="34" charset="0"/>
                <a:cs typeface="Arial" panose="020B0604020202020204" pitchFamily="34" charset="0"/>
              </a:rPr>
              <a:t>NEKP pasākumu finansējuma apjoms, periods un avots. Finansējuma avots - svarīgi ir vai NEKP pasākumu finansējums ir jaunā nauda, kas tiek ieguldīta Latvijas ekonomikā vai arī finansējuma pārdale no citām programmām. Pārsvarā tikai jaunai naudai ir ietekme uz ekonomikas kopējiem rādītājiem, savukārt finansējuma pārdale galvenokārt ietekmē tikai ekonomikas struktūru. </a:t>
            </a:r>
          </a:p>
          <a:p>
            <a:pPr marL="890588" lvl="1" indent="-433388">
              <a:spcBef>
                <a:spcPts val="600"/>
              </a:spcBef>
              <a:spcAft>
                <a:spcPts val="600"/>
              </a:spcAft>
              <a:buClr>
                <a:srgbClr val="1B5089"/>
              </a:buClr>
              <a:buFont typeface="Wingdings" pitchFamily="2" charset="2"/>
              <a:buChar char="ü"/>
            </a:pPr>
            <a:r>
              <a:rPr lang="lv-LV" sz="1600" dirty="0">
                <a:latin typeface="Arial" panose="020B0604020202020204" pitchFamily="34" charset="0"/>
                <a:cs typeface="Arial" panose="020B0604020202020204" pitchFamily="34" charset="0"/>
              </a:rPr>
              <a:t>Nozare un ieguldījuma veids. Ieguldījuma veids - pieņemts, ka gandrīz visi NEKP pasākumi tiek īstenoti investīciju veidā. Ja ieguldījumi tiks īstenoti citā veidā (piemēram, palielinot privāto patēriņu, publisko patēriņu vai darba samaksas fondu), šo pasākumu pozitīva ietekme uz ekonomiku ilgtermiņā var izrādīties mazāka. </a:t>
            </a:r>
          </a:p>
          <a:p>
            <a:pPr marL="890588" lvl="1" indent="-433388">
              <a:spcBef>
                <a:spcPts val="600"/>
              </a:spcBef>
              <a:spcAft>
                <a:spcPts val="600"/>
              </a:spcAft>
              <a:buClr>
                <a:srgbClr val="1B5089"/>
              </a:buClr>
              <a:buFont typeface="Wingdings" pitchFamily="2" charset="2"/>
              <a:buChar char="ü"/>
            </a:pPr>
            <a:r>
              <a:rPr lang="lv-LV" sz="1600" u="sng" dirty="0">
                <a:latin typeface="Arial" panose="020B0604020202020204" pitchFamily="34" charset="0"/>
                <a:cs typeface="Arial" panose="020B0604020202020204" pitchFamily="34" charset="0"/>
              </a:rPr>
              <a:t>Tieši attiecībā uz transporta pasākumiem </a:t>
            </a:r>
            <a:r>
              <a:rPr lang="lv-LV" sz="1600" dirty="0">
                <a:latin typeface="Arial" panose="020B0604020202020204" pitchFamily="34" charset="0"/>
                <a:cs typeface="Arial" panose="020B0604020202020204" pitchFamily="34" charset="0"/>
              </a:rPr>
              <a:t>– cik liela nauda tiks iztērēta uz importētiem transportlīdzekļiem/iekārtām.       SM atbilde: vairākos pasākumos vēl nav uzsākti iepirkumi/nav noslēdzies iepirkumu process, līdz ar to vēl nav zināma informācija par iegādāto importēto transportlīdzekļu/iekārtu skaitu. </a:t>
            </a:r>
          </a:p>
        </p:txBody>
      </p:sp>
    </p:spTree>
    <p:extLst>
      <p:ext uri="{BB962C8B-B14F-4D97-AF65-F5344CB8AC3E}">
        <p14:creationId xmlns:p14="http://schemas.microsoft.com/office/powerpoint/2010/main" val="196416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3ADDB0-A2B9-C616-D793-61FF013DE92C}"/>
              </a:ext>
            </a:extLst>
          </p:cNvPr>
          <p:cNvSpPr>
            <a:spLocks noGrp="1"/>
          </p:cNvSpPr>
          <p:nvPr>
            <p:ph type="sldNum" sz="quarter" idx="12"/>
          </p:nvPr>
        </p:nvSpPr>
        <p:spPr/>
        <p:txBody>
          <a:bodyPr/>
          <a:lstStyle/>
          <a:p>
            <a:fld id="{52874D3B-0145-4B40-BC41-2631D243DCC0}" type="slidenum">
              <a:rPr lang="en-US" smtClean="0"/>
              <a:pPr/>
              <a:t>4</a:t>
            </a:fld>
            <a:endParaRPr lang="en-US" dirty="0"/>
          </a:p>
        </p:txBody>
      </p:sp>
      <p:sp>
        <p:nvSpPr>
          <p:cNvPr id="3" name="Virsraksts 1">
            <a:extLst>
              <a:ext uri="{FF2B5EF4-FFF2-40B4-BE49-F238E27FC236}">
                <a16:creationId xmlns:a16="http://schemas.microsoft.com/office/drawing/2014/main" id="{ABB709C7-F8AD-3CD3-6783-0336B88C37DF}"/>
              </a:ext>
            </a:extLst>
          </p:cNvPr>
          <p:cNvSpPr txBox="1">
            <a:spLocks/>
          </p:cNvSpPr>
          <p:nvPr/>
        </p:nvSpPr>
        <p:spPr>
          <a:xfrm>
            <a:off x="244331" y="148932"/>
            <a:ext cx="11703337" cy="671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lv-LV" sz="2800" dirty="0">
                <a:solidFill>
                  <a:srgbClr val="1B5089"/>
                </a:solidFill>
                <a:latin typeface="Arial" panose="020B0604020202020204" pitchFamily="34" charset="0"/>
                <a:cs typeface="Arial" panose="020B0604020202020204" pitchFamily="34" charset="0"/>
              </a:rPr>
              <a:t>NEKP pasākumu sociālekonomiskās ietekmes novērtējumam </a:t>
            </a:r>
          </a:p>
          <a:p>
            <a:pPr algn="ctr"/>
            <a:r>
              <a:rPr lang="lv-LV" sz="2800" dirty="0">
                <a:solidFill>
                  <a:srgbClr val="1B5089"/>
                </a:solidFill>
                <a:latin typeface="Arial" panose="020B0604020202020204" pitchFamily="34" charset="0"/>
                <a:cs typeface="Arial" panose="020B0604020202020204" pitchFamily="34" charset="0"/>
              </a:rPr>
              <a:t>tika izveidoti šādi scenāriji: </a:t>
            </a:r>
            <a:endParaRPr lang="en-US" sz="2800" dirty="0">
              <a:solidFill>
                <a:srgbClr val="1B5089"/>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3255EB-BF4B-5EC7-7DE2-7C571A36804C}"/>
              </a:ext>
            </a:extLst>
          </p:cNvPr>
          <p:cNvSpPr txBox="1"/>
          <p:nvPr/>
        </p:nvSpPr>
        <p:spPr>
          <a:xfrm>
            <a:off x="244331" y="854200"/>
            <a:ext cx="11618971" cy="2308324"/>
          </a:xfrm>
          <a:prstGeom prst="rect">
            <a:avLst/>
          </a:prstGeom>
          <a:noFill/>
        </p:spPr>
        <p:txBody>
          <a:bodyPr wrap="square">
            <a:spAutoFit/>
          </a:bodyPr>
          <a:lstStyle/>
          <a:p>
            <a:r>
              <a:rPr lang="lv-LV" dirty="0"/>
              <a:t>1. ZIZIMM sektora pasākumi.</a:t>
            </a:r>
          </a:p>
          <a:p>
            <a:r>
              <a:rPr lang="lv-LV" b="1" dirty="0"/>
              <a:t>2. Transporta pasākumi.</a:t>
            </a:r>
          </a:p>
          <a:p>
            <a:r>
              <a:rPr lang="lv-LV" dirty="0"/>
              <a:t>3. RPPI sektora pasākumi.</a:t>
            </a:r>
          </a:p>
          <a:p>
            <a:r>
              <a:rPr lang="lv-LV" dirty="0"/>
              <a:t>4. Elektroenerģijas un siltumenerģijas ražošanas pasākumi.</a:t>
            </a:r>
          </a:p>
          <a:p>
            <a:r>
              <a:rPr lang="lv-LV" dirty="0"/>
              <a:t>5. Enerģētiskās drošības un iekšējā elektrības tirgus pasākumi.</a:t>
            </a:r>
          </a:p>
          <a:p>
            <a:r>
              <a:rPr lang="lv-LV" dirty="0"/>
              <a:t>6. Energoefektivitātes pasākumi. </a:t>
            </a:r>
          </a:p>
          <a:p>
            <a:r>
              <a:rPr lang="lv-LV" b="1" dirty="0"/>
              <a:t>7. Kopējais scenārijs, kas ietver 1.-6. scenāriju vienlaicīgu īstenošanu (nepieciešamā finansējuma apjomā). </a:t>
            </a:r>
          </a:p>
          <a:p>
            <a:r>
              <a:rPr lang="lv-LV" b="1" dirty="0"/>
              <a:t>8. Kopējais scenārijs, kas ietver 1.-6. scenāriju vienlaicīgu īstenošanu – iezīmētā finansējuma apjomā. </a:t>
            </a:r>
          </a:p>
        </p:txBody>
      </p:sp>
      <p:sp>
        <p:nvSpPr>
          <p:cNvPr id="4" name="Virsraksts 1">
            <a:extLst>
              <a:ext uri="{FF2B5EF4-FFF2-40B4-BE49-F238E27FC236}">
                <a16:creationId xmlns:a16="http://schemas.microsoft.com/office/drawing/2014/main" id="{1E31AAE7-4C4F-3A1F-E9AD-E1F981BC1F9B}"/>
              </a:ext>
            </a:extLst>
          </p:cNvPr>
          <p:cNvSpPr txBox="1">
            <a:spLocks/>
          </p:cNvSpPr>
          <p:nvPr/>
        </p:nvSpPr>
        <p:spPr>
          <a:xfrm>
            <a:off x="0" y="3768344"/>
            <a:ext cx="11703337" cy="671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lv-LV" sz="2800" dirty="0">
                <a:solidFill>
                  <a:srgbClr val="1B5089"/>
                </a:solidFill>
                <a:latin typeface="Arial" panose="020B0604020202020204" pitchFamily="34" charset="0"/>
                <a:cs typeface="Arial" panose="020B0604020202020204" pitchFamily="34" charset="0"/>
              </a:rPr>
              <a:t>Pēc saskaņošanas ar EM ekspertiem </a:t>
            </a:r>
          </a:p>
          <a:p>
            <a:pPr algn="ctr"/>
            <a:r>
              <a:rPr lang="lv-LV" sz="2800" dirty="0">
                <a:solidFill>
                  <a:srgbClr val="1B5089"/>
                </a:solidFill>
                <a:latin typeface="Arial" panose="020B0604020202020204" pitchFamily="34" charset="0"/>
                <a:cs typeface="Arial" panose="020B0604020202020204" pitchFamily="34" charset="0"/>
              </a:rPr>
              <a:t>netika modelēta sekojošu NEKP pasākumu grupu ietekme: </a:t>
            </a:r>
            <a:endParaRPr lang="en-US" sz="2800" dirty="0">
              <a:solidFill>
                <a:srgbClr val="1B508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A4ECFE1-F9D9-6BD8-F903-1495F0F334E8}"/>
              </a:ext>
            </a:extLst>
          </p:cNvPr>
          <p:cNvSpPr txBox="1"/>
          <p:nvPr/>
        </p:nvSpPr>
        <p:spPr>
          <a:xfrm>
            <a:off x="244331" y="4502634"/>
            <a:ext cx="11703336" cy="1754326"/>
          </a:xfrm>
          <a:prstGeom prst="rect">
            <a:avLst/>
          </a:prstGeom>
          <a:noFill/>
        </p:spPr>
        <p:txBody>
          <a:bodyPr wrap="square">
            <a:spAutoFit/>
          </a:bodyPr>
          <a:lstStyle/>
          <a:p>
            <a:r>
              <a:rPr lang="lv-LV" dirty="0"/>
              <a:t>1. Lauksaimniecības sektora pasākumi, jo sanāksmē (5. augustā) ZM pārstāvji skaidroja, ka 95% no finansējuma ir ES fondu pārdale no citām programmām, tāpēc šo pasākumu (papildus) ekonomiskā ietekme nav būtiska.</a:t>
            </a:r>
          </a:p>
          <a:p>
            <a:r>
              <a:rPr lang="lv-LV" dirty="0"/>
              <a:t>2. Atkritumu un notekūdeņu apsaimniekošanas pasākumi, jo tie pārsvarā ir pašreizējā ES fondu perioda pasākumi.</a:t>
            </a:r>
          </a:p>
          <a:p>
            <a:r>
              <a:rPr lang="lv-LV" dirty="0"/>
              <a:t>3. Pētniecības, inovācijas un konkurētspējas pasākumi, jo 99% no finansējuma nāk no ES fondiem, kas aizstāj citas ES fondu programmas, tāpēc šo pasākumu (papildus) ekonomiskā ietekme nav būtiska.</a:t>
            </a:r>
          </a:p>
          <a:p>
            <a:r>
              <a:rPr lang="lv-LV" dirty="0"/>
              <a:t>4. Pielāgošanās klimata pārmaiņām pasākumi, jo NEKP nav datu par veicamiem ieguldījumiem. </a:t>
            </a:r>
          </a:p>
        </p:txBody>
      </p:sp>
    </p:spTree>
    <p:extLst>
      <p:ext uri="{BB962C8B-B14F-4D97-AF65-F5344CB8AC3E}">
        <p14:creationId xmlns:p14="http://schemas.microsoft.com/office/powerpoint/2010/main" val="110184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30BFE-A8D3-6036-B401-3138DB8BD7D9}"/>
              </a:ext>
            </a:extLst>
          </p:cNvPr>
          <p:cNvSpPr>
            <a:spLocks noGrp="1"/>
          </p:cNvSpPr>
          <p:nvPr>
            <p:ph type="sldNum" sz="quarter" idx="12"/>
          </p:nvPr>
        </p:nvSpPr>
        <p:spPr/>
        <p:txBody>
          <a:bodyPr/>
          <a:lstStyle/>
          <a:p>
            <a:fld id="{52874D3B-0145-4B40-BC41-2631D243DCC0}" type="slidenum">
              <a:rPr lang="en-US" smtClean="0"/>
              <a:pPr/>
              <a:t>5</a:t>
            </a:fld>
            <a:endParaRPr lang="en-US" dirty="0"/>
          </a:p>
        </p:txBody>
      </p:sp>
      <p:sp>
        <p:nvSpPr>
          <p:cNvPr id="3" name="Virsraksts 1">
            <a:extLst>
              <a:ext uri="{FF2B5EF4-FFF2-40B4-BE49-F238E27FC236}">
                <a16:creationId xmlns:a16="http://schemas.microsoft.com/office/drawing/2014/main" id="{6A484CF1-EE15-753B-8D58-FD06A97F5A7D}"/>
              </a:ext>
            </a:extLst>
          </p:cNvPr>
          <p:cNvSpPr txBox="1">
            <a:spLocks/>
          </p:cNvSpPr>
          <p:nvPr/>
        </p:nvSpPr>
        <p:spPr>
          <a:xfrm>
            <a:off x="168235" y="268355"/>
            <a:ext cx="11703337" cy="671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lv-LV" sz="2800" dirty="0">
                <a:solidFill>
                  <a:srgbClr val="1B5089"/>
                </a:solidFill>
                <a:latin typeface="Arial" panose="020B0604020202020204" pitchFamily="34" charset="0"/>
                <a:cs typeface="Arial" panose="020B0604020202020204" pitchFamily="34" charset="0"/>
              </a:rPr>
              <a:t>Visu NEKP pasākumu (līdz 2030. gadam ieskaitot) </a:t>
            </a:r>
          </a:p>
          <a:p>
            <a:pPr algn="ctr"/>
            <a:r>
              <a:rPr lang="lv-LV" sz="2800" dirty="0">
                <a:solidFill>
                  <a:srgbClr val="1B5089"/>
                </a:solidFill>
                <a:latin typeface="Arial" panose="020B0604020202020204" pitchFamily="34" charset="0"/>
                <a:cs typeface="Arial" panose="020B0604020202020204" pitchFamily="34" charset="0"/>
              </a:rPr>
              <a:t>sociālekonomiskās ietekmes galvenie rādītāji  </a:t>
            </a:r>
            <a:endParaRPr lang="en-US" sz="2800" dirty="0">
              <a:solidFill>
                <a:srgbClr val="1B5089"/>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88440CD-410D-CC59-BA9B-1C6734910F4D}"/>
              </a:ext>
            </a:extLst>
          </p:cNvPr>
          <p:cNvGraphicFramePr>
            <a:graphicFrameLocks noGrp="1"/>
          </p:cNvGraphicFramePr>
          <p:nvPr/>
        </p:nvGraphicFramePr>
        <p:xfrm>
          <a:off x="1280160" y="1364665"/>
          <a:ext cx="9337932" cy="2849754"/>
        </p:xfrm>
        <a:graphic>
          <a:graphicData uri="http://schemas.openxmlformats.org/drawingml/2006/table">
            <a:tbl>
              <a:tblPr firstRow="1" bandRow="1">
                <a:tableStyleId>{5C22544A-7EE6-4342-B048-85BDC9FD1C3A}</a:tableStyleId>
              </a:tblPr>
              <a:tblGrid>
                <a:gridCol w="3931430">
                  <a:extLst>
                    <a:ext uri="{9D8B030D-6E8A-4147-A177-3AD203B41FA5}">
                      <a16:colId xmlns:a16="http://schemas.microsoft.com/office/drawing/2014/main" val="1618230049"/>
                    </a:ext>
                  </a:extLst>
                </a:gridCol>
                <a:gridCol w="2956265">
                  <a:extLst>
                    <a:ext uri="{9D8B030D-6E8A-4147-A177-3AD203B41FA5}">
                      <a16:colId xmlns:a16="http://schemas.microsoft.com/office/drawing/2014/main" val="3378975026"/>
                    </a:ext>
                  </a:extLst>
                </a:gridCol>
                <a:gridCol w="2450237">
                  <a:extLst>
                    <a:ext uri="{9D8B030D-6E8A-4147-A177-3AD203B41FA5}">
                      <a16:colId xmlns:a16="http://schemas.microsoft.com/office/drawing/2014/main" val="1911840643"/>
                    </a:ext>
                  </a:extLst>
                </a:gridCol>
              </a:tblGrid>
              <a:tr h="370840">
                <a:tc>
                  <a:txBody>
                    <a:bodyPr/>
                    <a:lstStyle/>
                    <a:p>
                      <a:pPr algn="ctr">
                        <a:lnSpc>
                          <a:spcPct val="115000"/>
                        </a:lnSpc>
                        <a:spcBef>
                          <a:spcPts val="200"/>
                        </a:spcBef>
                        <a:spcAft>
                          <a:spcPts val="200"/>
                        </a:spcAft>
                      </a:pPr>
                      <a:endParaRPr lang="lv-LV"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lv-LV" sz="1400" b="1"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Nepieciešamā finansējuma apjomā</a:t>
                      </a:r>
                      <a:endParaRPr lang="lv-LV"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Iezīmētā finansējuma apjomā </a:t>
                      </a:r>
                    </a:p>
                  </a:txBody>
                  <a:tcPr marL="68580" marR="68580" marT="0" marB="0"/>
                </a:tc>
                <a:extLst>
                  <a:ext uri="{0D108BD9-81ED-4DB2-BD59-A6C34878D82A}">
                    <a16:rowId xmlns:a16="http://schemas.microsoft.com/office/drawing/2014/main" val="2242215227"/>
                  </a:ext>
                </a:extLst>
              </a:tr>
              <a:tr h="370840">
                <a:tc>
                  <a:txBody>
                    <a:bodyPr/>
                    <a:lstStyle/>
                    <a:p>
                      <a:pPr algn="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Kopējais finansējums (milj. eiro) </a:t>
                      </a:r>
                    </a:p>
                  </a:txBody>
                  <a:tcPr marL="68580" marR="68580" marT="0" marB="0"/>
                </a:tc>
                <a:tc>
                  <a:txBody>
                    <a:bodyPr/>
                    <a:lstStyle/>
                    <a:p>
                      <a:pPr algn="ctr">
                        <a:lnSpc>
                          <a:spcPct val="115000"/>
                        </a:lnSpc>
                        <a:spcBef>
                          <a:spcPts val="200"/>
                        </a:spcBef>
                        <a:spcAft>
                          <a:spcPts val="200"/>
                        </a:spcAft>
                      </a:pPr>
                      <a:r>
                        <a:rPr lang="en-US" sz="1400" b="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10 746,1</a:t>
                      </a:r>
                      <a:r>
                        <a:rPr lang="lv-LV" sz="1400" b="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lv-LV" sz="24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US" sz="1400" b="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1 834,9</a:t>
                      </a:r>
                      <a:endParaRPr lang="lv-LV" sz="14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776132"/>
                  </a:ext>
                </a:extLst>
              </a:tr>
              <a:tr h="370840">
                <a:tc>
                  <a:txBody>
                    <a:bodyPr/>
                    <a:lstStyle/>
                    <a:p>
                      <a:pPr algn="r">
                        <a:lnSpc>
                          <a:spcPct val="115000"/>
                        </a:lnSpc>
                        <a:spcBef>
                          <a:spcPts val="200"/>
                        </a:spcBef>
                        <a:spcAft>
                          <a:spcPts val="200"/>
                        </a:spcAft>
                      </a:pPr>
                      <a:r>
                        <a:rPr lang="lv-LV"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t.sk. jaunā nauda* (milj. eiro)  </a:t>
                      </a:r>
                      <a:endParaRPr lang="lv-LV"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US" sz="1400" b="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6 309,8</a:t>
                      </a:r>
                      <a:r>
                        <a:rPr lang="lv-LV" sz="1400" b="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lv-LV" sz="24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US" sz="1400" b="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1 024,2</a:t>
                      </a:r>
                      <a:endParaRPr lang="lv-LV" sz="14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8171667"/>
                  </a:ext>
                </a:extLst>
              </a:tr>
              <a:tr h="370840">
                <a:tc>
                  <a:txBody>
                    <a:bodyPr/>
                    <a:lstStyle/>
                    <a:p>
                      <a:pPr algn="r">
                        <a:lnSpc>
                          <a:spcPct val="100000"/>
                        </a:lnSpc>
                        <a:spcBef>
                          <a:spcPts val="0"/>
                        </a:spcBef>
                        <a:spcAft>
                          <a:spcPts val="0"/>
                        </a:spcAft>
                      </a:pPr>
                      <a:r>
                        <a:rPr lang="lv-LV"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Ietekme uz iekšzemes kopproduktu 2035. gadā </a:t>
                      </a:r>
                    </a:p>
                    <a:p>
                      <a:pPr algn="r">
                        <a:lnSpc>
                          <a:spcPct val="100000"/>
                        </a:lnSpc>
                        <a:spcBef>
                          <a:spcPts val="0"/>
                        </a:spcBef>
                        <a:spcAft>
                          <a:spcPts val="0"/>
                        </a:spcAft>
                      </a:pPr>
                      <a:r>
                        <a:rPr lang="lv-LV"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(bāzes cenās)  </a:t>
                      </a:r>
                      <a:endParaRPr lang="lv-LV"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+8,2%</a:t>
                      </a:r>
                    </a:p>
                  </a:txBody>
                  <a:tcPr marL="68580" marR="68580" marT="0" marB="0"/>
                </a:tc>
                <a:tc>
                  <a:txBody>
                    <a:bodyPr/>
                    <a:lstStyle/>
                    <a:p>
                      <a:pPr algn="ct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+1,4% </a:t>
                      </a:r>
                    </a:p>
                  </a:txBody>
                  <a:tcPr marL="68580" marR="68580" marT="0" marB="0"/>
                </a:tc>
                <a:extLst>
                  <a:ext uri="{0D108BD9-81ED-4DB2-BD59-A6C34878D82A}">
                    <a16:rowId xmlns:a16="http://schemas.microsoft.com/office/drawing/2014/main" val="2178426023"/>
                  </a:ext>
                </a:extLst>
              </a:tr>
              <a:tr h="370840">
                <a:tc>
                  <a:txBody>
                    <a:bodyPr/>
                    <a:lstStyle/>
                    <a:p>
                      <a:pPr algn="r">
                        <a:lnSpc>
                          <a:spcPct val="115000"/>
                        </a:lnSpc>
                        <a:spcBef>
                          <a:spcPts val="200"/>
                        </a:spcBef>
                        <a:spcAft>
                          <a:spcPts val="200"/>
                        </a:spcAft>
                      </a:pPr>
                      <a:r>
                        <a:rPr lang="lv-LV" sz="1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Ietekme uz nodarbināto skaitu 2035. gadā   </a:t>
                      </a:r>
                      <a:endParaRPr lang="lv-LV"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+4,7%</a:t>
                      </a:r>
                    </a:p>
                  </a:txBody>
                  <a:tcPr marL="68580" marR="68580" marT="0" marB="0"/>
                </a:tc>
                <a:tc>
                  <a:txBody>
                    <a:bodyPr/>
                    <a:lstStyle/>
                    <a:p>
                      <a:pPr algn="ct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+0,8%</a:t>
                      </a:r>
                    </a:p>
                  </a:txBody>
                  <a:tcPr marL="68580" marR="68580" marT="0" marB="0"/>
                </a:tc>
                <a:extLst>
                  <a:ext uri="{0D108BD9-81ED-4DB2-BD59-A6C34878D82A}">
                    <a16:rowId xmlns:a16="http://schemas.microsoft.com/office/drawing/2014/main" val="438108699"/>
                  </a:ext>
                </a:extLst>
              </a:tr>
              <a:tr h="370840">
                <a:tc>
                  <a:txBody>
                    <a:bodyPr/>
                    <a:lstStyle/>
                    <a:p>
                      <a:pPr algn="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Ietekme uz tirdzniecības bilanci 2035. gadā </a:t>
                      </a:r>
                    </a:p>
                  </a:txBody>
                  <a:tcPr marL="68580" marR="68580" marT="0" marB="0"/>
                </a:tc>
                <a:tc>
                  <a:txBody>
                    <a:bodyPr/>
                    <a:lstStyle/>
                    <a:p>
                      <a:pPr algn="ct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+0,3%</a:t>
                      </a:r>
                    </a:p>
                  </a:txBody>
                  <a:tcPr marL="68580" marR="68580" marT="0" marB="0"/>
                </a:tc>
                <a:tc>
                  <a:txBody>
                    <a:bodyPr/>
                    <a:lstStyle/>
                    <a:p>
                      <a:pPr algn="ct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tc>
                <a:extLst>
                  <a:ext uri="{0D108BD9-81ED-4DB2-BD59-A6C34878D82A}">
                    <a16:rowId xmlns:a16="http://schemas.microsoft.com/office/drawing/2014/main" val="1381775687"/>
                  </a:ext>
                </a:extLst>
              </a:tr>
              <a:tr h="370840">
                <a:tc>
                  <a:txBody>
                    <a:bodyPr/>
                    <a:lstStyle/>
                    <a:p>
                      <a:pPr algn="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Ekonomikas pārkaršanas riski </a:t>
                      </a:r>
                    </a:p>
                  </a:txBody>
                  <a:tcPr marL="68580" marR="68580" marT="0" marB="0"/>
                </a:tc>
                <a:tc>
                  <a:txBody>
                    <a:bodyPr/>
                    <a:lstStyle/>
                    <a:p>
                      <a:pPr algn="ct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Ir ekonomikas pārkaršanas riski ** </a:t>
                      </a:r>
                    </a:p>
                  </a:txBody>
                  <a:tcPr marL="68580" marR="68580" marT="0" marB="0"/>
                </a:tc>
                <a:tc>
                  <a:txBody>
                    <a:bodyPr/>
                    <a:lstStyle/>
                    <a:p>
                      <a:pPr algn="ctr">
                        <a:lnSpc>
                          <a:spcPct val="115000"/>
                        </a:lnSpc>
                        <a:spcBef>
                          <a:spcPts val="200"/>
                        </a:spcBef>
                        <a:spcAft>
                          <a:spcPts val="200"/>
                        </a:spcAft>
                      </a:pPr>
                      <a:r>
                        <a:rPr lang="lv-LV" sz="1400" kern="100" dirty="0">
                          <a:effectLst/>
                          <a:latin typeface="Arial" panose="020B0604020202020204" pitchFamily="34" charset="0"/>
                          <a:ea typeface="Calibri" panose="020F0502020204030204" pitchFamily="34" charset="0"/>
                          <a:cs typeface="Arial" panose="020B0604020202020204" pitchFamily="34" charset="0"/>
                        </a:rPr>
                        <a:t>Nav būtisku ekonomikas pārkaršanas risku.  </a:t>
                      </a:r>
                    </a:p>
                  </a:txBody>
                  <a:tcPr marL="68580" marR="68580" marT="0" marB="0"/>
                </a:tc>
                <a:extLst>
                  <a:ext uri="{0D108BD9-81ED-4DB2-BD59-A6C34878D82A}">
                    <a16:rowId xmlns:a16="http://schemas.microsoft.com/office/drawing/2014/main" val="3349909496"/>
                  </a:ext>
                </a:extLst>
              </a:tr>
            </a:tbl>
          </a:graphicData>
        </a:graphic>
      </p:graphicFrame>
      <p:sp>
        <p:nvSpPr>
          <p:cNvPr id="7" name="TextBox 6">
            <a:extLst>
              <a:ext uri="{FF2B5EF4-FFF2-40B4-BE49-F238E27FC236}">
                <a16:creationId xmlns:a16="http://schemas.microsoft.com/office/drawing/2014/main" id="{AB6CA721-BDC3-C8B8-FA51-03DB6DB0D06F}"/>
              </a:ext>
            </a:extLst>
          </p:cNvPr>
          <p:cNvSpPr txBox="1"/>
          <p:nvPr/>
        </p:nvSpPr>
        <p:spPr>
          <a:xfrm>
            <a:off x="168235" y="6517955"/>
            <a:ext cx="7129210" cy="276999"/>
          </a:xfrm>
          <a:prstGeom prst="rect">
            <a:avLst/>
          </a:prstGeom>
          <a:noFill/>
        </p:spPr>
        <p:txBody>
          <a:bodyPr wrap="square">
            <a:spAutoFit/>
          </a:bodyPr>
          <a:lstStyle/>
          <a:p>
            <a:r>
              <a:rPr lang="lv-LV" sz="1200" dirty="0"/>
              <a:t>Avots: Latvijas Universitātes pētnieku veidota tabula pēc NEKP un Ekonomikas ministrijas nepublicētiem datiem.</a:t>
            </a:r>
          </a:p>
        </p:txBody>
      </p:sp>
      <p:sp>
        <p:nvSpPr>
          <p:cNvPr id="5" name="TextBox 4">
            <a:extLst>
              <a:ext uri="{FF2B5EF4-FFF2-40B4-BE49-F238E27FC236}">
                <a16:creationId xmlns:a16="http://schemas.microsoft.com/office/drawing/2014/main" id="{32953329-517A-0EEF-4A67-C1BC286144EA}"/>
              </a:ext>
            </a:extLst>
          </p:cNvPr>
          <p:cNvSpPr txBox="1"/>
          <p:nvPr/>
        </p:nvSpPr>
        <p:spPr>
          <a:xfrm>
            <a:off x="51876" y="5511547"/>
            <a:ext cx="12015215" cy="738664"/>
          </a:xfrm>
          <a:prstGeom prst="rect">
            <a:avLst/>
          </a:prstGeom>
          <a:noFill/>
        </p:spPr>
        <p:txBody>
          <a:bodyPr wrap="square" rtlCol="0">
            <a:spAutoFit/>
          </a:bodyPr>
          <a:lstStyle/>
          <a:p>
            <a:r>
              <a:rPr lang="lv-LV" sz="1400" dirty="0">
                <a:ea typeface="Calibri" panose="020F0502020204030204" pitchFamily="34" charset="0"/>
                <a:cs typeface="Times New Roman" panose="02020603050405020304" pitchFamily="18" charset="0"/>
              </a:rPr>
              <a:t>** NEKP pasākumu īstenošana nepieciešamā finansējuma apjomā līdz 2030. gadam v</a:t>
            </a:r>
            <a:r>
              <a:rPr lang="lv-LV" sz="1400" dirty="0">
                <a:effectLst/>
                <a:ea typeface="Calibri" panose="020F0502020204030204" pitchFamily="34" charset="0"/>
                <a:cs typeface="Times New Roman" panose="02020603050405020304" pitchFamily="18" charset="0"/>
              </a:rPr>
              <a:t>ar intensificēt darbaroku trūkumu Latvijas ekonomikā un mazināt bezdarbu zem tā dabiskā līmeņa. Lai mazinātu ekonomikas pārkaršanas riskus, lielu NEKP investīciju pasākumu īstenošanas laikā var rasties nepieciešamība palielināt ekonomiski aktīvo iedzīvotāju skaitu – piemēram, veicinot ekonomiski neaktīvu Latvijas iedzīvotāju atgriešanu darba tirgū vai augsti kvalificēto speciālistu imigrāciju. </a:t>
            </a:r>
          </a:p>
        </p:txBody>
      </p:sp>
      <p:sp>
        <p:nvSpPr>
          <p:cNvPr id="6" name="TextBox 5">
            <a:extLst>
              <a:ext uri="{FF2B5EF4-FFF2-40B4-BE49-F238E27FC236}">
                <a16:creationId xmlns:a16="http://schemas.microsoft.com/office/drawing/2014/main" id="{8F6F6F48-6E28-5C56-4898-FD04326847E2}"/>
              </a:ext>
            </a:extLst>
          </p:cNvPr>
          <p:cNvSpPr txBox="1"/>
          <p:nvPr/>
        </p:nvSpPr>
        <p:spPr>
          <a:xfrm>
            <a:off x="51877" y="4639011"/>
            <a:ext cx="12088246" cy="738664"/>
          </a:xfrm>
          <a:prstGeom prst="rect">
            <a:avLst/>
          </a:prstGeom>
          <a:noFill/>
        </p:spPr>
        <p:txBody>
          <a:bodyPr wrap="none" rtlCol="0">
            <a:spAutoFit/>
          </a:bodyPr>
          <a:lstStyle/>
          <a:p>
            <a:r>
              <a:rPr lang="lv-LV" sz="1400" dirty="0"/>
              <a:t>* Jaunā nauda ietver šādus finansējuma avotus: jaunās ES fondu programmas, valsts budžeta finansējums kas nemazina citus izdevumus, kā arī ārvalstu uzņēmumu </a:t>
            </a:r>
          </a:p>
          <a:p>
            <a:r>
              <a:rPr lang="lv-LV" sz="1400" dirty="0"/>
              <a:t>finansējums. Savukārt naudas pārdale ir Latvijas uzņēmumu un mājsaimniecību finansējums, naudas pārdale starp ES fondu programmām, kā arī valsts budžeta </a:t>
            </a:r>
          </a:p>
          <a:p>
            <a:r>
              <a:rPr lang="lv-LV" sz="1400" dirty="0"/>
              <a:t>finansējums kas mazina citus izdevumus. </a:t>
            </a:r>
          </a:p>
        </p:txBody>
      </p:sp>
    </p:spTree>
    <p:extLst>
      <p:ext uri="{BB962C8B-B14F-4D97-AF65-F5344CB8AC3E}">
        <p14:creationId xmlns:p14="http://schemas.microsoft.com/office/powerpoint/2010/main" val="11403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30BFE-A8D3-6036-B401-3138DB8BD7D9}"/>
              </a:ext>
            </a:extLst>
          </p:cNvPr>
          <p:cNvSpPr>
            <a:spLocks noGrp="1"/>
          </p:cNvSpPr>
          <p:nvPr>
            <p:ph type="sldNum" sz="quarter" idx="12"/>
          </p:nvPr>
        </p:nvSpPr>
        <p:spPr/>
        <p:txBody>
          <a:bodyPr/>
          <a:lstStyle/>
          <a:p>
            <a:fld id="{52874D3B-0145-4B40-BC41-2631D243DCC0}" type="slidenum">
              <a:rPr lang="en-US" smtClean="0"/>
              <a:pPr/>
              <a:t>6</a:t>
            </a:fld>
            <a:endParaRPr lang="en-US" dirty="0"/>
          </a:p>
        </p:txBody>
      </p:sp>
      <p:sp>
        <p:nvSpPr>
          <p:cNvPr id="3" name="Virsraksts 1">
            <a:extLst>
              <a:ext uri="{FF2B5EF4-FFF2-40B4-BE49-F238E27FC236}">
                <a16:creationId xmlns:a16="http://schemas.microsoft.com/office/drawing/2014/main" id="{6A484CF1-EE15-753B-8D58-FD06A97F5A7D}"/>
              </a:ext>
            </a:extLst>
          </p:cNvPr>
          <p:cNvSpPr txBox="1">
            <a:spLocks/>
          </p:cNvSpPr>
          <p:nvPr/>
        </p:nvSpPr>
        <p:spPr>
          <a:xfrm>
            <a:off x="245147" y="101691"/>
            <a:ext cx="11703337" cy="671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lv-LV" sz="3200" dirty="0">
                <a:solidFill>
                  <a:srgbClr val="1B5089"/>
                </a:solidFill>
                <a:latin typeface="Arial" panose="020B0604020202020204" pitchFamily="34" charset="0"/>
                <a:cs typeface="Arial" panose="020B0604020202020204" pitchFamily="34" charset="0"/>
              </a:rPr>
              <a:t>Transporta pasākumi </a:t>
            </a:r>
            <a:endParaRPr lang="en-US" sz="3200" dirty="0">
              <a:solidFill>
                <a:srgbClr val="1B508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92A28E-5440-DA43-286E-738394543357}"/>
              </a:ext>
            </a:extLst>
          </p:cNvPr>
          <p:cNvSpPr txBox="1"/>
          <p:nvPr/>
        </p:nvSpPr>
        <p:spPr>
          <a:xfrm>
            <a:off x="245147" y="943109"/>
            <a:ext cx="11855697" cy="4893647"/>
          </a:xfrm>
          <a:prstGeom prst="rect">
            <a:avLst/>
          </a:prstGeom>
          <a:noFill/>
        </p:spPr>
        <p:txBody>
          <a:bodyPr wrap="square">
            <a:spAutoFit/>
          </a:bodyPr>
          <a:lstStyle/>
          <a:p>
            <a:r>
              <a:rPr lang="lv-LV" sz="2000" b="1" dirty="0">
                <a:solidFill>
                  <a:srgbClr val="1B5089"/>
                </a:solidFill>
                <a:latin typeface="Arial" panose="020B0604020202020204" pitchFamily="34" charset="0"/>
                <a:ea typeface="+mj-ea"/>
                <a:cs typeface="Arial" panose="020B0604020202020204" pitchFamily="34" charset="0"/>
              </a:rPr>
              <a:t>Jaunā nauda / finansējuma pārdale: </a:t>
            </a:r>
          </a:p>
          <a:p>
            <a:r>
              <a:rPr lang="lv-LV" sz="1800" b="0" i="0" u="none" strike="noStrike" baseline="0" dirty="0">
                <a:solidFill>
                  <a:srgbClr val="000000"/>
                </a:solidFill>
              </a:rPr>
              <a:t>Modelēto transporta pasākumu ieguldījumu kopapjoms ir </a:t>
            </a:r>
            <a:r>
              <a:rPr lang="lv-LV" sz="1800" b="1" i="0" u="none" strike="noStrike" baseline="0" dirty="0">
                <a:solidFill>
                  <a:srgbClr val="000000"/>
                </a:solidFill>
              </a:rPr>
              <a:t>1603,9 milj. eiro</a:t>
            </a:r>
            <a:r>
              <a:rPr lang="lv-LV" dirty="0">
                <a:solidFill>
                  <a:srgbClr val="000000"/>
                </a:solidFill>
              </a:rPr>
              <a:t>:</a:t>
            </a:r>
            <a:r>
              <a:rPr lang="lv-LV" sz="1800" b="0" i="0" u="none" strike="noStrike" baseline="0" dirty="0">
                <a:solidFill>
                  <a:srgbClr val="000000"/>
                </a:solidFill>
              </a:rPr>
              <a:t> </a:t>
            </a:r>
          </a:p>
          <a:p>
            <a:pPr marL="285750" indent="-285750">
              <a:buFont typeface="Arial" panose="020B0604020202020204" pitchFamily="34" charset="0"/>
              <a:buChar char="•"/>
            </a:pPr>
            <a:r>
              <a:rPr lang="lv-LV" dirty="0">
                <a:solidFill>
                  <a:srgbClr val="000000"/>
                </a:solidFill>
              </a:rPr>
              <a:t>t.sk. </a:t>
            </a:r>
            <a:r>
              <a:rPr lang="lv-LV" sz="1800" b="1" i="0" u="none" strike="noStrike" baseline="0" dirty="0">
                <a:solidFill>
                  <a:srgbClr val="000000"/>
                </a:solidFill>
              </a:rPr>
              <a:t>94,1 % ir jaunā nauda </a:t>
            </a:r>
            <a:r>
              <a:rPr lang="lv-LV" sz="1800" b="0" i="0" u="none" strike="noStrike" baseline="0" dirty="0">
                <a:solidFill>
                  <a:srgbClr val="000000"/>
                </a:solidFill>
              </a:rPr>
              <a:t>(ārvalstu finansējums – ES fondu jaunās programmas, nacionālais publiskais finansējums papildu izdevumu veidā), </a:t>
            </a:r>
          </a:p>
          <a:p>
            <a:pPr marL="285750" indent="-285750">
              <a:buFont typeface="Arial" panose="020B0604020202020204" pitchFamily="34" charset="0"/>
              <a:buChar char="•"/>
            </a:pPr>
            <a:r>
              <a:rPr lang="lv-LV" sz="1800" b="1" i="0" u="none" strike="noStrike" baseline="0" dirty="0">
                <a:solidFill>
                  <a:srgbClr val="000000"/>
                </a:solidFill>
              </a:rPr>
              <a:t>5,9 % ir finansējuma pārdale </a:t>
            </a:r>
            <a:r>
              <a:rPr lang="lv-LV" sz="1800" i="0" u="none" strike="noStrike" baseline="0" dirty="0">
                <a:solidFill>
                  <a:srgbClr val="000000"/>
                </a:solidFill>
              </a:rPr>
              <a:t>(</a:t>
            </a:r>
            <a:r>
              <a:rPr lang="lv-LV" sz="1800" b="0" i="0" u="none" strike="noStrike" baseline="0" dirty="0">
                <a:solidFill>
                  <a:srgbClr val="000000"/>
                </a:solidFill>
              </a:rPr>
              <a:t>Latvijas privāto uzņēmumu un mājsaimniecību finansējums, kas aizvieto citus izdevumus). </a:t>
            </a:r>
            <a:endParaRPr lang="lv-LV" dirty="0">
              <a:solidFill>
                <a:srgbClr val="000000"/>
              </a:solidFill>
            </a:endParaRPr>
          </a:p>
          <a:p>
            <a:pPr marL="285750" indent="-285750">
              <a:buFont typeface="Arial" panose="020B0604020202020204" pitchFamily="34" charset="0"/>
              <a:buChar char="•"/>
            </a:pPr>
            <a:endParaRPr lang="lv-LV" dirty="0">
              <a:solidFill>
                <a:srgbClr val="000000"/>
              </a:solidFill>
            </a:endParaRPr>
          </a:p>
          <a:p>
            <a:r>
              <a:rPr lang="lv-LV" sz="2000" b="1" dirty="0">
                <a:solidFill>
                  <a:srgbClr val="1B5089"/>
                </a:solidFill>
                <a:latin typeface="Arial" panose="020B0604020202020204" pitchFamily="34" charset="0"/>
                <a:ea typeface="+mj-ea"/>
                <a:cs typeface="Arial" panose="020B0604020202020204" pitchFamily="34" charset="0"/>
              </a:rPr>
              <a:t>Investīciju / pieprasījuma palielinājums: </a:t>
            </a:r>
          </a:p>
          <a:p>
            <a:pPr marL="285750" indent="-285750">
              <a:buFont typeface="Arial" panose="020B0604020202020204" pitchFamily="34" charset="0"/>
              <a:buChar char="•"/>
            </a:pPr>
            <a:r>
              <a:rPr lang="lv-LV" sz="1800" b="0" i="0" u="none" strike="noStrike" baseline="0" dirty="0">
                <a:solidFill>
                  <a:srgbClr val="000000"/>
                </a:solidFill>
              </a:rPr>
              <a:t>Pasākumi 3.1.1.11. – 3.1.1.27. modelēti kā investīciju palielinājums sauszemes transportā.  </a:t>
            </a:r>
          </a:p>
          <a:p>
            <a:pPr marL="285750" indent="-285750">
              <a:buFont typeface="Arial" panose="020B0604020202020204" pitchFamily="34" charset="0"/>
              <a:buChar char="•"/>
            </a:pPr>
            <a:r>
              <a:rPr lang="lv-LV" sz="1800" b="0" i="0" u="none" strike="noStrike" baseline="0" dirty="0">
                <a:solidFill>
                  <a:srgbClr val="000000"/>
                </a:solidFill>
              </a:rPr>
              <a:t>Pasākums 3.1.1.28. (Rīgas pašvaldībai īstenot “dienu bez auto”) modelēts kā investīciju palielinājums privāto pakalpojumu nozarē. </a:t>
            </a:r>
          </a:p>
          <a:p>
            <a:pPr marL="285750" indent="-285750">
              <a:buFont typeface="Arial" panose="020B0604020202020204" pitchFamily="34" charset="0"/>
              <a:buChar char="•"/>
            </a:pPr>
            <a:r>
              <a:rPr lang="lv-LV" dirty="0">
                <a:solidFill>
                  <a:srgbClr val="000000"/>
                </a:solidFill>
              </a:rPr>
              <a:t>P</a:t>
            </a:r>
            <a:r>
              <a:rPr lang="lv-LV" sz="1800" b="0" i="0" u="none" strike="noStrike" baseline="0" dirty="0">
                <a:solidFill>
                  <a:srgbClr val="000000"/>
                </a:solidFill>
              </a:rPr>
              <a:t>asākums 3.1.1.7. (</a:t>
            </a:r>
            <a:r>
              <a:rPr lang="lv-LV" sz="1800" b="0" i="0" u="none" strike="noStrike" baseline="0" dirty="0" err="1">
                <a:solidFill>
                  <a:srgbClr val="000000"/>
                </a:solidFill>
              </a:rPr>
              <a:t>Bezemisiju</a:t>
            </a:r>
            <a:r>
              <a:rPr lang="lv-LV" sz="1800" b="0" i="0" u="none" strike="noStrike" baseline="0" dirty="0">
                <a:solidFill>
                  <a:srgbClr val="000000"/>
                </a:solidFill>
              </a:rPr>
              <a:t> transportlīdzekļu skaita palielināšana) tika modelēts 50 % no nepieciešamā finansējuma apjomā - kā pieprasījuma palielinājums sauszemes transportā. </a:t>
            </a:r>
          </a:p>
          <a:p>
            <a:pPr marL="285750" indent="-285750">
              <a:buFont typeface="Arial" panose="020B0604020202020204" pitchFamily="34" charset="0"/>
              <a:buChar char="•"/>
            </a:pPr>
            <a:endParaRPr lang="lv-LV" sz="1800" b="0" i="0" u="none" strike="noStrike" baseline="0" dirty="0">
              <a:solidFill>
                <a:srgbClr val="000000"/>
              </a:solidFill>
            </a:endParaRPr>
          </a:p>
          <a:p>
            <a:r>
              <a:rPr lang="lv-LV" sz="2000" b="1" dirty="0">
                <a:solidFill>
                  <a:srgbClr val="1B5089"/>
                </a:solidFill>
                <a:latin typeface="Arial" panose="020B0604020202020204" pitchFamily="34" charset="0"/>
                <a:ea typeface="+mj-ea"/>
                <a:cs typeface="Arial" panose="020B0604020202020204" pitchFamily="34" charset="0"/>
              </a:rPr>
              <a:t>Kas no transporta pasākumiem netika modelēts: </a:t>
            </a:r>
          </a:p>
          <a:p>
            <a:pPr marL="285750" indent="-285750">
              <a:buFont typeface="Arial" panose="020B0604020202020204" pitchFamily="34" charset="0"/>
              <a:buChar char="•"/>
            </a:pPr>
            <a:r>
              <a:rPr lang="lv-LV" sz="1800" b="0" i="0" u="none" strike="noStrike" baseline="0" dirty="0">
                <a:solidFill>
                  <a:srgbClr val="000000"/>
                </a:solidFill>
              </a:rPr>
              <a:t>Netika modelēta pasākumu 3.1.1.1. – 3.1.1.6, un 3.1.1.10 ietekme, jo tie pārsvarā finansēti no esošā ES fondu plānošanas perioda un tādējādi iekļauti Ekonomikas Ministrijas (EM) makroekonomisko prognožu bāzes scenārijā. </a:t>
            </a:r>
          </a:p>
          <a:p>
            <a:r>
              <a:rPr lang="lv-LV" sz="1800" b="0" i="0" u="none" strike="noStrike" baseline="0" dirty="0">
                <a:solidFill>
                  <a:srgbClr val="000000"/>
                </a:solidFill>
              </a:rPr>
              <a:t>Modelēšanas pieņēmumi saskaņoti ar EM ekspertiem. </a:t>
            </a:r>
          </a:p>
        </p:txBody>
      </p:sp>
    </p:spTree>
    <p:extLst>
      <p:ext uri="{BB962C8B-B14F-4D97-AF65-F5344CB8AC3E}">
        <p14:creationId xmlns:p14="http://schemas.microsoft.com/office/powerpoint/2010/main" val="317980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3EB9E-507D-26A7-65A4-B50322F53D1E}"/>
              </a:ext>
            </a:extLst>
          </p:cNvPr>
          <p:cNvSpPr>
            <a:spLocks noGrp="1"/>
          </p:cNvSpPr>
          <p:nvPr>
            <p:ph type="sldNum" sz="quarter" idx="12"/>
          </p:nvPr>
        </p:nvSpPr>
        <p:spPr/>
        <p:txBody>
          <a:bodyPr/>
          <a:lstStyle/>
          <a:p>
            <a:fld id="{52874D3B-0145-4B40-BC41-2631D243DCC0}" type="slidenum">
              <a:rPr lang="en-US" smtClean="0"/>
              <a:pPr/>
              <a:t>7</a:t>
            </a:fld>
            <a:endParaRPr lang="en-US" dirty="0"/>
          </a:p>
        </p:txBody>
      </p:sp>
      <p:sp>
        <p:nvSpPr>
          <p:cNvPr id="3" name="Title 4">
            <a:extLst>
              <a:ext uri="{FF2B5EF4-FFF2-40B4-BE49-F238E27FC236}">
                <a16:creationId xmlns:a16="http://schemas.microsoft.com/office/drawing/2014/main" id="{F055E39D-70A1-B7E9-C923-C896A4538CA2}"/>
              </a:ext>
            </a:extLst>
          </p:cNvPr>
          <p:cNvSpPr txBox="1">
            <a:spLocks/>
          </p:cNvSpPr>
          <p:nvPr/>
        </p:nvSpPr>
        <p:spPr>
          <a:xfrm>
            <a:off x="444381" y="104774"/>
            <a:ext cx="11545369" cy="1099795"/>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lv-LV" sz="2800" dirty="0">
                <a:solidFill>
                  <a:srgbClr val="1B5089"/>
                </a:solidFill>
                <a:latin typeface="Arial" panose="020B0604020202020204" pitchFamily="34" charset="0"/>
                <a:cs typeface="Arial" panose="020B0604020202020204" pitchFamily="34" charset="0"/>
              </a:rPr>
              <a:t>Transporta pasākumi palielina iekšzemes kopproduktu </a:t>
            </a:r>
          </a:p>
          <a:p>
            <a:r>
              <a:rPr lang="lv-LV" sz="2800" dirty="0">
                <a:solidFill>
                  <a:srgbClr val="1B5089"/>
                </a:solidFill>
                <a:latin typeface="Arial" panose="020B0604020202020204" pitchFamily="34" charset="0"/>
                <a:cs typeface="Arial" panose="020B0604020202020204" pitchFamily="34" charset="0"/>
              </a:rPr>
              <a:t>un tā komponentes </a:t>
            </a:r>
          </a:p>
        </p:txBody>
      </p:sp>
      <p:sp>
        <p:nvSpPr>
          <p:cNvPr id="6" name="Text Placeholder 5">
            <a:extLst>
              <a:ext uri="{FF2B5EF4-FFF2-40B4-BE49-F238E27FC236}">
                <a16:creationId xmlns:a16="http://schemas.microsoft.com/office/drawing/2014/main" id="{112082FA-11CB-731C-A317-4C8982E6C2BA}"/>
              </a:ext>
            </a:extLst>
          </p:cNvPr>
          <p:cNvSpPr txBox="1">
            <a:spLocks/>
          </p:cNvSpPr>
          <p:nvPr/>
        </p:nvSpPr>
        <p:spPr>
          <a:xfrm>
            <a:off x="69801" y="1210129"/>
            <a:ext cx="11267700" cy="59081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800" b="1" dirty="0"/>
              <a:t>Transporta pasākumu ietekme uz Latvijas iekšzemes kopprodukta līmeni un tā iekšzemes komponentēm </a:t>
            </a:r>
          </a:p>
          <a:p>
            <a:pPr marL="0" indent="0">
              <a:lnSpc>
                <a:spcPct val="110000"/>
              </a:lnSpc>
              <a:spcBef>
                <a:spcPts val="0"/>
              </a:spcBef>
              <a:buNone/>
            </a:pPr>
            <a:r>
              <a:rPr lang="lv-LV" sz="1800" b="1" dirty="0"/>
              <a:t>(%; salīdzinot ar bāzes scenāriju; 2015. gada cenās; 2025. – 2050. gadā) </a:t>
            </a:r>
          </a:p>
        </p:txBody>
      </p:sp>
      <p:sp>
        <p:nvSpPr>
          <p:cNvPr id="7" name="TextBox 6">
            <a:extLst>
              <a:ext uri="{FF2B5EF4-FFF2-40B4-BE49-F238E27FC236}">
                <a16:creationId xmlns:a16="http://schemas.microsoft.com/office/drawing/2014/main" id="{5640E4E8-37B7-8981-6320-C02738EFA989}"/>
              </a:ext>
            </a:extLst>
          </p:cNvPr>
          <p:cNvSpPr txBox="1"/>
          <p:nvPr/>
        </p:nvSpPr>
        <p:spPr>
          <a:xfrm>
            <a:off x="0" y="6532024"/>
            <a:ext cx="3193278" cy="276999"/>
          </a:xfrm>
          <a:prstGeom prst="rect">
            <a:avLst/>
          </a:prstGeom>
          <a:noFill/>
        </p:spPr>
        <p:txBody>
          <a:bodyPr wrap="square">
            <a:spAutoFit/>
          </a:bodyPr>
          <a:lstStyle/>
          <a:p>
            <a:r>
              <a:rPr lang="lv-LV" sz="1200" dirty="0"/>
              <a:t>Avots: autoru aprēķins, izmantojot VLA modeli. </a:t>
            </a:r>
          </a:p>
        </p:txBody>
      </p:sp>
      <p:graphicFrame>
        <p:nvGraphicFramePr>
          <p:cNvPr id="8" name="Chart 7">
            <a:extLst>
              <a:ext uri="{FF2B5EF4-FFF2-40B4-BE49-F238E27FC236}">
                <a16:creationId xmlns:a16="http://schemas.microsoft.com/office/drawing/2014/main" id="{C0B412E0-20D9-9C02-797F-E1BB76C5149B}"/>
              </a:ext>
            </a:extLst>
          </p:cNvPr>
          <p:cNvGraphicFramePr/>
          <p:nvPr>
            <p:extLst>
              <p:ext uri="{D42A27DB-BD31-4B8C-83A1-F6EECF244321}">
                <p14:modId xmlns:p14="http://schemas.microsoft.com/office/powerpoint/2010/main" val="1417144013"/>
              </p:ext>
            </p:extLst>
          </p:nvPr>
        </p:nvGraphicFramePr>
        <p:xfrm>
          <a:off x="273465" y="2198972"/>
          <a:ext cx="5697924" cy="37489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DA49B370-F5C9-6939-A1AB-36EBEF097ACD}"/>
              </a:ext>
            </a:extLst>
          </p:cNvPr>
          <p:cNvGraphicFramePr/>
          <p:nvPr>
            <p:extLst>
              <p:ext uri="{D42A27DB-BD31-4B8C-83A1-F6EECF244321}">
                <p14:modId xmlns:p14="http://schemas.microsoft.com/office/powerpoint/2010/main" val="635078813"/>
              </p:ext>
            </p:extLst>
          </p:nvPr>
        </p:nvGraphicFramePr>
        <p:xfrm>
          <a:off x="6409346" y="2224610"/>
          <a:ext cx="5782653" cy="40052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8751B0A-8874-C0A3-69F4-3D77C608601E}"/>
              </a:ext>
            </a:extLst>
          </p:cNvPr>
          <p:cNvSpPr txBox="1"/>
          <p:nvPr/>
        </p:nvSpPr>
        <p:spPr>
          <a:xfrm>
            <a:off x="979917" y="1867130"/>
            <a:ext cx="3516595" cy="323165"/>
          </a:xfrm>
          <a:prstGeom prst="rect">
            <a:avLst/>
          </a:prstGeom>
          <a:noFill/>
        </p:spPr>
        <p:txBody>
          <a:bodyPr wrap="square">
            <a:spAutoFit/>
          </a:bodyPr>
          <a:lstStyle/>
          <a:p>
            <a:r>
              <a:rPr lang="lv-LV" sz="1500" b="1" dirty="0"/>
              <a:t>Ietekme uz iekšzemes kopprodukta līmeni</a:t>
            </a:r>
          </a:p>
        </p:txBody>
      </p:sp>
      <p:sp>
        <p:nvSpPr>
          <p:cNvPr id="9" name="TextBox 8">
            <a:extLst>
              <a:ext uri="{FF2B5EF4-FFF2-40B4-BE49-F238E27FC236}">
                <a16:creationId xmlns:a16="http://schemas.microsoft.com/office/drawing/2014/main" id="{CDB15FFA-6B78-AE90-4BA2-3DA3FFF5A37D}"/>
              </a:ext>
            </a:extLst>
          </p:cNvPr>
          <p:cNvSpPr txBox="1"/>
          <p:nvPr/>
        </p:nvSpPr>
        <p:spPr>
          <a:xfrm>
            <a:off x="7740352" y="1878552"/>
            <a:ext cx="3020939" cy="323165"/>
          </a:xfrm>
          <a:prstGeom prst="rect">
            <a:avLst/>
          </a:prstGeom>
          <a:noFill/>
        </p:spPr>
        <p:txBody>
          <a:bodyPr wrap="square">
            <a:spAutoFit/>
          </a:bodyPr>
          <a:lstStyle/>
          <a:p>
            <a:r>
              <a:rPr lang="lv-LV" sz="1500" b="1" dirty="0"/>
              <a:t>Ietekme uz investīcijām un patēriņu</a:t>
            </a:r>
          </a:p>
        </p:txBody>
      </p:sp>
      <p:sp>
        <p:nvSpPr>
          <p:cNvPr id="11" name="TextBox 10">
            <a:extLst>
              <a:ext uri="{FF2B5EF4-FFF2-40B4-BE49-F238E27FC236}">
                <a16:creationId xmlns:a16="http://schemas.microsoft.com/office/drawing/2014/main" id="{B0F435E1-C017-8ADD-2CA8-B7224F26AE66}"/>
              </a:ext>
            </a:extLst>
          </p:cNvPr>
          <p:cNvSpPr txBox="1"/>
          <p:nvPr/>
        </p:nvSpPr>
        <p:spPr>
          <a:xfrm>
            <a:off x="205099" y="5891911"/>
            <a:ext cx="11440830" cy="523220"/>
          </a:xfrm>
          <a:prstGeom prst="rect">
            <a:avLst/>
          </a:prstGeom>
          <a:noFill/>
        </p:spPr>
        <p:txBody>
          <a:bodyPr wrap="square">
            <a:spAutoFit/>
          </a:bodyPr>
          <a:lstStyle/>
          <a:p>
            <a:r>
              <a:rPr lang="lv-LV" sz="1400" dirty="0"/>
              <a:t>Reālā IKP līmenis 2050. gadā ir par 1,6 % lielāks nekā neīstenojot NEKP transporta pasākumus nepieciešamā finansējuma apjomā. </a:t>
            </a:r>
          </a:p>
          <a:p>
            <a:r>
              <a:rPr lang="lv-LV" sz="1400" dirty="0"/>
              <a:t>No IKP komponentēm visvairāk palielinās investīcijas; pozitīva ietekme ir arī uz privāto patēriņu. </a:t>
            </a:r>
          </a:p>
        </p:txBody>
      </p:sp>
    </p:spTree>
    <p:extLst>
      <p:ext uri="{BB962C8B-B14F-4D97-AF65-F5344CB8AC3E}">
        <p14:creationId xmlns:p14="http://schemas.microsoft.com/office/powerpoint/2010/main" val="171222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0D41D9-B86A-6817-76F8-3E101FF042C9}"/>
              </a:ext>
            </a:extLst>
          </p:cNvPr>
          <p:cNvSpPr>
            <a:spLocks noGrp="1"/>
          </p:cNvSpPr>
          <p:nvPr>
            <p:ph type="sldNum" sz="quarter" idx="12"/>
          </p:nvPr>
        </p:nvSpPr>
        <p:spPr/>
        <p:txBody>
          <a:bodyPr/>
          <a:lstStyle/>
          <a:p>
            <a:fld id="{52874D3B-0145-4B40-BC41-2631D243DCC0}" type="slidenum">
              <a:rPr lang="en-US" smtClean="0"/>
              <a:pPr/>
              <a:t>8</a:t>
            </a:fld>
            <a:endParaRPr lang="en-US" dirty="0"/>
          </a:p>
        </p:txBody>
      </p:sp>
      <p:sp>
        <p:nvSpPr>
          <p:cNvPr id="3" name="Title 4">
            <a:extLst>
              <a:ext uri="{FF2B5EF4-FFF2-40B4-BE49-F238E27FC236}">
                <a16:creationId xmlns:a16="http://schemas.microsoft.com/office/drawing/2014/main" id="{F785CF5C-8A15-5402-B03C-ED7886A34167}"/>
              </a:ext>
            </a:extLst>
          </p:cNvPr>
          <p:cNvSpPr txBox="1">
            <a:spLocks/>
          </p:cNvSpPr>
          <p:nvPr/>
        </p:nvSpPr>
        <p:spPr>
          <a:xfrm>
            <a:off x="444381" y="104774"/>
            <a:ext cx="11545369" cy="1099795"/>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lv-LV" sz="2800" dirty="0">
                <a:solidFill>
                  <a:srgbClr val="1B5089"/>
                </a:solidFill>
                <a:latin typeface="Arial" panose="020B0604020202020204" pitchFamily="34" charset="0"/>
                <a:cs typeface="Arial" panose="020B0604020202020204" pitchFamily="34" charset="0"/>
              </a:rPr>
              <a:t>Transporta pasākumi pasliktina Latvijas tirdzniecības bilanci īstermiņā, bet uzlabo to ilgtermiņā </a:t>
            </a:r>
          </a:p>
        </p:txBody>
      </p:sp>
      <p:graphicFrame>
        <p:nvGraphicFramePr>
          <p:cNvPr id="4" name="Chart 3">
            <a:extLst>
              <a:ext uri="{FF2B5EF4-FFF2-40B4-BE49-F238E27FC236}">
                <a16:creationId xmlns:a16="http://schemas.microsoft.com/office/drawing/2014/main" id="{013AA65C-5627-335A-2509-D049CDF1205E}"/>
              </a:ext>
            </a:extLst>
          </p:cNvPr>
          <p:cNvGraphicFramePr/>
          <p:nvPr>
            <p:extLst>
              <p:ext uri="{D42A27DB-BD31-4B8C-83A1-F6EECF244321}">
                <p14:modId xmlns:p14="http://schemas.microsoft.com/office/powerpoint/2010/main" val="2193100503"/>
              </p:ext>
            </p:extLst>
          </p:nvPr>
        </p:nvGraphicFramePr>
        <p:xfrm>
          <a:off x="160204" y="1946253"/>
          <a:ext cx="5326196" cy="38819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0B412E0-20D9-9C02-797F-E1BB76C5149B}"/>
              </a:ext>
            </a:extLst>
          </p:cNvPr>
          <p:cNvGraphicFramePr/>
          <p:nvPr>
            <p:extLst>
              <p:ext uri="{D42A27DB-BD31-4B8C-83A1-F6EECF244321}">
                <p14:modId xmlns:p14="http://schemas.microsoft.com/office/powerpoint/2010/main" val="4119606465"/>
              </p:ext>
            </p:extLst>
          </p:nvPr>
        </p:nvGraphicFramePr>
        <p:xfrm>
          <a:off x="5836373" y="1937706"/>
          <a:ext cx="6042279" cy="424945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62D7CA38-DAE4-95D6-32D1-3FDE67EB66F8}"/>
              </a:ext>
            </a:extLst>
          </p:cNvPr>
          <p:cNvSpPr txBox="1">
            <a:spLocks/>
          </p:cNvSpPr>
          <p:nvPr/>
        </p:nvSpPr>
        <p:spPr>
          <a:xfrm>
            <a:off x="71931" y="1098135"/>
            <a:ext cx="12179107" cy="5908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700" b="1" dirty="0"/>
              <a:t>Transporta pasākumu ietekme uz Latvijas eksportu, importu un tirdzniecības bilanci (salīdzinot ar bāzes scenāriju; 2025. – 2050. gadā)</a:t>
            </a:r>
          </a:p>
        </p:txBody>
      </p:sp>
      <p:sp>
        <p:nvSpPr>
          <p:cNvPr id="7" name="TextBox 6">
            <a:extLst>
              <a:ext uri="{FF2B5EF4-FFF2-40B4-BE49-F238E27FC236}">
                <a16:creationId xmlns:a16="http://schemas.microsoft.com/office/drawing/2014/main" id="{8E27E90D-26D6-DCFB-924A-62E2BCA6D5E5}"/>
              </a:ext>
            </a:extLst>
          </p:cNvPr>
          <p:cNvSpPr txBox="1"/>
          <p:nvPr/>
        </p:nvSpPr>
        <p:spPr>
          <a:xfrm>
            <a:off x="0" y="6532024"/>
            <a:ext cx="3193278" cy="276999"/>
          </a:xfrm>
          <a:prstGeom prst="rect">
            <a:avLst/>
          </a:prstGeom>
          <a:noFill/>
        </p:spPr>
        <p:txBody>
          <a:bodyPr wrap="square">
            <a:spAutoFit/>
          </a:bodyPr>
          <a:lstStyle/>
          <a:p>
            <a:r>
              <a:rPr lang="lv-LV" sz="1200" dirty="0"/>
              <a:t>Avots: autoru aprēķins, izmantojot VLA modeli. </a:t>
            </a:r>
          </a:p>
        </p:txBody>
      </p:sp>
      <p:sp>
        <p:nvSpPr>
          <p:cNvPr id="9" name="TextBox 8">
            <a:extLst>
              <a:ext uri="{FF2B5EF4-FFF2-40B4-BE49-F238E27FC236}">
                <a16:creationId xmlns:a16="http://schemas.microsoft.com/office/drawing/2014/main" id="{DAF660D5-5296-7D81-E822-3E0128CCDF5A}"/>
              </a:ext>
            </a:extLst>
          </p:cNvPr>
          <p:cNvSpPr txBox="1"/>
          <p:nvPr/>
        </p:nvSpPr>
        <p:spPr>
          <a:xfrm>
            <a:off x="971714" y="1651747"/>
            <a:ext cx="3703175" cy="323165"/>
          </a:xfrm>
          <a:prstGeom prst="rect">
            <a:avLst/>
          </a:prstGeom>
          <a:noFill/>
        </p:spPr>
        <p:txBody>
          <a:bodyPr wrap="square">
            <a:spAutoFit/>
          </a:bodyPr>
          <a:lstStyle/>
          <a:p>
            <a:r>
              <a:rPr lang="lv-LV" sz="1500" b="1" dirty="0"/>
              <a:t>Ietekme uz Latvijas eksportu un importu (%)</a:t>
            </a:r>
          </a:p>
        </p:txBody>
      </p:sp>
      <p:sp>
        <p:nvSpPr>
          <p:cNvPr id="11" name="TextBox 10">
            <a:extLst>
              <a:ext uri="{FF2B5EF4-FFF2-40B4-BE49-F238E27FC236}">
                <a16:creationId xmlns:a16="http://schemas.microsoft.com/office/drawing/2014/main" id="{34B981E1-43A0-147C-2153-314098D59421}"/>
              </a:ext>
            </a:extLst>
          </p:cNvPr>
          <p:cNvSpPr txBox="1"/>
          <p:nvPr/>
        </p:nvSpPr>
        <p:spPr>
          <a:xfrm>
            <a:off x="6719640" y="1651747"/>
            <a:ext cx="4275744" cy="323165"/>
          </a:xfrm>
          <a:prstGeom prst="rect">
            <a:avLst/>
          </a:prstGeom>
          <a:noFill/>
        </p:spPr>
        <p:txBody>
          <a:bodyPr wrap="square">
            <a:spAutoFit/>
          </a:bodyPr>
          <a:lstStyle/>
          <a:p>
            <a:r>
              <a:rPr lang="lv-LV" sz="1500" b="1" dirty="0"/>
              <a:t>Ietekme uz Latvijas tirdzniecības bilanci (</a:t>
            </a:r>
            <a:r>
              <a:rPr lang="lv-LV" sz="1500" b="1" dirty="0" err="1"/>
              <a:t>pp</a:t>
            </a:r>
            <a:r>
              <a:rPr lang="lv-LV" sz="1500" b="1" dirty="0"/>
              <a:t>. no IKP)</a:t>
            </a:r>
          </a:p>
        </p:txBody>
      </p:sp>
      <p:sp>
        <p:nvSpPr>
          <p:cNvPr id="8" name="TextBox 7">
            <a:extLst>
              <a:ext uri="{FF2B5EF4-FFF2-40B4-BE49-F238E27FC236}">
                <a16:creationId xmlns:a16="http://schemas.microsoft.com/office/drawing/2014/main" id="{C66B3AD9-0370-C455-3FE4-6802CF06E6FE}"/>
              </a:ext>
            </a:extLst>
          </p:cNvPr>
          <p:cNvSpPr txBox="1"/>
          <p:nvPr/>
        </p:nvSpPr>
        <p:spPr>
          <a:xfrm>
            <a:off x="129610" y="5855180"/>
            <a:ext cx="11680677" cy="523220"/>
          </a:xfrm>
          <a:prstGeom prst="rect">
            <a:avLst/>
          </a:prstGeom>
          <a:noFill/>
        </p:spPr>
        <p:txBody>
          <a:bodyPr wrap="square">
            <a:spAutoFit/>
          </a:bodyPr>
          <a:lstStyle/>
          <a:p>
            <a:r>
              <a:rPr lang="lv-LV" sz="1400" dirty="0"/>
              <a:t>Īstermiņā investīciju pieaugums izspiež eksportu un palielina importu; </a:t>
            </a:r>
          </a:p>
          <a:p>
            <a:r>
              <a:rPr lang="lv-LV" sz="1400" dirty="0"/>
              <a:t>ilgtermiņā ekonomikas potenciāla stiprināšanas ietekmē eksports pieaug vairāk par importu, uzlabojot tirdzniecības bilanci. </a:t>
            </a:r>
          </a:p>
        </p:txBody>
      </p:sp>
    </p:spTree>
    <p:extLst>
      <p:ext uri="{BB962C8B-B14F-4D97-AF65-F5344CB8AC3E}">
        <p14:creationId xmlns:p14="http://schemas.microsoft.com/office/powerpoint/2010/main" val="181902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DD0C5-158A-61EF-E208-101E21DB7AFC}"/>
              </a:ext>
            </a:extLst>
          </p:cNvPr>
          <p:cNvSpPr>
            <a:spLocks noGrp="1"/>
          </p:cNvSpPr>
          <p:nvPr>
            <p:ph type="sldNum" sz="quarter" idx="12"/>
          </p:nvPr>
        </p:nvSpPr>
        <p:spPr/>
        <p:txBody>
          <a:bodyPr/>
          <a:lstStyle/>
          <a:p>
            <a:fld id="{52874D3B-0145-4B40-BC41-2631D243DCC0}" type="slidenum">
              <a:rPr lang="en-US" smtClean="0"/>
              <a:pPr/>
              <a:t>9</a:t>
            </a:fld>
            <a:endParaRPr lang="en-US" dirty="0"/>
          </a:p>
        </p:txBody>
      </p:sp>
      <p:sp>
        <p:nvSpPr>
          <p:cNvPr id="3" name="Title 1">
            <a:extLst>
              <a:ext uri="{FF2B5EF4-FFF2-40B4-BE49-F238E27FC236}">
                <a16:creationId xmlns:a16="http://schemas.microsoft.com/office/drawing/2014/main" id="{039FAF57-AED5-7180-3B0D-0165057DE241}"/>
              </a:ext>
            </a:extLst>
          </p:cNvPr>
          <p:cNvSpPr txBox="1">
            <a:spLocks/>
          </p:cNvSpPr>
          <p:nvPr/>
        </p:nvSpPr>
        <p:spPr>
          <a:xfrm>
            <a:off x="247828" y="245484"/>
            <a:ext cx="11898627" cy="671915"/>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lv-LV" sz="2800" dirty="0">
                <a:solidFill>
                  <a:srgbClr val="1B5089"/>
                </a:solidFill>
                <a:latin typeface="Arial" panose="020B0604020202020204" pitchFamily="34" charset="0"/>
                <a:cs typeface="Arial" panose="020B0604020202020204" pitchFamily="34" charset="0"/>
              </a:rPr>
              <a:t>Transporta pasākumi palielina nodarbinātību un samazina bezdarbu </a:t>
            </a:r>
          </a:p>
        </p:txBody>
      </p:sp>
      <p:sp>
        <p:nvSpPr>
          <p:cNvPr id="6" name="TextBox 5">
            <a:extLst>
              <a:ext uri="{FF2B5EF4-FFF2-40B4-BE49-F238E27FC236}">
                <a16:creationId xmlns:a16="http://schemas.microsoft.com/office/drawing/2014/main" id="{9B45B4D1-46F5-EC8E-BF10-757B4D9D1CDA}"/>
              </a:ext>
            </a:extLst>
          </p:cNvPr>
          <p:cNvSpPr txBox="1"/>
          <p:nvPr/>
        </p:nvSpPr>
        <p:spPr>
          <a:xfrm>
            <a:off x="0" y="6581001"/>
            <a:ext cx="3193278" cy="276999"/>
          </a:xfrm>
          <a:prstGeom prst="rect">
            <a:avLst/>
          </a:prstGeom>
          <a:noFill/>
        </p:spPr>
        <p:txBody>
          <a:bodyPr wrap="square">
            <a:spAutoFit/>
          </a:bodyPr>
          <a:lstStyle/>
          <a:p>
            <a:r>
              <a:rPr lang="lv-LV" sz="1200" dirty="0"/>
              <a:t>Avots: autoru aprēķins, izmantojot VLA modeli. </a:t>
            </a:r>
          </a:p>
        </p:txBody>
      </p:sp>
      <p:sp>
        <p:nvSpPr>
          <p:cNvPr id="7" name="Text Placeholder 5">
            <a:extLst>
              <a:ext uri="{FF2B5EF4-FFF2-40B4-BE49-F238E27FC236}">
                <a16:creationId xmlns:a16="http://schemas.microsoft.com/office/drawing/2014/main" id="{3263A186-5CA8-309B-59CB-D04A29B8FECE}"/>
              </a:ext>
            </a:extLst>
          </p:cNvPr>
          <p:cNvSpPr txBox="1">
            <a:spLocks/>
          </p:cNvSpPr>
          <p:nvPr/>
        </p:nvSpPr>
        <p:spPr>
          <a:xfrm>
            <a:off x="117469" y="902051"/>
            <a:ext cx="11906463" cy="3793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700" b="1" dirty="0"/>
              <a:t>Transporta pasākumu ietekme uz nodarbināto skaitu un bezdarba līmeni Latvijā (salīdzinot ar bāzes scenāriju; 2025. – 2050. gadā) </a:t>
            </a:r>
          </a:p>
        </p:txBody>
      </p:sp>
      <p:graphicFrame>
        <p:nvGraphicFramePr>
          <p:cNvPr id="8" name="Chart 7">
            <a:extLst>
              <a:ext uri="{FF2B5EF4-FFF2-40B4-BE49-F238E27FC236}">
                <a16:creationId xmlns:a16="http://schemas.microsoft.com/office/drawing/2014/main" id="{C0B412E0-20D9-9C02-797F-E1BB76C5149B}"/>
              </a:ext>
            </a:extLst>
          </p:cNvPr>
          <p:cNvGraphicFramePr/>
          <p:nvPr>
            <p:extLst>
              <p:ext uri="{D42A27DB-BD31-4B8C-83A1-F6EECF244321}">
                <p14:modId xmlns:p14="http://schemas.microsoft.com/office/powerpoint/2010/main" val="998964978"/>
              </p:ext>
            </p:extLst>
          </p:nvPr>
        </p:nvGraphicFramePr>
        <p:xfrm>
          <a:off x="247828" y="1993663"/>
          <a:ext cx="5503492" cy="387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C0B412E0-20D9-9C02-797F-E1BB76C5149B}"/>
              </a:ext>
            </a:extLst>
          </p:cNvPr>
          <p:cNvGraphicFramePr/>
          <p:nvPr>
            <p:extLst>
              <p:ext uri="{D42A27DB-BD31-4B8C-83A1-F6EECF244321}">
                <p14:modId xmlns:p14="http://schemas.microsoft.com/office/powerpoint/2010/main" val="2494273350"/>
              </p:ext>
            </p:extLst>
          </p:nvPr>
        </p:nvGraphicFramePr>
        <p:xfrm>
          <a:off x="6315342" y="1968025"/>
          <a:ext cx="5708591" cy="38785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34A347B-2C40-A7FA-D504-96B06C08A9D2}"/>
              </a:ext>
            </a:extLst>
          </p:cNvPr>
          <p:cNvSpPr txBox="1"/>
          <p:nvPr/>
        </p:nvSpPr>
        <p:spPr>
          <a:xfrm>
            <a:off x="1333144" y="1725634"/>
            <a:ext cx="2944026" cy="323165"/>
          </a:xfrm>
          <a:prstGeom prst="rect">
            <a:avLst/>
          </a:prstGeom>
          <a:noFill/>
        </p:spPr>
        <p:txBody>
          <a:bodyPr wrap="square">
            <a:spAutoFit/>
          </a:bodyPr>
          <a:lstStyle/>
          <a:p>
            <a:r>
              <a:rPr lang="lv-LV" sz="1500" b="1" dirty="0"/>
              <a:t>Ietekme uz nodarbināto skaitu (%)</a:t>
            </a:r>
          </a:p>
        </p:txBody>
      </p:sp>
      <p:sp>
        <p:nvSpPr>
          <p:cNvPr id="10" name="TextBox 9">
            <a:extLst>
              <a:ext uri="{FF2B5EF4-FFF2-40B4-BE49-F238E27FC236}">
                <a16:creationId xmlns:a16="http://schemas.microsoft.com/office/drawing/2014/main" id="{6AA34328-7EC0-4671-5CFA-90DB6EC5DEDD}"/>
              </a:ext>
            </a:extLst>
          </p:cNvPr>
          <p:cNvSpPr txBox="1"/>
          <p:nvPr/>
        </p:nvSpPr>
        <p:spPr>
          <a:xfrm>
            <a:off x="7447660" y="1494801"/>
            <a:ext cx="3878356" cy="553998"/>
          </a:xfrm>
          <a:prstGeom prst="rect">
            <a:avLst/>
          </a:prstGeom>
          <a:noFill/>
        </p:spPr>
        <p:txBody>
          <a:bodyPr wrap="square">
            <a:spAutoFit/>
          </a:bodyPr>
          <a:lstStyle/>
          <a:p>
            <a:pPr algn="ctr"/>
            <a:r>
              <a:rPr lang="lv-LV" sz="1500" b="1" dirty="0"/>
              <a:t>Ietekme uz bezdarba līmeni </a:t>
            </a:r>
          </a:p>
          <a:p>
            <a:pPr algn="ctr"/>
            <a:r>
              <a:rPr lang="lv-LV" sz="1500" b="1" dirty="0"/>
              <a:t>(</a:t>
            </a:r>
            <a:r>
              <a:rPr lang="lv-LV" sz="1500" b="1" dirty="0" err="1"/>
              <a:t>pp</a:t>
            </a:r>
            <a:r>
              <a:rPr lang="lv-LV" sz="1500" b="1" dirty="0"/>
              <a:t>. no ekonomiski aktīvajiem iedzīvotājiem) </a:t>
            </a:r>
          </a:p>
        </p:txBody>
      </p:sp>
      <p:sp>
        <p:nvSpPr>
          <p:cNvPr id="4" name="TextBox 3">
            <a:extLst>
              <a:ext uri="{FF2B5EF4-FFF2-40B4-BE49-F238E27FC236}">
                <a16:creationId xmlns:a16="http://schemas.microsoft.com/office/drawing/2014/main" id="{0CC2AA7F-EBCE-DA82-C898-2250D2CA28BE}"/>
              </a:ext>
            </a:extLst>
          </p:cNvPr>
          <p:cNvSpPr txBox="1"/>
          <p:nvPr/>
        </p:nvSpPr>
        <p:spPr>
          <a:xfrm>
            <a:off x="117469" y="5888425"/>
            <a:ext cx="8503846" cy="307777"/>
          </a:xfrm>
          <a:prstGeom prst="rect">
            <a:avLst/>
          </a:prstGeom>
          <a:noFill/>
        </p:spPr>
        <p:txBody>
          <a:bodyPr wrap="square">
            <a:spAutoFit/>
          </a:bodyPr>
          <a:lstStyle/>
          <a:p>
            <a:r>
              <a:rPr lang="lv-LV" sz="1400" dirty="0"/>
              <a:t>Nodarbināto skaits transporta pasākumu īstenošanas dēļ pieaug par 1.0 %. Attiecīgi samazinās bezdarba līmenis. </a:t>
            </a:r>
          </a:p>
        </p:txBody>
      </p:sp>
    </p:spTree>
    <p:extLst>
      <p:ext uri="{BB962C8B-B14F-4D97-AF65-F5344CB8AC3E}">
        <p14:creationId xmlns:p14="http://schemas.microsoft.com/office/powerpoint/2010/main" val="4120935651"/>
      </p:ext>
    </p:extLst>
  </p:cSld>
  <p:clrMapOvr>
    <a:masterClrMapping/>
  </p:clrMapOvr>
</p:sld>
</file>

<file path=ppt/theme/theme1.xml><?xml version="1.0" encoding="utf-8"?>
<a:theme xmlns:a="http://schemas.openxmlformats.org/drawingml/2006/main" name="Office dizains">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d02f3f1-149f-4347-b8f3-09d696340d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57263818468244A431A410B0DE07A8" ma:contentTypeVersion="18" ma:contentTypeDescription="Create a new document." ma:contentTypeScope="" ma:versionID="8c605a0e1ba8488f2950560f44dcbd2f">
  <xsd:schema xmlns:xsd="http://www.w3.org/2001/XMLSchema" xmlns:xs="http://www.w3.org/2001/XMLSchema" xmlns:p="http://schemas.microsoft.com/office/2006/metadata/properties" xmlns:ns3="fd02f3f1-149f-4347-b8f3-09d696340dff" xmlns:ns4="6229c1b4-915d-405f-a4fb-1b2b0e7febfe" targetNamespace="http://schemas.microsoft.com/office/2006/metadata/properties" ma:root="true" ma:fieldsID="2e757299582a5ec13a6fee7613afa1b4" ns3:_="" ns4:_="">
    <xsd:import namespace="fd02f3f1-149f-4347-b8f3-09d696340dff"/>
    <xsd:import namespace="6229c1b4-915d-405f-a4fb-1b2b0e7febf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element ref="ns3:MediaServiceAutoTags" minOccurs="0"/>
                <xsd:element ref="ns3:MediaServiceObjectDetectorVersions" minOccurs="0"/>
                <xsd:element ref="ns3:MediaServiceGenerationTime" minOccurs="0"/>
                <xsd:element ref="ns3:MediaServiceEventHashCode" minOccurs="0"/>
                <xsd:element ref="ns3:MediaServiceSystemTags" minOccurs="0"/>
                <xsd:element ref="ns3:MediaServiceOCR"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2f3f1-149f-4347-b8f3-09d696340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29c1b4-915d-405f-a4fb-1b2b0e7febf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EADD7C-15FC-48DA-B363-DE3914A75BD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229c1b4-915d-405f-a4fb-1b2b0e7febfe"/>
    <ds:schemaRef ds:uri="http://purl.org/dc/terms/"/>
    <ds:schemaRef ds:uri="http://schemas.openxmlformats.org/package/2006/metadata/core-properties"/>
    <ds:schemaRef ds:uri="fd02f3f1-149f-4347-b8f3-09d696340dff"/>
    <ds:schemaRef ds:uri="http://www.w3.org/XML/1998/namespace"/>
    <ds:schemaRef ds:uri="http://purl.org/dc/dcmitype/"/>
  </ds:schemaRefs>
</ds:datastoreItem>
</file>

<file path=customXml/itemProps2.xml><?xml version="1.0" encoding="utf-8"?>
<ds:datastoreItem xmlns:ds="http://schemas.openxmlformats.org/officeDocument/2006/customXml" ds:itemID="{5A79183B-8481-406F-9CC0-33F9DD5C4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2f3f1-149f-4347-b8f3-09d696340dff"/>
    <ds:schemaRef ds:uri="6229c1b4-915d-405f-a4fb-1b2b0e7feb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3C66FE-E747-4EA3-9412-A6DBE1A6C8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1476</TotalTime>
  <Words>2029</Words>
  <Application>Microsoft Office PowerPoint</Application>
  <PresentationFormat>Widescreen</PresentationFormat>
  <Paragraphs>159</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dizains</vt:lpstr>
      <vt:lpstr>NEKP pasākumu sociālekonomiskās  ietekmes novērtējums: Transporta pasākumi </vt:lpstr>
      <vt:lpstr>LU pētnieki pielietoja tās rīcībā esošo vispārējā līdzsvara modeli (VLA; Computable General Equilibrium), lai novērtētu dažādu NEKP pasākumu grupu ietekmi uz sociālekonomiskiem rādītājiem.   VLA modeli izveidoja Grieķijas kompānijas E3Modelling eksperti Eiropas Komisijas tehniskās palīdzības programmas ietvaros (2021. – 2022. gadā), ar LU un EM līdzdalību. LU pētnieki aprobēja un precizēja VLA modeli 2023. – 2024. gadā.   VLA modelis ir datorsimulācija GAMS datorprogrammā - tiek izmantota vienādojumu sistēma, kas raksturo visu tautsaimniecības nozaru mijiedarbību. Visas šīs mijiedarbības ir jāņem vērā, lai iegūtu ticamus rezultātus. </vt:lpstr>
      <vt:lpstr>Ko varam iegūt no VLA modeļa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subject/>
  <dc:creator>KID</dc:creator>
  <cp:keywords/>
  <dc:description/>
  <cp:lastModifiedBy>Oļegs Krasnopjorovs</cp:lastModifiedBy>
  <cp:revision>72</cp:revision>
  <dcterms:created xsi:type="dcterms:W3CDTF">2020-06-09T12:17:55Z</dcterms:created>
  <dcterms:modified xsi:type="dcterms:W3CDTF">2024-11-06T13:20:46Z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0x0101000B57263818468244A431A410B0DE07A8</vt:lpwstr>
  </property>
</Properties>
</file>