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 bookmarkIdSeed="2">
  <p:sldMasterIdLst>
    <p:sldMasterId id="2147483682" r:id="rId1"/>
  </p:sldMasterIdLst>
  <p:notesMasterIdLst>
    <p:notesMasterId r:id="rId19"/>
  </p:notesMasterIdLst>
  <p:sldIdLst>
    <p:sldId id="266" r:id="rId2"/>
    <p:sldId id="321" r:id="rId3"/>
    <p:sldId id="1521" r:id="rId4"/>
    <p:sldId id="1522" r:id="rId5"/>
    <p:sldId id="1523" r:id="rId6"/>
    <p:sldId id="1515" r:id="rId7"/>
    <p:sldId id="1506" r:id="rId8"/>
    <p:sldId id="1518" r:id="rId9"/>
    <p:sldId id="1511" r:id="rId10"/>
    <p:sldId id="355" r:id="rId11"/>
    <p:sldId id="1519" r:id="rId12"/>
    <p:sldId id="1520" r:id="rId13"/>
    <p:sldId id="1507" r:id="rId14"/>
    <p:sldId id="1509" r:id="rId15"/>
    <p:sldId id="1505" r:id="rId16"/>
    <p:sldId id="1512" r:id="rId17"/>
    <p:sldId id="151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 Pro Cond Light" panose="020B0604020202020204" charset="0"/>
      <p:regular r:id="rId24"/>
      <p:italic r:id="rId25"/>
    </p:embeddedFont>
    <p:embeddedFont>
      <p:font typeface="Verdana Pro Cond Black" panose="020B0604020202020204" charset="0"/>
      <p:bold r:id="rId26"/>
      <p:boldItalic r:id="rId27"/>
    </p:embeddedFont>
    <p:embeddedFont>
      <p:font typeface="Verdana Pro Black" panose="020B0604020202020204" charset="0"/>
      <p:bold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F"/>
    <a:srgbClr val="E88B33"/>
    <a:srgbClr val="F0FEF5"/>
    <a:srgbClr val="E5EBF7"/>
    <a:srgbClr val="F9FDE9"/>
    <a:srgbClr val="54D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 autoAdjust="0"/>
    <p:restoredTop sz="82695" autoAdjust="0"/>
  </p:normalViewPr>
  <p:slideViewPr>
    <p:cSldViewPr snapToGrid="0">
      <p:cViewPr varScale="1">
        <p:scale>
          <a:sx n="60" d="100"/>
          <a:sy n="60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1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1054226530856"/>
          <c:y val="4.2611509011708862E-2"/>
          <c:w val="0.85201704815129453"/>
          <c:h val="0.82086207017508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alpha val="38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SEG emisijas kopā</c:v>
                </c:pt>
                <c:pt idx="1">
                  <c:v>Tautsaimniecības nozarēs</c:v>
                </c:pt>
                <c:pt idx="2">
                  <c:v>Mājsaimniecības darbība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13580</c:v>
                </c:pt>
                <c:pt idx="1">
                  <c:v>11420.2</c:v>
                </c:pt>
                <c:pt idx="2">
                  <c:v>2159.8000000000002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0-4E9C-A22A-3BB7045C73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508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E80-4E9C-A22A-3BB7045C7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SEG emisijas kopā</c:v>
                </c:pt>
                <c:pt idx="1">
                  <c:v>Tautsaimniecības nozarēs</c:v>
                </c:pt>
                <c:pt idx="2">
                  <c:v>Mājsaimniecības darbība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11979.2</c:v>
                </c:pt>
                <c:pt idx="1">
                  <c:v>9290.5</c:v>
                </c:pt>
                <c:pt idx="2">
                  <c:v>2287.1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80-4E9C-A22A-3BB7045C7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72"/>
        <c:axId val="836252239"/>
        <c:axId val="836250799"/>
      </c:barChart>
      <c:catAx>
        <c:axId val="83625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36250799"/>
        <c:crosses val="autoZero"/>
        <c:auto val="1"/>
        <c:lblAlgn val="ctr"/>
        <c:lblOffset val="100"/>
        <c:noMultiLvlLbl val="0"/>
      </c:catAx>
      <c:valAx>
        <c:axId val="836250799"/>
        <c:scaling>
          <c:orientation val="minMax"/>
          <c:max val="14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3625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932349311669474"/>
          <c:y val="0.23752301768789402"/>
          <c:w val="0.20396860967688057"/>
          <c:h val="6.5197743938688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Sheet1!$A$2:$B$36</cx:f>
        <cx:lvl ptCount="35">
          <cx:pt idx="0">Enerģētika</cx:pt>
          <cx:pt idx="1">Transports</cx:pt>
          <cx:pt idx="2">Rūpnieciskie procesi</cx:pt>
          <cx:pt idx="3">Lauksaimniecība</cx:pt>
          <cx:pt idx="4">Atkritumi un notekūdeņi</cx:pt>
          <cx:pt idx="5">Enerģētika</cx:pt>
          <cx:pt idx="6">Transports</cx:pt>
          <cx:pt idx="7">Rūpnieciskie procesi</cx:pt>
          <cx:pt idx="8">Lauksaimniecība</cx:pt>
          <cx:pt idx="9">Atkritumi un notekūdeņi</cx:pt>
          <cx:pt idx="10">Enerģētika</cx:pt>
          <cx:pt idx="11">Transports</cx:pt>
          <cx:pt idx="12">Rūpnieciskie procesi</cx:pt>
          <cx:pt idx="13">Lauksaimniecība</cx:pt>
          <cx:pt idx="14">Atkritumi un notekūdeņi</cx:pt>
          <cx:pt idx="15">Enerģētika</cx:pt>
          <cx:pt idx="16">Transports</cx:pt>
          <cx:pt idx="17">Rūpnieciskie procesi</cx:pt>
          <cx:pt idx="18">Lauksaimniecība</cx:pt>
          <cx:pt idx="19">Atkritumi un notekūdeņi</cx:pt>
          <cx:pt idx="20">Enerģētika</cx:pt>
          <cx:pt idx="21">Transports</cx:pt>
          <cx:pt idx="22">Rūpnieciskie procesi</cx:pt>
          <cx:pt idx="23">Lauksaimniecība</cx:pt>
          <cx:pt idx="24">Atkritumi un notekūdeņi</cx:pt>
          <cx:pt idx="25">Enerģētika</cx:pt>
          <cx:pt idx="26">Transports</cx:pt>
          <cx:pt idx="27">Rūpnieciskie procesi</cx:pt>
          <cx:pt idx="28">Lauksaimniecība</cx:pt>
          <cx:pt idx="29">Atkritumi un notekūdeņi</cx:pt>
          <cx:pt idx="30">Enerģētika</cx:pt>
          <cx:pt idx="31">Transports</cx:pt>
          <cx:pt idx="32">Rūpnieciskie procesi</cx:pt>
          <cx:pt idx="33">Lauksaimniecība</cx:pt>
          <cx:pt idx="34">Atkritumi un notekūdeņi</cx:pt>
        </cx:lvl>
        <cx:lvl ptCount="35">
          <cx:pt idx="0">ENERĢĒTIKA</cx:pt>
          <cx:pt idx="1">ENERĢĒTIKA</cx:pt>
          <cx:pt idx="2">ENERĢĒTIKA</cx:pt>
          <cx:pt idx="3">ENERĢĒTIKA</cx:pt>
          <cx:pt idx="4">ENERĢĒTIKA</cx:pt>
          <cx:pt idx="5">TRANSPORTS</cx:pt>
          <cx:pt idx="6">TRANSPORTS</cx:pt>
          <cx:pt idx="7">TRANSPORTS</cx:pt>
          <cx:pt idx="8">TRANSPORTS</cx:pt>
          <cx:pt idx="9">TRANSPORTS</cx:pt>
          <cx:pt idx="10">RŪPNIECĪBA</cx:pt>
          <cx:pt idx="11">RŪPNIECĪBA</cx:pt>
          <cx:pt idx="12">RŪPNIECĪBA</cx:pt>
          <cx:pt idx="13">RŪPNIECĪBA</cx:pt>
          <cx:pt idx="14">RŪPNIECĪBA</cx:pt>
          <cx:pt idx="15">LAUKSAIMNIECĪBA</cx:pt>
          <cx:pt idx="16">LAUKSAIMNIECĪBA</cx:pt>
          <cx:pt idx="17">LAUKSAIMNIECĪBA</cx:pt>
          <cx:pt idx="18">LAUKSAIMNIECĪBA</cx:pt>
          <cx:pt idx="19">LAUKSAIMNIECĪBA</cx:pt>
          <cx:pt idx="20">ATKRITUMU APSAIMNIEKOŠANA</cx:pt>
          <cx:pt idx="21">ATKRITUMU APSAIMNIEKOŠANA</cx:pt>
          <cx:pt idx="22">ATKRITUMU APSAIMNIEKOŠANA</cx:pt>
          <cx:pt idx="23">ATKRITUMU APSAIMNIEKOŠANA</cx:pt>
          <cx:pt idx="24">ATKRITUMU APSAIMNIEKOŠANA</cx:pt>
          <cx:pt idx="25">NEKUSTAMIE ĪPAŠUMI</cx:pt>
          <cx:pt idx="26">NEKUSTAMIE ĪPAŠUMI</cx:pt>
          <cx:pt idx="27">NEKUSTAMIE ĪPAŠUMI</cx:pt>
          <cx:pt idx="28">NEKUSTAMIE ĪPAŠUMI</cx:pt>
          <cx:pt idx="29">NEKUSTAMIE ĪPAŠUMI</cx:pt>
          <cx:pt idx="30">Pārējās nozares</cx:pt>
          <cx:pt idx="31">Pārējās nozares</cx:pt>
          <cx:pt idx="32">Pārējās nozares</cx:pt>
          <cx:pt idx="33">Pārējās nozares</cx:pt>
          <cx:pt idx="34">Pārējās nozares</cx:pt>
        </cx:lvl>
      </cx:strDim>
      <cx:numDim type="size">
        <cx:f>Sheet1!$C$2:$C$36</cx:f>
        <cx:lvl ptCount="35" formatCode="0.0">
          <cx:pt idx="0">1069.2104043898576</cx:pt>
          <cx:pt idx="1">15.722662655192684</cx:pt>
          <cx:pt idx="2">0.0011506537205705602</cx:pt>
          <cx:pt idx="3">0</cx:pt>
          <cx:pt idx="4">12.505163968083645</cx:pt>
          <cx:pt idx="5">60.236206095964526</cx:pt>
          <cx:pt idx="6">2438.2436765914904</cx:pt>
          <cx:pt idx="7">29.548707438541314</cx:pt>
          <cx:pt idx="8">0</cx:pt>
          <cx:pt idx="9">0</cx:pt>
          <cx:pt idx="10">512.30370484827802</cx:pt>
          <cx:pt idx="11">146.07806009917687</cx:pt>
          <cx:pt idx="12">598.67683776947979</cx:pt>
          <cx:pt idx="13">0</cx:pt>
          <cx:pt idx="14">2.996540596973865</cx:pt>
          <cx:pt idx="15">543.29839691063103</cx:pt>
          <cx:pt idx="16">154.41730005836368</cx:pt>
          <cx:pt idx="17">1.0060643217396283</cx:pt>
          <cx:pt idx="18">2279.5818718091446</cx:pt>
          <cx:pt idx="19">3.7314822089113187</cx:pt>
          <cx:pt idx="20">16.054079752593555</cx:pt>
          <cx:pt idx="21">30.093663430296669</cx:pt>
          <cx:pt idx="22">63.432662702121071</cx:pt>
          <cx:pt idx="23">0</cx:pt>
          <cx:pt idx="24">426.89093341696042</cx:pt>
          <cx:pt idx="25">93.915976122461629</cx:pt>
          <cx:pt idx="26">16.622031599648722</cx:pt>
          <cx:pt idx="27">5.6945562223658506</cx:pt>
          <cx:pt idx="28">0</cx:pt>
          <cx:pt idx="29">0.24390388132632065</cx:pt>
          <cx:pt idx="30">430.99576263553945</cx:pt>
          <cx:pt idx="31">702.17112850677347</cx:pt>
          <cx:pt idx="32">68.672425226656912</cx:pt>
          <cx:pt idx="33">0</cx:pt>
          <cx:pt idx="34">0.56168818674449139</cx:pt>
        </cx:lvl>
      </cx:numDim>
    </cx:data>
  </cx:chartData>
  <cx:chart>
    <cx:plotArea>
      <cx:plotAreaRegion>
        <cx:series layoutId="treemap" uniqueId="{3E9634ED-8D88-4D5F-B615-BC46ACE20F3B}">
          <cx:dataPt idx="36">
            <cx:spPr>
              <a:solidFill>
                <a:srgbClr val="44546A">
                  <a:lumMod val="20000"/>
                  <a:lumOff val="8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/>
                </a:pPr>
                <a:endParaRPr lang="en-US" sz="800" b="0" i="0" u="none" strike="noStrike" baseline="0">
                  <a:solidFill>
                    <a:prstClr val="white"/>
                  </a:solidFill>
                  <a:latin typeface="Verdana Pro Cond Light"/>
                </a:endParaRPr>
              </a:p>
            </cx:txPr>
            <cx:visibility seriesName="0" categoryName="1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en-US" sz="1200" b="1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ENERĢĒTIKA</a:t>
                  </a:r>
                </a:p>
              </cx:txPr>
              <cx:visibility seriesName="0" categoryName="1" value="1"/>
              <cx:separator>, 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n-US" sz="7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Enerģētika, 1069,210404</a:t>
                  </a:r>
                </a:p>
              </cx:txPr>
              <cx:visibility seriesName="0" categoryName="1" value="1"/>
              <cx:separator>, 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en-US" sz="1200" b="1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TRANSPORTS</a:t>
                  </a:r>
                </a:p>
              </cx:txPr>
              <cx:visibility seriesName="0" categoryName="1" value="1"/>
              <cx:separator>, </cx:separato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1"/>
                  </a:pPr>
                  <a:r>
                    <a:rPr lang="en-US" sz="1400" b="1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RŪPNIECĪBA</a:t>
                  </a:r>
                </a:p>
              </cx:txPr>
              <cx:visibility seriesName="0" categoryName="1" value="1"/>
              <cx:separator>, </cx:separator>
            </cx:dataLabel>
            <cx:dataLabel idx="1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en-US" sz="1200" b="1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LAUKSAIMNIECĪBA</a:t>
                  </a:r>
                </a:p>
              </cx:txPr>
              <cx:visibility seriesName="0" categoryName="1" value="1"/>
              <cx:separator>, </cx:separator>
            </cx:dataLabel>
            <cx:dataLabel idx="2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n-US" sz="8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ATKRITUMU APSAIMNIEKOŠANA</a:t>
                  </a:r>
                </a:p>
              </cx:txPr>
              <cx:visibility seriesName="0" categoryName="1" value="1"/>
              <cx:separator>, </cx:separator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n-US" sz="6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Transports, 30,09366343</a:t>
                  </a:r>
                </a:p>
              </cx:txPr>
              <cx:visibility seriesName="0" categoryName="1" value="1"/>
              <cx:separator>, </cx:separator>
            </cx:dataLabel>
            <cx:dataLabel idx="2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en-US" sz="5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Rūpnieciskie procesi, 63,4326627</a:t>
                  </a:r>
                </a:p>
              </cx:txPr>
              <cx:visibility seriesName="0" categoryName="1" value="1"/>
              <cx:separator>, </cx:separator>
            </cx:dataLabel>
            <cx:dataLabel idx="2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n-US" sz="6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Atkritumi un notekūdeņi, 426,8909334</a:t>
                  </a:r>
                </a:p>
              </cx:txPr>
              <cx:visibility seriesName="0" categoryName="1" value="1"/>
              <cx:separator>, </cx:separator>
            </cx:dataLabel>
            <cx:dataLabel idx="3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en-US" sz="5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Enerģētika, 93,91597612</a:t>
                  </a:r>
                </a:p>
              </cx:txPr>
              <cx:visibility seriesName="0" categoryName="1" value="1"/>
              <cx:separator>, </cx:separator>
            </cx:dataLabel>
            <cx:dataLabel idx="3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800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Pārējās nozares</a:t>
                  </a:r>
                </a:p>
              </cx:txPr>
              <cx:visibility seriesName="0" categoryName="1" value="1"/>
              <cx:separator>, </cx:separator>
            </cx:dataLabel>
            <cx:dataLabel idx="3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800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Enerģētika, 430,9957626</a:t>
                  </a:r>
                </a:p>
              </cx:txPr>
              <cx:visibility seriesName="0" categoryName="1" value="1"/>
              <cx:separator>, </cx:separator>
            </cx:dataLabel>
            <cx:dataLabel idx="3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800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Transports, 702,1711285</a:t>
                  </a:r>
                </a:p>
              </cx:txPr>
              <cx:visibility seriesName="0" categoryName="1" value="1"/>
              <cx:separator>, </cx:separator>
            </cx:dataLabel>
            <cx:dataLabel idx="3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tx1"/>
                      </a:solidFill>
                    </a:defRPr>
                  </a:pPr>
                  <a:r>
                    <a:rPr lang="en-US" sz="500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Rūpnieciskie procesi, 68,67242523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/>
        </cx:series>
      </cx:plotAreaRegion>
    </cx:plotArea>
  </cx:chart>
  <cx:spPr>
    <a:ln w="53975">
      <a:solidFill>
        <a:schemeClr val="accent1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Sheet1!$A$2:$B$50</cx:f>
        <cx:lvl ptCount="49">
          <cx:pt idx="0">Mājokļi</cx:pt>
          <cx:pt idx="1">Citas ēkas un celtnes</cx:pt>
          <cx:pt idx="2">Transportlīdzekļi</cx:pt>
          <cx:pt idx="3">IKT aprīkojums</cx:pt>
          <cx:pt idx="4">Citas mašīnas un iekārtas</cx:pt>
          <cx:pt idx="5">Kultivētie bioloģiskie resursi</cx:pt>
          <cx:pt idx="6">Intelektuālā īpašuma produkti</cx:pt>
          <cx:pt idx="7">Mājokļi</cx:pt>
          <cx:pt idx="8">Citas ēkas un celtnes</cx:pt>
          <cx:pt idx="9">Transportlīdzekļi</cx:pt>
          <cx:pt idx="10">IKT aprīkojums</cx:pt>
          <cx:pt idx="11">Citas mašīnas un iekārtas</cx:pt>
          <cx:pt idx="12">Kultivētie bioloģiskie resursi</cx:pt>
          <cx:pt idx="13">Intelektuālā īpašuma produkti</cx:pt>
          <cx:pt idx="14">Mājokļi</cx:pt>
          <cx:pt idx="15">Citas ēkas un celtnes</cx:pt>
          <cx:pt idx="16">Transportlīdzekļi</cx:pt>
          <cx:pt idx="17">IKT aprīkojums</cx:pt>
          <cx:pt idx="18">Citas mašīnas un iekārtas</cx:pt>
          <cx:pt idx="19">Kultivētie bioloģiskie resursi</cx:pt>
          <cx:pt idx="20">Intelektuālā īpašuma produkti</cx:pt>
          <cx:pt idx="21">Mājokļi</cx:pt>
          <cx:pt idx="22">Citas ēkas un celtnes</cx:pt>
          <cx:pt idx="23">Transportlīdzekļi</cx:pt>
          <cx:pt idx="24">IKT aprīkojums</cx:pt>
          <cx:pt idx="25">Citas mašīnas un iekārtas</cx:pt>
          <cx:pt idx="26">Kultivētie bioloģiskie resursi</cx:pt>
          <cx:pt idx="27">Intelektuālā īpašuma produkti</cx:pt>
          <cx:pt idx="28">Mājokļi</cx:pt>
          <cx:pt idx="29">Citas ēkas un celtnes</cx:pt>
          <cx:pt idx="30">Transportlīdzekļi</cx:pt>
          <cx:pt idx="31">IKT aprīkojums</cx:pt>
          <cx:pt idx="32">Citas mašīnas un iekārtas</cx:pt>
          <cx:pt idx="33">Kultivētie bioloģiskie resursi</cx:pt>
          <cx:pt idx="34">Intelektuālā īpašuma produkti</cx:pt>
          <cx:pt idx="35">Mājokļi</cx:pt>
          <cx:pt idx="36">Citas ēkas un celtnes</cx:pt>
          <cx:pt idx="37">Transportlīdzekļi</cx:pt>
          <cx:pt idx="38">IKT aprīkojums</cx:pt>
          <cx:pt idx="39">Citas mašīnas un iekārtas</cx:pt>
          <cx:pt idx="40">Kultivētie bioloģiskie resursi</cx:pt>
          <cx:pt idx="41">Intelektuālā īpašuma produkti</cx:pt>
          <cx:pt idx="42">Mājokļi</cx:pt>
          <cx:pt idx="43">Citas ēkas un celtnes</cx:pt>
          <cx:pt idx="44">Transportlīdzekļi</cx:pt>
          <cx:pt idx="45">IKT aprīkojums</cx:pt>
          <cx:pt idx="46">Citas mašīnas un iekārtas</cx:pt>
          <cx:pt idx="47">Kultivētie bioloģiskie resursi</cx:pt>
          <cx:pt idx="48">Intelektuālā īpašuma produkti</cx:pt>
        </cx:lvl>
        <cx:lvl ptCount="49">
          <cx:pt idx="0">ENERĢĒTIKA</cx:pt>
          <cx:pt idx="1">ENERĢĒTIKA</cx:pt>
          <cx:pt idx="2">ENERĢĒTIKA</cx:pt>
          <cx:pt idx="3">ENERĢĒTIKA</cx:pt>
          <cx:pt idx="4">ENERĢĒTIKA</cx:pt>
          <cx:pt idx="5">ENERĢĒTIKA</cx:pt>
          <cx:pt idx="6">ENERĢĒTIKA</cx:pt>
          <cx:pt idx="7">TRANSPORTS</cx:pt>
          <cx:pt idx="8">TRANSPORTS</cx:pt>
          <cx:pt idx="9">TRANSPORTS</cx:pt>
          <cx:pt idx="10">TRANSPORTS</cx:pt>
          <cx:pt idx="11">TRANSPORTS</cx:pt>
          <cx:pt idx="12">TRANSPORTS</cx:pt>
          <cx:pt idx="13">TRANSPORTS</cx:pt>
          <cx:pt idx="14">RŪPNIECĪBA</cx:pt>
          <cx:pt idx="15">RŪPNIECĪBA</cx:pt>
          <cx:pt idx="16">RŪPNIECĪBA</cx:pt>
          <cx:pt idx="17">RŪPNIECĪBA</cx:pt>
          <cx:pt idx="18">RŪPNIECĪBA</cx:pt>
          <cx:pt idx="19">RŪPNIECĪBA</cx:pt>
          <cx:pt idx="20">RŪPNIECĪBA</cx:pt>
          <cx:pt idx="21">LAUKSAIMNIECĪBA</cx:pt>
          <cx:pt idx="22">LAUKSAIMNIECĪBA</cx:pt>
          <cx:pt idx="23">LAUKSAIMNIECĪBA</cx:pt>
          <cx:pt idx="24">LAUKSAIMNIECĪBA</cx:pt>
          <cx:pt idx="25">LAUKSAIMNIECĪBA</cx:pt>
          <cx:pt idx="26">LAUKSAIMNIECĪBA</cx:pt>
          <cx:pt idx="27">LAUKSAIMNIECĪBA</cx:pt>
          <cx:pt idx="28">ATKRITUMU APSAIMNIEKOŠANA</cx:pt>
          <cx:pt idx="29">ATKRITUMU APSAIMNIEKOŠANA</cx:pt>
          <cx:pt idx="30">ATKRITUMU APSAIMNIEKOŠANA</cx:pt>
          <cx:pt idx="31">ATKRITUMU APSAIMNIEKOŠANA</cx:pt>
          <cx:pt idx="32">ATKRITUMU APSAIMNIEKOŠANA</cx:pt>
          <cx:pt idx="33">ATKRITUMU APSAIMNIEKOŠANA</cx:pt>
          <cx:pt idx="34">ATKRITUMU APSAIMNIEKOŠANA</cx:pt>
          <cx:pt idx="35">NEKUSTAMIE ĪPAŠUMI</cx:pt>
          <cx:pt idx="36">NEKUSTAMIE ĪPAŠUMI</cx:pt>
          <cx:pt idx="37">NEKUSTAMIE ĪPAŠUMI</cx:pt>
          <cx:pt idx="38">NEKUSTAMIE ĪPAŠUMI</cx:pt>
          <cx:pt idx="39">NEKUSTAMIE ĪPAŠUMI</cx:pt>
          <cx:pt idx="40">NEKUSTAMIE ĪPAŠUMI</cx:pt>
          <cx:pt idx="41">NEKUSTAMIE ĪPAŠUMI</cx:pt>
          <cx:pt idx="42">Pārējās nozares</cx:pt>
          <cx:pt idx="43">Pārējās nozares</cx:pt>
          <cx:pt idx="44">Pārējās nozares</cx:pt>
          <cx:pt idx="45">Pārējās nozares</cx:pt>
          <cx:pt idx="46">Pārējās nozares</cx:pt>
          <cx:pt idx="47">Pārējās nozares</cx:pt>
          <cx:pt idx="48">Pārējās nozares</cx:pt>
        </cx:lvl>
      </cx:strDim>
      <cx:numDim type="size">
        <cx:f>Sheet1!$C$2:$C$50</cx:f>
        <cx:lvl ptCount="49" formatCode="General">
          <cx:pt idx="0">7.9000000000000004</cx:pt>
          <cx:pt idx="1">9982.2999999999993</cx:pt>
          <cx:pt idx="2">303.19999999999999</cx:pt>
          <cx:pt idx="3">196.59999999999999</cx:pt>
          <cx:pt idx="4">1881.2</cx:pt>
          <cx:pt idx="5">1.3</cx:pt>
          <cx:pt idx="6">59.600000000000001</cx:pt>
          <cx:pt idx="7">29</cx:pt>
          <cx:pt idx="8">11106.700000000001</cx:pt>
          <cx:pt idx="9">3953.0999999999999</cx:pt>
          <cx:pt idx="10">386.80000000000001</cx:pt>
          <cx:pt idx="11">1476.2</cx:pt>
          <cx:pt idx="12">0.69999999999999996</cx:pt>
          <cx:pt idx="13">51.600000000000001</cx:pt>
          <cx:pt idx="14">151.40000000000001</cx:pt>
          <cx:pt idx="15">8635.8999999999996</cx:pt>
          <cx:pt idx="16">619</cx:pt>
          <cx:pt idx="17">60.100000000000001</cx:pt>
          <cx:pt idx="18">7129</cx:pt>
          <cx:pt idx="19">8.8000000000000007</cx:pt>
          <cx:pt idx="20">382.89999999999998</cx:pt>
          <cx:pt idx="21">29.5</cx:pt>
          <cx:pt idx="22">18506.299999999999</cx:pt>
          <cx:pt idx="23">784.29999999999995</cx:pt>
          <cx:pt idx="24">17.800000000000001</cx:pt>
          <cx:pt idx="25">3099.1999999999998</cx:pt>
          <cx:pt idx="26">225.5</cx:pt>
          <cx:pt idx="27">29.100000000000001</cx:pt>
          <cx:pt idx="28">9.8000000000000007</cx:pt>
          <cx:pt idx="29">5778.8000000000002</cx:pt>
          <cx:pt idx="30">114</cx:pt>
          <cx:pt idx="31">14.1</cx:pt>
          <cx:pt idx="32">325.60000000000002</cx:pt>
          <cx:pt idx="33">0</cx:pt>
          <cx:pt idx="34">7.5999999999999996</cx:pt>
          <cx:pt idx="35">98982.800000000003</cx:pt>
          <cx:pt idx="36">15742.9</cx:pt>
          <cx:pt idx="37">184.80000000000001</cx:pt>
          <cx:pt idx="38">34.399999999999999</cx:pt>
          <cx:pt idx="39">783.20000000000005</cx:pt>
          <cx:pt idx="40">20.100000000000001</cx:pt>
          <cx:pt idx="41">25.800000000000001</cx:pt>
          <cx:pt idx="42">8843.4999999999854</cx:pt>
          <cx:pt idx="43">62085.100000000006</cx:pt>
          <cx:pt idx="44">2653.1999999999998</cx:pt>
          <cx:pt idx="45">1314.4000000000001</cx:pt>
          <cx:pt idx="46">8324.1999999999989</cx:pt>
          <cx:pt idx="47">8.5999999999999659</cx:pt>
          <cx:pt idx="48">2646</cx:pt>
        </cx:lvl>
      </cx:numDim>
    </cx:data>
  </cx:chartData>
  <cx:chart>
    <cx:plotArea>
      <cx:plotAreaRegion>
        <cx:series layoutId="treemap" uniqueId="{415BA655-2AC9-4A21-96F9-B61BC9A0C320}">
          <cx:dataPt idx="48">
            <cx:spPr>
              <a:solidFill>
                <a:srgbClr val="E7E6E6"/>
              </a:solidFill>
            </cx:spPr>
          </cx:dataPt>
          <cx:dataLabels>
            <cx:numFmt formatCode="# ##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/>
                </a:pPr>
                <a:endParaRPr lang="en-US" sz="1050" b="0" i="0" u="none" strike="noStrike" baseline="0">
                  <a:solidFill>
                    <a:prstClr val="white"/>
                  </a:solidFill>
                  <a:latin typeface="Verdana Pro Cond Light"/>
                </a:endParaRPr>
              </a:p>
            </cx:txPr>
            <cx:visibility seriesName="0" categoryName="1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ENERĢĒTIKA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Transportlīdzekļi, 3 03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n-US" sz="7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mašīnas un iekārtas, 18 81</a:t>
                  </a:r>
                </a:p>
              </cx:txP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IKT aprīkojums, 3 87</a:t>
                  </a:r>
                </a:p>
              </cx:txP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mašīnas un iekārtas, 14 76</a:t>
                  </a:r>
                </a:p>
              </cx:txP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RŪPNIECĪBA</a:t>
                  </a:r>
                </a:p>
              </cx:txPr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Mājokļi, 1 51</a:t>
                  </a:r>
                </a:p>
              </cx:txPr>
            </cx:dataLabel>
            <cx:dataLabel idx="1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ēkas un celtnes, 86 36</a:t>
                  </a:r>
                </a:p>
              </cx:txPr>
            </cx:dataLabel>
            <cx:dataLabel idx="1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n-US" sz="8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Transportlīdzekļi, 6 19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Intelektuālā īpašuma produkti, 3 83</a:t>
                  </a:r>
                </a:p>
              </cx:txPr>
            </cx:dataLabel>
            <cx:dataLabel idx="2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LAUKSAIMNIECĪBA</a:t>
                  </a:r>
                </a:p>
              </cx:txPr>
            </cx:dataLabel>
            <cx:dataLabel idx="3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ATKRITUMU APSAIMNIEKOŠANA</a:t>
                  </a:r>
                </a:p>
              </cx:txPr>
            </cx:dataLabel>
            <cx:dataLabel idx="3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ēkas un celtnes, 57 79</a:t>
                  </a:r>
                </a:p>
              </cx:txPr>
            </cx:dataLabel>
            <cx:dataLabel idx="3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mašīnas un iekārtas, 3 26</a:t>
                  </a:r>
                </a:p>
              </cx:txPr>
            </cx:dataLabel>
            <cx:dataLabel idx="4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NEKUSTAMIE ĪPAŠUMI</a:t>
                  </a:r>
                </a:p>
              </cx:txPr>
            </cx:dataLabel>
            <cx:dataLabel idx="4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n-US" sz="6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mašīnas un iekārtas, 7 83</a:t>
                  </a:r>
                </a:p>
              </cx:txPr>
            </cx:dataLabel>
            <cx:dataLabel idx="4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Pārējās nozares</a:t>
                  </a:r>
                </a:p>
              </cx:txPr>
            </cx:dataLabel>
            <cx:dataLabel idx="4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Mājokļi, 88 43</a:t>
                  </a:r>
                </a:p>
              </cx:txPr>
            </cx:dataLabel>
            <cx:dataLabel idx="5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n-US" sz="1197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Citas ēkas un celtnes, 6 20 85</a:t>
                  </a:r>
                </a:p>
              </cx:txPr>
            </cx:dataLabel>
            <cx:dataLabel idx="5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>
                      <a:solidFill>
                        <a:schemeClr val="tx1"/>
                      </a:solidFill>
                    </a:defRPr>
                  </a:pPr>
                  <a:r>
                    <a:rPr lang="en-US" sz="1000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Transportlīdzekļi, 26 53</a:t>
                  </a:r>
                </a:p>
              </cx:txPr>
            </cx:dataLabel>
            <cx:dataLabel idx="5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chemeClr val="tx1"/>
                      </a:solidFill>
                    </a:defRPr>
                  </a:pPr>
                  <a:r>
                    <a:rPr lang="en-US" sz="700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IKT aprīkojums, 13 14</a:t>
                  </a:r>
                </a:p>
              </cx:txPr>
            </cx:dataLabel>
            <cx:dataLabel idx="5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>
                      <a:solidFill>
                        <a:schemeClr val="tx1"/>
                      </a:solidFill>
                    </a:defRPr>
                  </a:pPr>
                  <a:r>
                    <a:rPr lang="en-US" sz="1100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Citas mašīnas un iekārtas, 83 24</a:t>
                  </a:r>
                </a:p>
              </cx:txPr>
            </cx:dataLabel>
            <cx:dataLabel idx="5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chemeClr val="tx1"/>
                      </a:solidFill>
                    </a:defRPr>
                  </a:pPr>
                  <a:r>
                    <a:rPr lang="en-US" sz="700" b="0" i="0" u="none" strike="noStrike" baseline="0">
                      <a:solidFill>
                        <a:schemeClr val="tx1"/>
                      </a:solidFill>
                      <a:latin typeface="Verdana Pro Cond Light"/>
                    </a:rPr>
                    <a:t>Intelektuālā īpašuma produkti, 26 46</a:t>
                  </a:r>
                </a:p>
              </cx:txPr>
            </cx:dataLabel>
          </cx:dataLabels>
          <cx:dataId val="0"/>
          <cx:layoutPr/>
        </cx:series>
      </cx:plotAreaRegion>
    </cx:plotArea>
  </cx:chart>
  <cx:spPr>
    <a:ln w="53975">
      <a:solidFill>
        <a:schemeClr val="accent1"/>
      </a:solidFill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Sheet1!$A$2:$B$36</cx:f>
        <cx:lvl ptCount="35">
          <cx:pt idx="0">Mājokļi</cx:pt>
          <cx:pt idx="1">Citas ēkas un celtnes</cx:pt>
          <cx:pt idx="2">Transportlīdzekļi</cx:pt>
          <cx:pt idx="3">IKT aprīkojums</cx:pt>
          <cx:pt idx="4">Citas mašīnas un iekārtas</cx:pt>
          <cx:pt idx="5">Kultivētie bioloģiskie resursi</cx:pt>
          <cx:pt idx="6">Intelektuālā īpašuma produkti</cx:pt>
          <cx:pt idx="7">Mājokļi</cx:pt>
          <cx:pt idx="8">Citas ēkas un celtnes</cx:pt>
          <cx:pt idx="9">Transportlīdzekļi</cx:pt>
          <cx:pt idx="10">IKT aprīkojums</cx:pt>
          <cx:pt idx="11">Citas mašīnas un iekārtas</cx:pt>
          <cx:pt idx="12">Kultivētie bioloģiskie resursi</cx:pt>
          <cx:pt idx="13">Intelektuālā īpašuma produkti</cx:pt>
          <cx:pt idx="14">Mājokļi</cx:pt>
          <cx:pt idx="15">Citas ēkas un celtnes</cx:pt>
          <cx:pt idx="16">Transportlīdzekļi</cx:pt>
          <cx:pt idx="17">IKT aprīkojums</cx:pt>
          <cx:pt idx="18">Citas mašīnas un iekārtas</cx:pt>
          <cx:pt idx="19">Kultivētie bioloģiskie resursi</cx:pt>
          <cx:pt idx="20">Intelektuālā īpašuma produkti</cx:pt>
          <cx:pt idx="21">Mājokļi</cx:pt>
          <cx:pt idx="22">Citas ēkas un celtnes</cx:pt>
          <cx:pt idx="23">Transportlīdzekļi</cx:pt>
          <cx:pt idx="24">IKT aprīkojums</cx:pt>
          <cx:pt idx="25">Citas mašīnas un iekārtas</cx:pt>
          <cx:pt idx="26">Kultivētie bioloģiskie resursi</cx:pt>
          <cx:pt idx="27">Intelektuālā īpašuma produkti</cx:pt>
          <cx:pt idx="28">Mājokļi</cx:pt>
          <cx:pt idx="29">Citas ēkas un celtnes</cx:pt>
          <cx:pt idx="30">Transportlīdzekļi</cx:pt>
          <cx:pt idx="31">IKT aprīkojums</cx:pt>
          <cx:pt idx="32">Citas mašīnas un iekārtas</cx:pt>
          <cx:pt idx="33">Kultivētie bioloģiskie resursi</cx:pt>
          <cx:pt idx="34">Intelektuālā īpašuma produkti</cx:pt>
        </cx:lvl>
        <cx:lvl ptCount="35">
          <cx:pt idx="0">ENERĢĒTIKA</cx:pt>
          <cx:pt idx="1">ENERĢĒTIKA</cx:pt>
          <cx:pt idx="2">ENERĢĒTIKA</cx:pt>
          <cx:pt idx="3">ENERĢĒTIKA</cx:pt>
          <cx:pt idx="4">ENERĢĒTIKA</cx:pt>
          <cx:pt idx="5">ENERĢĒTIKA</cx:pt>
          <cx:pt idx="6">ENERĢĒTIKA</cx:pt>
          <cx:pt idx="7">TRANSPORTS</cx:pt>
          <cx:pt idx="8">TRANSPORTS</cx:pt>
          <cx:pt idx="9">TRANSPORTS</cx:pt>
          <cx:pt idx="10">TRANSPORTS</cx:pt>
          <cx:pt idx="11">TRANSPORTS</cx:pt>
          <cx:pt idx="12">TRANSPORTS</cx:pt>
          <cx:pt idx="13">TRANSPORTS</cx:pt>
          <cx:pt idx="14">RŪPNIECĪBA</cx:pt>
          <cx:pt idx="15">RŪPNIECĪBA</cx:pt>
          <cx:pt idx="16">RŪPNIECĪBA</cx:pt>
          <cx:pt idx="17">RŪPNIECĪBA</cx:pt>
          <cx:pt idx="18">RŪPNIECĪBA</cx:pt>
          <cx:pt idx="19">RŪPNIECĪBA</cx:pt>
          <cx:pt idx="20">RŪPNIECĪBA</cx:pt>
          <cx:pt idx="21">LAUKSAIMNIECĪBA</cx:pt>
          <cx:pt idx="22">LAUKSAIMNIECĪBA</cx:pt>
          <cx:pt idx="23">LAUKSAIMNIECĪBA</cx:pt>
          <cx:pt idx="24">LAUKSAIMNIECĪBA</cx:pt>
          <cx:pt idx="25">LAUKSAIMNIECĪBA</cx:pt>
          <cx:pt idx="26">LAUKSAIMNIECĪBA</cx:pt>
          <cx:pt idx="27">LAUKSAIMNIECĪBA</cx:pt>
          <cx:pt idx="28">ATKRITUMU APSAIMNIEKOŠANA</cx:pt>
          <cx:pt idx="29">ATKRITUMU APSAIMNIEKOŠANA</cx:pt>
          <cx:pt idx="30">ATKRITUMU APSAIMNIEKOŠANA</cx:pt>
          <cx:pt idx="31">ATKRITUMU APSAIMNIEKOŠANA</cx:pt>
          <cx:pt idx="32">ATKRITUMU APSAIMNIEKOŠANA</cx:pt>
          <cx:pt idx="33">ATKRITUMU APSAIMNIEKOŠANA</cx:pt>
          <cx:pt idx="34">ATKRITUMU APSAIMNIEKOŠANA</cx:pt>
        </cx:lvl>
      </cx:strDim>
      <cx:numDim type="size">
        <cx:f>Sheet1!$C$2:$C$36</cx:f>
        <cx:lvl ptCount="35" formatCode="General">
          <cx:pt idx="0">7.9000000000000004</cx:pt>
          <cx:pt idx="1">9982.2999999999993</cx:pt>
          <cx:pt idx="2">303.19999999999999</cx:pt>
          <cx:pt idx="3">196.59999999999999</cx:pt>
          <cx:pt idx="4">1881.2</cx:pt>
          <cx:pt idx="5">1.3</cx:pt>
          <cx:pt idx="6">59.600000000000001</cx:pt>
          <cx:pt idx="7">29</cx:pt>
          <cx:pt idx="8">11106.700000000001</cx:pt>
          <cx:pt idx="9">3953.0999999999999</cx:pt>
          <cx:pt idx="10">386.80000000000001</cx:pt>
          <cx:pt idx="11">1476.2</cx:pt>
          <cx:pt idx="12">0.69999999999999996</cx:pt>
          <cx:pt idx="13">51.600000000000001</cx:pt>
          <cx:pt idx="14">151.40000000000001</cx:pt>
          <cx:pt idx="15">8635.8999999999996</cx:pt>
          <cx:pt idx="16">619</cx:pt>
          <cx:pt idx="17">60.100000000000001</cx:pt>
          <cx:pt idx="18">7129</cx:pt>
          <cx:pt idx="19">8.8000000000000007</cx:pt>
          <cx:pt idx="20">382.89999999999998</cx:pt>
          <cx:pt idx="21">29.5</cx:pt>
          <cx:pt idx="22">18506.299999999999</cx:pt>
          <cx:pt idx="23">784.29999999999995</cx:pt>
          <cx:pt idx="24">17.800000000000001</cx:pt>
          <cx:pt idx="25">3099.1999999999998</cx:pt>
          <cx:pt idx="26">225.5</cx:pt>
          <cx:pt idx="27">29.100000000000001</cx:pt>
          <cx:pt idx="28">9.8000000000000007</cx:pt>
          <cx:pt idx="29">5778.8000000000002</cx:pt>
          <cx:pt idx="30">114</cx:pt>
          <cx:pt idx="31">14.1</cx:pt>
          <cx:pt idx="32">325.60000000000002</cx:pt>
          <cx:pt idx="33">0</cx:pt>
          <cx:pt idx="34">7.5999999999999996</cx:pt>
        </cx:lvl>
      </cx:numDim>
    </cx:data>
  </cx:chartData>
  <cx:chart>
    <cx:plotArea>
      <cx:plotAreaRegion>
        <cx:series layoutId="treemap" uniqueId="{415BA655-2AC9-4A21-96F9-B61BC9A0C320}">
          <cx:dataLabels>
            <cx:numFmt formatCode="# ##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700"/>
                </a:pPr>
                <a:endParaRPr lang="en-US" sz="700" b="0" i="0" u="none" strike="noStrike" baseline="0">
                  <a:solidFill>
                    <a:prstClr val="white"/>
                  </a:solidFill>
                  <a:latin typeface="Verdana Pro Cond Light"/>
                </a:endParaRPr>
              </a:p>
            </cx:txPr>
            <cx:visibility seriesName="0" categoryName="1" value="1"/>
            <cx:separator>, </cx:separator>
            <cx:dataLabel idx="0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en-US" sz="14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ENERĢĒTIKA</a:t>
                  </a:r>
                </a:p>
              </cx:txPr>
              <cx:visibility seriesName="0" categoryName="1" value="1"/>
              <cx:separator>, </cx:separator>
            </cx:dataLabel>
            <cx:dataLabel idx="3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Transportlīdzekļi, 3 03</a:t>
                  </a:r>
                </a:p>
              </cx:txPr>
              <cx:visibility seriesName="0" categoryName="1" value="1"/>
              <cx:separator>, </cx:separator>
            </cx:dataLabel>
            <cx:dataLabel idx="5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n-US" sz="7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mašīnas un iekārtas, 18 81</a:t>
                  </a:r>
                </a:p>
              </cx:txPr>
              <cx:visibility seriesName="0" categoryName="1" value="1"/>
              <cx:separator>, </cx:separator>
            </cx:dataLabel>
            <cx:dataLabel idx="12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IKT aprīkojums, 3 87</a:t>
                  </a:r>
                </a:p>
              </cx:txPr>
              <cx:visibility seriesName="0" categoryName="1" value="1"/>
              <cx:separator>, </cx:separator>
            </cx:dataLabel>
            <cx:dataLabel idx="13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mašīnas un iekārtas, 14 76</a:t>
                  </a:r>
                </a:p>
              </cx:txPr>
              <cx:visibility seriesName="0" categoryName="1" value="1"/>
              <cx:separator>, </cx:separator>
            </cx:dataLabel>
            <cx:dataLabel idx="16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RŪPNIECĪBA</a:t>
                  </a:r>
                </a:p>
              </cx:txPr>
              <cx:visibility seriesName="0" categoryName="1" value="1"/>
              <cx:separator>, </cx:separator>
            </cx:dataLabel>
            <cx:dataLabel idx="17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Mājokļi, 1 51</a:t>
                  </a:r>
                </a:p>
              </cx:txPr>
              <cx:visibility seriesName="0" categoryName="1" value="1"/>
              <cx:separator>, </cx:separator>
            </cx:dataLabel>
            <cx:dataLabel idx="18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ēkas un celtnes, 86 36</a:t>
                  </a:r>
                </a:p>
              </cx:txPr>
              <cx:visibility seriesName="0" categoryName="1" value="1"/>
              <cx:separator>, </cx:separator>
            </cx:dataLabel>
            <cx:dataLabel idx="19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n-US" sz="8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Transportlīdzekļi, 6 19</a:t>
                  </a:r>
                </a:p>
              </cx:txPr>
              <cx:visibility seriesName="0" categoryName="1" value="1"/>
              <cx:separator>, </cx:separator>
            </cx:dataLabel>
            <cx:dataLabel idx="23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Intelektuālā īpašuma produkti, 3 83</a:t>
                  </a:r>
                </a:p>
              </cx:txPr>
              <cx:visibility seriesName="0" categoryName="1" value="1"/>
              <cx:separator>, </cx:separator>
            </cx:dataLabel>
            <cx:dataLabel idx="24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LAUKSAIMNIECĪBA</a:t>
                  </a:r>
                </a:p>
              </cx:txPr>
              <cx:visibility seriesName="0" categoryName="1" value="1"/>
              <cx:separator>, </cx:separator>
            </cx:dataLabel>
            <cx:dataLabel idx="32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ATKRITUMU APSAIMNIEKOŠANA</a:t>
                  </a:r>
                </a:p>
              </cx:txPr>
              <cx:visibility seriesName="0" categoryName="1" value="1"/>
              <cx:separator>, </cx:separator>
            </cx:dataLabel>
            <cx:dataLabel idx="34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en-US" sz="9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ēkas un celtnes, 57 79</a:t>
                  </a:r>
                </a:p>
              </cx:txPr>
              <cx:visibility seriesName="0" categoryName="1" value="1"/>
              <cx:separator>, </cx:separator>
            </cx:dataLabel>
            <cx:dataLabel idx="37">
              <cx:numFmt formatCode="# ##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n-US" sz="6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mašīnas un iekārtas, 3 26</a:t>
                  </a:r>
                </a:p>
              </cx:txPr>
              <cx:visibility seriesName="0" categoryName="1" value="1"/>
              <cx:separator>, </cx:separator>
            </cx:dataLabel>
          </cx:dataLabels>
          <cx:dataId val="0"/>
          <cx:layoutPr/>
        </cx:series>
      </cx:plotAreaRegion>
    </cx:plotArea>
  </cx:chart>
  <cx:spPr>
    <a:ln w="53975">
      <a:solidFill>
        <a:schemeClr val="accent1"/>
      </a:solidFill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Sheet1!$A$2:$B$8</cx:f>
        <cx:lvl ptCount="7">
          <cx:pt idx="0">Mājokļi</cx:pt>
          <cx:pt idx="1">Citas ēkas un celtnes</cx:pt>
          <cx:pt idx="2">Transportlīdzekļi</cx:pt>
          <cx:pt idx="3">IKT aprīkojums</cx:pt>
          <cx:pt idx="4">Citas mašīnas un iekārtas</cx:pt>
          <cx:pt idx="5">Kultivētie bioloģiskie resursi</cx:pt>
          <cx:pt idx="6">Intelektuālā īpašuma produkti</cx:pt>
        </cx:lvl>
        <cx:lvl ptCount="7">
          <cx:pt idx="0">NEKUSTAMIE ĪPAŠUMI</cx:pt>
          <cx:pt idx="1">NEKUSTAMIE ĪPAŠUMI</cx:pt>
          <cx:pt idx="2">NEKUSTAMIE ĪPAŠUMI</cx:pt>
          <cx:pt idx="3">NEKUSTAMIE ĪPAŠUMI</cx:pt>
          <cx:pt idx="4">NEKUSTAMIE ĪPAŠUMI</cx:pt>
          <cx:pt idx="5">NEKUSTAMIE ĪPAŠUMI</cx:pt>
          <cx:pt idx="6">NEKUSTAMIE ĪPAŠUMI</cx:pt>
        </cx:lvl>
      </cx:strDim>
      <cx:numDim type="size">
        <cx:f>Sheet1!$C$2:$C$8</cx:f>
        <cx:lvl ptCount="7" formatCode="General">
          <cx:pt idx="0">98982.800000000003</cx:pt>
          <cx:pt idx="1">15742.9</cx:pt>
          <cx:pt idx="2">184.80000000000001</cx:pt>
          <cx:pt idx="3">34.399999999999999</cx:pt>
          <cx:pt idx="4">783.20000000000005</cx:pt>
          <cx:pt idx="5">20.100000000000001</cx:pt>
          <cx:pt idx="6">25.800000000000001</cx:pt>
        </cx:lvl>
      </cx:numDim>
    </cx:data>
  </cx:chartData>
  <cx:chart>
    <cx:plotArea>
      <cx:plotAreaRegion>
        <cx:series layoutId="treemap" uniqueId="{415BA655-2AC9-4A21-96F9-B61BC9A0C320}">
          <cx:spPr>
            <a:solidFill>
              <a:schemeClr val="accent4">
                <a:lumMod val="50000"/>
              </a:schemeClr>
            </a:solidFill>
          </cx:spPr>
          <cx:dataLabels>
            <cx:numFmt formatCode="# ##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/>
                </a:pPr>
                <a:endParaRPr lang="en-US" sz="1050" b="0" i="0" u="none" strike="noStrike" baseline="0">
                  <a:solidFill>
                    <a:prstClr val="white"/>
                  </a:solidFill>
                  <a:latin typeface="Verdana Pro Cond Light"/>
                </a:endParaRPr>
              </a:p>
            </cx:txPr>
            <cx:visibility seriesName="0" categoryName="1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en-US" sz="12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NEKUSTAMIE ĪPAŠUMI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n-US" sz="600" b="0" i="0" u="none" strike="noStrike" baseline="0">
                      <a:solidFill>
                        <a:prstClr val="white"/>
                      </a:solidFill>
                      <a:latin typeface="Verdana Pro Cond Light"/>
                    </a:rPr>
                    <a:t>Citas mašīnas un iekārtas, 7 83</a:t>
                  </a:r>
                </a:p>
              </cx:txPr>
            </cx:dataLabel>
          </cx:dataLabels>
          <cx:dataId val="0"/>
          <cx:layoutPr/>
        </cx:series>
      </cx:plotAreaRegion>
    </cx:plotArea>
  </cx:chart>
  <cx:spPr>
    <a:ln w="53975">
      <a:solidFill>
        <a:schemeClr val="accent1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A559-69F0-4F48-9F38-CB706921D98E}" type="datetimeFigureOut">
              <a:rPr lang="lv-LV" smtClean="0"/>
              <a:t>06.10.2024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E19C7-CD5F-4ADF-A2B7-5F3EEF387D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749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931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243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2929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908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639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03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2021. gadā Latvijā uzkrātā kapitāla (nefinanšu aktīvi) atjaunošanas vērtība bija 136,7  </a:t>
            </a:r>
            <a:r>
              <a:rPr lang="lv-LV" sz="1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eiro, kas ir 107,7 </a:t>
            </a:r>
            <a:r>
              <a:rPr lang="lv-LV" sz="1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 neto vērtībā (2015. gada salīdzināmās cenās).</a:t>
            </a:r>
            <a:endParaRPr lang="lv-LV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Nozaru ar vislielāko SEG emisiju apjomu nefinanšu aktīvu kopējā vērtība (neieskaitot darījumus ar nekustāmo īpašumu) Latvijā 2021. gadā bija 75,3 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milrd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 un veidoja 27,2 % no nefinanšu aktīvu kopējās vērtības.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352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23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2021. gadā Latvijā uzkrātā kapitāla (nefinanšu aktīvi) atjaunošanas vērtība bija 136,7  </a:t>
            </a:r>
            <a:r>
              <a:rPr lang="lv-LV" sz="1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eiro, kas ir 107,7 </a:t>
            </a:r>
            <a:r>
              <a:rPr lang="lv-LV" sz="1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 neto vērtībā (2015. gada salīdzināmās cenās).</a:t>
            </a:r>
            <a:endParaRPr lang="lv-LV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Nozaru ar vislielāko SEG emisiju apjomu nefinanšu aktīvu kopējā vērtība (neieskaitot darījumus ar nekustāmo īpašumu) Latvijā 2021. gadā bija 75,3 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milrd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 un veidoja 27,2 % no nefinanšu aktīvu kopējās vērtības.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99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2021. gadā Latvijā uzkrātā kapitāla (nefinanšu aktīvi) atjaunošanas vērtība bija 136,7  </a:t>
            </a:r>
            <a:r>
              <a:rPr lang="lv-LV" sz="1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eiro, kas ir 107,7 </a:t>
            </a:r>
            <a:r>
              <a:rPr lang="lv-LV" sz="1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 neto vērtībā (2015. gada salīdzināmās cenās).</a:t>
            </a:r>
            <a:endParaRPr lang="lv-LV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Nozaru ar vislielāko SEG emisiju apjomu nefinanšu aktīvu kopējā vērtība (neieskaitot darījumus ar nekustāmo īpašumu) Latvijā 2021. gadā bija 75,3 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milrd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eiro un veidoja 27,2 % no nefinanšu aktīvu kopējās vērtības. 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295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17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19C7-CD5F-4ADF-A2B7-5F3EEF387D2E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235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2782-F944-4F9C-933A-FC07FFFC9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D70A8-1193-46D6-94E6-9EA1D5C8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348D-2377-494D-A72D-16623D9B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0F1B-21B8-4B64-849A-0430A2DB223F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652AB-3A7C-443E-9A6C-FDDE8448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1587-9D8B-4687-8412-8C905651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EECF5-92D4-43BB-9C0E-5363A98BB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BDC92-9C98-42D2-B583-1EA8F25F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65EA-BD0D-4E04-B97C-B4D2898F7356}" type="datetime1">
              <a:rPr lang="en-US" smtClean="0"/>
              <a:t>10/6/2024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B2830-9A7C-40E9-A601-3631C57B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9D93E-C334-4EAE-9E1E-134A282F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438"/>
            <a:ext cx="12192000" cy="2725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909F5-4E31-45EA-A422-B7F838270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8AB02-D592-4995-91AD-1D617B3E7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51674-1F8F-47BA-A16A-02698F28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F95A-D609-42F1-A29F-6BE431051E58}" type="datetime1">
              <a:rPr lang="en-US" smtClean="0"/>
              <a:t>10/6/2024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C3D3-C2F5-4C50-908A-F48607DC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EE308-1974-47F2-9B00-C3EF70E8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438"/>
            <a:ext cx="12192000" cy="2725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5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11645929" y="6256960"/>
            <a:ext cx="605110" cy="33268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74D3B-0145-4B40-BC41-2631D243D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6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E3C4-1DD6-426A-8237-F8CF9F9D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6DF1-A870-4F34-951B-D1B055FB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39F6-9AB5-4BC3-8147-F463740B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6493-0796-4439-9E8E-94199E4F42FE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4BB0B-6AE0-4745-93FB-30A308C6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0E123-C4D4-443A-8A77-347187356140}"/>
              </a:ext>
            </a:extLst>
          </p:cNvPr>
          <p:cNvSpPr txBox="1">
            <a:spLocks/>
          </p:cNvSpPr>
          <p:nvPr userDrawn="1"/>
        </p:nvSpPr>
        <p:spPr>
          <a:xfrm>
            <a:off x="0" y="6585438"/>
            <a:ext cx="12192000" cy="2725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6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EB2B-C07E-49A4-919F-743A86B4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665FE-E298-4FE8-BB3D-41E73DD0E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A736-E6C5-4FA6-ACE9-3ADBE115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A8A5-919E-4CAD-8056-DAB8350D3D90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D3531-1C6C-425C-A3F4-2051E19D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46117-47C2-4D8C-B25A-966D44943ACF}"/>
              </a:ext>
            </a:extLst>
          </p:cNvPr>
          <p:cNvSpPr txBox="1">
            <a:spLocks/>
          </p:cNvSpPr>
          <p:nvPr userDrawn="1"/>
        </p:nvSpPr>
        <p:spPr>
          <a:xfrm>
            <a:off x="0" y="6585438"/>
            <a:ext cx="12192000" cy="2725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3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5E52-1020-463A-9082-67A7D9E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71157-F91E-4A72-932F-521A35E9B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8956D-5101-40DD-B81D-249A57984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5D80-64A1-4A78-B65C-35C3C883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DCDD-2FAE-4038-AB86-24C9C50E9AF2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12294-BD3A-4ADE-A5E2-D10BFFCE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1C98F-975A-4EE0-BE7E-99886D23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438"/>
            <a:ext cx="12192000" cy="2725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6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B38E-0001-443E-97B9-3EBDB9E4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6551F-726C-4592-AB07-9158EE5EA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53DD-5AF8-4001-8650-DE506F8F7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0A82A-24D1-4C2B-B308-0250EC23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92E06-45F4-4F19-9F22-7F69777A1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94EB1-6C4E-49B6-A231-CDBE0D6A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A668-3303-4D08-B330-42E620F20E76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71555-54FD-4BFA-A544-BAE4B197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25A339A-81CD-43BC-A2A3-4E2EB01C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438"/>
            <a:ext cx="12192000" cy="2725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9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F659-00A3-4BDF-A408-609ADBF1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BC597-7EF9-4257-A094-DC0AB1A4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E1C3-625C-4D80-AB47-8F5B5A2A6987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28333-A517-459F-8F33-30CAEFB9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FD95980-896D-4D5C-B17E-2DF1664F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438"/>
            <a:ext cx="12192000" cy="2725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0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0E435-6706-4016-A010-4BA8FC27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0111-20D7-4660-96C0-4FE799648968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47694-9B38-447D-AEE8-3DEBF70D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60CA76B-4FEA-41A1-A81F-05B2DEC5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438"/>
            <a:ext cx="12192000" cy="2725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4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5A7A-3004-480B-837B-ECBE791F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CCDC-C451-445D-81F1-6366F989E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2A751-EC54-43D4-A773-22BB1B041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988EF-46CE-4629-A8C2-C718ED63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48CD-19D2-4CC6-9B70-4F71D668C6B1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16943-824B-4D8B-B289-C91D377F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BC41321-7B9E-489D-BB7C-58C27B69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438"/>
            <a:ext cx="12192000" cy="2725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5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2CA8-B993-43E5-AC16-6609E945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96E47-19E3-4552-8DAC-FCBD7E7F2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8697D-C94F-4550-824F-0CE40A2F9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F8CD3-9E8A-44EC-9A3D-F35FBC0F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DA51-5CE8-449C-B0C4-2CE20D8926CC}" type="datetime1">
              <a:rPr lang="en-US" smtClean="0"/>
              <a:t>10/6/2024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AA54C-683E-4B99-865C-1A9DC7DA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C48C65D-E2A8-4C92-ACB0-61429BB1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85438"/>
            <a:ext cx="12192000" cy="27256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6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D0DBE-95B7-439B-AE3E-170FFE85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F3DEA-FB53-4932-A4C9-A17633393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02846-044F-48B0-B809-090BF3DA1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EF52-5824-46CA-8826-8AA7C2B96564}" type="datetime1">
              <a:rPr lang="en-US" smtClean="0"/>
              <a:t>10/6/2024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3907-7DCA-4DEB-BFAD-3595B3ECC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E1B1E-BF7F-4E5A-B3C3-C8A6A023C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5438"/>
            <a:ext cx="12192000" cy="2725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4/relationships/chartEx" Target="../charts/chartEx3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14/relationships/chartEx" Target="../charts/chartEx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chart" Target="../charts/chart1.xml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4/relationships/chartEx" Target="../charts/chartEx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46" y="2290625"/>
            <a:ext cx="9657250" cy="2829309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lv-LV" sz="4400" b="1" dirty="0">
                <a:latin typeface="Verdana Pro Cond Black" panose="020B0A06030504040204" pitchFamily="34" charset="0"/>
                <a:ea typeface="+mn-ea"/>
                <a:cs typeface="+mn-cs"/>
              </a:rPr>
              <a:t>NACIONĀLĀ ENERĢĒTIKAS UN KLIMATA PLĀNA SOCIĀLEKONOMISKAIS IZVĒRTĒJUMS</a:t>
            </a:r>
            <a:endParaRPr lang="en-US" sz="4400" b="1" dirty="0">
              <a:latin typeface="Verdana Pro Cond Black" panose="020B0A06030504040204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694" y="6377717"/>
            <a:ext cx="4829101" cy="3173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lv-LV" sz="1800" dirty="0"/>
              <a:t>07.10.2024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1A2FE-3765-42DB-9CC2-1DD80D004D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55" y="556285"/>
            <a:ext cx="2720090" cy="105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3243D-5B1F-1009-6E4D-7B2DAA3AC4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86" y="655479"/>
            <a:ext cx="2902585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F34C-AE2F-40AC-852E-287741C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50" y="213863"/>
            <a:ext cx="10977753" cy="784969"/>
          </a:xfrm>
        </p:spPr>
        <p:txBody>
          <a:bodyPr>
            <a:noAutofit/>
          </a:bodyPr>
          <a:lstStyle/>
          <a:p>
            <a:r>
              <a:rPr lang="lv-LV" sz="2800" dirty="0">
                <a:latin typeface="Verdana Pro Cond Black" panose="020B0A06030504040204" pitchFamily="34" charset="0"/>
              </a:rPr>
              <a:t>AKTĪVU KOPĒJĀ VĒRTĪBA SALĪDZINĀJUMĀ AR 10 GADU LAIKĀ VEIKTAJĀM INVESTĪCIJĀM UN IKP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8A5A43-C269-A2F6-D34B-A4A5DB289EF3}"/>
              </a:ext>
            </a:extLst>
          </p:cNvPr>
          <p:cNvSpPr/>
          <p:nvPr/>
        </p:nvSpPr>
        <p:spPr>
          <a:xfrm>
            <a:off x="970025" y="2114549"/>
            <a:ext cx="3600000" cy="360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kern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NEFINANŠU AKTĪVU BRUTO VĒRTĪBA</a:t>
            </a:r>
          </a:p>
          <a:p>
            <a:pPr algn="ctr"/>
            <a:endParaRPr lang="lv-LV" b="1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lv-LV" sz="4800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277</a:t>
            </a:r>
            <a:r>
              <a:rPr lang="lv-LV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lv-LV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MILJARDI EUR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2A4E5-E419-2951-D8BA-98DE78FE4193}"/>
              </a:ext>
            </a:extLst>
          </p:cNvPr>
          <p:cNvSpPr/>
          <p:nvPr/>
        </p:nvSpPr>
        <p:spPr>
          <a:xfrm>
            <a:off x="6023678" y="2104501"/>
            <a:ext cx="1967797" cy="173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kern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Izdevumi kopējā pamatkapitāla veidošanā </a:t>
            </a:r>
          </a:p>
          <a:p>
            <a:pPr algn="ctr"/>
            <a:r>
              <a:rPr lang="lv-LV" sz="1400" b="1" kern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2010-2021.g.,</a:t>
            </a:r>
          </a:p>
          <a:p>
            <a:pPr algn="ctr"/>
            <a:r>
              <a:rPr lang="lv-LV" sz="1400" b="1" kern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faktiskajās cenās</a:t>
            </a:r>
            <a:endParaRPr lang="lv-LV" sz="1400" b="1" kern="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D7170-5A9B-91D6-B67A-B2C7928E1B2A}"/>
              </a:ext>
            </a:extLst>
          </p:cNvPr>
          <p:cNvSpPr/>
          <p:nvPr/>
        </p:nvSpPr>
        <p:spPr>
          <a:xfrm>
            <a:off x="6096000" y="3914549"/>
            <a:ext cx="1800000" cy="180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800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69</a:t>
            </a:r>
            <a:r>
              <a:rPr lang="lv-LV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lv-LV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MILJARDI EUR</a:t>
            </a:r>
            <a:endParaRPr lang="lv-LV" dirty="0">
              <a:solidFill>
                <a:schemeClr val="bg1"/>
              </a:solidFill>
            </a:endParaRPr>
          </a:p>
          <a:p>
            <a:pPr algn="ctr"/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41990-E103-3507-B01C-61E463A3120A}"/>
              </a:ext>
            </a:extLst>
          </p:cNvPr>
          <p:cNvSpPr/>
          <p:nvPr/>
        </p:nvSpPr>
        <p:spPr>
          <a:xfrm>
            <a:off x="8766878" y="2669598"/>
            <a:ext cx="1967797" cy="118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kern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IKP </a:t>
            </a:r>
          </a:p>
          <a:p>
            <a:pPr algn="ctr"/>
            <a:r>
              <a:rPr lang="lv-LV" sz="1200" b="1" kern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2023.gadā</a:t>
            </a:r>
          </a:p>
          <a:p>
            <a:pPr algn="ctr"/>
            <a:r>
              <a:rPr lang="lv-LV" sz="1400" b="1" kern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faktiskajās cenās</a:t>
            </a:r>
            <a:endParaRPr lang="lv-LV" sz="1400" b="1" kern="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D7E3F0-23B4-E579-BFBA-02C1A6A04266}"/>
              </a:ext>
            </a:extLst>
          </p:cNvPr>
          <p:cNvSpPr/>
          <p:nvPr/>
        </p:nvSpPr>
        <p:spPr>
          <a:xfrm>
            <a:off x="9172575" y="4364549"/>
            <a:ext cx="1350000" cy="135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800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39</a:t>
            </a:r>
            <a:r>
              <a:rPr lang="lv-LV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lv-LV" b="1" kern="0" dirty="0">
                <a:solidFill>
                  <a:schemeClr val="bg1"/>
                </a:solidFill>
                <a:latin typeface="Calibri Light" panose="020F0302020204030204" pitchFamily="34" charset="0"/>
              </a:rPr>
              <a:t>MILJARDI EUR</a:t>
            </a:r>
            <a:endParaRPr lang="lv-LV" dirty="0">
              <a:solidFill>
                <a:schemeClr val="bg1"/>
              </a:solidFill>
            </a:endParaRPr>
          </a:p>
          <a:p>
            <a:pPr algn="ctr"/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7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312234-5B56-60F7-327C-5D5068A5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5" y="180687"/>
            <a:ext cx="11464634" cy="989528"/>
          </a:xfrm>
        </p:spPr>
        <p:txBody>
          <a:bodyPr>
            <a:noAutofit/>
          </a:bodyPr>
          <a:lstStyle/>
          <a:p>
            <a:r>
              <a:rPr lang="lv-LV" sz="2400" dirty="0">
                <a:latin typeface="Verdana Pro Cond Black" panose="020B0A06030504040204" pitchFamily="34" charset="0"/>
              </a:rPr>
              <a:t>AKTĪVU AIZVIETOŠANA AR ZAĻAJĀM TEHNOLOĢIJĀM –</a:t>
            </a:r>
            <a:br>
              <a:rPr lang="lv-LV" sz="2400" dirty="0">
                <a:latin typeface="Verdana Pro Cond Black" panose="020B0A06030504040204" pitchFamily="34" charset="0"/>
              </a:rPr>
            </a:br>
            <a:r>
              <a:rPr lang="lv-LV" sz="2400" dirty="0">
                <a:latin typeface="Verdana Pro Cond Black" panose="020B0A06030504040204" pitchFamily="34" charset="0"/>
              </a:rPr>
              <a:t>AKTĪVU AIVIETOŠANA SEG INTENSĪVAJĀS NOZARĒS </a:t>
            </a:r>
            <a:br>
              <a:rPr lang="lv-LV" sz="2400" dirty="0">
                <a:latin typeface="Verdana Pro Cond Black" panose="020B0A06030504040204" pitchFamily="34" charset="0"/>
              </a:rPr>
            </a:br>
            <a:endParaRPr lang="lv-LV" sz="1600" kern="100" dirty="0">
              <a:latin typeface="Minion Pro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524D861D-0FD8-246E-0C1E-8FB1B5FEB6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25298511"/>
                  </p:ext>
                </p:extLst>
              </p:nvPr>
            </p:nvGraphicFramePr>
            <p:xfrm>
              <a:off x="483330" y="1475510"/>
              <a:ext cx="5612670" cy="471482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524D861D-0FD8-246E-0C1E-8FB1B5FEB6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30" y="1475510"/>
                <a:ext cx="5612670" cy="4714828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34E5E3-DD48-13F6-2B5E-B5623B002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41" y="1898266"/>
            <a:ext cx="989528" cy="763888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D04F75-1783-7EFD-3673-EC5B636A9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705" y="4151819"/>
            <a:ext cx="989528" cy="989528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7602AB-82A9-653F-3F30-C918C5A3C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856" y="4195418"/>
            <a:ext cx="624119" cy="624119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9B52A0-CADB-8AE2-A3C0-41953A138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169" y="1629102"/>
            <a:ext cx="887677" cy="887677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AB0EAB-6B53-5E8B-E671-656BF312B0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7911" y="4314133"/>
            <a:ext cx="386687" cy="386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8D477E-E565-43CB-AB04-99D358BA82C8}"/>
              </a:ext>
            </a:extLst>
          </p:cNvPr>
          <p:cNvSpPr txBox="1"/>
          <p:nvPr/>
        </p:nvSpPr>
        <p:spPr>
          <a:xfrm>
            <a:off x="6903527" y="1253343"/>
            <a:ext cx="4869376" cy="373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lv-LV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Pēc autoru novērtējuma, </a:t>
            </a:r>
            <a:r>
              <a:rPr lang="lv-LV" sz="1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LAI ESOŠOS AKTĪVUS AIZVIETOTU AR ZAĻAJĀM TEHNOLOĢIJĀM UN STRAUJĀK VIRZĪTOS UZ NOZARU DEKARBONIZĀCIJU:</a:t>
            </a:r>
            <a:endParaRPr lang="lv-LV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transporta nozarē </a:t>
            </a:r>
            <a:r>
              <a:rPr lang="lv-LV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jāaizvieto vismaz 1/5 daļa no esošiem nefinanšu aktīviem (galvenokārt tie ir ieguldījumi autotransportā)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apstrādes rūpniecībā </a:t>
            </a:r>
            <a:r>
              <a:rPr lang="lv-LV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jāaizvieto vismaz 50% no esošajiem ražošanas aktīviem (mašīnas un iekārtas)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enerģētikas nozarē </a:t>
            </a:r>
            <a:r>
              <a:rPr lang="lv-LV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jāaizvieto vismaz 10% no aktīvu kopējās bruto vērtības nozarē (t.sk. 40% no mašīnām un iekārtām)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lauksaimniecības nozarē </a:t>
            </a:r>
            <a:r>
              <a:rPr lang="lv-LV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jāaizstāj vismaz 1/5 daļa no transportlīdzekļiem un 10% kultivētie bioloģiskie aktīvi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lv-LV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atkritumu apsaimniekošanas nozarē </a:t>
            </a:r>
            <a:r>
              <a:rPr lang="lv-LV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jāaizvieto 40% no mašīnām un iekārtām nozarē un 10% no transportlīdzekļiem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96B38-4CC1-0CBB-6ED0-E6654A1732D5}"/>
              </a:ext>
            </a:extLst>
          </p:cNvPr>
          <p:cNvSpPr/>
          <p:nvPr/>
        </p:nvSpPr>
        <p:spPr>
          <a:xfrm>
            <a:off x="8415475" y="4985134"/>
            <a:ext cx="3253517" cy="148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6600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10.7</a:t>
            </a:r>
          </a:p>
          <a:p>
            <a:pPr algn="ctr"/>
            <a:r>
              <a:rPr lang="lv-LV" b="1" kern="0" dirty="0">
                <a:solidFill>
                  <a:schemeClr val="accent1"/>
                </a:solidFill>
                <a:ea typeface="Times New Roman" panose="02020603050405020304" pitchFamily="18" charset="0"/>
              </a:rPr>
              <a:t>miljardi EUR</a:t>
            </a:r>
            <a:r>
              <a:rPr lang="lv-LV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endParaRPr lang="lv-LV" sz="1400" b="1" kern="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DF3AC-736E-CF01-D970-2601064519B8}"/>
              </a:ext>
            </a:extLst>
          </p:cNvPr>
          <p:cNvSpPr txBox="1"/>
          <p:nvPr/>
        </p:nvSpPr>
        <p:spPr>
          <a:xfrm>
            <a:off x="7171140" y="5699872"/>
            <a:ext cx="2954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jāaizvieto nefinanšu (ražošanas) aktīvi </a:t>
            </a:r>
            <a:endParaRPr lang="lv-LV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BAFA1-FFBC-DDFC-CFBE-1997CD2E61FD}"/>
              </a:ext>
            </a:extLst>
          </p:cNvPr>
          <p:cNvSpPr/>
          <p:nvPr/>
        </p:nvSpPr>
        <p:spPr>
          <a:xfrm>
            <a:off x="4762627" y="1548034"/>
            <a:ext cx="1264099" cy="9895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2D7F8-2EA2-3231-3154-57A0846392CB}"/>
              </a:ext>
            </a:extLst>
          </p:cNvPr>
          <p:cNvSpPr/>
          <p:nvPr/>
        </p:nvSpPr>
        <p:spPr>
          <a:xfrm>
            <a:off x="7244327" y="5266966"/>
            <a:ext cx="524528" cy="4663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C66B4F-DE26-C90C-A62B-AE8A8FED56EC}"/>
              </a:ext>
            </a:extLst>
          </p:cNvPr>
          <p:cNvSpPr/>
          <p:nvPr/>
        </p:nvSpPr>
        <p:spPr>
          <a:xfrm>
            <a:off x="4137367" y="5648391"/>
            <a:ext cx="614869" cy="430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1EB5D-B098-0F61-BFE6-9DFFEA4D50EA}"/>
              </a:ext>
            </a:extLst>
          </p:cNvPr>
          <p:cNvSpPr/>
          <p:nvPr/>
        </p:nvSpPr>
        <p:spPr>
          <a:xfrm>
            <a:off x="5751565" y="5954811"/>
            <a:ext cx="270291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9A0617-B4B5-2AF4-AD30-58B064100EB0}"/>
              </a:ext>
            </a:extLst>
          </p:cNvPr>
          <p:cNvSpPr/>
          <p:nvPr/>
        </p:nvSpPr>
        <p:spPr>
          <a:xfrm>
            <a:off x="5167106" y="5948703"/>
            <a:ext cx="270291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4F996D-71C8-64E6-512E-D2BC54AB24AA}"/>
              </a:ext>
            </a:extLst>
          </p:cNvPr>
          <p:cNvSpPr/>
          <p:nvPr/>
        </p:nvSpPr>
        <p:spPr>
          <a:xfrm>
            <a:off x="4552237" y="3751281"/>
            <a:ext cx="614869" cy="430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E7A05-B9F8-8029-344F-C31E29DF5B3B}"/>
              </a:ext>
            </a:extLst>
          </p:cNvPr>
          <p:cNvSpPr/>
          <p:nvPr/>
        </p:nvSpPr>
        <p:spPr>
          <a:xfrm>
            <a:off x="3148446" y="3522519"/>
            <a:ext cx="267071" cy="430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6EFE1B-917F-1FE4-0E12-E53BFAB46BB3}"/>
              </a:ext>
            </a:extLst>
          </p:cNvPr>
          <p:cNvSpPr/>
          <p:nvPr/>
        </p:nvSpPr>
        <p:spPr>
          <a:xfrm>
            <a:off x="3186790" y="3999419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D7D113-A22B-5286-67B5-4A1FB3C7E32B}"/>
              </a:ext>
            </a:extLst>
          </p:cNvPr>
          <p:cNvSpPr/>
          <p:nvPr/>
        </p:nvSpPr>
        <p:spPr>
          <a:xfrm>
            <a:off x="2460457" y="4171182"/>
            <a:ext cx="965451" cy="11148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096CE5-A7CC-48BE-DFE1-2BE95857A592}"/>
              </a:ext>
            </a:extLst>
          </p:cNvPr>
          <p:cNvSpPr/>
          <p:nvPr/>
        </p:nvSpPr>
        <p:spPr>
          <a:xfrm>
            <a:off x="2140527" y="1558425"/>
            <a:ext cx="761679" cy="763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7C3066-194F-E6CE-9454-37CE6C776DF5}"/>
              </a:ext>
            </a:extLst>
          </p:cNvPr>
          <p:cNvSpPr/>
          <p:nvPr/>
        </p:nvSpPr>
        <p:spPr>
          <a:xfrm>
            <a:off x="5023106" y="5666562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E8FCB7-87A5-A443-D6C1-31E06546C883}"/>
              </a:ext>
            </a:extLst>
          </p:cNvPr>
          <p:cNvSpPr/>
          <p:nvPr/>
        </p:nvSpPr>
        <p:spPr>
          <a:xfrm>
            <a:off x="5007991" y="3408848"/>
            <a:ext cx="386686" cy="332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5A8139-8979-45BB-7A93-710C42BFF9E1}"/>
              </a:ext>
            </a:extLst>
          </p:cNvPr>
          <p:cNvSpPr txBox="1"/>
          <p:nvPr/>
        </p:nvSpPr>
        <p:spPr>
          <a:xfrm>
            <a:off x="551875" y="1067047"/>
            <a:ext cx="418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/>
              <a:t>Uzkrāto aktīvu vērtība</a:t>
            </a:r>
            <a:r>
              <a:rPr lang="lv-LV" dirty="0"/>
              <a:t>, milj. EUR</a:t>
            </a:r>
          </a:p>
        </p:txBody>
      </p:sp>
    </p:spTree>
    <p:extLst>
      <p:ext uri="{BB962C8B-B14F-4D97-AF65-F5344CB8AC3E}">
        <p14:creationId xmlns:p14="http://schemas.microsoft.com/office/powerpoint/2010/main" val="360589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312234-5B56-60F7-327C-5D5068A5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5" y="180687"/>
            <a:ext cx="11464634" cy="989528"/>
          </a:xfrm>
        </p:spPr>
        <p:txBody>
          <a:bodyPr>
            <a:noAutofit/>
          </a:bodyPr>
          <a:lstStyle/>
          <a:p>
            <a:r>
              <a:rPr lang="lv-LV" sz="2400" dirty="0">
                <a:latin typeface="Verdana Pro Cond Black" panose="020B0A06030504040204" pitchFamily="34" charset="0"/>
              </a:rPr>
              <a:t>AKTĪVU AIZVIETOŠANA AR ZAĻAJĀM TEHNOLOĢIJĀM –</a:t>
            </a:r>
            <a:br>
              <a:rPr lang="lv-LV" sz="2400" dirty="0">
                <a:latin typeface="Verdana Pro Cond Black" panose="020B0A06030504040204" pitchFamily="34" charset="0"/>
              </a:rPr>
            </a:br>
            <a:r>
              <a:rPr lang="lv-LV" sz="2400" dirty="0">
                <a:latin typeface="Verdana Pro Cond Black" panose="020B0A06030504040204" pitchFamily="34" charset="0"/>
              </a:rPr>
              <a:t>AKTĪVU AIVIETOŠANAS REZULTĀTĀ NEPIECIEŠAMIE PAPILDUS IEGULDĪJUMI INFRASTRUKTŪRĀ, CILVĒKKAPITĀLĀ</a:t>
            </a:r>
            <a:endParaRPr lang="lv-LV" sz="1600" kern="100" dirty="0">
              <a:latin typeface="Minion Pro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D477E-E565-43CB-AB04-99D358BA82C8}"/>
              </a:ext>
            </a:extLst>
          </p:cNvPr>
          <p:cNvSpPr txBox="1"/>
          <p:nvPr/>
        </p:nvSpPr>
        <p:spPr>
          <a:xfrm>
            <a:off x="1144408" y="1635841"/>
            <a:ext cx="9724050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lv-LV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Jaunu tehnoloģiju iegāde vienā nozarē var prasīt papildus ieguldījumus citā nozarē. </a:t>
            </a:r>
          </a:p>
          <a:p>
            <a:pPr>
              <a:spcAft>
                <a:spcPts val="300"/>
              </a:spcAft>
            </a:pPr>
            <a:r>
              <a:rPr lang="lv-LV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Īpaši tas attiecās un investīcijām infrastruktūras pilnveidošanai, nodrošinot tās atbilstību jaunajām tehnoloģijām (piemēram, </a:t>
            </a:r>
            <a:r>
              <a:rPr lang="lv-LV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elektroauto</a:t>
            </a:r>
            <a:r>
              <a:rPr lang="lv-LV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uzlādes staciju tīkls). Tāpat jaunas tehnoloģijas prasīs ieguldījumus cilvēkkapitālā jaunu prasmju apguvei.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96B38-4CC1-0CBB-6ED0-E6654A1732D5}"/>
              </a:ext>
            </a:extLst>
          </p:cNvPr>
          <p:cNvSpPr/>
          <p:nvPr/>
        </p:nvSpPr>
        <p:spPr>
          <a:xfrm>
            <a:off x="8415475" y="4985134"/>
            <a:ext cx="3253517" cy="148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6600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11</a:t>
            </a:r>
          </a:p>
          <a:p>
            <a:pPr algn="ctr"/>
            <a:r>
              <a:rPr lang="lv-LV" b="1" kern="0" dirty="0">
                <a:solidFill>
                  <a:schemeClr val="accent1"/>
                </a:solidFill>
                <a:ea typeface="Times New Roman" panose="02020603050405020304" pitchFamily="18" charset="0"/>
              </a:rPr>
              <a:t>miljardi EUR</a:t>
            </a:r>
            <a:r>
              <a:rPr lang="lv-LV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endParaRPr lang="lv-LV" sz="1400" b="1" kern="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DF3AC-736E-CF01-D970-2601064519B8}"/>
              </a:ext>
            </a:extLst>
          </p:cNvPr>
          <p:cNvSpPr txBox="1"/>
          <p:nvPr/>
        </p:nvSpPr>
        <p:spPr>
          <a:xfrm>
            <a:off x="7171140" y="5699872"/>
            <a:ext cx="2954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Papildus ieguldījumi</a:t>
            </a:r>
            <a:endParaRPr lang="lv-LV" dirty="0">
              <a:solidFill>
                <a:schemeClr val="accent1"/>
              </a:solidFill>
            </a:endParaRPr>
          </a:p>
        </p:txBody>
      </p:sp>
      <p:pic>
        <p:nvPicPr>
          <p:cNvPr id="18" name="Picture 17" descr="A black and white image of a charging station&#10;&#10;Description automatically generated">
            <a:extLst>
              <a:ext uri="{FF2B5EF4-FFF2-40B4-BE49-F238E27FC236}">
                <a16:creationId xmlns:a16="http://schemas.microsoft.com/office/drawing/2014/main" id="{47E71883-51FC-37C1-67FD-46D60AA1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42" y="4206715"/>
            <a:ext cx="1233806" cy="1272886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63D86D-2C96-253A-4460-D481D39D0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560" y="4085694"/>
            <a:ext cx="1439254" cy="1439254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416AECF-4E61-BC0C-5168-E6AF09EC8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044" y="4206715"/>
            <a:ext cx="1362956" cy="13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511AF9-456E-466C-9352-C107B53EE238}"/>
              </a:ext>
            </a:extLst>
          </p:cNvPr>
          <p:cNvSpPr txBox="1"/>
          <p:nvPr/>
        </p:nvSpPr>
        <p:spPr>
          <a:xfrm>
            <a:off x="680846" y="998833"/>
            <a:ext cx="11096626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Verdana Pro Cond Light" panose="020B0306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F9F572-CA8E-6CD6-E1ED-F05CBBDA40C9}"/>
              </a:ext>
            </a:extLst>
          </p:cNvPr>
          <p:cNvSpPr txBox="1">
            <a:spLocks/>
          </p:cNvSpPr>
          <p:nvPr/>
        </p:nvSpPr>
        <p:spPr>
          <a:xfrm>
            <a:off x="551875" y="180687"/>
            <a:ext cx="11464634" cy="989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dirty="0">
                <a:latin typeface="Verdana Pro Cond Black" panose="020B0A06030504040204" pitchFamily="34" charset="0"/>
              </a:rPr>
              <a:t>AKTĪVU AIZVIETOŠANA AR ZAĻAJĀM TEHNOLOĢIJĀM –</a:t>
            </a:r>
            <a:br>
              <a:rPr lang="lv-LV" sz="2400" dirty="0">
                <a:latin typeface="Verdana Pro Cond Black" panose="020B0A06030504040204" pitchFamily="34" charset="0"/>
              </a:rPr>
            </a:br>
            <a:r>
              <a:rPr lang="lv-LV" sz="2400" dirty="0">
                <a:latin typeface="Verdana Pro Cond Black" panose="020B0A06030504040204" pitchFamily="34" charset="0"/>
              </a:rPr>
              <a:t>IEGULDĪJUMI ĒKU ENERGOEFEKTIVITĀTĒ</a:t>
            </a:r>
            <a:endParaRPr lang="lv-LV" sz="1600" kern="100" dirty="0">
              <a:latin typeface="Minion Pro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6DE3E18-DCAD-F719-8564-6A2A39ACEF7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91544721"/>
                  </p:ext>
                </p:extLst>
              </p:nvPr>
            </p:nvGraphicFramePr>
            <p:xfrm>
              <a:off x="680846" y="1878555"/>
              <a:ext cx="4320000" cy="4320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6DE3E18-DCAD-F719-8564-6A2A39ACEF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846" y="1878555"/>
                <a:ext cx="4320000" cy="4320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DE13AE-C2AB-534D-2A74-7E7E52E4D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916" y="2341926"/>
            <a:ext cx="1208684" cy="12086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8CCC5C-6835-9B5B-5DF4-874C4E09D287}"/>
              </a:ext>
            </a:extLst>
          </p:cNvPr>
          <p:cNvSpPr txBox="1"/>
          <p:nvPr/>
        </p:nvSpPr>
        <p:spPr>
          <a:xfrm>
            <a:off x="680846" y="1435264"/>
            <a:ext cx="418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/>
              <a:t>Uzkrāto aktīvu vērtība</a:t>
            </a:r>
            <a:r>
              <a:rPr lang="lv-LV" dirty="0"/>
              <a:t>, milj. EUR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541BD9-044E-5BAB-4DFB-A02D5F430B62}"/>
              </a:ext>
            </a:extLst>
          </p:cNvPr>
          <p:cNvSpPr/>
          <p:nvPr/>
        </p:nvSpPr>
        <p:spPr>
          <a:xfrm>
            <a:off x="3460174" y="1988361"/>
            <a:ext cx="1188000" cy="11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193152-8DCA-5163-F0DC-E097C538E0AC}"/>
              </a:ext>
            </a:extLst>
          </p:cNvPr>
          <p:cNvSpPr txBox="1"/>
          <p:nvPr/>
        </p:nvSpPr>
        <p:spPr>
          <a:xfrm>
            <a:off x="6363199" y="1958502"/>
            <a:ext cx="486937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lv-LV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Papildus investīcijas mājokļu renovācijai un energoefektivitātei var prasīt papildus ieguldījumus. </a:t>
            </a:r>
          </a:p>
          <a:p>
            <a:pPr>
              <a:spcAft>
                <a:spcPts val="300"/>
              </a:spcAft>
            </a:pPr>
            <a:endParaRPr lang="lv-LV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lv-LV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Aizstājot tikai 10% no esošajiem uzkrātajiem aktīviem, ir nepieciešami gandrīz 10 </a:t>
            </a:r>
            <a:r>
              <a:rPr lang="lv-LV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eiro ieguldījumi.</a:t>
            </a:r>
            <a:endParaRPr lang="lv-LV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88E1AC-C68F-EA7A-66AA-20B942050867}"/>
              </a:ext>
            </a:extLst>
          </p:cNvPr>
          <p:cNvSpPr/>
          <p:nvPr/>
        </p:nvSpPr>
        <p:spPr>
          <a:xfrm>
            <a:off x="7812802" y="4420063"/>
            <a:ext cx="3253517" cy="148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6600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10</a:t>
            </a:r>
          </a:p>
          <a:p>
            <a:pPr algn="ctr"/>
            <a:r>
              <a:rPr lang="lv-LV" b="1" kern="0" dirty="0">
                <a:solidFill>
                  <a:schemeClr val="accent1"/>
                </a:solidFill>
                <a:ea typeface="Times New Roman" panose="02020603050405020304" pitchFamily="18" charset="0"/>
              </a:rPr>
              <a:t>miljardi EUR</a:t>
            </a:r>
            <a:r>
              <a:rPr lang="lv-LV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endParaRPr lang="lv-LV" sz="1400" b="1" kern="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F44FB4-9D0F-E5EB-0552-510375B5078A}"/>
              </a:ext>
            </a:extLst>
          </p:cNvPr>
          <p:cNvSpPr txBox="1"/>
          <p:nvPr/>
        </p:nvSpPr>
        <p:spPr>
          <a:xfrm>
            <a:off x="6568467" y="5134801"/>
            <a:ext cx="1775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kern="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jāaizvieto nefinanšu aktīvi </a:t>
            </a:r>
            <a:endParaRPr lang="lv-LV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DB38FE-E058-AD58-0ACA-AF9CF23E59D4}"/>
              </a:ext>
            </a:extLst>
          </p:cNvPr>
          <p:cNvSpPr/>
          <p:nvPr/>
        </p:nvSpPr>
        <p:spPr>
          <a:xfrm>
            <a:off x="6641654" y="4701895"/>
            <a:ext cx="524528" cy="4663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744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F34C-AE2F-40AC-852E-287741C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48" y="393695"/>
            <a:ext cx="10990256" cy="605137"/>
          </a:xfrm>
        </p:spPr>
        <p:txBody>
          <a:bodyPr>
            <a:noAutofit/>
          </a:bodyPr>
          <a:lstStyle/>
          <a:p>
            <a:r>
              <a:rPr lang="lv-LV" sz="2800" dirty="0">
                <a:latin typeface="Verdana Pro Cond Black" panose="020B0A06030504040204" pitchFamily="34" charset="0"/>
              </a:rPr>
              <a:t> AKTĪVU AIZVIETOŠANA AR ZAĻAJĀM TEHNOLOĢIJĀM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11AF9-456E-466C-9352-C107B53EE238}"/>
              </a:ext>
            </a:extLst>
          </p:cNvPr>
          <p:cNvSpPr txBox="1"/>
          <p:nvPr/>
        </p:nvSpPr>
        <p:spPr>
          <a:xfrm>
            <a:off x="680846" y="998833"/>
            <a:ext cx="11096626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Verdana Pro Cond Light" panose="020B0306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D477E-E565-43CB-AB04-99D358BA82C8}"/>
              </a:ext>
            </a:extLst>
          </p:cNvPr>
          <p:cNvSpPr txBox="1"/>
          <p:nvPr/>
        </p:nvSpPr>
        <p:spPr>
          <a:xfrm>
            <a:off x="814648" y="4528550"/>
            <a:ext cx="10680712" cy="18273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lv-LV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 nepieciešamo aktīvu aizvietošanu straujākai virzībai uz </a:t>
            </a:r>
            <a:r>
              <a:rPr lang="lv-LV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klimatneitralitāti</a:t>
            </a:r>
            <a:r>
              <a:rPr lang="lv-LV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zaļajām tehnoloģijām un ekonomikas dekarbonizāciju, veiktu līdz 2050. gadam, būtu nepieciešamas papildus ekonomikas izaugsmes mērķa scenārijā noteiktajam investīciju apjomam veikt ieguldījumus ik gadu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lv-LV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– 1,5 % </a:t>
            </a:r>
            <a:r>
              <a:rPr lang="lv-LV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apmērā no IKP faktiskajās cenās.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D477E-E565-43CB-AB04-99D358BA82C8}"/>
              </a:ext>
            </a:extLst>
          </p:cNvPr>
          <p:cNvSpPr txBox="1"/>
          <p:nvPr/>
        </p:nvSpPr>
        <p:spPr>
          <a:xfrm>
            <a:off x="680846" y="1269865"/>
            <a:ext cx="10680712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lv-LV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Pēc autoru novērtējuma,</a:t>
            </a:r>
            <a:r>
              <a:rPr lang="lv-LV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KOPĒJĀS PAPILDUS INVESTĪCIJAS STRAUJĀKAI VIRZĪBAI UZ KLIMATNEITRALITĀTI, ZAĻAJĀM TEHNOLOĢIJĀM UN EKONOMIKAS DEKARBONIZĀCIJU VAR SASNIEGT </a:t>
            </a:r>
            <a:r>
              <a:rPr lang="lv-LV" b="1" u="sn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31,7 MILJRD. EIRO </a:t>
            </a:r>
            <a:r>
              <a:rPr lang="lv-LV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JEB 95 % NO IKP 2021. GADA CENĀS</a:t>
            </a:r>
            <a:r>
              <a:rPr lang="lv-LV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t.sk.:</a:t>
            </a:r>
          </a:p>
          <a:p>
            <a:pPr lvl="0">
              <a:spcAft>
                <a:spcPts val="400"/>
              </a:spcAft>
            </a:pPr>
            <a:endParaRPr lang="lv-LV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lv-LV" sz="16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jāaizvieto nefinanšu (ražošanas) aktīvi vismaz 10,7 </a:t>
            </a:r>
            <a:r>
              <a:rPr lang="lv-LV" sz="1600" b="1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6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eiro vērtībā </a:t>
            </a:r>
            <a:r>
              <a:rPr lang="lv-LV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v-LV" sz="12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rēķinot 2021.gada atjaunošanas cenās), kas ir  aptuveni 32% no IKP 2021. gadā;</a:t>
            </a:r>
            <a:endParaRPr lang="lv-LV" sz="1600" kern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lv-LV" sz="16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Papildus ieguldījumi infrastruktūras pilnveidošanā, cilvēkkapitālā </a:t>
            </a:r>
            <a:r>
              <a:rPr lang="lv-LV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u.c. saistībā ar jaunu tehnoloģiju iegādi  </a:t>
            </a:r>
            <a:r>
              <a:rPr lang="lv-LV" sz="16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vismaz 11 </a:t>
            </a:r>
            <a:r>
              <a:rPr lang="lv-LV" sz="1600" b="1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6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eiro.</a:t>
            </a:r>
            <a:r>
              <a:rPr lang="lv-LV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600" kern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lv-LV" sz="16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investīcijas mājokļu renovācijai un energoefektivitātei - aizstājot tikai 10% no esošajiem uzkrātajiem aktīviem</a:t>
            </a:r>
            <a:r>
              <a:rPr lang="lv-LV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ir </a:t>
            </a:r>
            <a:r>
              <a:rPr lang="lv-LV" sz="16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nepieciešami gandrīz 10 </a:t>
            </a:r>
            <a:r>
              <a:rPr lang="lv-LV" sz="1600" b="1" kern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miljrd</a:t>
            </a:r>
            <a:r>
              <a:rPr lang="lv-LV" sz="1600" b="1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eiro ieguldījumi</a:t>
            </a:r>
            <a:r>
              <a:rPr lang="lv-LV" sz="1600" kern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jeb 30% no IKP 2021.gadā</a:t>
            </a:r>
            <a:r>
              <a:rPr lang="lv-LV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15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2E5-E6C8-4910-85E4-01A238BD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333375"/>
          </a:xfrm>
        </p:spPr>
        <p:txBody>
          <a:bodyPr>
            <a:noAutofit/>
          </a:bodyPr>
          <a:lstStyle/>
          <a:p>
            <a:r>
              <a:rPr lang="lv-LV" sz="2800" dirty="0">
                <a:latin typeface="Verdana Pro Cond Black" panose="020B0A06030504040204" pitchFamily="34" charset="0"/>
              </a:rPr>
              <a:t>REKOMENDĀCIJAS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6FC3D-9498-4BC1-BB82-0585B1EF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327" y="961706"/>
            <a:ext cx="10180723" cy="4510729"/>
          </a:xfrm>
        </p:spPr>
        <p:txBody>
          <a:bodyPr>
            <a:noAutofit/>
          </a:bodyPr>
          <a:lstStyle/>
          <a:p>
            <a:pPr marL="87313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endParaRPr lang="lv-LV" sz="1300" dirty="0"/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tā kā plānotās darbības un pieejamais finansējums nav pietiekams, lai sasniegtu 2030. gada kopīgo centienu </a:t>
            </a:r>
            <a:r>
              <a:rPr lang="lv-LV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mērķrādītāju</a:t>
            </a:r>
            <a:r>
              <a:rPr lang="lv-LV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politiski izvērtēt prioritātes ar viss lielāko efektu un tās prioritāri finansēt</a:t>
            </a:r>
            <a:r>
              <a:rPr lang="lv-LV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18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nodrošināt plašāku privātā sektora iesaisti</a:t>
            </a:r>
            <a:r>
              <a:rPr lang="lv-LV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gan uzlabojot stimulu sistēmu (nodokļi, subsīdijas u.c.), gan arī paplašinot finansēšanas avotus (kreditēšana, kapitāla tirgus, valsts privātā partnerība u.c.);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nodrošināt pasākumus uzņēmēju informētības un organizatorisko prasmju uzlabošanai</a:t>
            </a:r>
            <a:r>
              <a:rPr lang="lv-LV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lai maksimizētu ieguvumus no Zaļā kursa, kā arī nodrošināt koordinētu pieeju starp Zaļo kursu saistītiem pasākumiem/pienākumiem, kurus virza dažādas organizācijas;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uzlabot klimata pārmaiņām izdalīto līdzekļu uzskaites sistēmu</a:t>
            </a:r>
            <a:r>
              <a:rPr lang="lv-LV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(arī retrospektīvi par iepriekšējajiem gadiem), ieviešot “zaļā budžeta” marķēšanu Latvijā</a:t>
            </a:r>
            <a:r>
              <a:rPr lang="lv-LV" sz="1800" kern="100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turpināt analizēt </a:t>
            </a:r>
            <a:r>
              <a:rPr lang="lv-LV" sz="18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Latvijas </a:t>
            </a:r>
            <a:r>
              <a:rPr lang="lv-LV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ekonomikas dekarbonizācijai nepieciešamos </a:t>
            </a:r>
            <a:r>
              <a:rPr lang="lv-LV" sz="18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līdzekļus</a:t>
            </a:r>
            <a:r>
              <a:rPr lang="lv-LV" sz="18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prioritātes, stimulus u.c</a:t>
            </a:r>
            <a:r>
              <a:rPr lang="lv-LV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731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None/>
            </a:pPr>
            <a:endParaRPr lang="lv-LV" sz="1300" dirty="0"/>
          </a:p>
          <a:p>
            <a:pPr marL="360363" indent="-2730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lv-LV" sz="1300" dirty="0"/>
          </a:p>
          <a:p>
            <a:pPr marL="360363" indent="-2730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lv-LV" sz="1300" dirty="0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41D08C45-EB53-4B20-988F-4DF47C2EBF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370" y="1271265"/>
            <a:ext cx="681041" cy="6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1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1312F2-D00B-4936-9783-C4492213CA31}"/>
              </a:ext>
            </a:extLst>
          </p:cNvPr>
          <p:cNvSpPr txBox="1"/>
          <p:nvPr/>
        </p:nvSpPr>
        <p:spPr>
          <a:xfrm>
            <a:off x="1330037" y="1203036"/>
            <a:ext cx="6841374" cy="30733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lv-LV" sz="37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NEKP 2021.-2023. GADAM SOCIĀLEKONOMISKĀS IETEKMES MODELĒŠANAS REZULTĀTI</a:t>
            </a:r>
          </a:p>
        </p:txBody>
      </p:sp>
    </p:spTree>
    <p:extLst>
      <p:ext uri="{BB962C8B-B14F-4D97-AF65-F5344CB8AC3E}">
        <p14:creationId xmlns:p14="http://schemas.microsoft.com/office/powerpoint/2010/main" val="168959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2E5-E6C8-4910-85E4-01A238BD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333375"/>
          </a:xfrm>
        </p:spPr>
        <p:txBody>
          <a:bodyPr>
            <a:noAutofit/>
          </a:bodyPr>
          <a:lstStyle/>
          <a:p>
            <a:r>
              <a:rPr lang="lv-LV" sz="2800" dirty="0">
                <a:latin typeface="Verdana Pro Cond Black" panose="020B0A06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0673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88AD-0410-4608-BB0F-79A4239F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56" y="206814"/>
            <a:ext cx="10058400" cy="519207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Verdana Pro Cond Black" panose="020B0A06030504040204" pitchFamily="34" charset="0"/>
              </a:rPr>
              <a:t>PĒTĪJUMA MĒRĶIS UN UZDEVUMI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26F32-C8EF-446A-8973-CA7DB8CBD6AB}"/>
              </a:ext>
            </a:extLst>
          </p:cNvPr>
          <p:cNvSpPr txBox="1"/>
          <p:nvPr/>
        </p:nvSpPr>
        <p:spPr>
          <a:xfrm>
            <a:off x="5394960" y="1258147"/>
            <a:ext cx="6617781" cy="490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u="sng" dirty="0">
                <a:latin typeface="Verdana Pro Cond Light" panose="020B0306030504040204" pitchFamily="34" charset="0"/>
                <a:cs typeface="Times New Roman" panose="02020603050405020304" pitchFamily="18" charset="0"/>
              </a:rPr>
              <a:t>UZDEVUMI: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b="1" dirty="0">
                <a:solidFill>
                  <a:schemeClr val="accent1"/>
                </a:solidFill>
                <a:effectLst/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①</a:t>
            </a:r>
            <a:r>
              <a:rPr lang="lv-LV" b="1" dirty="0">
                <a:effectLst/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Analizēt situāciju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Latvijas enerģētikas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sektorā</a:t>
            </a:r>
            <a:endParaRPr lang="lv-LV" b="1" dirty="0">
              <a:latin typeface="Verdana Pro Cond Light" panose="020B03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b="1" dirty="0">
                <a:solidFill>
                  <a:schemeClr val="accent1"/>
                </a:solidFill>
                <a:latin typeface="Verdana Pro Cond Light" panose="020B0306030504040204" pitchFamily="34" charset="0"/>
                <a:cs typeface="Times New Roman" panose="02020603050405020304" pitchFamily="18" charset="0"/>
              </a:rPr>
              <a:t>②</a:t>
            </a:r>
            <a:r>
              <a:rPr lang="lv-LV" b="1" dirty="0">
                <a:effectLst/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Izvērtēt Latvijas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ilgtermiņa ekonomiskās attīstības un klimata mērķu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mijiedarbību  </a:t>
            </a:r>
            <a:endParaRPr lang="lv-LV" b="1" dirty="0">
              <a:latin typeface="Verdana Pro Cond Light" panose="020B03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b="1" dirty="0">
                <a:solidFill>
                  <a:schemeClr val="accent1"/>
                </a:solidFill>
                <a:latin typeface="Verdana Pro Cond Light" panose="020B0306030504040204" pitchFamily="34" charset="0"/>
                <a:cs typeface="Times New Roman" panose="02020603050405020304" pitchFamily="18" charset="0"/>
              </a:rPr>
              <a:t>③</a:t>
            </a:r>
            <a:r>
              <a:rPr lang="lv-LV" b="1" dirty="0">
                <a:solidFill>
                  <a:srgbClr val="FF0000"/>
                </a:solidFill>
                <a:latin typeface="Verdana Pro Cond Light" panose="020B030603050404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Analizēt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Zaļā </a:t>
            </a:r>
            <a:r>
              <a:rPr lang="lv-LV" b="1" dirty="0" smtClean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kursa ietekmi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 Eiropas Savienības </a:t>
            </a:r>
            <a:r>
              <a:rPr lang="lv-LV" b="1" dirty="0" smtClean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konkurētspēju, finansējuma iespējas un ES </a:t>
            </a:r>
            <a:r>
              <a:rPr lang="lv-LV" b="1" dirty="0" err="1" smtClean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dalībvastu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pieredzi </a:t>
            </a:r>
            <a:endParaRPr lang="lv-LV" b="1" dirty="0">
              <a:latin typeface="Verdana Pro Cond Light" panose="020B03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b="1" dirty="0">
                <a:solidFill>
                  <a:schemeClr val="accent1"/>
                </a:solidFill>
                <a:latin typeface="Verdana Pro Cond Light" panose="020B0306030504040204" pitchFamily="34" charset="0"/>
                <a:cs typeface="Times New Roman" panose="02020603050405020304" pitchFamily="18" charset="0"/>
              </a:rPr>
              <a:t>④</a:t>
            </a:r>
            <a:r>
              <a:rPr lang="lv-LV" b="1" dirty="0">
                <a:solidFill>
                  <a:srgbClr val="FF0000"/>
                </a:solidFill>
                <a:latin typeface="Verdana Pro Cond Light" panose="020B030603050404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effectLst/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Izveidot metodoloģiju un izvērtēt </a:t>
            </a:r>
            <a:r>
              <a:rPr lang="en-US" b="1" dirty="0" err="1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Latvijas</a:t>
            </a:r>
            <a:r>
              <a:rPr lang="en-US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enerģētikas</a:t>
            </a:r>
            <a:r>
              <a:rPr lang="en-US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b="1" dirty="0" err="1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klimata</a:t>
            </a:r>
            <a:r>
              <a:rPr lang="en-US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mērķu</a:t>
            </a:r>
            <a:r>
              <a:rPr lang="en-US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sasniegšanai</a:t>
            </a:r>
            <a:r>
              <a:rPr lang="en-US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nepieciešam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finansējum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b="1" dirty="0" smtClean="0">
              <a:latin typeface="Verdana Pro Cond Light" panose="020B03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b="1" dirty="0" smtClean="0">
                <a:solidFill>
                  <a:schemeClr val="accent1"/>
                </a:solidFill>
                <a:latin typeface="Verdana Pro Cond Light" panose="020B0306030504040204" pitchFamily="34" charset="0"/>
                <a:cs typeface="Times New Roman" panose="02020603050405020304" pitchFamily="18" charset="0"/>
              </a:rPr>
              <a:t>⑤</a:t>
            </a:r>
            <a:r>
              <a:rPr lang="lv-LV" b="1" dirty="0" smtClean="0">
                <a:solidFill>
                  <a:srgbClr val="FF0000"/>
                </a:solidFill>
                <a:latin typeface="Verdana Pro Cond Light" panose="020B030603050404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Izveidot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vispārējā līdzsvara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 un izvērtēt NEKP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pasākumu sociālekonomiskās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ietekmi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lv-LV" b="1" dirty="0" smtClean="0">
                <a:solidFill>
                  <a:schemeClr val="accent1"/>
                </a:solidFill>
                <a:latin typeface="Verdana Pro Cond Light" panose="020B0306030504040204" pitchFamily="34" charset="0"/>
                <a:cs typeface="Times New Roman" panose="02020603050405020304" pitchFamily="18" charset="0"/>
              </a:rPr>
              <a:t>⑥</a:t>
            </a:r>
            <a:r>
              <a:rPr lang="lv-LV" b="1" dirty="0" smtClean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Sagatavot priekšlikumus tālākiem soļiem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lv-LV" b="1" dirty="0">
              <a:effectLst/>
              <a:highlight>
                <a:srgbClr val="FFFF00"/>
              </a:highlight>
              <a:latin typeface="Verdana Pro Cond Light" panose="020B03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75FA1-2DE7-4C8F-ACE2-D4AEE4ED5E7E}"/>
              </a:ext>
            </a:extLst>
          </p:cNvPr>
          <p:cNvSpPr txBox="1"/>
          <p:nvPr/>
        </p:nvSpPr>
        <p:spPr>
          <a:xfrm>
            <a:off x="359090" y="1258147"/>
            <a:ext cx="4784409" cy="4679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u="sng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MĒRĶIS </a:t>
            </a:r>
          </a:p>
          <a:p>
            <a:r>
              <a:rPr lang="lv-LV" dirty="0"/>
              <a:t>S</a:t>
            </a:r>
            <a:r>
              <a:rPr lang="lv-LV" dirty="0" smtClean="0"/>
              <a:t>askaņā </a:t>
            </a:r>
            <a:r>
              <a:rPr lang="lv-LV" dirty="0"/>
              <a:t>ar līgumu par finansējumu valsts pārvaldes uzdevuma izpildes nodrošināšanai Nr.5.2-17.2/2024/1, izvērtēta Nacionālajā enerģētikas un klimata plānā iekļauto pasākumu ekonomiskā ietekme.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u="sng" dirty="0"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NODEVUMI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b="1" dirty="0" smtClean="0">
                <a:solidFill>
                  <a:schemeClr val="accent1"/>
                </a:solidFill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NEKP sociāli-ekonomiskais </a:t>
            </a:r>
            <a:r>
              <a:rPr lang="lv-LV" b="1" dirty="0" err="1" smtClean="0">
                <a:solidFill>
                  <a:schemeClr val="accent1"/>
                </a:solidFill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izvērtējums</a:t>
            </a:r>
            <a:endParaRPr lang="lv-LV" b="1" dirty="0">
              <a:solidFill>
                <a:schemeClr val="accent1"/>
              </a:solidFill>
              <a:latin typeface="Verdana Pro Cond Light" panose="020B03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b="1" dirty="0" err="1" smtClean="0">
                <a:solidFill>
                  <a:schemeClr val="accent1"/>
                </a:solidFill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Vispāpēja</a:t>
            </a:r>
            <a:r>
              <a:rPr lang="lv-LV" b="1" dirty="0" smtClean="0">
                <a:solidFill>
                  <a:schemeClr val="accent1"/>
                </a:solidFill>
                <a:latin typeface="Verdana Pro Cond Light" panose="020B0306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līdzsvara modelis</a:t>
            </a:r>
            <a:endParaRPr lang="lv-LV" b="1" dirty="0">
              <a:solidFill>
                <a:schemeClr val="accent1"/>
              </a:solidFill>
              <a:latin typeface="Verdana Pro Cond Light" panose="020B0306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0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0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lv-LV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8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691" y="81386"/>
            <a:ext cx="11399520" cy="583424"/>
          </a:xfrm>
        </p:spPr>
        <p:txBody>
          <a:bodyPr>
            <a:noAutofit/>
          </a:bodyPr>
          <a:lstStyle/>
          <a:p>
            <a:pPr algn="ctr"/>
            <a:r>
              <a:rPr lang="lv-LV" sz="3000" dirty="0">
                <a:solidFill>
                  <a:srgbClr val="1B5089"/>
                </a:solidFill>
                <a:latin typeface="Arial"/>
                <a:cs typeface="Arial"/>
              </a:rPr>
              <a:t>Latvijas aktuālo problēmu monitorings</a:t>
            </a:r>
            <a:endParaRPr lang="en-US" dirty="0">
              <a:solidFill>
                <a:srgbClr val="1B5089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ACD79-8857-427C-32F3-5B9F016D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60" y="1314232"/>
            <a:ext cx="7213620" cy="4373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6A0F52-F4E2-174C-01D5-B28630613838}"/>
              </a:ext>
            </a:extLst>
          </p:cNvPr>
          <p:cNvSpPr txBox="1"/>
          <p:nvPr/>
        </p:nvSpPr>
        <p:spPr>
          <a:xfrm>
            <a:off x="0" y="775600"/>
            <a:ext cx="715394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900" dirty="0" smtClean="0"/>
              <a:t>Problēmas: miera risks, </a:t>
            </a:r>
            <a:r>
              <a:rPr lang="lv-LV" sz="1900" dirty="0"/>
              <a:t>piegāžu ķēdes </a:t>
            </a:r>
            <a:r>
              <a:rPr lang="lv-LV" sz="1900" dirty="0" smtClean="0"/>
              <a:t>ievainojamība, </a:t>
            </a:r>
            <a:r>
              <a:rPr lang="lv-LV" sz="1900" dirty="0"/>
              <a:t>infrastruktūras nepilnības, pieprasījuma vadības trūkumus un iesaistīto pušu koordinācijas </a:t>
            </a:r>
            <a:r>
              <a:rPr lang="lv-LV" sz="1900" dirty="0" smtClean="0"/>
              <a:t>nepietiekamība.</a:t>
            </a:r>
            <a:endParaRPr lang="lv-LV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3C917-931F-1BFA-393F-C606E4D9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013" y="5762746"/>
            <a:ext cx="4591987" cy="190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F605E4-E1E6-2F4B-C392-39AF0E26687B}"/>
              </a:ext>
            </a:extLst>
          </p:cNvPr>
          <p:cNvSpPr txBox="1"/>
          <p:nvPr/>
        </p:nvSpPr>
        <p:spPr>
          <a:xfrm>
            <a:off x="122691" y="1698931"/>
            <a:ext cx="4777969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lv-LV" sz="19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lv-LV" sz="1900" dirty="0" smtClean="0"/>
              <a:t>Eiropas </a:t>
            </a:r>
            <a:r>
              <a:rPr lang="lv-LV" sz="1900" dirty="0"/>
              <a:t>Vides Politikas Institūta 2024.gada maija Eiropas Zaļā kursa </a:t>
            </a:r>
            <a:r>
              <a:rPr lang="lv-LV" sz="1900" dirty="0" smtClean="0"/>
              <a:t>Barometrs: 69</a:t>
            </a:r>
            <a:r>
              <a:rPr lang="lv-LV" sz="1900" dirty="0"/>
              <a:t>% respondentu uzskata, ka Zaļajam kursam ir pozitīva ārējā ietekme, 67% vērtē, ka </a:t>
            </a:r>
            <a:r>
              <a:rPr lang="lv-LV" sz="1900" dirty="0" smtClean="0"/>
              <a:t>EP </a:t>
            </a:r>
            <a:r>
              <a:rPr lang="lv-LV" sz="1900" dirty="0"/>
              <a:t>vēlēšanu rezultāti mazinās </a:t>
            </a:r>
            <a:r>
              <a:rPr lang="lv-LV" sz="1900" dirty="0" smtClean="0"/>
              <a:t>zaļo </a:t>
            </a:r>
            <a:r>
              <a:rPr lang="lv-LV" sz="1900" dirty="0"/>
              <a:t>mērķu </a:t>
            </a:r>
            <a:r>
              <a:rPr lang="lv-LV" sz="1900" dirty="0" smtClean="0"/>
              <a:t>virzību. Pārliecība, ka EK spēs </a:t>
            </a:r>
            <a:r>
              <a:rPr lang="lv-LV" sz="1900" dirty="0"/>
              <a:t>iepriekš nosprausto darba kārtību noturēt. </a:t>
            </a:r>
            <a:endParaRPr lang="lv-LV" sz="19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lv-LV" sz="19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lv-LV" sz="1900" dirty="0" smtClean="0"/>
              <a:t>PWC </a:t>
            </a:r>
            <a:r>
              <a:rPr lang="lv-LV" sz="1900" dirty="0"/>
              <a:t>2022.gadā organizētā 300 uzņēmēju aptauja</a:t>
            </a:r>
            <a:r>
              <a:rPr lang="lv-LV" sz="1900" b="1" dirty="0"/>
              <a:t> </a:t>
            </a:r>
            <a:r>
              <a:rPr lang="lv-LV" sz="1900" dirty="0"/>
              <a:t>parādīja, ka lielākai daļai uzņēmumu trūkst visaptverošas stratēģijas, lai reaģētu uz visām Zaļā kursa dimensijām.</a:t>
            </a:r>
          </a:p>
        </p:txBody>
      </p:sp>
    </p:spTree>
    <p:extLst>
      <p:ext uri="{BB962C8B-B14F-4D97-AF65-F5344CB8AC3E}">
        <p14:creationId xmlns:p14="http://schemas.microsoft.com/office/powerpoint/2010/main" val="19472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240" y="196406"/>
            <a:ext cx="11399520" cy="575588"/>
          </a:xfrm>
        </p:spPr>
        <p:txBody>
          <a:bodyPr>
            <a:noAutofit/>
          </a:bodyPr>
          <a:lstStyle/>
          <a:p>
            <a:pPr algn="ctr"/>
            <a:r>
              <a:rPr lang="lv-LV" sz="3000" dirty="0">
                <a:solidFill>
                  <a:srgbClr val="1B5089"/>
                </a:solidFill>
                <a:latin typeface="Arial"/>
                <a:cs typeface="Arial"/>
              </a:rPr>
              <a:t>Zaļais kurss un Eiropas Savienības politiskās tendences</a:t>
            </a:r>
            <a:endParaRPr lang="en-US" dirty="0">
              <a:solidFill>
                <a:srgbClr val="1B5089"/>
              </a:solidFill>
              <a:latin typeface="Arial"/>
              <a:cs typeface="Arial"/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 txBox="1">
            <a:spLocks/>
          </p:cNvSpPr>
          <p:nvPr/>
        </p:nvSpPr>
        <p:spPr>
          <a:xfrm>
            <a:off x="396240" y="1116307"/>
            <a:ext cx="11618971" cy="3245832"/>
          </a:xfrm>
          <a:prstGeom prst="rect">
            <a:avLst/>
          </a:prstGeom>
        </p:spPr>
        <p:txBody>
          <a:bodyPr vert="horz" lIns="72000" tIns="45720" rIns="14400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lv-LV" dirty="0"/>
              <a:t>ES saglabās iesākto virzību uz Eiropas Zaļā kursa mērķiem, veicinot </a:t>
            </a:r>
            <a:r>
              <a:rPr lang="lv-LV" dirty="0" smtClean="0"/>
              <a:t>industriālo </a:t>
            </a:r>
            <a:r>
              <a:rPr lang="lv-LV" dirty="0"/>
              <a:t>politiku, </a:t>
            </a:r>
            <a:r>
              <a:rPr lang="lv-LV" dirty="0" smtClean="0"/>
              <a:t>lai līdz 2040.g. par </a:t>
            </a:r>
            <a:r>
              <a:rPr lang="lv-LV" dirty="0"/>
              <a:t>90 % samazināt emisijas un līdz 2050. gadam panākt klimata neitralitāti.</a:t>
            </a:r>
          </a:p>
          <a:p>
            <a:pPr lvl="0" algn="just"/>
            <a:r>
              <a:rPr lang="lv-LV" dirty="0"/>
              <a:t>Vitāli nepieciešams </a:t>
            </a:r>
            <a:r>
              <a:rPr lang="lv-LV" dirty="0" smtClean="0"/>
              <a:t>dekarbonizācijas </a:t>
            </a:r>
            <a:r>
              <a:rPr lang="lv-LV" dirty="0"/>
              <a:t>un konkurētspējas </a:t>
            </a:r>
            <a:r>
              <a:rPr lang="lv-LV" dirty="0" smtClean="0"/>
              <a:t>plāns. </a:t>
            </a:r>
            <a:r>
              <a:rPr lang="lv-LV" dirty="0"/>
              <a:t>S</a:t>
            </a:r>
            <a:r>
              <a:rPr lang="lv-LV" dirty="0" smtClean="0"/>
              <a:t>askaņots </a:t>
            </a:r>
            <a:r>
              <a:rPr lang="lv-LV" dirty="0"/>
              <a:t>plāns </a:t>
            </a:r>
            <a:r>
              <a:rPr lang="lv-LV" dirty="0" smtClean="0"/>
              <a:t>ir Eiropas dekarbonizācijas iespēja</a:t>
            </a:r>
            <a:r>
              <a:rPr lang="lv-LV" dirty="0"/>
              <a:t>. </a:t>
            </a:r>
            <a:r>
              <a:rPr lang="lv-LV" dirty="0"/>
              <a:t>P</a:t>
            </a:r>
            <a:r>
              <a:rPr lang="lv-LV" dirty="0" smtClean="0"/>
              <a:t>astāv </a:t>
            </a:r>
            <a:r>
              <a:rPr lang="lv-LV" dirty="0"/>
              <a:t>risks, ka dekarbonizācija var būt pretrunā ar konkurētspēju un izaugsmi.</a:t>
            </a:r>
          </a:p>
          <a:p>
            <a:pPr lvl="0"/>
            <a:r>
              <a:rPr lang="lv-LV" dirty="0" smtClean="0"/>
              <a:t>Apdraudējums </a:t>
            </a:r>
            <a:r>
              <a:rPr lang="lv-LV" dirty="0"/>
              <a:t>Eiropas pozīcijai tīro tehnoloģiju jomā galvenokārt ir saistīts ar rūpniecības stratēģijas trūkumu.</a:t>
            </a:r>
          </a:p>
          <a:p>
            <a:r>
              <a:rPr lang="lv-LV" dirty="0"/>
              <a:t>ES un Latvijas izaicinājumi un riski Zaļā kursa īstenošanā ir diezgan līdzīgi, jo arī Latvijā nepieciešama lielāka konkurētspējas, izaugsmes un rūpniecības politikas koordinācija ar Zaļā kursa ieviešanas plāniem.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7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3837" y="268355"/>
            <a:ext cx="11399520" cy="575588"/>
          </a:xfrm>
        </p:spPr>
        <p:txBody>
          <a:bodyPr>
            <a:noAutofit/>
          </a:bodyPr>
          <a:lstStyle/>
          <a:p>
            <a:pPr algn="ctr"/>
            <a:r>
              <a:rPr lang="lv-LV" sz="3000" dirty="0">
                <a:solidFill>
                  <a:srgbClr val="1B5089"/>
                </a:solidFill>
                <a:latin typeface="Arial"/>
                <a:cs typeface="Arial"/>
              </a:rPr>
              <a:t>Klimata un enerģētikas mērķu </a:t>
            </a:r>
            <a:r>
              <a:rPr lang="lv-LV" sz="3000" dirty="0" smtClean="0">
                <a:solidFill>
                  <a:srgbClr val="1B5089"/>
                </a:solidFill>
                <a:latin typeface="Arial"/>
                <a:cs typeface="Arial"/>
              </a:rPr>
              <a:t>sasniegšanai ir </a:t>
            </a:r>
            <a:r>
              <a:rPr lang="lv-LV" sz="3000" dirty="0">
                <a:solidFill>
                  <a:srgbClr val="1B5089"/>
                </a:solidFill>
                <a:latin typeface="Arial"/>
                <a:cs typeface="Arial"/>
              </a:rPr>
              <a:t>nepieciešamās </a:t>
            </a:r>
            <a:r>
              <a:rPr lang="lv-LV" sz="3000" dirty="0" smtClean="0">
                <a:solidFill>
                  <a:srgbClr val="1B5089"/>
                </a:solidFill>
                <a:latin typeface="Arial"/>
                <a:cs typeface="Arial"/>
              </a:rPr>
              <a:t>investīcijas</a:t>
            </a:r>
            <a:endParaRPr lang="en-US" dirty="0">
              <a:solidFill>
                <a:srgbClr val="1B5089"/>
              </a:solidFill>
              <a:latin typeface="Arial"/>
              <a:cs typeface="Arial"/>
            </a:endParaRPr>
          </a:p>
        </p:txBody>
      </p:sp>
      <p:sp>
        <p:nvSpPr>
          <p:cNvPr id="2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 txBox="1">
            <a:spLocks/>
          </p:cNvSpPr>
          <p:nvPr/>
        </p:nvSpPr>
        <p:spPr>
          <a:xfrm>
            <a:off x="329513" y="903904"/>
            <a:ext cx="11618971" cy="3110920"/>
          </a:xfrm>
          <a:prstGeom prst="rect">
            <a:avLst/>
          </a:prstGeom>
        </p:spPr>
        <p:txBody>
          <a:bodyPr vert="horz" lIns="72000" tIns="45720" rIns="14400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Atbilstoši EK </a:t>
            </a:r>
            <a:r>
              <a:rPr lang="lv-LV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lv-LV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Pasaules 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Ekonomikas Foruma </a:t>
            </a:r>
            <a:r>
              <a:rPr lang="lv-LV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novērtējumiem</a:t>
            </a:r>
            <a:r>
              <a:rPr lang="lv-LV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ES dalībvalstu </a:t>
            </a:r>
            <a:r>
              <a:rPr lang="lv-LV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investīcijas 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Zaļā kursa mērķu sasniegšanai līdz 2030. gadam ir novērtētas </a:t>
            </a:r>
            <a:r>
              <a:rPr lang="lv-LV" sz="2000" b="1" dirty="0">
                <a:ea typeface="Calibri" panose="020F0502020204030204" pitchFamily="34" charset="0"/>
                <a:cs typeface="Arial" panose="020B0604020202020204" pitchFamily="34" charset="0"/>
              </a:rPr>
              <a:t>vairāk nekā 620 miljardu eiro apmērā gadā</a:t>
            </a:r>
            <a:r>
              <a:rPr lang="lv-LV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 Investīciju mērķis ir nodrošināt maksimālo ekonomisko atdevi ilgtermiņā.</a:t>
            </a:r>
            <a:endParaRPr lang="lv-LV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lv-LV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Kopumā 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valstu pieeja paredz </a:t>
            </a:r>
            <a:r>
              <a:rPr lang="lv-LV" sz="2000" b="1" dirty="0">
                <a:ea typeface="Calibri" panose="020F0502020204030204" pitchFamily="34" charset="0"/>
                <a:cs typeface="Arial" panose="020B0604020202020204" pitchFamily="34" charset="0"/>
              </a:rPr>
              <a:t>lielāku uzsvaru uz privātajām investīcijām, paredzot publiskā finansējuma iesaisti līdz vienai trešdaļai 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no kopējām nepieciešamām investīcijām.</a:t>
            </a:r>
            <a:endParaRPr lang="lv-LV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Ziņojuma ietvaros apskatītajās valstīs </a:t>
            </a:r>
            <a:r>
              <a:rPr lang="lv-LV" sz="2000" b="1" dirty="0">
                <a:ea typeface="Calibri" panose="020F0502020204030204" pitchFamily="34" charset="0"/>
                <a:cs typeface="Arial" panose="020B0604020202020204" pitchFamily="34" charset="0"/>
              </a:rPr>
              <a:t>investīciju intensitāte ievērojami svārstās, veidojot no 1,7 % līdz 5,6 % no IKP 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gadā. To ietekmē valsts lielums, ekonomikas struktūra, pašreizējais enerģijas ģenerācijas portfelis u.c. būtiski faktori. Vienlaikus valstu salīdzinājums </a:t>
            </a:r>
            <a:r>
              <a:rPr lang="lv-LV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ir vērtējams piesardzīgi, 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jo valstīm ir ļoti dažādas pieejas uzskaitot gan veiktās, gan nepieciešamās investīcijas.</a:t>
            </a:r>
            <a:endParaRPr lang="lv-LV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lv-LV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lv-LV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valstu </a:t>
            </a:r>
            <a:r>
              <a:rPr lang="lv-LV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pieredze liecina, ka </a:t>
            </a:r>
            <a:r>
              <a:rPr lang="lv-LV" sz="20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publiskais </a:t>
            </a:r>
            <a:r>
              <a:rPr lang="lv-LV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finan</a:t>
            </a:r>
            <a:r>
              <a:rPr lang="lv-LV" sz="20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sējums nodrošina </a:t>
            </a:r>
            <a:r>
              <a:rPr lang="lv-LV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līdz 1/3 no kopējām nepieciešamām investīcijām</a:t>
            </a:r>
            <a:r>
              <a:rPr lang="lv-LV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lv-LV" sz="20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lv-LV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ekmīgai </a:t>
            </a:r>
            <a:r>
              <a:rPr lang="lv-LV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Zaļā kursa mērķu sasniegšanai investīciju kopējais apmērs </a:t>
            </a:r>
            <a:r>
              <a:rPr lang="lv-LV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Latvijā varētu būt robežās 1-2 % no IKP</a:t>
            </a:r>
            <a:r>
              <a:rPr lang="lv-LV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lv-LV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0270" lvl="1" indent="-43307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1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1312F2-D00B-4936-9783-C4492213CA31}"/>
              </a:ext>
            </a:extLst>
          </p:cNvPr>
          <p:cNvSpPr txBox="1"/>
          <p:nvPr/>
        </p:nvSpPr>
        <p:spPr>
          <a:xfrm>
            <a:off x="1330037" y="2108201"/>
            <a:ext cx="6841374" cy="30733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lv-LV" sz="37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LATVIJAS KLIMATA MĒRĶU SASNIEGŠANAI NEPIECIEŠAMĀ FINANSĒJUMA NOVĒRTĒJUMS</a:t>
            </a:r>
          </a:p>
        </p:txBody>
      </p:sp>
    </p:spTree>
    <p:extLst>
      <p:ext uri="{BB962C8B-B14F-4D97-AF65-F5344CB8AC3E}">
        <p14:creationId xmlns:p14="http://schemas.microsoft.com/office/powerpoint/2010/main" val="33451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F34C-AE2F-40AC-852E-287741C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50" y="213863"/>
            <a:ext cx="10977753" cy="784969"/>
          </a:xfrm>
        </p:spPr>
        <p:txBody>
          <a:bodyPr>
            <a:noAutofit/>
          </a:bodyPr>
          <a:lstStyle/>
          <a:p>
            <a:r>
              <a:rPr lang="lv-LV" sz="2800" dirty="0">
                <a:latin typeface="Verdana Pro Cond Black" panose="020B0A06030504040204" pitchFamily="34" charset="0"/>
              </a:rPr>
              <a:t>METODOLOĢIJA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11AF9-456E-466C-9352-C107B53EE238}"/>
              </a:ext>
            </a:extLst>
          </p:cNvPr>
          <p:cNvSpPr txBox="1"/>
          <p:nvPr/>
        </p:nvSpPr>
        <p:spPr>
          <a:xfrm>
            <a:off x="680846" y="998833"/>
            <a:ext cx="11096626" cy="36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Verdana Pro Cond Light" panose="020B0306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D477E-E565-43CB-AB04-99D358BA82C8}"/>
              </a:ext>
            </a:extLst>
          </p:cNvPr>
          <p:cNvSpPr txBox="1"/>
          <p:nvPr/>
        </p:nvSpPr>
        <p:spPr>
          <a:xfrm>
            <a:off x="3284899" y="1106030"/>
            <a:ext cx="8325212" cy="26150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endParaRPr lang="lv-LV" sz="200" u="sng" kern="0" dirty="0">
              <a:effectLst/>
              <a:latin typeface="Verdana Pro Cond Light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lv-LV" sz="2800" u="sng" kern="0" dirty="0">
                <a:effectLst/>
                <a:latin typeface="Verdana Pro Cond Light (Body)"/>
                <a:ea typeface="Calibri" panose="020F0502020204030204" pitchFamily="34" charset="0"/>
                <a:cs typeface="Times New Roman" panose="02020603050405020304" pitchFamily="18" charset="0"/>
              </a:rPr>
              <a:t>konceptuālais pieņēmums</a:t>
            </a:r>
            <a:r>
              <a:rPr lang="lv-LV" sz="2800" kern="0" dirty="0">
                <a:effectLst/>
                <a:latin typeface="Verdana Pro Cond Light (Body)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lv-LV" sz="2800" b="1" kern="0" dirty="0">
                <a:effectLst/>
                <a:latin typeface="Verdana Pro Cond Light (Body)"/>
                <a:ea typeface="Calibri" panose="020F0502020204030204" pitchFamily="34" charset="0"/>
                <a:cs typeface="Times New Roman" panose="02020603050405020304" pitchFamily="18" charset="0"/>
              </a:rPr>
              <a:t>KLIMATA NEITRĀLAS EKONOMIKAS MĒRĶA SASNIEGŠANAI IR NEPIECIEŠAMS AIZVIETOT SEG EMISIJU IETILPĪGUS AKTĪVUS, KĀ ARĪ PALIELINĀT ESOŠO AKTĪVU ENERGOEFEKTIVITĀTI</a:t>
            </a:r>
          </a:p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endParaRPr lang="lv-LV" sz="200" b="1" kern="0" dirty="0">
              <a:effectLst/>
              <a:latin typeface="Verdana Pro Cond Light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38B89-D45F-74D2-7860-6850A9D83E20}"/>
              </a:ext>
            </a:extLst>
          </p:cNvPr>
          <p:cNvSpPr txBox="1"/>
          <p:nvPr/>
        </p:nvSpPr>
        <p:spPr>
          <a:xfrm>
            <a:off x="1720272" y="4465594"/>
            <a:ext cx="4412672" cy="155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lv-LV" kern="0" dirty="0">
                <a:latin typeface="Verdana Pro Cond Light (Body)"/>
                <a:cs typeface="Times New Roman" panose="02020603050405020304" pitchFamily="18" charset="0"/>
              </a:rPr>
              <a:t>Lai noteiktu SEG emisiju ietilpīgus aktīvus, tika izmantoti statistikas dati par nefinanšu aktīvu bruto vērtību 2021. gadā, kopumā tautsaimniecībā un sektoros (nozarēs) atbilstoši SEG emisijas avotu klasifikācijai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F7899-2F8F-DED2-383B-ACBEB200BCE4}"/>
              </a:ext>
            </a:extLst>
          </p:cNvPr>
          <p:cNvSpPr txBox="1"/>
          <p:nvPr/>
        </p:nvSpPr>
        <p:spPr>
          <a:xfrm>
            <a:off x="7677832" y="4484468"/>
            <a:ext cx="4172418" cy="187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</a:pPr>
            <a:r>
              <a:rPr lang="lv-LV" kern="0" dirty="0">
                <a:latin typeface="Verdana Pro Cond Light (Body)"/>
                <a:cs typeface="Times New Roman" panose="02020603050405020304" pitchFamily="18" charset="0"/>
              </a:rPr>
              <a:t>Aktīvu </a:t>
            </a:r>
            <a:r>
              <a:rPr lang="lv-LV" kern="0" dirty="0" smtClean="0">
                <a:latin typeface="Verdana Pro Cond Light (Body)"/>
                <a:cs typeface="Times New Roman" panose="02020603050405020304" pitchFamily="18" charset="0"/>
              </a:rPr>
              <a:t>daļa, </a:t>
            </a:r>
            <a:r>
              <a:rPr lang="lv-LV" kern="0" dirty="0">
                <a:latin typeface="Verdana Pro Cond Light (Body)"/>
                <a:cs typeface="Times New Roman" panose="02020603050405020304" pitchFamily="18" charset="0"/>
              </a:rPr>
              <a:t>kam lielākoties ir nepieciešamas investīcijas energoefektivitātes </a:t>
            </a:r>
            <a:r>
              <a:rPr lang="lv-LV" kern="0" dirty="0" smtClean="0">
                <a:latin typeface="Verdana Pro Cond Light (Body)"/>
                <a:cs typeface="Times New Roman" panose="02020603050405020304" pitchFamily="18" charset="0"/>
              </a:rPr>
              <a:t>palielināšanai, </a:t>
            </a:r>
            <a:r>
              <a:rPr lang="lv-LV" kern="0" dirty="0">
                <a:latin typeface="Verdana Pro Cond Light (Body)"/>
                <a:cs typeface="Times New Roman" panose="02020603050405020304" pitchFamily="18" charset="0"/>
              </a:rPr>
              <a:t>bija novērtēta pēc būvniecības aktīvu (t.i. mājokļi un citas ēkas un celtnes) vērtības</a:t>
            </a:r>
          </a:p>
        </p:txBody>
      </p:sp>
      <p:pic>
        <p:nvPicPr>
          <p:cNvPr id="7" name="Picture 6" descr="A black arrows pointing to a box&#10;&#10;Description automatically generated">
            <a:extLst>
              <a:ext uri="{FF2B5EF4-FFF2-40B4-BE49-F238E27FC236}">
                <a16:creationId xmlns:a16="http://schemas.microsoft.com/office/drawing/2014/main" id="{4403AB35-27B8-C9AC-598B-F5B2BAF2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14" y="1334107"/>
            <a:ext cx="2150309" cy="2150309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2F2BCB-AA05-CD56-4020-18E2864B1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77" y="4456760"/>
            <a:ext cx="1396695" cy="1396695"/>
          </a:xfrm>
          <a:prstGeom prst="rect">
            <a:avLst/>
          </a:prstGeom>
        </p:spPr>
      </p:pic>
      <p:pic>
        <p:nvPicPr>
          <p:cNvPr id="13" name="Picture 12" descr="A black and white light bulb with a lightning bolt inside&#10;&#10;Description automatically generated">
            <a:extLst>
              <a:ext uri="{FF2B5EF4-FFF2-40B4-BE49-F238E27FC236}">
                <a16:creationId xmlns:a16="http://schemas.microsoft.com/office/drawing/2014/main" id="{2D3544B1-1F3E-1976-C204-D656D7D50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249" y="4456760"/>
            <a:ext cx="748004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037B5-0E55-C9C3-F687-9CB23AC6135B}"/>
              </a:ext>
            </a:extLst>
          </p:cNvPr>
          <p:cNvSpPr txBox="1">
            <a:spLocks/>
          </p:cNvSpPr>
          <p:nvPr/>
        </p:nvSpPr>
        <p:spPr>
          <a:xfrm>
            <a:off x="300009" y="5343901"/>
            <a:ext cx="5266135" cy="11375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Investīciju apjoms, kas ir nepieciešams ekonomikas dekarbonizācijas veicināšanai lielā mērā ir atkarīgs </a:t>
            </a:r>
            <a:r>
              <a:rPr lang="lv-LV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no SEG emisiju ietilpīgu aktīvu daļas kopējos aktīvos </a:t>
            </a:r>
            <a:r>
              <a:rPr lang="lv-LV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un cik no tiem ir nepieciešams (vai iespējams) aizvietot ieguldot jaunajās tehnoloģijās un produktos</a:t>
            </a:r>
            <a:endParaRPr lang="lv-LV" sz="1600" dirty="0"/>
          </a:p>
          <a:p>
            <a:endParaRPr lang="lv-LV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312234-5B56-60F7-327C-5D5068A5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" y="41855"/>
            <a:ext cx="12138887" cy="623165"/>
          </a:xfrm>
        </p:spPr>
        <p:txBody>
          <a:bodyPr>
            <a:noAutofit/>
          </a:bodyPr>
          <a:lstStyle/>
          <a:p>
            <a:r>
              <a:rPr lang="lv-LV" sz="2800" dirty="0"/>
              <a:t>SEG EMISIJU IETILPĪGĀS TAUTSAIMNIECĪBAS NOZARES</a:t>
            </a:r>
            <a:endParaRPr lang="lv-LV" sz="1800" kern="100" dirty="0">
              <a:latin typeface="Minion Pro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524D861D-0FD8-246E-0C1E-8FB1B5FEB6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68384909"/>
                  </p:ext>
                </p:extLst>
              </p:nvPr>
            </p:nvGraphicFramePr>
            <p:xfrm>
              <a:off x="5514108" y="1512274"/>
              <a:ext cx="6502401" cy="48608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524D861D-0FD8-246E-0C1E-8FB1B5FEB6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4108" y="1512274"/>
                <a:ext cx="6502401" cy="4860818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BE8A79-55A6-C061-A410-E51CDEDB3C6B}"/>
              </a:ext>
            </a:extLst>
          </p:cNvPr>
          <p:cNvSpPr txBox="1"/>
          <p:nvPr/>
        </p:nvSpPr>
        <p:spPr>
          <a:xfrm>
            <a:off x="5796157" y="901316"/>
            <a:ext cx="5271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b="1" dirty="0"/>
              <a:t>SEG emisijas tautsaimniecības nozarēs</a:t>
            </a:r>
            <a:r>
              <a:rPr lang="lv-LV" dirty="0"/>
              <a:t>, </a:t>
            </a:r>
          </a:p>
          <a:p>
            <a:pPr algn="ctr"/>
            <a:r>
              <a:rPr lang="lv-LV" sz="1400" dirty="0"/>
              <a:t>2022.gads, ne-ETS, tūkst. tonnas CO2 ekvivalentā</a:t>
            </a:r>
            <a:endParaRPr lang="lv-LV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650189-CEE3-7DC3-796A-10CFF4E31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865937"/>
              </p:ext>
            </p:extLst>
          </p:nvPr>
        </p:nvGraphicFramePr>
        <p:xfrm>
          <a:off x="405332" y="1832261"/>
          <a:ext cx="4161155" cy="327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0817CA-0A17-7D5A-F8CA-AD24F84E463A}"/>
              </a:ext>
            </a:extLst>
          </p:cNvPr>
          <p:cNvSpPr txBox="1"/>
          <p:nvPr/>
        </p:nvSpPr>
        <p:spPr>
          <a:xfrm>
            <a:off x="598058" y="958207"/>
            <a:ext cx="3941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b="1" dirty="0"/>
              <a:t>SEG emisijas 2010. un 2022. gads</a:t>
            </a:r>
          </a:p>
          <a:p>
            <a:pPr algn="ctr"/>
            <a:r>
              <a:rPr lang="lv-LV" sz="1400" dirty="0"/>
              <a:t>(tūkst. tonnas CO2 ekvivalentā)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2BCDD7D-D395-B50F-5781-07FDA467F870}"/>
              </a:ext>
            </a:extLst>
          </p:cNvPr>
          <p:cNvSpPr/>
          <p:nvPr/>
        </p:nvSpPr>
        <p:spPr>
          <a:xfrm>
            <a:off x="3357760" y="3075833"/>
            <a:ext cx="1500569" cy="623165"/>
          </a:xfrm>
          <a:prstGeom prst="rightArrow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17DFE1-31A4-1508-2AB6-8E87F8E84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505" y="1951401"/>
            <a:ext cx="989528" cy="763888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030B48-DA41-66D1-779C-7F1FC9470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4654" y="1805494"/>
            <a:ext cx="1360055" cy="1360055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864FA9-2C1E-4862-F4A6-193D58F674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8787" y="4566588"/>
            <a:ext cx="777313" cy="777313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DE8147-2972-63F5-7AC6-AA74308EC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2805" y="1732380"/>
            <a:ext cx="887677" cy="887677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6E4275-A15E-85D3-964E-8B6F28107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0848" y="4761900"/>
            <a:ext cx="386687" cy="386687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2644F92-983C-B191-1861-098301CA92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17426" y="5891572"/>
            <a:ext cx="386688" cy="3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312234-5B56-60F7-327C-5D5068A5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5" y="180687"/>
            <a:ext cx="11464634" cy="623165"/>
          </a:xfrm>
        </p:spPr>
        <p:txBody>
          <a:bodyPr>
            <a:noAutofit/>
          </a:bodyPr>
          <a:lstStyle/>
          <a:p>
            <a:r>
              <a:rPr lang="lv-LV" sz="2400" dirty="0"/>
              <a:t>UZKRĀTIE NEFINANŠU AKTĪVI TAUTAIMNIECĪBAS NOZARĒS PA AKTĪVU VEIDIEM</a:t>
            </a:r>
            <a:endParaRPr lang="lv-LV" sz="1600" kern="100" dirty="0">
              <a:latin typeface="Minion Pro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524D861D-0FD8-246E-0C1E-8FB1B5FEB6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67251096"/>
                  </p:ext>
                </p:extLst>
              </p:nvPr>
            </p:nvGraphicFramePr>
            <p:xfrm>
              <a:off x="988294" y="1764255"/>
              <a:ext cx="10344728" cy="422350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524D861D-0FD8-246E-0C1E-8FB1B5FEB6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294" y="1764255"/>
                <a:ext cx="10344728" cy="4223506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34E5E3-DD48-13F6-2B5E-B5623B002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250" y="2182380"/>
            <a:ext cx="989528" cy="763888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D04F75-1783-7EFD-3673-EC5B636A9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434" y="2000180"/>
            <a:ext cx="989528" cy="989528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7602AB-82A9-653F-3F30-C918C5A3C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6786" y="4251396"/>
            <a:ext cx="624119" cy="624119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9B52A0-CADB-8AE2-A3C0-41953A138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4151" y="3987838"/>
            <a:ext cx="887677" cy="887677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AB0EAB-6B53-5E8B-E671-656BF312B0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1603" y="5318679"/>
            <a:ext cx="386687" cy="386687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A1EFA6-D4F2-DBCD-1A2F-25EEF1CFB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916" y="2341926"/>
            <a:ext cx="1208684" cy="12086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2664D7-BAF8-C1D5-6412-12FF2AA96E74}"/>
              </a:ext>
            </a:extLst>
          </p:cNvPr>
          <p:cNvSpPr txBox="1"/>
          <p:nvPr/>
        </p:nvSpPr>
        <p:spPr>
          <a:xfrm>
            <a:off x="988294" y="1313359"/>
            <a:ext cx="1564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dirty="0"/>
              <a:t>Milj. EUR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6FDCD64-2C44-4AA1-B71D-6EBBC32CF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43402"/>
              </p:ext>
            </p:extLst>
          </p:nvPr>
        </p:nvGraphicFramePr>
        <p:xfrm>
          <a:off x="5947259" y="775418"/>
          <a:ext cx="4194175" cy="830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504">
                  <a:extLst>
                    <a:ext uri="{9D8B030D-6E8A-4147-A177-3AD203B41FA5}">
                      <a16:colId xmlns:a16="http://schemas.microsoft.com/office/drawing/2014/main" val="2801015159"/>
                    </a:ext>
                  </a:extLst>
                </a:gridCol>
                <a:gridCol w="1052671">
                  <a:extLst>
                    <a:ext uri="{9D8B030D-6E8A-4147-A177-3AD203B41FA5}">
                      <a16:colId xmlns:a16="http://schemas.microsoft.com/office/drawing/2014/main" val="1227459772"/>
                    </a:ext>
                  </a:extLst>
                </a:gridCol>
              </a:tblGrid>
              <a:tr h="47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</a:rPr>
                        <a:t>Nefinanšu aktīvu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400" kern="100" dirty="0">
                          <a:solidFill>
                            <a:schemeClr val="tx1"/>
                          </a:solidFill>
                          <a:effectLst/>
                        </a:rPr>
                        <a:t>bruto vērtība</a:t>
                      </a:r>
                      <a:endParaRPr lang="lv-LV" sz="4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kern="100" dirty="0">
                          <a:solidFill>
                            <a:schemeClr val="tx1"/>
                          </a:solidFill>
                          <a:effectLst/>
                        </a:rPr>
                        <a:t>277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lv-LV" sz="2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05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Miljardi EUR</a:t>
                      </a:r>
                      <a:endParaRPr lang="lv-LV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90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71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 Pro Black"/>
        <a:ea typeface=""/>
        <a:cs typeface=""/>
      </a:majorFont>
      <a:minorFont>
        <a:latin typeface="Verdana Pro Con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1500</Words>
  <Application>Microsoft Office PowerPoint</Application>
  <PresentationFormat>Widescreen</PresentationFormat>
  <Paragraphs>135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Verdana Pro Cond Light (Body)</vt:lpstr>
      <vt:lpstr>Calibri</vt:lpstr>
      <vt:lpstr>Verdana Pro Cond Light</vt:lpstr>
      <vt:lpstr>Times New Roman</vt:lpstr>
      <vt:lpstr>Wingdings</vt:lpstr>
      <vt:lpstr>Arial</vt:lpstr>
      <vt:lpstr>Verdana Pro Cond Black</vt:lpstr>
      <vt:lpstr>Verdana Pro Black</vt:lpstr>
      <vt:lpstr>Calibri Light</vt:lpstr>
      <vt:lpstr>Symbol</vt:lpstr>
      <vt:lpstr>Minion Pro</vt:lpstr>
      <vt:lpstr>Office Theme</vt:lpstr>
      <vt:lpstr>NACIONĀLĀ ENERĢĒTIKAS UN KLIMATA PLĀNA SOCIĀLEKONOMISKAIS IZVĒRTĒJUMS</vt:lpstr>
      <vt:lpstr>PĒTĪJUMA MĒRĶIS UN UZDEVUMI</vt:lpstr>
      <vt:lpstr>Latvijas aktuālo problēmu monitorings</vt:lpstr>
      <vt:lpstr>Zaļais kurss un Eiropas Savienības politiskās tendences</vt:lpstr>
      <vt:lpstr>Klimata un enerģētikas mērķu sasniegšanai ir nepieciešamās investīcijas</vt:lpstr>
      <vt:lpstr>PowerPoint Presentation</vt:lpstr>
      <vt:lpstr>METODOLOĢIJA</vt:lpstr>
      <vt:lpstr>SEG EMISIJU IETILPĪGĀS TAUTSAIMNIECĪBAS NOZARES</vt:lpstr>
      <vt:lpstr>UZKRĀTIE NEFINANŠU AKTĪVI TAUTAIMNIECĪBAS NOZARĒS PA AKTĪVU VEIDIEM</vt:lpstr>
      <vt:lpstr>AKTĪVU KOPĒJĀ VĒRTĪBA SALĪDZINĀJUMĀ AR 10 GADU LAIKĀ VEIKTAJĀM INVESTĪCIJĀM UN IKP</vt:lpstr>
      <vt:lpstr>AKTĪVU AIZVIETOŠANA AR ZAĻAJĀM TEHNOLOĢIJĀM – AKTĪVU AIVIETOŠANA SEG INTENSĪVAJĀS NOZARĒS  </vt:lpstr>
      <vt:lpstr>AKTĪVU AIZVIETOŠANA AR ZAĻAJĀM TEHNOLOĢIJĀM – AKTĪVU AIVIETOŠANAS REZULTĀTĀ NEPIECIEŠAMIE PAPILDUS IEGULDĪJUMI INFRASTRUKTŪRĀ, CILVĒKKAPITĀLĀ</vt:lpstr>
      <vt:lpstr>PowerPoint Presentation</vt:lpstr>
      <vt:lpstr> AKTĪVU AIZVIETOŠANA AR ZAĻAJĀM TEHNOLOĢIJĀM</vt:lpstr>
      <vt:lpstr>REKOMENDĀCIJAS</vt:lpstr>
      <vt:lpstr>PowerPoint Presentation</vt:lpstr>
      <vt:lpstr>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2022-10-24T09:41:43Z</dcterms:created>
  <dcterms:modified xsi:type="dcterms:W3CDTF">2024-10-07T09:34:47Z</dcterms:modified>
</cp:coreProperties>
</file>