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980" r:id="rId5"/>
    <p:sldId id="393" r:id="rId6"/>
    <p:sldId id="1004" r:id="rId7"/>
    <p:sldId id="483" r:id="rId8"/>
    <p:sldId id="388" r:id="rId9"/>
    <p:sldId id="524" r:id="rId10"/>
    <p:sldId id="523" r:id="rId11"/>
    <p:sldId id="455" r:id="rId12"/>
    <p:sldId id="521" r:id="rId13"/>
    <p:sldId id="994" r:id="rId14"/>
    <p:sldId id="1012" r:id="rId15"/>
    <p:sldId id="1011" r:id="rId16"/>
    <p:sldId id="506" r:id="rId17"/>
    <p:sldId id="507" r:id="rId18"/>
    <p:sldId id="1025" r:id="rId19"/>
    <p:sldId id="1026" r:id="rId20"/>
    <p:sldId id="1027" r:id="rId21"/>
    <p:sldId id="1008" r:id="rId22"/>
    <p:sldId id="957" r:id="rId23"/>
    <p:sldId id="258" r:id="rId24"/>
  </p:sldIdLst>
  <p:sldSz cx="12192000" cy="6858000"/>
  <p:notesSz cx="6799263" cy="99298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DF516E-94FE-4713-93B7-F5BCA8959C27}">
          <p14:sldIdLst>
            <p14:sldId id="980"/>
            <p14:sldId id="393"/>
            <p14:sldId id="1004"/>
            <p14:sldId id="483"/>
            <p14:sldId id="388"/>
            <p14:sldId id="524"/>
            <p14:sldId id="523"/>
            <p14:sldId id="455"/>
            <p14:sldId id="521"/>
            <p14:sldId id="994"/>
            <p14:sldId id="1012"/>
            <p14:sldId id="1011"/>
            <p14:sldId id="506"/>
            <p14:sldId id="507"/>
            <p14:sldId id="1025"/>
            <p14:sldId id="1026"/>
            <p14:sldId id="1027"/>
            <p14:sldId id="1008"/>
            <p14:sldId id="957"/>
          </p14:sldIdLst>
        </p14:section>
        <p14:section name="Untitled Section" id="{F7482FC9-FC94-49E6-8C7E-0560756E237E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43ED59-20C7-4FDF-8DCA-8A14D1AA1C8C}" name="Microsoft Office User" initials="MOU" userId="Microsoft Office User" providerId="None"/>
  <p188:author id="{57DF1766-1E09-525B-5948-19F30475B7A4}" name="Irina Vaščuka" initials="IV" userId="S::irina@lvceli.lv::0342f220-2841-4421-a6c7-5574b6e19157" providerId="AD"/>
  <p188:author id="{1DEF9E9E-A973-7F6A-B200-101A3DB8A29C}" name="Kaspars Mičs" initials="" userId="S::mics@lvceli.lv::8d0e6ce8-6bb2-4a46-9104-f603d49affaa" providerId="AD"/>
  <p188:author id="{BC7C09A7-26E5-79EC-AB97-194A2454E693}" name="Salvis Skabs" initials="" userId="S::salvis@lvceli.lv::c0b11dae-9e56-4a2d-b961-13c7eb95eefb" providerId="AD"/>
  <p188:author id="{334D60B2-A1FB-A32F-115F-2978A49C1170}" name="Kristīne Apsalone" initials="KA" userId="S::apsalone@lvceli.lv::74ce3252-0c3c-4e22-868b-5370a50928b2" providerId="AD"/>
  <p188:author id="{C6E92EBA-B702-8ED1-3D70-751C4E239D4D}" name="Elīna Pankovska" initials="EP" userId="S::elinap@lvceli.lv::d90e39ba-a5d8-4034-a774-491e6b02137e" providerId="AD"/>
  <p188:author id="{E15685BB-4674-BFC9-A4B5-D1097AB5DD93}" name="Liesma Grīnberga" initials="LG" userId="S::liesma@lvceli.lv::6f2d569c-9059-40ab-9f3b-1ffe12a5a26c" providerId="AD"/>
  <p188:author id="{EA428AD8-7C33-5A1E-A14A-C10A6CB4FDA4}" name="Dace Bērziņa" initials="DB" userId="S::dace@lvceli.lv::a8e2a160-a5f3-4b8d-8a22-2cbef0a2d5a8" providerId="AD"/>
  <p188:author id="{219BCFE4-C1AC-82CD-0C49-305510DE0C3B}" name="Laura Kerija" initials="LK" userId="S::laura@lvceli.lv::49a8d404-210e-4d98-92d5-84ebfcfce507" providerId="AD"/>
  <p188:author id="{96F8CAE7-4B76-8A81-F6DC-63041BAC1DAE}" name="Klāvs Grieze" initials="KG" userId="S::grieze@lvceli.lv::e67f4cde-5f61-4cf2-8b84-28de00b90ff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A898"/>
    <a:srgbClr val="2D7EBC"/>
    <a:srgbClr val="FFE2A6"/>
    <a:srgbClr val="E06596"/>
    <a:srgbClr val="BF0000"/>
    <a:srgbClr val="FFB600"/>
    <a:srgbClr val="FF4F00"/>
    <a:srgbClr val="F75500"/>
    <a:srgbClr val="545454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3E32AA-581A-47EB-9F0A-0B2E3F2990C3}" v="178" dt="2024-08-13T12:53:41.8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–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9" autoAdjust="0"/>
    <p:restoredTop sz="94674"/>
  </p:normalViewPr>
  <p:slideViewPr>
    <p:cSldViewPr snapToGrid="0">
      <p:cViewPr varScale="1">
        <p:scale>
          <a:sx n="59" d="100"/>
          <a:sy n="59" d="100"/>
        </p:scale>
        <p:origin x="9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vceli-my.sharepoint.com/personal/grieze_lvceli_lv/Documents/Desktop/Strat&#275;&#291;ija2027_p&#257;rskat&#299;&#353;an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lvceli-my.sharepoint.com/personal/grieze_lvceli_lv/Documents/Desktop/Strat&#275;&#291;ija2027_p&#257;rskat&#299;&#353;an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lvceli-my.sharepoint.com/personal/grieze_lvceli_lv/Documents/Desktop/Invest&#299;cijas_st&#257;voklis_2016_202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lvceli-my.sharepoint.com/personal/grieze_lvceli_lv/Documents/Desktop/Strat&#275;&#291;ija2027_p&#257;rskat&#299;&#353;an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lvceli-my.sharepoint.com/personal/grieze_lvceli_lv/Documents/Desktop/Strat&#275;&#291;ija2027_p&#257;rskat&#299;&#353;an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lvceli-my.sharepoint.com/personal/grieze_lvceli_lv/Documents/Desktop/Strat&#275;&#291;ija2027_p&#257;rskat&#299;&#353;an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lvceli-my.sharepoint.com/personal/grieze_lvceli_lv/Documents/Desktop/Strat&#275;&#291;ija2027_p&#257;rskat&#299;&#353;an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lvceli-my.sharepoint.com/personal/grieze_lvceli_lv/Documents/Desktop/Att&#299;st&#299;ba/!_resursi/St&#257;voklis_2016_2026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lvceli-my.sharepoint.com/personal/grieze_lvceli_lv/Documents/Desktop/Att&#299;st&#299;ba/!_resursi/St&#257;voklis_2016_2026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Sheet4!$A$3</c:f>
              <c:strCache>
                <c:ptCount val="1"/>
                <c:pt idx="0">
                  <c:v>Valsts budžets</c:v>
                </c:pt>
              </c:strCache>
            </c:strRef>
          </c:tx>
          <c:spPr>
            <a:solidFill>
              <a:srgbClr val="FFB600"/>
            </a:solidFill>
            <a:ln>
              <a:noFill/>
            </a:ln>
            <a:effectLst/>
          </c:spPr>
          <c:invertIfNegative val="0"/>
          <c:cat>
            <c:strRef>
              <c:f>Sheet4!$B$2:$M$2</c:f>
              <c:strCache>
                <c:ptCount val="12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</c:strCache>
            </c:strRef>
          </c:cat>
          <c:val>
            <c:numRef>
              <c:f>Sheet4!$B$3:$M$3</c:f>
              <c:numCache>
                <c:formatCode>0.00</c:formatCode>
                <c:ptCount val="12"/>
                <c:pt idx="0">
                  <c:v>15.5</c:v>
                </c:pt>
                <c:pt idx="1">
                  <c:v>24.5</c:v>
                </c:pt>
                <c:pt idx="2">
                  <c:v>27.8</c:v>
                </c:pt>
                <c:pt idx="3">
                  <c:v>33.299999999999997</c:v>
                </c:pt>
                <c:pt idx="4">
                  <c:v>38.119999999999997</c:v>
                </c:pt>
                <c:pt idx="5">
                  <c:v>24.86</c:v>
                </c:pt>
                <c:pt idx="6">
                  <c:v>47.3</c:v>
                </c:pt>
                <c:pt idx="7">
                  <c:v>39.6</c:v>
                </c:pt>
                <c:pt idx="8">
                  <c:v>42.42</c:v>
                </c:pt>
                <c:pt idx="9">
                  <c:v>42.42</c:v>
                </c:pt>
                <c:pt idx="10">
                  <c:v>42.42</c:v>
                </c:pt>
                <c:pt idx="11">
                  <c:v>42.42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59-45D7-9E31-DA97B99561A1}"/>
            </c:ext>
          </c:extLst>
        </c:ser>
        <c:ser>
          <c:idx val="1"/>
          <c:order val="1"/>
          <c:tx>
            <c:strRef>
              <c:f>Sheet4!$A$4</c:f>
              <c:strCache>
                <c:ptCount val="1"/>
                <c:pt idx="0">
                  <c:v>ES fondi</c:v>
                </c:pt>
              </c:strCache>
            </c:strRef>
          </c:tx>
          <c:spPr>
            <a:solidFill>
              <a:srgbClr val="2D7EBC"/>
            </a:solidFill>
            <a:ln>
              <a:noFill/>
            </a:ln>
            <a:effectLst/>
          </c:spPr>
          <c:invertIfNegative val="0"/>
          <c:cat>
            <c:strRef>
              <c:f>Sheet4!$B$2:$M$2</c:f>
              <c:strCache>
                <c:ptCount val="12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</c:strCache>
            </c:strRef>
          </c:cat>
          <c:val>
            <c:numRef>
              <c:f>Sheet4!$B$4:$M$4</c:f>
              <c:numCache>
                <c:formatCode>0.00</c:formatCode>
                <c:ptCount val="12"/>
                <c:pt idx="0">
                  <c:v>54.2</c:v>
                </c:pt>
                <c:pt idx="1">
                  <c:v>59.7</c:v>
                </c:pt>
                <c:pt idx="2">
                  <c:v>74.3</c:v>
                </c:pt>
                <c:pt idx="3">
                  <c:v>37.700000000000003</c:v>
                </c:pt>
                <c:pt idx="4">
                  <c:v>17.3</c:v>
                </c:pt>
                <c:pt idx="5">
                  <c:v>7.4</c:v>
                </c:pt>
                <c:pt idx="6">
                  <c:v>4.9499999999999993</c:v>
                </c:pt>
                <c:pt idx="7">
                  <c:v>16.842181650000001</c:v>
                </c:pt>
                <c:pt idx="8">
                  <c:v>37.58</c:v>
                </c:pt>
                <c:pt idx="9">
                  <c:v>41.21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59-45D7-9E31-DA97B99561A1}"/>
            </c:ext>
          </c:extLst>
        </c:ser>
        <c:ser>
          <c:idx val="2"/>
          <c:order val="2"/>
          <c:tx>
            <c:strRef>
              <c:f>Sheet4!$A$5</c:f>
              <c:strCache>
                <c:ptCount val="1"/>
                <c:pt idx="0">
                  <c:v>LNG</c:v>
                </c:pt>
              </c:strCache>
            </c:strRef>
          </c:tx>
          <c:spPr>
            <a:solidFill>
              <a:srgbClr val="FFE2A6"/>
            </a:solidFill>
            <a:ln>
              <a:noFill/>
            </a:ln>
            <a:effectLst/>
          </c:spPr>
          <c:invertIfNegative val="0"/>
          <c:cat>
            <c:strRef>
              <c:f>Sheet4!$B$2:$M$2</c:f>
              <c:strCache>
                <c:ptCount val="12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</c:strCache>
            </c:strRef>
          </c:cat>
          <c:val>
            <c:numRef>
              <c:f>Sheet4!$B$5:$M$5</c:f>
              <c:numCache>
                <c:formatCode>0.00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48.642832679999998</c:v>
                </c:pt>
                <c:pt idx="5">
                  <c:v>82.050000000000011</c:v>
                </c:pt>
                <c:pt idx="6">
                  <c:v>12.48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59-45D7-9E31-DA97B99561A1}"/>
            </c:ext>
          </c:extLst>
        </c:ser>
        <c:ser>
          <c:idx val="4"/>
          <c:order val="4"/>
          <c:tx>
            <c:strRef>
              <c:f>Sheet4!$A$7</c:f>
              <c:strCache>
                <c:ptCount val="1"/>
                <c:pt idx="0">
                  <c:v>Nepieciešamais finansējums pēc 2021. gada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rgbClr val="BF0000">
                    <a:alpha val="25000"/>
                  </a:srgbClr>
                </a:gs>
              </a:gsLst>
              <a:lin ang="16200000" scaled="0"/>
              <a:tileRect/>
            </a:gradFill>
            <a:ln w="25400">
              <a:noFill/>
              <a:prstDash val="dash"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19A898">
                  <a:alpha val="49804"/>
                </a:srgbClr>
              </a:solidFill>
              <a:ln w="25400">
                <a:noFill/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4-CC59-45D7-9E31-DA97B99561A1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anose="00000500000000000000" pitchFamily="50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C59-45D7-9E31-DA97B99561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Montserrat" panose="00000500000000000000" pitchFamily="50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Sheet4!$B$2:$M$2</c:f>
              <c:strCache>
                <c:ptCount val="12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</c:strCache>
            </c:strRef>
          </c:cat>
          <c:val>
            <c:numRef>
              <c:f>Sheet4!$B$7:$M$7</c:f>
              <c:numCache>
                <c:formatCode>General</c:formatCode>
                <c:ptCount val="12"/>
                <c:pt idx="6" formatCode="0.00">
                  <c:v>57.7</c:v>
                </c:pt>
                <c:pt idx="7" formatCode="0.00">
                  <c:v>57.6</c:v>
                </c:pt>
                <c:pt idx="8" formatCode="0.00">
                  <c:v>60.6</c:v>
                </c:pt>
                <c:pt idx="9" formatCode="0.00">
                  <c:v>60.7</c:v>
                </c:pt>
                <c:pt idx="10" formatCode="0.00">
                  <c:v>60.7</c:v>
                </c:pt>
                <c:pt idx="11" formatCode="0.00">
                  <c:v>60.7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C59-45D7-9E31-DA97B99561A1}"/>
            </c:ext>
          </c:extLst>
        </c:ser>
        <c:ser>
          <c:idx val="5"/>
          <c:order val="5"/>
          <c:tx>
            <c:strRef>
              <c:f>Sheet4!$A$8</c:f>
              <c:strCache>
                <c:ptCount val="1"/>
                <c:pt idx="0">
                  <c:v>Piešķirtais finansējums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Sheet4!$B$2:$M$2</c:f>
              <c:strCache>
                <c:ptCount val="12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</c:strCache>
            </c:strRef>
          </c:cat>
          <c:val>
            <c:numRef>
              <c:f>Sheet4!$B$8:$M$8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6-CC59-45D7-9E31-DA97B99561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6206216"/>
        <c:axId val="606203336"/>
      </c:barChart>
      <c:lineChart>
        <c:grouping val="standard"/>
        <c:varyColors val="0"/>
        <c:ser>
          <c:idx val="3"/>
          <c:order val="3"/>
          <c:tx>
            <c:strRef>
              <c:f>Sheet4!$A$6</c:f>
              <c:strCache>
                <c:ptCount val="1"/>
                <c:pt idx="0">
                  <c:v>Kopā: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50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Sheet4!$B$2:$M$2</c:f>
              <c:strCache>
                <c:ptCount val="12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</c:strCache>
            </c:strRef>
          </c:cat>
          <c:val>
            <c:numRef>
              <c:f>Sheet4!$B$6:$M$6</c:f>
              <c:numCache>
                <c:formatCode>0.00</c:formatCode>
                <c:ptCount val="12"/>
                <c:pt idx="0">
                  <c:v>69.7</c:v>
                </c:pt>
                <c:pt idx="1">
                  <c:v>84.2</c:v>
                </c:pt>
                <c:pt idx="2">
                  <c:v>102.1</c:v>
                </c:pt>
                <c:pt idx="3">
                  <c:v>71</c:v>
                </c:pt>
                <c:pt idx="4">
                  <c:v>104.06283268</c:v>
                </c:pt>
                <c:pt idx="5">
                  <c:v>114.31</c:v>
                </c:pt>
                <c:pt idx="6">
                  <c:v>122.43</c:v>
                </c:pt>
                <c:pt idx="7">
                  <c:v>56.442181650000002</c:v>
                </c:pt>
                <c:pt idx="8">
                  <c:v>80</c:v>
                </c:pt>
                <c:pt idx="9">
                  <c:v>83.63</c:v>
                </c:pt>
                <c:pt idx="10">
                  <c:v>42.42</c:v>
                </c:pt>
                <c:pt idx="11">
                  <c:v>42.42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C59-45D7-9E31-DA97B99561A1}"/>
            </c:ext>
          </c:extLst>
        </c:ser>
        <c:ser>
          <c:idx val="6"/>
          <c:order val="6"/>
          <c:tx>
            <c:strRef>
              <c:f>Sheet4!$A$9</c:f>
              <c:strCache>
                <c:ptCount val="1"/>
                <c:pt idx="0">
                  <c:v>Pavisam kopā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Sheet4!$B$2:$M$2</c:f>
              <c:strCache>
                <c:ptCount val="12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</c:strCache>
            </c:strRef>
          </c:cat>
          <c:val>
            <c:numRef>
              <c:f>Sheet4!$B$9:$M$9</c:f>
              <c:numCache>
                <c:formatCode>0.00</c:formatCode>
                <c:ptCount val="12"/>
                <c:pt idx="0">
                  <c:v>69.7</c:v>
                </c:pt>
                <c:pt idx="1">
                  <c:v>84.2</c:v>
                </c:pt>
                <c:pt idx="2">
                  <c:v>102.1</c:v>
                </c:pt>
                <c:pt idx="3">
                  <c:v>71</c:v>
                </c:pt>
                <c:pt idx="4">
                  <c:v>104.06283268</c:v>
                </c:pt>
                <c:pt idx="5">
                  <c:v>114.31</c:v>
                </c:pt>
                <c:pt idx="6">
                  <c:v>122.43</c:v>
                </c:pt>
                <c:pt idx="7">
                  <c:v>114.04218165</c:v>
                </c:pt>
                <c:pt idx="8">
                  <c:v>140.6</c:v>
                </c:pt>
                <c:pt idx="9">
                  <c:v>144.32999999999998</c:v>
                </c:pt>
                <c:pt idx="10">
                  <c:v>103.12</c:v>
                </c:pt>
                <c:pt idx="11">
                  <c:v>103.12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C59-45D7-9E31-DA97B99561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6206216"/>
        <c:axId val="606203336"/>
      </c:lineChart>
      <c:catAx>
        <c:axId val="606206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-70"/>
                <a:ea typeface="+mn-ea"/>
                <a:cs typeface="+mn-cs"/>
              </a:defRPr>
            </a:pPr>
            <a:endParaRPr lang="lv-LV"/>
          </a:p>
        </c:txPr>
        <c:crossAx val="606203336"/>
        <c:crosses val="autoZero"/>
        <c:auto val="1"/>
        <c:lblAlgn val="ctr"/>
        <c:lblOffset val="100"/>
        <c:noMultiLvlLbl val="0"/>
      </c:catAx>
      <c:valAx>
        <c:axId val="606203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-70"/>
                <a:ea typeface="+mn-ea"/>
                <a:cs typeface="+mn-cs"/>
              </a:defRPr>
            </a:pPr>
            <a:endParaRPr lang="lv-LV"/>
          </a:p>
        </c:txPr>
        <c:crossAx val="606206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legendEntry>
        <c:idx val="6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Montserrat" panose="00000500000000000000" pitchFamily="50" charset="-70"/>
        </a:defRPr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Sheet4!$A$13</c:f>
              <c:strCache>
                <c:ptCount val="1"/>
                <c:pt idx="0">
                  <c:v>Valsts budžets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Sheet4!$B$12:$M$12</c:f>
              <c:strCache>
                <c:ptCount val="12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</c:strCache>
            </c:strRef>
          </c:cat>
          <c:val>
            <c:numRef>
              <c:f>Sheet4!$B$13:$M$13</c:f>
              <c:numCache>
                <c:formatCode>0.00</c:formatCode>
                <c:ptCount val="12"/>
                <c:pt idx="0">
                  <c:v>8.870000000000001</c:v>
                </c:pt>
                <c:pt idx="1">
                  <c:v>9.1399999999999988</c:v>
                </c:pt>
                <c:pt idx="2">
                  <c:v>32.32</c:v>
                </c:pt>
                <c:pt idx="3">
                  <c:v>14.6</c:v>
                </c:pt>
                <c:pt idx="4">
                  <c:v>17.029999999999998</c:v>
                </c:pt>
                <c:pt idx="5">
                  <c:v>3.9400000000000004</c:v>
                </c:pt>
                <c:pt idx="6">
                  <c:v>13</c:v>
                </c:pt>
                <c:pt idx="7">
                  <c:v>8.84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D6-4FA1-BEA9-4B5CC184E584}"/>
            </c:ext>
          </c:extLst>
        </c:ser>
        <c:ser>
          <c:idx val="1"/>
          <c:order val="1"/>
          <c:tx>
            <c:strRef>
              <c:f>Sheet4!$A$14</c:f>
              <c:strCache>
                <c:ptCount val="1"/>
                <c:pt idx="0">
                  <c:v>ES fondi</c:v>
                </c:pt>
              </c:strCache>
            </c:strRef>
          </c:tx>
          <c:spPr>
            <a:solidFill>
              <a:srgbClr val="2D7EBC"/>
            </a:solidFill>
            <a:ln>
              <a:noFill/>
            </a:ln>
            <a:effectLst/>
          </c:spPr>
          <c:invertIfNegative val="0"/>
          <c:cat>
            <c:strRef>
              <c:f>Sheet4!$B$12:$M$12</c:f>
              <c:strCache>
                <c:ptCount val="12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</c:strCache>
            </c:strRef>
          </c:cat>
          <c:val>
            <c:numRef>
              <c:f>Sheet4!$B$14:$M$14</c:f>
              <c:numCache>
                <c:formatCode>0.00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1.4</c:v>
                </c:pt>
                <c:pt idx="3">
                  <c:v>0</c:v>
                </c:pt>
                <c:pt idx="4">
                  <c:v>1.84</c:v>
                </c:pt>
                <c:pt idx="5">
                  <c:v>0</c:v>
                </c:pt>
                <c:pt idx="6">
                  <c:v>12.82</c:v>
                </c:pt>
                <c:pt idx="7">
                  <c:v>8.0112313999999998</c:v>
                </c:pt>
                <c:pt idx="8">
                  <c:v>7.88</c:v>
                </c:pt>
                <c:pt idx="9">
                  <c:v>2.81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D6-4FA1-BEA9-4B5CC184E584}"/>
            </c:ext>
          </c:extLst>
        </c:ser>
        <c:ser>
          <c:idx val="2"/>
          <c:order val="2"/>
          <c:tx>
            <c:strRef>
              <c:f>Sheet4!$A$15</c:f>
              <c:strCache>
                <c:ptCount val="1"/>
                <c:pt idx="0">
                  <c:v>LNG</c:v>
                </c:pt>
              </c:strCache>
            </c:strRef>
          </c:tx>
          <c:spPr>
            <a:solidFill>
              <a:srgbClr val="FFE2A6"/>
            </a:solidFill>
            <a:ln>
              <a:noFill/>
            </a:ln>
            <a:effectLst/>
          </c:spPr>
          <c:invertIfNegative val="0"/>
          <c:cat>
            <c:strRef>
              <c:f>Sheet4!$B$12:$M$12</c:f>
              <c:strCache>
                <c:ptCount val="12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</c:strCache>
            </c:strRef>
          </c:cat>
          <c:val>
            <c:numRef>
              <c:f>Sheet4!$B$15:$M$15</c:f>
              <c:numCache>
                <c:formatCode>0.00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1.74</c:v>
                </c:pt>
                <c:pt idx="5">
                  <c:v>30.27</c:v>
                </c:pt>
                <c:pt idx="6">
                  <c:v>11.29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D6-4FA1-BEA9-4B5CC184E584}"/>
            </c:ext>
          </c:extLst>
        </c:ser>
        <c:ser>
          <c:idx val="5"/>
          <c:order val="4"/>
          <c:tx>
            <c:strRef>
              <c:f>Sheet4!$A$18</c:f>
              <c:strCache>
                <c:ptCount val="1"/>
                <c:pt idx="0">
                  <c:v>Piešķirtais finansējums</c:v>
                </c:pt>
              </c:strCache>
            </c:strRef>
          </c:tx>
          <c:spPr>
            <a:solidFill>
              <a:srgbClr val="19A898">
                <a:alpha val="50000"/>
              </a:srgb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19A898">
                  <a:alpha val="50000"/>
                </a:srgbClr>
              </a:solidFill>
              <a:ln w="25400">
                <a:noFill/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4-AAD6-4FA1-BEA9-4B5CC184E5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50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Sheet4!$B$12:$M$12</c:f>
              <c:strCache>
                <c:ptCount val="12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</c:strCache>
            </c:strRef>
          </c:cat>
          <c:val>
            <c:numRef>
              <c:f>Sheet4!$B$18:$M$18</c:f>
              <c:numCache>
                <c:formatCode>General</c:formatCode>
                <c:ptCount val="12"/>
                <c:pt idx="6" formatCode="0.00">
                  <c:v>5</c:v>
                </c:pt>
                <c:pt idx="7" formatCode="0.00">
                  <c:v>11.5</c:v>
                </c:pt>
                <c:pt idx="8" formatCode="0.00">
                  <c:v>15</c:v>
                </c:pt>
                <c:pt idx="9" formatCode="0.00">
                  <c:v>17</c:v>
                </c:pt>
                <c:pt idx="10" formatCode="0.00">
                  <c:v>17</c:v>
                </c:pt>
                <c:pt idx="11" formatCode="0.0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D6-4FA1-BEA9-4B5CC184E584}"/>
            </c:ext>
          </c:extLst>
        </c:ser>
        <c:ser>
          <c:idx val="4"/>
          <c:order val="5"/>
          <c:tx>
            <c:strRef>
              <c:f>Sheet4!$A$17</c:f>
              <c:strCache>
                <c:ptCount val="1"/>
                <c:pt idx="0">
                  <c:v>Nepieciešamais finansējums pēc 2021. gada</c:v>
                </c:pt>
              </c:strCache>
            </c:strRef>
          </c:tx>
          <c:spPr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rgbClr val="BF0000">
                    <a:alpha val="25000"/>
                  </a:srgbClr>
                </a:gs>
              </a:gsLst>
              <a:lin ang="16200000" scaled="0"/>
            </a:gradFill>
            <a:ln w="25400">
              <a:noFill/>
              <a:prstDash val="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Montserrat" panose="00000500000000000000" pitchFamily="50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Sheet4!$B$12:$M$12</c:f>
              <c:strCache>
                <c:ptCount val="12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</c:strCache>
            </c:strRef>
          </c:cat>
          <c:val>
            <c:numRef>
              <c:f>Sheet4!$B$17:$M$17</c:f>
              <c:numCache>
                <c:formatCode>General</c:formatCode>
                <c:ptCount val="12"/>
                <c:pt idx="6" formatCode="0.00">
                  <c:v>30.333333333333336</c:v>
                </c:pt>
                <c:pt idx="7" formatCode="0.00">
                  <c:v>23.833333333333336</c:v>
                </c:pt>
                <c:pt idx="8" formatCode="0.00">
                  <c:v>20.333333333333336</c:v>
                </c:pt>
                <c:pt idx="9" formatCode="0.00">
                  <c:v>18.333333333333336</c:v>
                </c:pt>
                <c:pt idx="10" formatCode="0.00">
                  <c:v>18.333333333333336</c:v>
                </c:pt>
                <c:pt idx="11" formatCode="0.00">
                  <c:v>18.333333333333336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D6-4FA1-BEA9-4B5CC184E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6206216"/>
        <c:axId val="606203336"/>
      </c:barChart>
      <c:lineChart>
        <c:grouping val="standard"/>
        <c:varyColors val="0"/>
        <c:ser>
          <c:idx val="3"/>
          <c:order val="3"/>
          <c:tx>
            <c:strRef>
              <c:f>Sheet4!$A$16</c:f>
              <c:strCache>
                <c:ptCount val="1"/>
                <c:pt idx="0">
                  <c:v>Kopā: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50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Sheet4!$B$12:$M$12</c:f>
              <c:strCache>
                <c:ptCount val="12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</c:strCache>
            </c:strRef>
          </c:cat>
          <c:val>
            <c:numRef>
              <c:f>Sheet4!$B$16:$M$16</c:f>
              <c:numCache>
                <c:formatCode>0.00</c:formatCode>
                <c:ptCount val="12"/>
                <c:pt idx="0">
                  <c:v>8.870000000000001</c:v>
                </c:pt>
                <c:pt idx="1">
                  <c:v>9.1399999999999988</c:v>
                </c:pt>
                <c:pt idx="2">
                  <c:v>33.72</c:v>
                </c:pt>
                <c:pt idx="3">
                  <c:v>14.6</c:v>
                </c:pt>
                <c:pt idx="4">
                  <c:v>20.609999999999996</c:v>
                </c:pt>
                <c:pt idx="5">
                  <c:v>34.21</c:v>
                </c:pt>
                <c:pt idx="6">
                  <c:v>42.11</c:v>
                </c:pt>
                <c:pt idx="7">
                  <c:v>28.3512314</c:v>
                </c:pt>
                <c:pt idx="8">
                  <c:v>32.879999999999995</c:v>
                </c:pt>
                <c:pt idx="9">
                  <c:v>29.810000000000002</c:v>
                </c:pt>
                <c:pt idx="10">
                  <c:v>27</c:v>
                </c:pt>
                <c:pt idx="11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AD6-4FA1-BEA9-4B5CC184E584}"/>
            </c:ext>
          </c:extLst>
        </c:ser>
        <c:ser>
          <c:idx val="6"/>
          <c:order val="6"/>
          <c:tx>
            <c:strRef>
              <c:f>Sheet4!$A$19</c:f>
              <c:strCache>
                <c:ptCount val="1"/>
                <c:pt idx="0">
                  <c:v>Pavisam kopā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Sheet4!$B$12:$M$12</c:f>
              <c:strCache>
                <c:ptCount val="12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</c:strCache>
            </c:strRef>
          </c:cat>
          <c:val>
            <c:numRef>
              <c:f>Sheet4!$B$19:$M$19</c:f>
              <c:numCache>
                <c:formatCode>0.00</c:formatCode>
                <c:ptCount val="12"/>
                <c:pt idx="0">
                  <c:v>8.870000000000001</c:v>
                </c:pt>
                <c:pt idx="1">
                  <c:v>9.1399999999999988</c:v>
                </c:pt>
                <c:pt idx="2">
                  <c:v>33.72</c:v>
                </c:pt>
                <c:pt idx="3">
                  <c:v>14.6</c:v>
                </c:pt>
                <c:pt idx="4">
                  <c:v>20.609999999999996</c:v>
                </c:pt>
                <c:pt idx="5">
                  <c:v>34.21</c:v>
                </c:pt>
                <c:pt idx="6">
                  <c:v>72.443333333333328</c:v>
                </c:pt>
                <c:pt idx="7">
                  <c:v>52.184564733333332</c:v>
                </c:pt>
                <c:pt idx="8">
                  <c:v>53.213333333333331</c:v>
                </c:pt>
                <c:pt idx="9">
                  <c:v>48.143333333333338</c:v>
                </c:pt>
                <c:pt idx="10">
                  <c:v>45.333333333333336</c:v>
                </c:pt>
                <c:pt idx="11">
                  <c:v>45.333333333333336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AD6-4FA1-BEA9-4B5CC184E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6206216"/>
        <c:axId val="606203336"/>
      </c:lineChart>
      <c:catAx>
        <c:axId val="606206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-70"/>
                <a:ea typeface="+mn-ea"/>
                <a:cs typeface="+mn-cs"/>
              </a:defRPr>
            </a:pPr>
            <a:endParaRPr lang="lv-LV"/>
          </a:p>
        </c:txPr>
        <c:crossAx val="606203336"/>
        <c:crosses val="autoZero"/>
        <c:auto val="1"/>
        <c:lblAlgn val="ctr"/>
        <c:lblOffset val="100"/>
        <c:noMultiLvlLbl val="0"/>
      </c:catAx>
      <c:valAx>
        <c:axId val="606203336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-70"/>
                <a:ea typeface="+mn-ea"/>
                <a:cs typeface="+mn-cs"/>
              </a:defRPr>
            </a:pPr>
            <a:endParaRPr lang="lv-LV"/>
          </a:p>
        </c:txPr>
        <c:crossAx val="606206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legendEntry>
        <c:idx val="6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Montserrat" panose="00000500000000000000" pitchFamily="50" charset="-70"/>
        </a:defRPr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93060923422504"/>
          <c:y val="1.8119760919028567E-2"/>
          <c:w val="0.80360911314625794"/>
          <c:h val="0.77176163668523945"/>
        </c:manualLayout>
      </c:layout>
      <c:pieChart>
        <c:varyColors val="1"/>
        <c:ser>
          <c:idx val="0"/>
          <c:order val="0"/>
          <c:tx>
            <c:strRef>
              <c:f>S2027_izpilde!$A$4</c:f>
              <c:strCache>
                <c:ptCount val="1"/>
                <c:pt idx="0">
                  <c:v>Valsts reģionālie autoceļi</c:v>
                </c:pt>
              </c:strCache>
            </c:strRef>
          </c:tx>
          <c:explosion val="118"/>
          <c:dPt>
            <c:idx val="0"/>
            <c:bubble3D val="0"/>
            <c:spPr>
              <a:solidFill>
                <a:srgbClr val="19A89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59-496A-A4DB-15912530A528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59-496A-A4DB-15912530A528}"/>
              </c:ext>
            </c:extLst>
          </c:dPt>
          <c:cat>
            <c:strRef>
              <c:f>S2027_izpilde!$I$3:$J$3</c:f>
              <c:strCache>
                <c:ptCount val="2"/>
                <c:pt idx="0">
                  <c:v>Izpilde, %</c:v>
                </c:pt>
                <c:pt idx="1">
                  <c:v>Atlikušie, %</c:v>
                </c:pt>
              </c:strCache>
            </c:strRef>
          </c:cat>
          <c:val>
            <c:numRef>
              <c:f>S2027_izpilde!$I$4:$J$4</c:f>
              <c:numCache>
                <c:formatCode>0.00%</c:formatCode>
                <c:ptCount val="2"/>
                <c:pt idx="0">
                  <c:v>0.60733452593917714</c:v>
                </c:pt>
                <c:pt idx="1">
                  <c:v>0.39266547406082292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59-496A-A4DB-15912530A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545454"/>
              </a:solidFill>
              <a:latin typeface="Montserrat" panose="00000500000000000000" pitchFamily="50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Montserrat" panose="00000500000000000000" pitchFamily="50" charset="-70"/>
        </a:defRPr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/>
                </a:solidFill>
                <a:latin typeface="Montserrat" panose="00000500000000000000" pitchFamily="50" charset="-70"/>
                <a:ea typeface="+mn-ea"/>
                <a:cs typeface="+mn-cs"/>
              </a:defRPr>
            </a:pPr>
            <a:r>
              <a:rPr lang="lv-LV" sz="1100" dirty="0">
                <a:solidFill>
                  <a:srgbClr val="545454"/>
                </a:solidFill>
              </a:rPr>
              <a:t>Plānotā izpilde reģionālie autoceļi 2026. gads, km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/>
              </a:solidFill>
              <a:latin typeface="Montserrat" panose="00000500000000000000" pitchFamily="50" charset="-70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00B050"/>
            </a:solidFill>
          </c:spPr>
          <c:explosion val="10"/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4B-40AD-A751-70BA0DA3533B}"/>
              </c:ext>
            </c:extLst>
          </c:dPt>
          <c:dPt>
            <c:idx val="1"/>
            <c:bubble3D val="0"/>
            <c:explosion val="0"/>
            <c:spPr>
              <a:solidFill>
                <a:srgbClr val="19A89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4B-40AD-A751-70BA0DA3533B}"/>
              </c:ext>
            </c:extLst>
          </c:dPt>
          <c:dLbls>
            <c:dLbl>
              <c:idx val="0"/>
              <c:layout>
                <c:manualLayout>
                  <c:x val="0.25197523605709715"/>
                  <c:y val="-2.099395449157841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Montserrat" panose="00000500000000000000" pitchFamily="50" charset="-70"/>
                        <a:ea typeface="+mn-ea"/>
                        <a:cs typeface="+mn-cs"/>
                      </a:defRPr>
                    </a:pPr>
                    <a:fld id="{CEBBE96C-2864-451B-B2E0-65E8B054B65C}" type="VALUE">
                      <a:rPr lang="en-US" sz="1000">
                        <a:solidFill>
                          <a:srgbClr val="545454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lv-LV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Montserrat" panose="00000500000000000000" pitchFamily="50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4B-40AD-A751-70BA0DA3533B}"/>
                </c:ext>
              </c:extLst>
            </c:dLbl>
            <c:dLbl>
              <c:idx val="1"/>
              <c:layout>
                <c:manualLayout>
                  <c:x val="-0.26120823201655879"/>
                  <c:y val="2.398407173142519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Montserrat" panose="00000500000000000000" pitchFamily="50" charset="-70"/>
                        <a:ea typeface="+mn-ea"/>
                        <a:cs typeface="+mn-cs"/>
                      </a:defRPr>
                    </a:pPr>
                    <a:fld id="{135357D1-7706-458C-87B1-2E834524C129}" type="VALUE">
                      <a:rPr lang="en-US" sz="1000">
                        <a:solidFill>
                          <a:srgbClr val="545454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lv-LV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Montserrat" panose="00000500000000000000" pitchFamily="50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4B-40AD-A751-70BA0DA353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Montserrat" panose="00000500000000000000" pitchFamily="50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Sheet2!$H$10:$I$10</c:f>
              <c:numCache>
                <c:formatCode>0.00%</c:formatCode>
                <c:ptCount val="2"/>
                <c:pt idx="0">
                  <c:v>0.50067024128686322</c:v>
                </c:pt>
                <c:pt idx="1">
                  <c:v>0.49932975871313678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4B-40AD-A751-70BA0DA35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>
          <a:latin typeface="Montserrat" panose="00000500000000000000" pitchFamily="50" charset="-70"/>
        </a:defRPr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/>
                </a:solidFill>
                <a:latin typeface="Montserrat" panose="00000500000000000000" pitchFamily="50" charset="-70"/>
                <a:ea typeface="+mn-ea"/>
                <a:cs typeface="+mn-cs"/>
              </a:defRPr>
            </a:pPr>
            <a:r>
              <a:rPr lang="lv-LV" sz="1200" dirty="0">
                <a:solidFill>
                  <a:srgbClr val="545454"/>
                </a:solidFill>
              </a:rPr>
              <a:t>Plānotā izpilde vietējā sasniedzamība</a:t>
            </a:r>
          </a:p>
          <a:p>
            <a:pPr>
              <a:defRPr sz="1000"/>
            </a:pPr>
            <a:r>
              <a:rPr lang="lv-LV" sz="1200" dirty="0">
                <a:solidFill>
                  <a:srgbClr val="545454"/>
                </a:solidFill>
              </a:rPr>
              <a:t>2026. gads, km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/>
              </a:solidFill>
              <a:latin typeface="Montserrat" panose="00000500000000000000" pitchFamily="50" charset="-70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pie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A8-440B-85AE-AC25325A84EC}"/>
              </c:ext>
            </c:extLst>
          </c:dPt>
          <c:dPt>
            <c:idx val="1"/>
            <c:bubble3D val="0"/>
            <c:explosion val="0"/>
            <c:spPr>
              <a:solidFill>
                <a:srgbClr val="19A89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A8-440B-85AE-AC25325A84EC}"/>
              </c:ext>
            </c:extLst>
          </c:dPt>
          <c:dLbls>
            <c:dLbl>
              <c:idx val="0"/>
              <c:layout>
                <c:manualLayout>
                  <c:x val="0.22811251259534485"/>
                  <c:y val="3.702994290491869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Montserrat" panose="00000500000000000000" pitchFamily="50" charset="-70"/>
                        <a:ea typeface="+mn-ea"/>
                        <a:cs typeface="+mn-cs"/>
                      </a:defRPr>
                    </a:pPr>
                    <a:fld id="{859A41D6-9518-4598-B2EE-995FD6237B13}" type="VALUE">
                      <a:rPr lang="en-US" sz="1000">
                        <a:solidFill>
                          <a:srgbClr val="545454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lv-LV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Montserrat" panose="00000500000000000000" pitchFamily="50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5A8-440B-85AE-AC25325A84EC}"/>
                </c:ext>
              </c:extLst>
            </c:dLbl>
            <c:dLbl>
              <c:idx val="1"/>
              <c:layout>
                <c:manualLayout>
                  <c:x val="-0.24456139230139839"/>
                  <c:y val="2.612134746817360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Montserrat" panose="00000500000000000000" pitchFamily="50" charset="-70"/>
                        <a:ea typeface="+mn-ea"/>
                        <a:cs typeface="+mn-cs"/>
                      </a:defRPr>
                    </a:pPr>
                    <a:fld id="{91F3AAF0-7ADF-44EB-A80C-BDA2CF7A2808}" type="VALUE">
                      <a:rPr lang="en-US" sz="1000">
                        <a:solidFill>
                          <a:srgbClr val="545454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lv-LV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Montserrat" panose="00000500000000000000" pitchFamily="50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5A8-440B-85AE-AC25325A84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Montserrat" panose="00000500000000000000" pitchFamily="50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Sheet2!$H$11:$I$11</c:f>
              <c:numCache>
                <c:formatCode>0.00%</c:formatCode>
                <c:ptCount val="2"/>
                <c:pt idx="0">
                  <c:v>0.50556586270871984</c:v>
                </c:pt>
                <c:pt idx="1">
                  <c:v>0.49443413729128016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A8-440B-85AE-AC25325A8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Montserrat" panose="00000500000000000000" pitchFamily="50" charset="-70"/>
        </a:defRPr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/>
                </a:solidFill>
                <a:latin typeface="Montserrat" panose="00000500000000000000" pitchFamily="50" charset="-70"/>
                <a:ea typeface="+mn-ea"/>
                <a:cs typeface="Monotxt" panose="00000400000000000000" pitchFamily="2" charset="0"/>
              </a:defRPr>
            </a:pPr>
            <a:r>
              <a:rPr lang="lv-LV" sz="1200" dirty="0">
                <a:solidFill>
                  <a:srgbClr val="545454"/>
                </a:solidFill>
              </a:rPr>
              <a:t>Izpilde vietējā sasniedzamība 2024. gads, km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/>
              </a:solidFill>
              <a:latin typeface="Montserrat" panose="00000500000000000000" pitchFamily="50" charset="-70"/>
              <a:ea typeface="+mn-ea"/>
              <a:cs typeface="Monotxt" panose="00000400000000000000" pitchFamily="2" charset="0"/>
            </a:defRPr>
          </a:pPr>
          <a:endParaRPr lang="lv-LV"/>
        </a:p>
      </c:txPr>
    </c:title>
    <c:autoTitleDeleted val="0"/>
    <c:plotArea>
      <c:layout/>
      <c:pieChart>
        <c:varyColors val="1"/>
        <c:ser>
          <c:idx val="0"/>
          <c:order val="0"/>
          <c:explosion val="10"/>
          <c:dPt>
            <c:idx val="0"/>
            <c:bubble3D val="0"/>
            <c:explosion val="0"/>
            <c:spPr>
              <a:solidFill>
                <a:srgbClr val="19A89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13-49C7-AB61-EB8CE4E43717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13-49C7-AB61-EB8CE4E43717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Montserrat" panose="00000500000000000000" pitchFamily="50" charset="-70"/>
                        <a:ea typeface="+mn-ea"/>
                        <a:cs typeface="Monotxt" panose="00000400000000000000" pitchFamily="2" charset="0"/>
                      </a:defRPr>
                    </a:pPr>
                    <a:fld id="{BD251F3D-9924-41F3-B46A-C51A113D93E2}" type="VALUE">
                      <a:rPr lang="en-US" sz="1000">
                        <a:solidFill>
                          <a:srgbClr val="545454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lv-LV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Montserrat" panose="00000500000000000000" pitchFamily="50" charset="-70"/>
                      <a:ea typeface="+mn-ea"/>
                      <a:cs typeface="Monotxt" panose="00000400000000000000" pitchFamily="2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913-49C7-AB61-EB8CE4E43717}"/>
                </c:ext>
              </c:extLst>
            </c:dLbl>
            <c:dLbl>
              <c:idx val="1"/>
              <c:layout>
                <c:manualLayout>
                  <c:x val="0.25752925852648667"/>
                  <c:y val="-0.1392146938420278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Montserrat" panose="00000500000000000000" pitchFamily="50" charset="-70"/>
                        <a:ea typeface="+mn-ea"/>
                        <a:cs typeface="Monotxt" panose="00000400000000000000" pitchFamily="2" charset="0"/>
                      </a:defRPr>
                    </a:pPr>
                    <a:fld id="{F4590845-AACE-4BF8-9B14-85688FC06B54}" type="VALUE">
                      <a:rPr lang="en-US" sz="1000">
                        <a:solidFill>
                          <a:srgbClr val="545454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lv-LV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Montserrat" panose="00000500000000000000" pitchFamily="50" charset="-70"/>
                      <a:ea typeface="+mn-ea"/>
                      <a:cs typeface="Monotxt" panose="00000400000000000000" pitchFamily="2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913-49C7-AB61-EB8CE4E437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Montserrat" panose="00000500000000000000" pitchFamily="50" charset="-70"/>
                    <a:ea typeface="+mn-ea"/>
                    <a:cs typeface="Monotxt" panose="00000400000000000000" pitchFamily="2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Sheet2!$D$11:$E$11</c:f>
              <c:numCache>
                <c:formatCode>0.00%</c:formatCode>
                <c:ptCount val="2"/>
                <c:pt idx="0">
                  <c:v>0.23747680890538034</c:v>
                </c:pt>
                <c:pt idx="1">
                  <c:v>0.76252319109461963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13-49C7-AB61-EB8CE4E43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Montserrat" panose="00000500000000000000" pitchFamily="50" charset="-70"/>
          <a:cs typeface="Monotxt" panose="00000400000000000000" pitchFamily="2" charset="0"/>
        </a:defRPr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/>
                </a:solidFill>
                <a:latin typeface="Montserrat" panose="00000500000000000000" pitchFamily="50" charset="-70"/>
                <a:ea typeface="+mn-ea"/>
                <a:cs typeface="+mn-cs"/>
              </a:defRPr>
            </a:pPr>
            <a:r>
              <a:rPr lang="lv-LV" sz="1100" dirty="0">
                <a:solidFill>
                  <a:srgbClr val="545454"/>
                </a:solidFill>
              </a:rPr>
              <a:t>Izpilde reģionālie autoceļi, 2024. gads, km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/>
              </a:solidFill>
              <a:latin typeface="Montserrat" panose="00000500000000000000" pitchFamily="50" charset="-70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pieChart>
        <c:varyColors val="1"/>
        <c:ser>
          <c:idx val="0"/>
          <c:order val="0"/>
          <c:explosion val="13"/>
          <c:dPt>
            <c:idx val="0"/>
            <c:bubble3D val="0"/>
            <c:explosion val="0"/>
            <c:spPr>
              <a:solidFill>
                <a:srgbClr val="19A89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D2-4211-98B9-16D607B63AC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D2-4211-98B9-16D607B63AC2}"/>
              </c:ext>
            </c:extLst>
          </c:dPt>
          <c:dLbls>
            <c:dLbl>
              <c:idx val="0"/>
              <c:layout>
                <c:manualLayout>
                  <c:x val="-0.23065970847499426"/>
                  <c:y val="9.945537277662865E-2"/>
                </c:manualLayout>
              </c:layout>
              <c:tx>
                <c:rich>
                  <a:bodyPr/>
                  <a:lstStyle/>
                  <a:p>
                    <a:fld id="{37D5D440-803A-4306-B591-CFB03B71CD9E}" type="VALUE">
                      <a:rPr lang="en-US">
                        <a:solidFill>
                          <a:srgbClr val="545454"/>
                        </a:solidFill>
                      </a:rPr>
                      <a:pPr/>
                      <a:t>[VALUE]</a:t>
                    </a:fld>
                    <a:endParaRPr lang="lv-LV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AD2-4211-98B9-16D607B63AC2}"/>
                </c:ext>
              </c:extLst>
            </c:dLbl>
            <c:dLbl>
              <c:idx val="1"/>
              <c:layout>
                <c:manualLayout>
                  <c:x val="0.23793093458700623"/>
                  <c:y val="-0.13024327205786623"/>
                </c:manualLayout>
              </c:layout>
              <c:tx>
                <c:rich>
                  <a:bodyPr/>
                  <a:lstStyle/>
                  <a:p>
                    <a:fld id="{6BF03793-6DDC-495E-AFB5-FC0A2172EA98}" type="VALUE">
                      <a:rPr lang="en-US">
                        <a:solidFill>
                          <a:srgbClr val="545454"/>
                        </a:solidFill>
                      </a:rPr>
                      <a:pPr/>
                      <a:t>[VALUE]</a:t>
                    </a:fld>
                    <a:endParaRPr lang="lv-LV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AD2-4211-98B9-16D607B63A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Montserrat" panose="00000500000000000000" pitchFamily="50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Sheet2!$D$10:$E$10</c:f>
              <c:numCache>
                <c:formatCode>0.00%</c:formatCode>
                <c:ptCount val="2"/>
                <c:pt idx="0">
                  <c:v>0.35321715817694371</c:v>
                </c:pt>
                <c:pt idx="1">
                  <c:v>0.64678284182305634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D2-4211-98B9-16D607B63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Montserrat" panose="00000500000000000000" pitchFamily="50" charset="-70"/>
        </a:defRPr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4"/>
          <c:order val="2"/>
          <c:tx>
            <c:strRef>
              <c:f>AC_stāvoklis!$A$25</c:f>
              <c:strCache>
                <c:ptCount val="1"/>
                <c:pt idx="0">
                  <c:v>Sliktā, ļoti sliktā stāvoklī, %</c:v>
                </c:pt>
              </c:strCache>
            </c:strRef>
          </c:tx>
          <c:spPr>
            <a:solidFill>
              <a:srgbClr val="B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Montserrat" panose="00000500000000000000" pitchFamily="50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AC_stāvoklis!$B$20:$I$20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strCache>
              <c:extLst/>
            </c:strRef>
          </c:cat>
          <c:val>
            <c:numRef>
              <c:f>AC_stāvoklis!$B$25:$I$25</c:f>
              <c:numCache>
                <c:formatCode>0.00</c:formatCode>
                <c:ptCount val="8"/>
                <c:pt idx="0">
                  <c:v>46.9</c:v>
                </c:pt>
                <c:pt idx="1">
                  <c:v>45.4</c:v>
                </c:pt>
                <c:pt idx="2">
                  <c:v>43.2</c:v>
                </c:pt>
                <c:pt idx="3">
                  <c:v>43.079082157617506</c:v>
                </c:pt>
                <c:pt idx="4">
                  <c:v>37.285906530041856</c:v>
                </c:pt>
                <c:pt idx="5">
                  <c:v>29.445430848853466</c:v>
                </c:pt>
                <c:pt idx="6">
                  <c:v>25.7</c:v>
                </c:pt>
                <c:pt idx="7">
                  <c:v>25.205590972281428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917-4178-9282-40548CB43DDA}"/>
            </c:ext>
          </c:extLst>
        </c:ser>
        <c:ser>
          <c:idx val="2"/>
          <c:order val="3"/>
          <c:tx>
            <c:strRef>
              <c:f>AC_stāvoklis!$A$23</c:f>
              <c:strCache>
                <c:ptCount val="1"/>
                <c:pt idx="0">
                  <c:v>Apmierinošā stāvoklī, %</c:v>
                </c:pt>
              </c:strCache>
            </c:strRef>
          </c:tx>
          <c:spPr>
            <a:solidFill>
              <a:srgbClr val="FFB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50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AC_stāvoklis!$B$20:$I$20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strCache>
              <c:extLst/>
            </c:strRef>
          </c:cat>
          <c:val>
            <c:numRef>
              <c:f>AC_stāvoklis!$B$23:$I$23</c:f>
              <c:numCache>
                <c:formatCode>0.00</c:formatCode>
                <c:ptCount val="8"/>
                <c:pt idx="0">
                  <c:v>26.2</c:v>
                </c:pt>
                <c:pt idx="1">
                  <c:v>26.3</c:v>
                </c:pt>
                <c:pt idx="2">
                  <c:v>26.4</c:v>
                </c:pt>
                <c:pt idx="3">
                  <c:v>24.480243989895651</c:v>
                </c:pt>
                <c:pt idx="4">
                  <c:v>20.025245427594427</c:v>
                </c:pt>
                <c:pt idx="5">
                  <c:v>18.905594801858637</c:v>
                </c:pt>
                <c:pt idx="6">
                  <c:v>21.9</c:v>
                </c:pt>
                <c:pt idx="7">
                  <c:v>22.46656586278533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917-4178-9282-40548CB43DDA}"/>
            </c:ext>
          </c:extLst>
        </c:ser>
        <c:ser>
          <c:idx val="1"/>
          <c:order val="4"/>
          <c:tx>
            <c:strRef>
              <c:f>AC_stāvoklis!$A$21</c:f>
              <c:strCache>
                <c:ptCount val="1"/>
                <c:pt idx="0">
                  <c:v>Labā, ļoti labā stāvoklī, %</c:v>
                </c:pt>
              </c:strCache>
            </c:strRef>
          </c:tx>
          <c:spPr>
            <a:solidFill>
              <a:srgbClr val="19A89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Montserrat" panose="00000500000000000000" pitchFamily="50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AC_stāvoklis!$B$20:$I$20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strCache>
              <c:extLst/>
            </c:strRef>
          </c:cat>
          <c:val>
            <c:numRef>
              <c:f>AC_stāvoklis!$B$21:$I$21</c:f>
              <c:numCache>
                <c:formatCode>0.00</c:formatCode>
                <c:ptCount val="8"/>
                <c:pt idx="0">
                  <c:v>26.9</c:v>
                </c:pt>
                <c:pt idx="1">
                  <c:v>28.3</c:v>
                </c:pt>
                <c:pt idx="2">
                  <c:v>30.4</c:v>
                </c:pt>
                <c:pt idx="3">
                  <c:v>32.440673852486853</c:v>
                </c:pt>
                <c:pt idx="4">
                  <c:v>42.688848042363716</c:v>
                </c:pt>
                <c:pt idx="5">
                  <c:v>51.64897434928789</c:v>
                </c:pt>
                <c:pt idx="6">
                  <c:v>52.4</c:v>
                </c:pt>
                <c:pt idx="7">
                  <c:v>52.327843164933242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3917-4178-9282-40548CB43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6192112"/>
        <c:axId val="10761852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AC_stāvoklis!$A$22</c15:sqref>
                        </c15:formulaRef>
                      </c:ext>
                    </c:extLst>
                    <c:strCache>
                      <c:ptCount val="1"/>
                      <c:pt idx="0">
                        <c:v>Labā, ļoti labā stāvoklī, km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AC_stāvoklis!$B$20:$I$20</c15:sqref>
                        </c15:formulaRef>
                      </c:ext>
                    </c:extLst>
                    <c:strCache>
                      <c:ptCount val="8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AC_stāvoklis!$B$22:$I$22</c15:sqref>
                        </c15:formulaRef>
                      </c:ext>
                    </c:extLst>
                    <c:numCache>
                      <c:formatCode>#,##0.00</c:formatCode>
                      <c:ptCount val="8"/>
                      <c:pt idx="0">
                        <c:v>1474.1</c:v>
                      </c:pt>
                      <c:pt idx="1">
                        <c:v>1548</c:v>
                      </c:pt>
                      <c:pt idx="2">
                        <c:v>1661.9</c:v>
                      </c:pt>
                      <c:pt idx="3">
                        <c:v>1775.057</c:v>
                      </c:pt>
                      <c:pt idx="4">
                        <c:v>2324.7000000000003</c:v>
                      </c:pt>
                      <c:pt idx="5">
                        <c:v>2821.123</c:v>
                      </c:pt>
                      <c:pt idx="6">
                        <c:v>2863</c:v>
                      </c:pt>
                      <c:pt idx="7">
                        <c:v>2858.1467936686536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3917-4178-9282-40548CB43DDA}"/>
                  </c:ext>
                </c:extLst>
              </c15:ser>
            </c15:filteredBarSeries>
            <c15:filteredBarSeries>
              <c15:ser>
                <c:idx val="3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AC_stāvoklis!$A$24</c15:sqref>
                        </c15:formulaRef>
                      </c:ext>
                    </c:extLst>
                    <c:strCache>
                      <c:ptCount val="1"/>
                      <c:pt idx="0">
                        <c:v>Apmierinošā stāvoklī, km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AC_stāvoklis!$B$20:$I$20</c15:sqref>
                        </c15:formulaRef>
                      </c:ext>
                    </c:extLst>
                    <c:strCache>
                      <c:ptCount val="8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AC_stāvoklis!$B$24:$I$24</c15:sqref>
                        </c15:formulaRef>
                      </c:ext>
                    </c:extLst>
                    <c:numCache>
                      <c:formatCode>#,##0.00</c:formatCode>
                      <c:ptCount val="8"/>
                      <c:pt idx="0">
                        <c:v>1432.7</c:v>
                      </c:pt>
                      <c:pt idx="1">
                        <c:v>1437.424</c:v>
                      </c:pt>
                      <c:pt idx="2">
                        <c:v>1447.6</c:v>
                      </c:pt>
                      <c:pt idx="3">
                        <c:v>1339.4859999999999</c:v>
                      </c:pt>
                      <c:pt idx="4">
                        <c:v>1091.9000000000001</c:v>
                      </c:pt>
                      <c:pt idx="5">
                        <c:v>1032.318</c:v>
                      </c:pt>
                      <c:pt idx="6">
                        <c:v>1197.5999999999999</c:v>
                      </c:pt>
                      <c:pt idx="7">
                        <c:v>1227.1238274253346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917-4178-9282-40548CB43DDA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AC_stāvoklis!$A$26</c15:sqref>
                        </c15:formulaRef>
                      </c:ext>
                    </c:extLst>
                    <c:strCache>
                      <c:ptCount val="1"/>
                      <c:pt idx="0">
                        <c:v>Sliktā, ļoti sliktā stāvoklī, km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AC_stāvoklis!$B$20:$I$20</c15:sqref>
                        </c15:formulaRef>
                      </c:ext>
                    </c:extLst>
                    <c:strCache>
                      <c:ptCount val="8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AC_stāvoklis!$B$26:$I$26</c15:sqref>
                        </c15:formulaRef>
                      </c:ext>
                    </c:extLst>
                    <c:numCache>
                      <c:formatCode>#,##0.00</c:formatCode>
                      <c:ptCount val="8"/>
                      <c:pt idx="0">
                        <c:v>2566.9</c:v>
                      </c:pt>
                      <c:pt idx="1">
                        <c:v>2478.5</c:v>
                      </c:pt>
                      <c:pt idx="2">
                        <c:v>2362.6</c:v>
                      </c:pt>
                      <c:pt idx="3">
                        <c:v>2357.1590000000001</c:v>
                      </c:pt>
                      <c:pt idx="4">
                        <c:v>2043.4</c:v>
                      </c:pt>
                      <c:pt idx="5">
                        <c:v>1608.559</c:v>
                      </c:pt>
                      <c:pt idx="6">
                        <c:v>1401.4</c:v>
                      </c:pt>
                      <c:pt idx="7">
                        <c:v>1376.7293789060116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917-4178-9282-40548CB43DDA}"/>
                  </c:ext>
                </c:extLst>
              </c15:ser>
            </c15:filteredBarSeries>
          </c:ext>
        </c:extLst>
      </c:barChart>
      <c:catAx>
        <c:axId val="107619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-70"/>
                <a:ea typeface="+mn-ea"/>
                <a:cs typeface="+mn-cs"/>
              </a:defRPr>
            </a:pPr>
            <a:endParaRPr lang="lv-LV"/>
          </a:p>
        </c:txPr>
        <c:crossAx val="1076185272"/>
        <c:crosses val="autoZero"/>
        <c:auto val="1"/>
        <c:lblAlgn val="ctr"/>
        <c:lblOffset val="100"/>
        <c:noMultiLvlLbl val="0"/>
      </c:catAx>
      <c:valAx>
        <c:axId val="1076185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-70"/>
                <a:ea typeface="+mn-ea"/>
                <a:cs typeface="+mn-cs"/>
              </a:defRPr>
            </a:pPr>
            <a:endParaRPr lang="lv-LV"/>
          </a:p>
        </c:txPr>
        <c:crossAx val="107619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0">
          <a:latin typeface="Montserrat" panose="00000500000000000000" pitchFamily="50" charset="-70"/>
        </a:defRPr>
      </a:pPr>
      <a:endParaRPr lang="lv-L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4"/>
          <c:order val="2"/>
          <c:tx>
            <c:strRef>
              <c:f>AC_stāvoklis!$A$34</c:f>
              <c:strCache>
                <c:ptCount val="1"/>
                <c:pt idx="0">
                  <c:v>Sliktā, ļoti sliktā stāvoklī, %</c:v>
                </c:pt>
              </c:strCache>
            </c:strRef>
          </c:tx>
          <c:spPr>
            <a:solidFill>
              <a:srgbClr val="B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Montserrat" panose="00000500000000000000" pitchFamily="50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AC_stāvoklis!$B$29:$I$29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strCache>
              <c:extLst/>
            </c:strRef>
          </c:cat>
          <c:val>
            <c:numRef>
              <c:f>AC_stāvoklis!$B$34:$I$34</c:f>
              <c:numCache>
                <c:formatCode>#,##0.00</c:formatCode>
                <c:ptCount val="8"/>
                <c:pt idx="0">
                  <c:v>42.8</c:v>
                </c:pt>
                <c:pt idx="1">
                  <c:v>42.7</c:v>
                </c:pt>
                <c:pt idx="2">
                  <c:v>45.5</c:v>
                </c:pt>
                <c:pt idx="3">
                  <c:v>48.465424355397275</c:v>
                </c:pt>
                <c:pt idx="4">
                  <c:v>50.824565961738557</c:v>
                </c:pt>
                <c:pt idx="5">
                  <c:v>48.647240027381912</c:v>
                </c:pt>
                <c:pt idx="6">
                  <c:v>46.7</c:v>
                </c:pt>
                <c:pt idx="7">
                  <c:v>45.971194998360275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802-4126-90B6-1E2DD8A70D35}"/>
            </c:ext>
          </c:extLst>
        </c:ser>
        <c:ser>
          <c:idx val="2"/>
          <c:order val="3"/>
          <c:tx>
            <c:strRef>
              <c:f>AC_stāvoklis!$A$32</c:f>
              <c:strCache>
                <c:ptCount val="1"/>
                <c:pt idx="0">
                  <c:v>Apmierinošā stāvoklī, %</c:v>
                </c:pt>
              </c:strCache>
            </c:strRef>
          </c:tx>
          <c:spPr>
            <a:solidFill>
              <a:srgbClr val="FFB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50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AC_stāvoklis!$B$29:$I$29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strCache>
              <c:extLst/>
            </c:strRef>
          </c:cat>
          <c:val>
            <c:numRef>
              <c:f>AC_stāvoklis!$B$32:$I$32</c:f>
              <c:numCache>
                <c:formatCode>#,##0.00</c:formatCode>
                <c:ptCount val="8"/>
                <c:pt idx="0">
                  <c:v>44.8</c:v>
                </c:pt>
                <c:pt idx="1">
                  <c:v>43.4</c:v>
                </c:pt>
                <c:pt idx="2">
                  <c:v>42.8</c:v>
                </c:pt>
                <c:pt idx="3">
                  <c:v>38.823455115788732</c:v>
                </c:pt>
                <c:pt idx="4">
                  <c:v>34.876440504809615</c:v>
                </c:pt>
                <c:pt idx="5">
                  <c:v>35.908426162175616</c:v>
                </c:pt>
                <c:pt idx="6">
                  <c:v>36.299999999999997</c:v>
                </c:pt>
                <c:pt idx="7">
                  <c:v>38.660310285435799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802-4126-90B6-1E2DD8A70D35}"/>
            </c:ext>
          </c:extLst>
        </c:ser>
        <c:ser>
          <c:idx val="1"/>
          <c:order val="4"/>
          <c:tx>
            <c:strRef>
              <c:f>AC_stāvoklis!$A$30</c:f>
              <c:strCache>
                <c:ptCount val="1"/>
                <c:pt idx="0">
                  <c:v>Labā, ļoti labā stāvoklī, %</c:v>
                </c:pt>
              </c:strCache>
            </c:strRef>
          </c:tx>
          <c:spPr>
            <a:solidFill>
              <a:srgbClr val="19A89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Montserrat" panose="00000500000000000000" pitchFamily="50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AC_stāvoklis!$B$29:$I$29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strCache>
              <c:extLst/>
            </c:strRef>
          </c:cat>
          <c:val>
            <c:numRef>
              <c:f>AC_stāvoklis!$B$30:$I$30</c:f>
              <c:numCache>
                <c:formatCode>#,##0.00</c:formatCode>
                <c:ptCount val="8"/>
                <c:pt idx="0">
                  <c:v>12.4</c:v>
                </c:pt>
                <c:pt idx="1">
                  <c:v>13.9</c:v>
                </c:pt>
                <c:pt idx="2">
                  <c:v>11.7</c:v>
                </c:pt>
                <c:pt idx="3">
                  <c:v>12.711120528813993</c:v>
                </c:pt>
                <c:pt idx="4">
                  <c:v>14.298993533451846</c:v>
                </c:pt>
                <c:pt idx="5">
                  <c:v>15.444333810442467</c:v>
                </c:pt>
                <c:pt idx="6">
                  <c:v>17</c:v>
                </c:pt>
                <c:pt idx="7">
                  <c:v>15.368494716203928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1802-4126-90B6-1E2DD8A70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6192112"/>
        <c:axId val="10761852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AC_stāvoklis!$A$31</c15:sqref>
                        </c15:formulaRef>
                      </c:ext>
                    </c:extLst>
                    <c:strCache>
                      <c:ptCount val="1"/>
                      <c:pt idx="0">
                        <c:v>Labā, ļoti labā stāvoklī, km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AC_stāvoklis!$B$29:$I$29</c15:sqref>
                        </c15:formulaRef>
                      </c:ext>
                    </c:extLst>
                    <c:strCache>
                      <c:ptCount val="8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AC_stāvoklis!$B$31:$I$31</c15:sqref>
                        </c15:formulaRef>
                      </c:ext>
                    </c:extLst>
                    <c:numCache>
                      <c:formatCode>#,##0.00</c:formatCode>
                      <c:ptCount val="8"/>
                      <c:pt idx="0">
                        <c:v>1613.7</c:v>
                      </c:pt>
                      <c:pt idx="1">
                        <c:v>1799.2</c:v>
                      </c:pt>
                      <c:pt idx="2">
                        <c:v>1507.3</c:v>
                      </c:pt>
                      <c:pt idx="3">
                        <c:v>1642.441</c:v>
                      </c:pt>
                      <c:pt idx="4">
                        <c:v>1842.1</c:v>
                      </c:pt>
                      <c:pt idx="5">
                        <c:v>1982.3416</c:v>
                      </c:pt>
                      <c:pt idx="6">
                        <c:v>2184.3000000000002</c:v>
                      </c:pt>
                      <c:pt idx="7">
                        <c:v>1970.8554550360973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1802-4126-90B6-1E2DD8A70D35}"/>
                  </c:ext>
                </c:extLst>
              </c15:ser>
            </c15:filteredBarSeries>
            <c15:filteredBarSeries>
              <c15:ser>
                <c:idx val="3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AC_stāvoklis!$A$33</c15:sqref>
                        </c15:formulaRef>
                      </c:ext>
                    </c:extLst>
                    <c:strCache>
                      <c:ptCount val="1"/>
                      <c:pt idx="0">
                        <c:v>Apmierinošā stāvoklī, km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AC_stāvoklis!$B$29:$I$29</c15:sqref>
                        </c15:formulaRef>
                      </c:ext>
                    </c:extLst>
                    <c:strCache>
                      <c:ptCount val="8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AC_stāvoklis!$B$33:$I$33</c15:sqref>
                        </c15:formulaRef>
                      </c:ext>
                    </c:extLst>
                    <c:numCache>
                      <c:formatCode>#,##0.00</c:formatCode>
                      <c:ptCount val="8"/>
                      <c:pt idx="0">
                        <c:v>5815.2000000000007</c:v>
                      </c:pt>
                      <c:pt idx="1">
                        <c:v>5625.8289999999997</c:v>
                      </c:pt>
                      <c:pt idx="2">
                        <c:v>5535</c:v>
                      </c:pt>
                      <c:pt idx="3">
                        <c:v>5016.4920000000002</c:v>
                      </c:pt>
                      <c:pt idx="4">
                        <c:v>4481.3999999999996</c:v>
                      </c:pt>
                      <c:pt idx="5">
                        <c:v>4610.4848999999995</c:v>
                      </c:pt>
                      <c:pt idx="6">
                        <c:v>4652.2</c:v>
                      </c:pt>
                      <c:pt idx="7">
                        <c:v>4957.7974177980805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802-4126-90B6-1E2DD8A70D35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AC_stāvoklis!$A$35</c15:sqref>
                        </c15:formulaRef>
                      </c:ext>
                    </c:extLst>
                    <c:strCache>
                      <c:ptCount val="1"/>
                      <c:pt idx="0">
                        <c:v>Sliktā, ļoti sliktā stāvoklī, km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AC_stāvoklis!$B$29:$I$29</c15:sqref>
                        </c15:formulaRef>
                      </c:ext>
                    </c:extLst>
                    <c:strCache>
                      <c:ptCount val="8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AC_stāvoklis!$B$35:$I$35</c15:sqref>
                        </c15:formulaRef>
                      </c:ext>
                    </c:extLst>
                    <c:numCache>
                      <c:formatCode>#,##0.00</c:formatCode>
                      <c:ptCount val="8"/>
                      <c:pt idx="0">
                        <c:v>5548.9</c:v>
                      </c:pt>
                      <c:pt idx="1">
                        <c:v>5539.3</c:v>
                      </c:pt>
                      <c:pt idx="2">
                        <c:v>5884.2</c:v>
                      </c:pt>
                      <c:pt idx="3">
                        <c:v>6262.3589999999995</c:v>
                      </c:pt>
                      <c:pt idx="4">
                        <c:v>6524.5</c:v>
                      </c:pt>
                      <c:pt idx="5">
                        <c:v>6246.1734999999999</c:v>
                      </c:pt>
                      <c:pt idx="6">
                        <c:v>5987.5</c:v>
                      </c:pt>
                      <c:pt idx="7">
                        <c:v>5895.3451271658214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802-4126-90B6-1E2DD8A70D35}"/>
                  </c:ext>
                </c:extLst>
              </c15:ser>
            </c15:filteredBarSeries>
          </c:ext>
        </c:extLst>
      </c:barChart>
      <c:catAx>
        <c:axId val="107619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-70"/>
                <a:ea typeface="+mn-ea"/>
                <a:cs typeface="+mn-cs"/>
              </a:defRPr>
            </a:pPr>
            <a:endParaRPr lang="lv-LV"/>
          </a:p>
        </c:txPr>
        <c:crossAx val="1076185272"/>
        <c:crosses val="autoZero"/>
        <c:auto val="1"/>
        <c:lblAlgn val="ctr"/>
        <c:lblOffset val="100"/>
        <c:noMultiLvlLbl val="0"/>
      </c:catAx>
      <c:valAx>
        <c:axId val="1076185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-70"/>
                <a:ea typeface="+mn-ea"/>
                <a:cs typeface="+mn-cs"/>
              </a:defRPr>
            </a:pPr>
            <a:endParaRPr lang="lv-LV"/>
          </a:p>
        </c:txPr>
        <c:crossAx val="107619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0">
          <a:latin typeface="Montserrat" panose="00000500000000000000" pitchFamily="50" charset="-70"/>
        </a:defRPr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397E6-1727-414A-A193-AE9771890374}" type="datetimeFigureOut">
              <a:rPr lang="en-LV" smtClean="0"/>
              <a:t>08/13/2024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4A1B0-4895-AE46-9D69-639045347D69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3480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4A1B0-4895-AE46-9D69-639045347D69}" type="slidenum">
              <a:rPr lang="en-LV" smtClean="0"/>
              <a:t>8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60276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4A1B0-4895-AE46-9D69-639045347D69}" type="slidenum">
              <a:rPr lang="en-LV" smtClean="0"/>
              <a:t>11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206994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4A1B0-4895-AE46-9D69-639045347D69}" type="slidenum">
              <a:rPr lang="en-LV" smtClean="0"/>
              <a:t>13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720263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4A1B0-4895-AE46-9D69-639045347D69}" type="slidenum">
              <a:rPr lang="en-LV" smtClean="0"/>
              <a:t>14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53227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4A1B0-4895-AE46-9D69-639045347D69}" type="slidenum">
              <a:rPr lang="en-LV" smtClean="0"/>
              <a:t>15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088189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4A1B0-4895-AE46-9D69-639045347D69}" type="slidenum">
              <a:rPr lang="en-LV" smtClean="0"/>
              <a:t>16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177454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4A1B0-4895-AE46-9D69-639045347D69}" type="slidenum">
              <a:rPr lang="en-LV" smtClean="0"/>
              <a:t>17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555587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4A1B0-4895-AE46-9D69-639045347D69}" type="slidenum">
              <a:rPr lang="en-LV" smtClean="0"/>
              <a:t>19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82499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 tumšs fons">
    <p:bg>
      <p:bgPr>
        <a:solidFill>
          <a:srgbClr val="3D3D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9193C8A-1DF7-4B7D-8F71-EF7BEDAE1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280" y="1122364"/>
            <a:ext cx="6431280" cy="2387600"/>
          </a:xfrm>
        </p:spPr>
        <p:txBody>
          <a:bodyPr anchor="t" anchorCtr="0"/>
          <a:lstStyle>
            <a:lvl1pPr algn="l">
              <a:defRPr sz="6000">
                <a:solidFill>
                  <a:srgbClr val="FFB6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FED940DB-254D-4207-8212-13742C51E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280" y="3602039"/>
            <a:ext cx="643128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B600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lv-LV"/>
          </a:p>
        </p:txBody>
      </p: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B2F15F20-04B6-4DAF-8BD7-BFE28CD1ED5B}"/>
              </a:ext>
            </a:extLst>
          </p:cNvPr>
          <p:cNvCxnSpPr/>
          <p:nvPr userDrawn="1"/>
        </p:nvCxnSpPr>
        <p:spPr>
          <a:xfrm>
            <a:off x="716280" y="548640"/>
            <a:ext cx="10637520" cy="0"/>
          </a:xfrm>
          <a:prstGeom prst="line">
            <a:avLst/>
          </a:prstGeom>
          <a:ln w="381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ttēls 8">
            <a:extLst>
              <a:ext uri="{FF2B5EF4-FFF2-40B4-BE49-F238E27FC236}">
                <a16:creationId xmlns:a16="http://schemas.microsoft.com/office/drawing/2014/main" id="{E9880E97-307E-4027-8005-F5A16DAFD2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6280" y="6145059"/>
            <a:ext cx="1974669" cy="381617"/>
          </a:xfrm>
          <a:prstGeom prst="rect">
            <a:avLst/>
          </a:prstGeom>
        </p:spPr>
      </p:pic>
      <p:cxnSp>
        <p:nvCxnSpPr>
          <p:cNvPr id="10" name="Taisns savienotājs 9">
            <a:extLst>
              <a:ext uri="{FF2B5EF4-FFF2-40B4-BE49-F238E27FC236}">
                <a16:creationId xmlns:a16="http://schemas.microsoft.com/office/drawing/2014/main" id="{25F0083B-BF05-4A1F-95D9-247F30737D5A}"/>
              </a:ext>
            </a:extLst>
          </p:cNvPr>
          <p:cNvCxnSpPr/>
          <p:nvPr userDrawn="1"/>
        </p:nvCxnSpPr>
        <p:spPr>
          <a:xfrm>
            <a:off x="716280" y="5834738"/>
            <a:ext cx="10637520" cy="0"/>
          </a:xfrm>
          <a:prstGeom prst="line">
            <a:avLst/>
          </a:prstGeom>
          <a:ln w="381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361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teksta bloks - bal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rsraksts 1">
            <a:extLst>
              <a:ext uri="{FF2B5EF4-FFF2-40B4-BE49-F238E27FC236}">
                <a16:creationId xmlns:a16="http://schemas.microsoft.com/office/drawing/2014/main" id="{1CFD5011-583D-4ABF-A9D8-461C2202E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560287"/>
            <a:ext cx="11107738" cy="1325563"/>
          </a:xfrm>
        </p:spPr>
        <p:txBody>
          <a:bodyPr/>
          <a:lstStyle>
            <a:lvl1pPr>
              <a:defRPr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10" name="Satura vietturis 2">
            <a:extLst>
              <a:ext uri="{FF2B5EF4-FFF2-40B4-BE49-F238E27FC236}">
                <a16:creationId xmlns:a16="http://schemas.microsoft.com/office/drawing/2014/main" id="{BD642CC4-52B3-4F3E-821F-EB5DC2830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022" y="2282247"/>
            <a:ext cx="11107737" cy="3582519"/>
          </a:xfrm>
        </p:spPr>
        <p:txBody>
          <a:bodyPr/>
          <a:lstStyle>
            <a:lvl1pPr marL="0" indent="0">
              <a:buNone/>
              <a:defRPr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cxnSp>
        <p:nvCxnSpPr>
          <p:cNvPr id="11" name="Taisns savienotājs 10">
            <a:extLst>
              <a:ext uri="{FF2B5EF4-FFF2-40B4-BE49-F238E27FC236}">
                <a16:creationId xmlns:a16="http://schemas.microsoft.com/office/drawing/2014/main" id="{3969A5FA-8917-4A86-AAA9-DDF8F363C6C7}"/>
              </a:ext>
            </a:extLst>
          </p:cNvPr>
          <p:cNvCxnSpPr>
            <a:cxnSpLocks/>
          </p:cNvCxnSpPr>
          <p:nvPr userDrawn="1"/>
        </p:nvCxnSpPr>
        <p:spPr>
          <a:xfrm>
            <a:off x="702000" y="1983567"/>
            <a:ext cx="11134759" cy="0"/>
          </a:xfrm>
          <a:prstGeom prst="line">
            <a:avLst/>
          </a:prstGeom>
          <a:ln w="12700">
            <a:solidFill>
              <a:srgbClr val="F7B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ttēls 13">
            <a:extLst>
              <a:ext uri="{FF2B5EF4-FFF2-40B4-BE49-F238E27FC236}">
                <a16:creationId xmlns:a16="http://schemas.microsoft.com/office/drawing/2014/main" id="{D9797F99-BFD5-4C35-810F-8A0A8635A7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3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rsraksts un teksta bloks - dzeltens">
    <p:bg>
      <p:bgPr>
        <a:solidFill>
          <a:srgbClr val="FFB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rsraksts 1">
            <a:extLst>
              <a:ext uri="{FF2B5EF4-FFF2-40B4-BE49-F238E27FC236}">
                <a16:creationId xmlns:a16="http://schemas.microsoft.com/office/drawing/2014/main" id="{1CFD5011-583D-4ABF-A9D8-461C2202E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560287"/>
            <a:ext cx="11107738" cy="1325563"/>
          </a:xfrm>
        </p:spPr>
        <p:txBody>
          <a:bodyPr/>
          <a:lstStyle>
            <a:lvl1pPr>
              <a:defRPr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10" name="Satura vietturis 2">
            <a:extLst>
              <a:ext uri="{FF2B5EF4-FFF2-40B4-BE49-F238E27FC236}">
                <a16:creationId xmlns:a16="http://schemas.microsoft.com/office/drawing/2014/main" id="{BD642CC4-52B3-4F3E-821F-EB5DC2830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022" y="2282247"/>
            <a:ext cx="11107737" cy="3582519"/>
          </a:xfrm>
        </p:spPr>
        <p:txBody>
          <a:bodyPr/>
          <a:lstStyle>
            <a:lvl1pPr marL="0" indent="0">
              <a:buNone/>
              <a:defRPr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cxnSp>
        <p:nvCxnSpPr>
          <p:cNvPr id="11" name="Taisns savienotājs 10">
            <a:extLst>
              <a:ext uri="{FF2B5EF4-FFF2-40B4-BE49-F238E27FC236}">
                <a16:creationId xmlns:a16="http://schemas.microsoft.com/office/drawing/2014/main" id="{3969A5FA-8917-4A86-AAA9-DDF8F363C6C7}"/>
              </a:ext>
            </a:extLst>
          </p:cNvPr>
          <p:cNvCxnSpPr>
            <a:cxnSpLocks/>
          </p:cNvCxnSpPr>
          <p:nvPr userDrawn="1"/>
        </p:nvCxnSpPr>
        <p:spPr>
          <a:xfrm>
            <a:off x="702000" y="1983567"/>
            <a:ext cx="11134759" cy="0"/>
          </a:xfrm>
          <a:prstGeom prst="line">
            <a:avLst/>
          </a:prstGeom>
          <a:ln w="12700">
            <a:solidFill>
              <a:srgbClr val="3D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ttēls 13">
            <a:extLst>
              <a:ext uri="{FF2B5EF4-FFF2-40B4-BE49-F238E27FC236}">
                <a16:creationId xmlns:a16="http://schemas.microsoft.com/office/drawing/2014/main" id="{D9797F99-BFD5-4C35-810F-8A0A8635A7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44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rsraksts un teksta bloks - tumšs">
    <p:bg>
      <p:bgPr>
        <a:solidFill>
          <a:srgbClr val="424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rsraksts 1">
            <a:extLst>
              <a:ext uri="{FF2B5EF4-FFF2-40B4-BE49-F238E27FC236}">
                <a16:creationId xmlns:a16="http://schemas.microsoft.com/office/drawing/2014/main" id="{1CFD5011-583D-4ABF-A9D8-461C2202E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560287"/>
            <a:ext cx="11107738" cy="1325563"/>
          </a:xfrm>
        </p:spPr>
        <p:txBody>
          <a:bodyPr/>
          <a:lstStyle>
            <a:lvl1pPr>
              <a:defRPr>
                <a:solidFill>
                  <a:srgbClr val="F7B513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10" name="Satura vietturis 2">
            <a:extLst>
              <a:ext uri="{FF2B5EF4-FFF2-40B4-BE49-F238E27FC236}">
                <a16:creationId xmlns:a16="http://schemas.microsoft.com/office/drawing/2014/main" id="{BD642CC4-52B3-4F3E-821F-EB5DC2830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022" y="2282247"/>
            <a:ext cx="11107737" cy="3582519"/>
          </a:xfrm>
        </p:spPr>
        <p:txBody>
          <a:bodyPr/>
          <a:lstStyle>
            <a:lvl1pPr marL="0" indent="0">
              <a:buNone/>
              <a:defRPr>
                <a:solidFill>
                  <a:srgbClr val="F7B513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F7B513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cxnSp>
        <p:nvCxnSpPr>
          <p:cNvPr id="11" name="Taisns savienotājs 10">
            <a:extLst>
              <a:ext uri="{FF2B5EF4-FFF2-40B4-BE49-F238E27FC236}">
                <a16:creationId xmlns:a16="http://schemas.microsoft.com/office/drawing/2014/main" id="{3969A5FA-8917-4A86-AAA9-DDF8F363C6C7}"/>
              </a:ext>
            </a:extLst>
          </p:cNvPr>
          <p:cNvCxnSpPr>
            <a:cxnSpLocks/>
          </p:cNvCxnSpPr>
          <p:nvPr userDrawn="1"/>
        </p:nvCxnSpPr>
        <p:spPr>
          <a:xfrm>
            <a:off x="702000" y="1983567"/>
            <a:ext cx="11134759" cy="0"/>
          </a:xfrm>
          <a:prstGeom prst="line">
            <a:avLst/>
          </a:prstGeom>
          <a:ln w="12700">
            <a:solidFill>
              <a:srgbClr val="F7B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F5AA9041-DBDB-4DE2-ABA6-93578B75B7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000" y="6256800"/>
            <a:ext cx="1639275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52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 satura bloki- attēls labajā pusē-ba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atura vietturis 2">
            <a:extLst>
              <a:ext uri="{FF2B5EF4-FFF2-40B4-BE49-F238E27FC236}">
                <a16:creationId xmlns:a16="http://schemas.microsoft.com/office/drawing/2014/main" id="{44DBE54C-A5FC-41E4-A27E-6CC18CBE1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00" y="844527"/>
            <a:ext cx="5364480" cy="1631632"/>
          </a:xfrm>
        </p:spPr>
        <p:txBody>
          <a:bodyPr/>
          <a:lstStyle>
            <a:lvl1pPr marL="0" indent="0">
              <a:buNone/>
              <a:defRPr sz="20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cxnSp>
        <p:nvCxnSpPr>
          <p:cNvPr id="11" name="Taisns savienotājs 10">
            <a:extLst>
              <a:ext uri="{FF2B5EF4-FFF2-40B4-BE49-F238E27FC236}">
                <a16:creationId xmlns:a16="http://schemas.microsoft.com/office/drawing/2014/main" id="{3C02D773-B698-44FF-B3D3-A038600FBC92}"/>
              </a:ext>
            </a:extLst>
          </p:cNvPr>
          <p:cNvCxnSpPr/>
          <p:nvPr userDrawn="1"/>
        </p:nvCxnSpPr>
        <p:spPr>
          <a:xfrm>
            <a:off x="716400" y="540678"/>
            <a:ext cx="5364480" cy="0"/>
          </a:xfrm>
          <a:prstGeom prst="line">
            <a:avLst/>
          </a:prstGeom>
          <a:ln w="127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aisns savienotājs 11">
            <a:extLst>
              <a:ext uri="{FF2B5EF4-FFF2-40B4-BE49-F238E27FC236}">
                <a16:creationId xmlns:a16="http://schemas.microsoft.com/office/drawing/2014/main" id="{D6EE2800-B7BA-4716-AC33-D3748F7AC0D7}"/>
              </a:ext>
            </a:extLst>
          </p:cNvPr>
          <p:cNvCxnSpPr/>
          <p:nvPr userDrawn="1"/>
        </p:nvCxnSpPr>
        <p:spPr>
          <a:xfrm>
            <a:off x="716400" y="3085758"/>
            <a:ext cx="5364480" cy="0"/>
          </a:xfrm>
          <a:prstGeom prst="line">
            <a:avLst/>
          </a:prstGeom>
          <a:ln w="127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atura vietturis 2">
            <a:extLst>
              <a:ext uri="{FF2B5EF4-FFF2-40B4-BE49-F238E27FC236}">
                <a16:creationId xmlns:a16="http://schemas.microsoft.com/office/drawing/2014/main" id="{2979512A-E7E3-4633-915E-DC25B263170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6400" y="3482157"/>
            <a:ext cx="5364480" cy="1631632"/>
          </a:xfrm>
        </p:spPr>
        <p:txBody>
          <a:bodyPr/>
          <a:lstStyle>
            <a:lvl1pPr marL="0" indent="0">
              <a:buNone/>
              <a:defRPr sz="20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Attēla vietturis 15">
            <a:extLst>
              <a:ext uri="{FF2B5EF4-FFF2-40B4-BE49-F238E27FC236}">
                <a16:creationId xmlns:a16="http://schemas.microsoft.com/office/drawing/2014/main" id="{2419FC4D-8B34-4470-8FB9-8D49923FE3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0800" y="0"/>
            <a:ext cx="57912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lv-LV"/>
          </a:p>
        </p:txBody>
      </p:sp>
      <p:pic>
        <p:nvPicPr>
          <p:cNvPr id="14" name="Attēls 13">
            <a:extLst>
              <a:ext uri="{FF2B5EF4-FFF2-40B4-BE49-F238E27FC236}">
                <a16:creationId xmlns:a16="http://schemas.microsoft.com/office/drawing/2014/main" id="{96627859-0DEF-45CC-B045-B6BBD45B3C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42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 satura bloki- attēls labajā pusē - dzeltens">
    <p:bg>
      <p:bgPr>
        <a:solidFill>
          <a:srgbClr val="F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atura vietturis 2">
            <a:extLst>
              <a:ext uri="{FF2B5EF4-FFF2-40B4-BE49-F238E27FC236}">
                <a16:creationId xmlns:a16="http://schemas.microsoft.com/office/drawing/2014/main" id="{44DBE54C-A5FC-41E4-A27E-6CC18CBE1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00" y="844527"/>
            <a:ext cx="5364480" cy="1631632"/>
          </a:xfrm>
        </p:spPr>
        <p:txBody>
          <a:bodyPr/>
          <a:lstStyle>
            <a:lvl1pPr marL="0" indent="0">
              <a:buNone/>
              <a:defRPr sz="20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cxnSp>
        <p:nvCxnSpPr>
          <p:cNvPr id="11" name="Taisns savienotājs 10">
            <a:extLst>
              <a:ext uri="{FF2B5EF4-FFF2-40B4-BE49-F238E27FC236}">
                <a16:creationId xmlns:a16="http://schemas.microsoft.com/office/drawing/2014/main" id="{3C02D773-B698-44FF-B3D3-A038600FBC92}"/>
              </a:ext>
            </a:extLst>
          </p:cNvPr>
          <p:cNvCxnSpPr/>
          <p:nvPr userDrawn="1"/>
        </p:nvCxnSpPr>
        <p:spPr>
          <a:xfrm>
            <a:off x="716400" y="540678"/>
            <a:ext cx="5364480" cy="0"/>
          </a:xfrm>
          <a:prstGeom prst="line">
            <a:avLst/>
          </a:prstGeom>
          <a:ln w="1270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aisns savienotājs 11">
            <a:extLst>
              <a:ext uri="{FF2B5EF4-FFF2-40B4-BE49-F238E27FC236}">
                <a16:creationId xmlns:a16="http://schemas.microsoft.com/office/drawing/2014/main" id="{D6EE2800-B7BA-4716-AC33-D3748F7AC0D7}"/>
              </a:ext>
            </a:extLst>
          </p:cNvPr>
          <p:cNvCxnSpPr/>
          <p:nvPr userDrawn="1"/>
        </p:nvCxnSpPr>
        <p:spPr>
          <a:xfrm>
            <a:off x="716400" y="3085758"/>
            <a:ext cx="5364480" cy="0"/>
          </a:xfrm>
          <a:prstGeom prst="line">
            <a:avLst/>
          </a:prstGeom>
          <a:ln w="1270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atura vietturis 2">
            <a:extLst>
              <a:ext uri="{FF2B5EF4-FFF2-40B4-BE49-F238E27FC236}">
                <a16:creationId xmlns:a16="http://schemas.microsoft.com/office/drawing/2014/main" id="{2979512A-E7E3-4633-915E-DC25B263170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6400" y="3482157"/>
            <a:ext cx="5364480" cy="1631632"/>
          </a:xfrm>
        </p:spPr>
        <p:txBody>
          <a:bodyPr/>
          <a:lstStyle>
            <a:lvl1pPr marL="0" indent="0">
              <a:buNone/>
              <a:defRPr sz="20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Attēla vietturis 15">
            <a:extLst>
              <a:ext uri="{FF2B5EF4-FFF2-40B4-BE49-F238E27FC236}">
                <a16:creationId xmlns:a16="http://schemas.microsoft.com/office/drawing/2014/main" id="{2419FC4D-8B34-4470-8FB9-8D49923FE3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0800" y="0"/>
            <a:ext cx="57912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lv-LV"/>
          </a:p>
        </p:txBody>
      </p:sp>
      <p:pic>
        <p:nvPicPr>
          <p:cNvPr id="14" name="Attēls 13">
            <a:extLst>
              <a:ext uri="{FF2B5EF4-FFF2-40B4-BE49-F238E27FC236}">
                <a16:creationId xmlns:a16="http://schemas.microsoft.com/office/drawing/2014/main" id="{96627859-0DEF-45CC-B045-B6BBD45B3C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78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 satura bloki- attēls labajā pusē - tumšs">
    <p:bg>
      <p:bgPr>
        <a:solidFill>
          <a:srgbClr val="424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atura vietturis 2">
            <a:extLst>
              <a:ext uri="{FF2B5EF4-FFF2-40B4-BE49-F238E27FC236}">
                <a16:creationId xmlns:a16="http://schemas.microsoft.com/office/drawing/2014/main" id="{44DBE54C-A5FC-41E4-A27E-6CC18CBE1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00" y="844527"/>
            <a:ext cx="5364480" cy="1631632"/>
          </a:xfrm>
        </p:spPr>
        <p:txBody>
          <a:bodyPr/>
          <a:lstStyle>
            <a:lvl1pPr marL="0" indent="0">
              <a:buNone/>
              <a:defRPr sz="2000">
                <a:solidFill>
                  <a:srgbClr val="F7B513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F7B513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cxnSp>
        <p:nvCxnSpPr>
          <p:cNvPr id="11" name="Taisns savienotājs 10">
            <a:extLst>
              <a:ext uri="{FF2B5EF4-FFF2-40B4-BE49-F238E27FC236}">
                <a16:creationId xmlns:a16="http://schemas.microsoft.com/office/drawing/2014/main" id="{3C02D773-B698-44FF-B3D3-A038600FBC92}"/>
              </a:ext>
            </a:extLst>
          </p:cNvPr>
          <p:cNvCxnSpPr/>
          <p:nvPr userDrawn="1"/>
        </p:nvCxnSpPr>
        <p:spPr>
          <a:xfrm>
            <a:off x="716400" y="540678"/>
            <a:ext cx="5364480" cy="0"/>
          </a:xfrm>
          <a:prstGeom prst="line">
            <a:avLst/>
          </a:prstGeom>
          <a:ln w="12700">
            <a:solidFill>
              <a:srgbClr val="F7B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aisns savienotājs 11">
            <a:extLst>
              <a:ext uri="{FF2B5EF4-FFF2-40B4-BE49-F238E27FC236}">
                <a16:creationId xmlns:a16="http://schemas.microsoft.com/office/drawing/2014/main" id="{D6EE2800-B7BA-4716-AC33-D3748F7AC0D7}"/>
              </a:ext>
            </a:extLst>
          </p:cNvPr>
          <p:cNvCxnSpPr/>
          <p:nvPr userDrawn="1"/>
        </p:nvCxnSpPr>
        <p:spPr>
          <a:xfrm>
            <a:off x="716400" y="3085758"/>
            <a:ext cx="5364480" cy="0"/>
          </a:xfrm>
          <a:prstGeom prst="line">
            <a:avLst/>
          </a:prstGeom>
          <a:ln w="12700">
            <a:solidFill>
              <a:srgbClr val="F7B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atura vietturis 2">
            <a:extLst>
              <a:ext uri="{FF2B5EF4-FFF2-40B4-BE49-F238E27FC236}">
                <a16:creationId xmlns:a16="http://schemas.microsoft.com/office/drawing/2014/main" id="{2979512A-E7E3-4633-915E-DC25B263170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6400" y="3482157"/>
            <a:ext cx="5364480" cy="1631632"/>
          </a:xfrm>
        </p:spPr>
        <p:txBody>
          <a:bodyPr/>
          <a:lstStyle>
            <a:lvl1pPr marL="0" indent="0">
              <a:buNone/>
              <a:defRPr sz="2000">
                <a:solidFill>
                  <a:srgbClr val="F7B513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F7B513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Attēla vietturis 15">
            <a:extLst>
              <a:ext uri="{FF2B5EF4-FFF2-40B4-BE49-F238E27FC236}">
                <a16:creationId xmlns:a16="http://schemas.microsoft.com/office/drawing/2014/main" id="{2419FC4D-8B34-4470-8FB9-8D49923FE3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0800" y="0"/>
            <a:ext cx="57912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lv-LV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A6941D0E-58A8-4742-8234-B5380F5AC1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000" y="6256800"/>
            <a:ext cx="1639275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1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s un paraksts-ba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C9A129B-8A3E-484C-B671-DFBEA4C8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922" y="5852160"/>
            <a:ext cx="5746386" cy="100584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11" name="Attēla vietturis 10">
            <a:extLst>
              <a:ext uri="{FF2B5EF4-FFF2-40B4-BE49-F238E27FC236}">
                <a16:creationId xmlns:a16="http://schemas.microsoft.com/office/drawing/2014/main" id="{8DF8F777-AFC4-4027-994F-48C3E929DA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85152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lv-LV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0BCB9D0A-5003-4ED4-A0D0-489BB3A6AC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85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ttēls un paraksts - dzeltens">
    <p:bg>
      <p:bgPr>
        <a:solidFill>
          <a:srgbClr val="F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C9A129B-8A3E-484C-B671-DFBEA4C8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922" y="5852160"/>
            <a:ext cx="5746386" cy="100584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11" name="Attēla vietturis 10">
            <a:extLst>
              <a:ext uri="{FF2B5EF4-FFF2-40B4-BE49-F238E27FC236}">
                <a16:creationId xmlns:a16="http://schemas.microsoft.com/office/drawing/2014/main" id="{8DF8F777-AFC4-4027-994F-48C3E929DA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85152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lv-LV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0BCB9D0A-5003-4ED4-A0D0-489BB3A6AC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90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ttēls un paraksts - tumšs">
    <p:bg>
      <p:bgPr>
        <a:solidFill>
          <a:srgbClr val="424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C9A129B-8A3E-484C-B671-DFBEA4C8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922" y="5852160"/>
            <a:ext cx="5746386" cy="100584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F7B513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11" name="Attēla vietturis 10">
            <a:extLst>
              <a:ext uri="{FF2B5EF4-FFF2-40B4-BE49-F238E27FC236}">
                <a16:creationId xmlns:a16="http://schemas.microsoft.com/office/drawing/2014/main" id="{8DF8F777-AFC4-4027-994F-48C3E929DA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85152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lv-LV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7B7EF98C-C20D-4DF5-A83D-711574EE63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000" y="6256800"/>
            <a:ext cx="1639275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88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e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ttēla vietturis 7">
            <a:extLst>
              <a:ext uri="{FF2B5EF4-FFF2-40B4-BE49-F238E27FC236}">
                <a16:creationId xmlns:a16="http://schemas.microsoft.com/office/drawing/2014/main" id="{72A4FF97-D9DD-4D0F-ACA4-0DEE878713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lv-LV"/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A34EE93A-6FE2-48FA-874F-E0F58FDC11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477000"/>
          </a:xfrm>
          <a:prstGeom prst="rect">
            <a:avLst/>
          </a:prstGeom>
        </p:spPr>
      </p:pic>
      <p:sp>
        <p:nvSpPr>
          <p:cNvPr id="6" name="Virsraksts 1">
            <a:extLst>
              <a:ext uri="{FF2B5EF4-FFF2-40B4-BE49-F238E27FC236}">
                <a16:creationId xmlns:a16="http://schemas.microsoft.com/office/drawing/2014/main" id="{CDEAAA8A-462C-4B9D-8930-D4996434F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0"/>
            <a:ext cx="9803435" cy="100584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E0362B07-F6EC-489E-BA12-E2D07874DB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8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Virsraksta slaids dzeltens fons">
    <p:bg>
      <p:bgPr>
        <a:solidFill>
          <a:srgbClr val="F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9193C8A-1DF7-4B7D-8F71-EF7BEDAE1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280" y="1122364"/>
            <a:ext cx="6431280" cy="2387600"/>
          </a:xfrm>
        </p:spPr>
        <p:txBody>
          <a:bodyPr anchor="t" anchorCtr="0"/>
          <a:lstStyle>
            <a:lvl1pPr algn="l">
              <a:defRPr sz="6000">
                <a:solidFill>
                  <a:srgbClr val="424242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FED940DB-254D-4207-8212-13742C51E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280" y="3602039"/>
            <a:ext cx="643128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424242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lv-LV"/>
          </a:p>
        </p:txBody>
      </p: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B2F15F20-04B6-4DAF-8BD7-BFE28CD1ED5B}"/>
              </a:ext>
            </a:extLst>
          </p:cNvPr>
          <p:cNvCxnSpPr/>
          <p:nvPr userDrawn="1"/>
        </p:nvCxnSpPr>
        <p:spPr>
          <a:xfrm>
            <a:off x="716280" y="548640"/>
            <a:ext cx="10637520" cy="0"/>
          </a:xfrm>
          <a:prstGeom prst="line">
            <a:avLst/>
          </a:prstGeom>
          <a:ln w="3810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ttēls 8">
            <a:extLst>
              <a:ext uri="{FF2B5EF4-FFF2-40B4-BE49-F238E27FC236}">
                <a16:creationId xmlns:a16="http://schemas.microsoft.com/office/drawing/2014/main" id="{E9880E97-307E-4027-8005-F5A16DAFD2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6280" y="6145059"/>
            <a:ext cx="1974669" cy="381617"/>
          </a:xfrm>
          <a:prstGeom prst="rect">
            <a:avLst/>
          </a:prstGeom>
        </p:spPr>
      </p:pic>
      <p:cxnSp>
        <p:nvCxnSpPr>
          <p:cNvPr id="10" name="Taisns savienotājs 9">
            <a:extLst>
              <a:ext uri="{FF2B5EF4-FFF2-40B4-BE49-F238E27FC236}">
                <a16:creationId xmlns:a16="http://schemas.microsoft.com/office/drawing/2014/main" id="{25F0083B-BF05-4A1F-95D9-247F30737D5A}"/>
              </a:ext>
            </a:extLst>
          </p:cNvPr>
          <p:cNvCxnSpPr/>
          <p:nvPr userDrawn="1"/>
        </p:nvCxnSpPr>
        <p:spPr>
          <a:xfrm>
            <a:off x="716280" y="5834738"/>
            <a:ext cx="10637520" cy="0"/>
          </a:xfrm>
          <a:prstGeom prst="line">
            <a:avLst/>
          </a:prstGeom>
          <a:ln w="3810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ttēls 6">
            <a:extLst>
              <a:ext uri="{FF2B5EF4-FFF2-40B4-BE49-F238E27FC236}">
                <a16:creationId xmlns:a16="http://schemas.microsoft.com/office/drawing/2014/main" id="{41CD6399-CFA4-4478-8F23-F12F9A20AE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400" y="6128719"/>
            <a:ext cx="1974549" cy="3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91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aļas slaids uz tumša fona">
    <p:bg>
      <p:bgPr>
        <a:solidFill>
          <a:srgbClr val="3D3D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EF915974-1A63-4A88-82B3-D6E956E97D6A}"/>
              </a:ext>
            </a:extLst>
          </p:cNvPr>
          <p:cNvCxnSpPr/>
          <p:nvPr userDrawn="1"/>
        </p:nvCxnSpPr>
        <p:spPr>
          <a:xfrm>
            <a:off x="716280" y="548640"/>
            <a:ext cx="10637520" cy="0"/>
          </a:xfrm>
          <a:prstGeom prst="line">
            <a:avLst/>
          </a:prstGeom>
          <a:ln w="381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irsraksts 1">
            <a:extLst>
              <a:ext uri="{FF2B5EF4-FFF2-40B4-BE49-F238E27FC236}">
                <a16:creationId xmlns:a16="http://schemas.microsoft.com/office/drawing/2014/main" id="{22C064BA-C36D-48A7-B5D1-BA0C0C1B6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280" y="1122364"/>
            <a:ext cx="6431280" cy="2387600"/>
          </a:xfrm>
        </p:spPr>
        <p:txBody>
          <a:bodyPr anchor="t" anchorCtr="0"/>
          <a:lstStyle>
            <a:lvl1pPr algn="l">
              <a:defRPr sz="6000">
                <a:solidFill>
                  <a:srgbClr val="FFB6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39A3B60E-FF82-4DE3-9726-C0422332D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6280" y="6145059"/>
            <a:ext cx="1974669" cy="381617"/>
          </a:xfrm>
          <a:prstGeom prst="rect">
            <a:avLst/>
          </a:prstGeom>
        </p:spPr>
      </p:pic>
      <p:cxnSp>
        <p:nvCxnSpPr>
          <p:cNvPr id="12" name="Taisns savienotājs 11">
            <a:extLst>
              <a:ext uri="{FF2B5EF4-FFF2-40B4-BE49-F238E27FC236}">
                <a16:creationId xmlns:a16="http://schemas.microsoft.com/office/drawing/2014/main" id="{089206ED-2352-4603-830F-57639D36C9AB}"/>
              </a:ext>
            </a:extLst>
          </p:cNvPr>
          <p:cNvCxnSpPr/>
          <p:nvPr userDrawn="1"/>
        </p:nvCxnSpPr>
        <p:spPr>
          <a:xfrm>
            <a:off x="716280" y="5834738"/>
            <a:ext cx="10637520" cy="0"/>
          </a:xfrm>
          <a:prstGeom prst="line">
            <a:avLst/>
          </a:prstGeom>
          <a:ln w="381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739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daļas slaids uz dzeltena fona">
    <p:bg>
      <p:bgPr>
        <a:solidFill>
          <a:srgbClr val="F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EF915974-1A63-4A88-82B3-D6E956E97D6A}"/>
              </a:ext>
            </a:extLst>
          </p:cNvPr>
          <p:cNvCxnSpPr/>
          <p:nvPr userDrawn="1"/>
        </p:nvCxnSpPr>
        <p:spPr>
          <a:xfrm>
            <a:off x="716280" y="548640"/>
            <a:ext cx="10637520" cy="0"/>
          </a:xfrm>
          <a:prstGeom prst="line">
            <a:avLst/>
          </a:prstGeom>
          <a:ln w="38100">
            <a:solidFill>
              <a:srgbClr val="3D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irsraksts 1">
            <a:extLst>
              <a:ext uri="{FF2B5EF4-FFF2-40B4-BE49-F238E27FC236}">
                <a16:creationId xmlns:a16="http://schemas.microsoft.com/office/drawing/2014/main" id="{22C064BA-C36D-48A7-B5D1-BA0C0C1B6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280" y="1122364"/>
            <a:ext cx="6431280" cy="2387600"/>
          </a:xfrm>
        </p:spPr>
        <p:txBody>
          <a:bodyPr anchor="t" anchorCtr="0"/>
          <a:lstStyle>
            <a:lvl1pPr algn="l">
              <a:defRPr sz="6000">
                <a:solidFill>
                  <a:srgbClr val="424242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cxnSp>
        <p:nvCxnSpPr>
          <p:cNvPr id="12" name="Taisns savienotājs 11">
            <a:extLst>
              <a:ext uri="{FF2B5EF4-FFF2-40B4-BE49-F238E27FC236}">
                <a16:creationId xmlns:a16="http://schemas.microsoft.com/office/drawing/2014/main" id="{089206ED-2352-4603-830F-57639D36C9AB}"/>
              </a:ext>
            </a:extLst>
          </p:cNvPr>
          <p:cNvCxnSpPr/>
          <p:nvPr userDrawn="1"/>
        </p:nvCxnSpPr>
        <p:spPr>
          <a:xfrm>
            <a:off x="716280" y="5834738"/>
            <a:ext cx="10637520" cy="0"/>
          </a:xfrm>
          <a:prstGeom prst="line">
            <a:avLst/>
          </a:prstGeom>
          <a:ln w="3810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ttēls 7">
            <a:extLst>
              <a:ext uri="{FF2B5EF4-FFF2-40B4-BE49-F238E27FC236}">
                <a16:creationId xmlns:a16="http://schemas.microsoft.com/office/drawing/2014/main" id="{9DC21FD8-A870-4312-A0C9-A56553D5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400" y="6128719"/>
            <a:ext cx="1974549" cy="3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30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adaļas slaids uz balta fo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EF915974-1A63-4A88-82B3-D6E956E97D6A}"/>
              </a:ext>
            </a:extLst>
          </p:cNvPr>
          <p:cNvCxnSpPr/>
          <p:nvPr userDrawn="1"/>
        </p:nvCxnSpPr>
        <p:spPr>
          <a:xfrm>
            <a:off x="716280" y="548640"/>
            <a:ext cx="10637520" cy="0"/>
          </a:xfrm>
          <a:prstGeom prst="line">
            <a:avLst/>
          </a:prstGeom>
          <a:ln w="381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irsraksts 1">
            <a:extLst>
              <a:ext uri="{FF2B5EF4-FFF2-40B4-BE49-F238E27FC236}">
                <a16:creationId xmlns:a16="http://schemas.microsoft.com/office/drawing/2014/main" id="{22C064BA-C36D-48A7-B5D1-BA0C0C1B6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280" y="1122364"/>
            <a:ext cx="6431280" cy="2387600"/>
          </a:xfrm>
        </p:spPr>
        <p:txBody>
          <a:bodyPr anchor="t" anchorCtr="0"/>
          <a:lstStyle>
            <a:lvl1pPr algn="l">
              <a:defRPr sz="6000">
                <a:solidFill>
                  <a:srgbClr val="424242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cxnSp>
        <p:nvCxnSpPr>
          <p:cNvPr id="12" name="Taisns savienotājs 11">
            <a:extLst>
              <a:ext uri="{FF2B5EF4-FFF2-40B4-BE49-F238E27FC236}">
                <a16:creationId xmlns:a16="http://schemas.microsoft.com/office/drawing/2014/main" id="{089206ED-2352-4603-830F-57639D36C9AB}"/>
              </a:ext>
            </a:extLst>
          </p:cNvPr>
          <p:cNvCxnSpPr/>
          <p:nvPr userDrawn="1"/>
        </p:nvCxnSpPr>
        <p:spPr>
          <a:xfrm>
            <a:off x="716280" y="5834738"/>
            <a:ext cx="10637520" cy="0"/>
          </a:xfrm>
          <a:prstGeom prst="line">
            <a:avLst/>
          </a:prstGeom>
          <a:ln w="381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ttēls 5">
            <a:extLst>
              <a:ext uri="{FF2B5EF4-FFF2-40B4-BE49-F238E27FC236}">
                <a16:creationId xmlns:a16="http://schemas.microsoft.com/office/drawing/2014/main" id="{05D827A2-8FB2-C407-2F9C-F9C7CD3B2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" y="6256800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82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s ar parakstu - balts f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ED59629-7FF2-490E-9D50-21371B506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4000" y="987425"/>
            <a:ext cx="1096671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lv-LV"/>
          </a:p>
        </p:txBody>
      </p:sp>
      <p:sp>
        <p:nvSpPr>
          <p:cNvPr id="8" name="Virsraksts 1">
            <a:extLst>
              <a:ext uri="{FF2B5EF4-FFF2-40B4-BE49-F238E27FC236}">
                <a16:creationId xmlns:a16="http://schemas.microsoft.com/office/drawing/2014/main" id="{DD7FE0F1-AD32-4563-8E2A-CFD8F4BB3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242930"/>
            <a:ext cx="10515600" cy="100584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A31D4581-3F2E-4A0A-86F8-CE08CC1C0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" y="6256800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38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ttēls ar parakstu - dzeltens fons">
    <p:bg>
      <p:bgPr>
        <a:solidFill>
          <a:srgbClr val="FFB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ED59629-7FF2-490E-9D50-21371B506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4000" y="987425"/>
            <a:ext cx="1096671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lv-LV"/>
          </a:p>
        </p:txBody>
      </p:sp>
      <p:sp>
        <p:nvSpPr>
          <p:cNvPr id="8" name="Virsraksts 1">
            <a:extLst>
              <a:ext uri="{FF2B5EF4-FFF2-40B4-BE49-F238E27FC236}">
                <a16:creationId xmlns:a16="http://schemas.microsoft.com/office/drawing/2014/main" id="{DD7FE0F1-AD32-4563-8E2A-CFD8F4BB3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242930"/>
            <a:ext cx="10515600" cy="100584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A31D4581-3F2E-4A0A-86F8-CE08CC1C0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" y="6256800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68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ttēls ar parakstu - dzeltens fons">
    <p:bg>
      <p:bgPr>
        <a:solidFill>
          <a:srgbClr val="424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ED59629-7FF2-490E-9D50-21371B506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4000" y="987425"/>
            <a:ext cx="1096671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lv-LV"/>
          </a:p>
        </p:txBody>
      </p:sp>
      <p:sp>
        <p:nvSpPr>
          <p:cNvPr id="8" name="Virsraksts 1">
            <a:extLst>
              <a:ext uri="{FF2B5EF4-FFF2-40B4-BE49-F238E27FC236}">
                <a16:creationId xmlns:a16="http://schemas.microsoft.com/office/drawing/2014/main" id="{DD7FE0F1-AD32-4563-8E2A-CFD8F4BB3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242930"/>
            <a:ext cx="10515600" cy="100584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FFB6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E9E33A43-0F41-4F0B-86EF-00A96DA00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000" y="6256800"/>
            <a:ext cx="1639275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610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attēls vai shēma labajā pusē - balts f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rsraksts 1">
            <a:extLst>
              <a:ext uri="{FF2B5EF4-FFF2-40B4-BE49-F238E27FC236}">
                <a16:creationId xmlns:a16="http://schemas.microsoft.com/office/drawing/2014/main" id="{3495CC58-58B5-46B0-B891-EC5642CB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567583"/>
            <a:ext cx="4312920" cy="1977598"/>
          </a:xfrm>
        </p:spPr>
        <p:txBody>
          <a:bodyPr>
            <a:normAutofit/>
          </a:bodyPr>
          <a:lstStyle>
            <a:lvl1pPr>
              <a:defRPr sz="4400"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10" name="Attēla vietturis 2">
            <a:extLst>
              <a:ext uri="{FF2B5EF4-FFF2-40B4-BE49-F238E27FC236}">
                <a16:creationId xmlns:a16="http://schemas.microsoft.com/office/drawing/2014/main" id="{7028787A-FD8C-47B7-ADC3-6FF89B9E21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567583"/>
            <a:ext cx="5562600" cy="59246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lv-LV"/>
          </a:p>
        </p:txBody>
      </p:sp>
      <p:sp>
        <p:nvSpPr>
          <p:cNvPr id="11" name="Satura vietturis 2">
            <a:extLst>
              <a:ext uri="{FF2B5EF4-FFF2-40B4-BE49-F238E27FC236}">
                <a16:creationId xmlns:a16="http://schemas.microsoft.com/office/drawing/2014/main" id="{F147173D-7C5A-4D55-89DC-8182FE2C4BB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4051313"/>
            <a:ext cx="2209799" cy="1188085"/>
          </a:xfrm>
        </p:spPr>
        <p:txBody>
          <a:bodyPr/>
          <a:lstStyle>
            <a:lvl1pPr marL="0" indent="0">
              <a:buNone/>
              <a:defRPr sz="20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cxnSp>
        <p:nvCxnSpPr>
          <p:cNvPr id="12" name="Taisns savienotājs 11">
            <a:extLst>
              <a:ext uri="{FF2B5EF4-FFF2-40B4-BE49-F238E27FC236}">
                <a16:creationId xmlns:a16="http://schemas.microsoft.com/office/drawing/2014/main" id="{3D97E04A-7DB9-405D-AC2E-8154C5768653}"/>
              </a:ext>
            </a:extLst>
          </p:cNvPr>
          <p:cNvCxnSpPr>
            <a:cxnSpLocks/>
          </p:cNvCxnSpPr>
          <p:nvPr userDrawn="1"/>
        </p:nvCxnSpPr>
        <p:spPr>
          <a:xfrm>
            <a:off x="838199" y="3747464"/>
            <a:ext cx="4312920" cy="0"/>
          </a:xfrm>
          <a:prstGeom prst="line">
            <a:avLst/>
          </a:prstGeom>
          <a:ln w="127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atura vietturis 2">
            <a:extLst>
              <a:ext uri="{FF2B5EF4-FFF2-40B4-BE49-F238E27FC236}">
                <a16:creationId xmlns:a16="http://schemas.microsoft.com/office/drawing/2014/main" id="{9156A035-B5D6-4AA4-9FCD-F6A0B2DA969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215639" y="4057822"/>
            <a:ext cx="2209799" cy="1181571"/>
          </a:xfrm>
        </p:spPr>
        <p:txBody>
          <a:bodyPr/>
          <a:lstStyle>
            <a:lvl1pPr marL="0" indent="0">
              <a:buNone/>
              <a:defRPr sz="20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13" name="Attēls 12">
            <a:extLst>
              <a:ext uri="{FF2B5EF4-FFF2-40B4-BE49-F238E27FC236}">
                <a16:creationId xmlns:a16="http://schemas.microsoft.com/office/drawing/2014/main" id="{F8E1A3FA-F1D6-4BCC-A5EA-C4FB805776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" y="6256800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09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rsraksts un attēls vai shēma labajā pusē - dzeltens fons">
    <p:bg>
      <p:bgPr>
        <a:solidFill>
          <a:srgbClr val="FFB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rsraksts 1">
            <a:extLst>
              <a:ext uri="{FF2B5EF4-FFF2-40B4-BE49-F238E27FC236}">
                <a16:creationId xmlns:a16="http://schemas.microsoft.com/office/drawing/2014/main" id="{3495CC58-58B5-46B0-B891-EC5642CB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567583"/>
            <a:ext cx="4312920" cy="1977598"/>
          </a:xfrm>
        </p:spPr>
        <p:txBody>
          <a:bodyPr>
            <a:normAutofit/>
          </a:bodyPr>
          <a:lstStyle>
            <a:lvl1pPr>
              <a:defRPr sz="4400"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10" name="Attēla vietturis 2">
            <a:extLst>
              <a:ext uri="{FF2B5EF4-FFF2-40B4-BE49-F238E27FC236}">
                <a16:creationId xmlns:a16="http://schemas.microsoft.com/office/drawing/2014/main" id="{7028787A-FD8C-47B7-ADC3-6FF89B9E21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567583"/>
            <a:ext cx="5562600" cy="59246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lv-LV"/>
          </a:p>
        </p:txBody>
      </p:sp>
      <p:sp>
        <p:nvSpPr>
          <p:cNvPr id="11" name="Satura vietturis 2">
            <a:extLst>
              <a:ext uri="{FF2B5EF4-FFF2-40B4-BE49-F238E27FC236}">
                <a16:creationId xmlns:a16="http://schemas.microsoft.com/office/drawing/2014/main" id="{F147173D-7C5A-4D55-89DC-8182FE2C4BB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4051313"/>
            <a:ext cx="2209799" cy="1188085"/>
          </a:xfrm>
        </p:spPr>
        <p:txBody>
          <a:bodyPr/>
          <a:lstStyle>
            <a:lvl1pPr marL="0" indent="0">
              <a:buNone/>
              <a:defRPr sz="20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cxnSp>
        <p:nvCxnSpPr>
          <p:cNvPr id="12" name="Taisns savienotājs 11">
            <a:extLst>
              <a:ext uri="{FF2B5EF4-FFF2-40B4-BE49-F238E27FC236}">
                <a16:creationId xmlns:a16="http://schemas.microsoft.com/office/drawing/2014/main" id="{3D97E04A-7DB9-405D-AC2E-8154C5768653}"/>
              </a:ext>
            </a:extLst>
          </p:cNvPr>
          <p:cNvCxnSpPr>
            <a:cxnSpLocks/>
          </p:cNvCxnSpPr>
          <p:nvPr userDrawn="1"/>
        </p:nvCxnSpPr>
        <p:spPr>
          <a:xfrm>
            <a:off x="838199" y="3747464"/>
            <a:ext cx="4312920" cy="0"/>
          </a:xfrm>
          <a:prstGeom prst="line">
            <a:avLst/>
          </a:prstGeom>
          <a:ln w="1270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atura vietturis 2">
            <a:extLst>
              <a:ext uri="{FF2B5EF4-FFF2-40B4-BE49-F238E27FC236}">
                <a16:creationId xmlns:a16="http://schemas.microsoft.com/office/drawing/2014/main" id="{9156A035-B5D6-4AA4-9FCD-F6A0B2DA969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215639" y="4057822"/>
            <a:ext cx="2209799" cy="1181571"/>
          </a:xfrm>
        </p:spPr>
        <p:txBody>
          <a:bodyPr/>
          <a:lstStyle>
            <a:lvl1pPr marL="0" indent="0">
              <a:buNone/>
              <a:defRPr sz="20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13" name="Attēls 12">
            <a:extLst>
              <a:ext uri="{FF2B5EF4-FFF2-40B4-BE49-F238E27FC236}">
                <a16:creationId xmlns:a16="http://schemas.microsoft.com/office/drawing/2014/main" id="{F8E1A3FA-F1D6-4BCC-A5EA-C4FB805776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" y="6256800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20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rsraksts un attēls vai shēma labajā pusē - tumšs fons">
    <p:bg>
      <p:bgPr>
        <a:solidFill>
          <a:srgbClr val="424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rsraksts 1">
            <a:extLst>
              <a:ext uri="{FF2B5EF4-FFF2-40B4-BE49-F238E27FC236}">
                <a16:creationId xmlns:a16="http://schemas.microsoft.com/office/drawing/2014/main" id="{3495CC58-58B5-46B0-B891-EC5642CB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567583"/>
            <a:ext cx="4312920" cy="197759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B6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10" name="Attēla vietturis 2">
            <a:extLst>
              <a:ext uri="{FF2B5EF4-FFF2-40B4-BE49-F238E27FC236}">
                <a16:creationId xmlns:a16="http://schemas.microsoft.com/office/drawing/2014/main" id="{7028787A-FD8C-47B7-ADC3-6FF89B9E21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567583"/>
            <a:ext cx="5562600" cy="59246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lv-LV"/>
          </a:p>
        </p:txBody>
      </p:sp>
      <p:sp>
        <p:nvSpPr>
          <p:cNvPr id="11" name="Satura vietturis 2">
            <a:extLst>
              <a:ext uri="{FF2B5EF4-FFF2-40B4-BE49-F238E27FC236}">
                <a16:creationId xmlns:a16="http://schemas.microsoft.com/office/drawing/2014/main" id="{F147173D-7C5A-4D55-89DC-8182FE2C4BB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4051313"/>
            <a:ext cx="2209799" cy="1188085"/>
          </a:xfrm>
        </p:spPr>
        <p:txBody>
          <a:bodyPr/>
          <a:lstStyle>
            <a:lvl1pPr marL="0" indent="0">
              <a:buNone/>
              <a:defRPr sz="2000">
                <a:solidFill>
                  <a:srgbClr val="FFB600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FFB600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cxnSp>
        <p:nvCxnSpPr>
          <p:cNvPr id="12" name="Taisns savienotājs 11">
            <a:extLst>
              <a:ext uri="{FF2B5EF4-FFF2-40B4-BE49-F238E27FC236}">
                <a16:creationId xmlns:a16="http://schemas.microsoft.com/office/drawing/2014/main" id="{3D97E04A-7DB9-405D-AC2E-8154C5768653}"/>
              </a:ext>
            </a:extLst>
          </p:cNvPr>
          <p:cNvCxnSpPr>
            <a:cxnSpLocks/>
          </p:cNvCxnSpPr>
          <p:nvPr userDrawn="1"/>
        </p:nvCxnSpPr>
        <p:spPr>
          <a:xfrm>
            <a:off x="838199" y="3747464"/>
            <a:ext cx="4312920" cy="0"/>
          </a:xfrm>
          <a:prstGeom prst="line">
            <a:avLst/>
          </a:prstGeom>
          <a:ln w="127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atura vietturis 2">
            <a:extLst>
              <a:ext uri="{FF2B5EF4-FFF2-40B4-BE49-F238E27FC236}">
                <a16:creationId xmlns:a16="http://schemas.microsoft.com/office/drawing/2014/main" id="{9156A035-B5D6-4AA4-9FCD-F6A0B2DA969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215639" y="4057822"/>
            <a:ext cx="2209799" cy="1181571"/>
          </a:xfrm>
        </p:spPr>
        <p:txBody>
          <a:bodyPr/>
          <a:lstStyle>
            <a:lvl1pPr marL="0" indent="0">
              <a:buNone/>
              <a:defRPr sz="2000">
                <a:solidFill>
                  <a:srgbClr val="FFB600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FFB600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9C284BF3-F324-48DE-94CC-CFC6596D3E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000" y="6256800"/>
            <a:ext cx="1639275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48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rsraksts un attēls vai shēma labajā pusē - balts f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rsraksts 1">
            <a:extLst>
              <a:ext uri="{FF2B5EF4-FFF2-40B4-BE49-F238E27FC236}">
                <a16:creationId xmlns:a16="http://schemas.microsoft.com/office/drawing/2014/main" id="{3495CC58-58B5-46B0-B891-EC5642CB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567583"/>
            <a:ext cx="4312920" cy="1977598"/>
          </a:xfrm>
        </p:spPr>
        <p:txBody>
          <a:bodyPr>
            <a:normAutofit/>
          </a:bodyPr>
          <a:lstStyle>
            <a:lvl1pPr>
              <a:defRPr sz="4400"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10" name="Attēla vietturis 2">
            <a:extLst>
              <a:ext uri="{FF2B5EF4-FFF2-40B4-BE49-F238E27FC236}">
                <a16:creationId xmlns:a16="http://schemas.microsoft.com/office/drawing/2014/main" id="{7028787A-FD8C-47B7-ADC3-6FF89B9E21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567583"/>
            <a:ext cx="5562600" cy="59246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lv-LV"/>
          </a:p>
        </p:txBody>
      </p:sp>
      <p:sp>
        <p:nvSpPr>
          <p:cNvPr id="11" name="Satura vietturis 2">
            <a:extLst>
              <a:ext uri="{FF2B5EF4-FFF2-40B4-BE49-F238E27FC236}">
                <a16:creationId xmlns:a16="http://schemas.microsoft.com/office/drawing/2014/main" id="{F147173D-7C5A-4D55-89DC-8182FE2C4BB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78401" y="2885079"/>
            <a:ext cx="1906233" cy="55400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Attēls 12">
            <a:extLst>
              <a:ext uri="{FF2B5EF4-FFF2-40B4-BE49-F238E27FC236}">
                <a16:creationId xmlns:a16="http://schemas.microsoft.com/office/drawing/2014/main" id="{F8E1A3FA-F1D6-4BCC-A5EA-C4FB805776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" y="6256800"/>
            <a:ext cx="1573357" cy="318019"/>
          </a:xfrm>
          <a:prstGeom prst="rect">
            <a:avLst/>
          </a:prstGeom>
        </p:spPr>
      </p:pic>
      <p:sp>
        <p:nvSpPr>
          <p:cNvPr id="2" name="Ovāls 1">
            <a:extLst>
              <a:ext uri="{FF2B5EF4-FFF2-40B4-BE49-F238E27FC236}">
                <a16:creationId xmlns:a16="http://schemas.microsoft.com/office/drawing/2014/main" id="{63FE6A8D-52C0-49D4-A466-09C98F977A32}"/>
              </a:ext>
            </a:extLst>
          </p:cNvPr>
          <p:cNvSpPr/>
          <p:nvPr userDrawn="1"/>
        </p:nvSpPr>
        <p:spPr>
          <a:xfrm>
            <a:off x="716400" y="2932386"/>
            <a:ext cx="318019" cy="318019"/>
          </a:xfrm>
          <a:prstGeom prst="ellipse">
            <a:avLst/>
          </a:prstGeom>
          <a:solidFill>
            <a:srgbClr val="B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Ovāls 14">
            <a:extLst>
              <a:ext uri="{FF2B5EF4-FFF2-40B4-BE49-F238E27FC236}">
                <a16:creationId xmlns:a16="http://schemas.microsoft.com/office/drawing/2014/main" id="{A4025FCF-3B43-4B75-A446-BE1200F32345}"/>
              </a:ext>
            </a:extLst>
          </p:cNvPr>
          <p:cNvSpPr/>
          <p:nvPr userDrawn="1"/>
        </p:nvSpPr>
        <p:spPr>
          <a:xfrm>
            <a:off x="716400" y="3429000"/>
            <a:ext cx="318019" cy="318019"/>
          </a:xfrm>
          <a:prstGeom prst="ellipse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Satura vietturis 2">
            <a:extLst>
              <a:ext uri="{FF2B5EF4-FFF2-40B4-BE49-F238E27FC236}">
                <a16:creationId xmlns:a16="http://schemas.microsoft.com/office/drawing/2014/main" id="{D740782B-B019-480F-9280-7AA01C8BAB9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278401" y="3439082"/>
            <a:ext cx="1906233" cy="55400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Ovāls 16">
            <a:extLst>
              <a:ext uri="{FF2B5EF4-FFF2-40B4-BE49-F238E27FC236}">
                <a16:creationId xmlns:a16="http://schemas.microsoft.com/office/drawing/2014/main" id="{4B0306A1-4536-40A9-873A-6E4BEB90A29A}"/>
              </a:ext>
            </a:extLst>
          </p:cNvPr>
          <p:cNvSpPr/>
          <p:nvPr userDrawn="1"/>
        </p:nvSpPr>
        <p:spPr>
          <a:xfrm>
            <a:off x="3269606" y="2932386"/>
            <a:ext cx="318019" cy="318019"/>
          </a:xfrm>
          <a:prstGeom prst="ellipse">
            <a:avLst/>
          </a:prstGeom>
          <a:solidFill>
            <a:srgbClr val="F7B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Ovāls 17">
            <a:extLst>
              <a:ext uri="{FF2B5EF4-FFF2-40B4-BE49-F238E27FC236}">
                <a16:creationId xmlns:a16="http://schemas.microsoft.com/office/drawing/2014/main" id="{1B6BE106-FE38-456B-914E-801CDC745E2A}"/>
              </a:ext>
            </a:extLst>
          </p:cNvPr>
          <p:cNvSpPr/>
          <p:nvPr userDrawn="1"/>
        </p:nvSpPr>
        <p:spPr>
          <a:xfrm>
            <a:off x="3269606" y="3429000"/>
            <a:ext cx="318019" cy="318019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" name="Satura vietturis 2">
            <a:extLst>
              <a:ext uri="{FF2B5EF4-FFF2-40B4-BE49-F238E27FC236}">
                <a16:creationId xmlns:a16="http://schemas.microsoft.com/office/drawing/2014/main" id="{52009BD3-6B11-4F26-AD67-36B17689554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86776" y="2885079"/>
            <a:ext cx="1906233" cy="55400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Satura vietturis 2">
            <a:extLst>
              <a:ext uri="{FF2B5EF4-FFF2-40B4-BE49-F238E27FC236}">
                <a16:creationId xmlns:a16="http://schemas.microsoft.com/office/drawing/2014/main" id="{A0B6A8A8-E9AB-454C-98D1-F56DDC88629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86776" y="3439083"/>
            <a:ext cx="1906233" cy="55400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38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 Virsraksta slaids balts f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9193C8A-1DF7-4B7D-8F71-EF7BEDAE1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280" y="1122364"/>
            <a:ext cx="6431280" cy="2387600"/>
          </a:xfrm>
        </p:spPr>
        <p:txBody>
          <a:bodyPr anchor="t" anchorCtr="0"/>
          <a:lstStyle>
            <a:lvl1pPr algn="l">
              <a:defRPr sz="6000">
                <a:solidFill>
                  <a:srgbClr val="424242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FED940DB-254D-4207-8212-13742C51E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280" y="3602039"/>
            <a:ext cx="643128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424242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lv-LV"/>
          </a:p>
        </p:txBody>
      </p: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B2F15F20-04B6-4DAF-8BD7-BFE28CD1ED5B}"/>
              </a:ext>
            </a:extLst>
          </p:cNvPr>
          <p:cNvCxnSpPr/>
          <p:nvPr userDrawn="1"/>
        </p:nvCxnSpPr>
        <p:spPr>
          <a:xfrm>
            <a:off x="716280" y="548640"/>
            <a:ext cx="10637520" cy="0"/>
          </a:xfrm>
          <a:prstGeom prst="line">
            <a:avLst/>
          </a:prstGeom>
          <a:ln w="381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aisns savienotājs 9">
            <a:extLst>
              <a:ext uri="{FF2B5EF4-FFF2-40B4-BE49-F238E27FC236}">
                <a16:creationId xmlns:a16="http://schemas.microsoft.com/office/drawing/2014/main" id="{25F0083B-BF05-4A1F-95D9-247F30737D5A}"/>
              </a:ext>
            </a:extLst>
          </p:cNvPr>
          <p:cNvCxnSpPr/>
          <p:nvPr userDrawn="1"/>
        </p:nvCxnSpPr>
        <p:spPr>
          <a:xfrm>
            <a:off x="716280" y="5834738"/>
            <a:ext cx="10637520" cy="0"/>
          </a:xfrm>
          <a:prstGeom prst="line">
            <a:avLst/>
          </a:prstGeom>
          <a:ln w="381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ttēls 10">
            <a:extLst>
              <a:ext uri="{FF2B5EF4-FFF2-40B4-BE49-F238E27FC236}">
                <a16:creationId xmlns:a16="http://schemas.microsoft.com/office/drawing/2014/main" id="{8DC890F8-D819-40AF-96C8-A0B66D47F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400" y="6128719"/>
            <a:ext cx="1974549" cy="3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85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rsraksts un attēls vai shēma labajā pusē - dzeltens fons">
    <p:bg>
      <p:bgPr>
        <a:solidFill>
          <a:srgbClr val="FFB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rsraksts 1">
            <a:extLst>
              <a:ext uri="{FF2B5EF4-FFF2-40B4-BE49-F238E27FC236}">
                <a16:creationId xmlns:a16="http://schemas.microsoft.com/office/drawing/2014/main" id="{3495CC58-58B5-46B0-B891-EC5642CB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567583"/>
            <a:ext cx="4312920" cy="1977598"/>
          </a:xfrm>
        </p:spPr>
        <p:txBody>
          <a:bodyPr>
            <a:normAutofit/>
          </a:bodyPr>
          <a:lstStyle>
            <a:lvl1pPr>
              <a:defRPr sz="4400"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10" name="Attēla vietturis 2">
            <a:extLst>
              <a:ext uri="{FF2B5EF4-FFF2-40B4-BE49-F238E27FC236}">
                <a16:creationId xmlns:a16="http://schemas.microsoft.com/office/drawing/2014/main" id="{7028787A-FD8C-47B7-ADC3-6FF89B9E21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567583"/>
            <a:ext cx="5562600" cy="59246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lv-LV"/>
          </a:p>
        </p:txBody>
      </p:sp>
      <p:sp>
        <p:nvSpPr>
          <p:cNvPr id="11" name="Satura vietturis 2">
            <a:extLst>
              <a:ext uri="{FF2B5EF4-FFF2-40B4-BE49-F238E27FC236}">
                <a16:creationId xmlns:a16="http://schemas.microsoft.com/office/drawing/2014/main" id="{F147173D-7C5A-4D55-89DC-8182FE2C4BB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78401" y="2885079"/>
            <a:ext cx="1906233" cy="5338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Attēls 12">
            <a:extLst>
              <a:ext uri="{FF2B5EF4-FFF2-40B4-BE49-F238E27FC236}">
                <a16:creationId xmlns:a16="http://schemas.microsoft.com/office/drawing/2014/main" id="{F8E1A3FA-F1D6-4BCC-A5EA-C4FB805776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" y="6256800"/>
            <a:ext cx="1573357" cy="318019"/>
          </a:xfrm>
          <a:prstGeom prst="rect">
            <a:avLst/>
          </a:prstGeom>
        </p:spPr>
      </p:pic>
      <p:sp>
        <p:nvSpPr>
          <p:cNvPr id="2" name="Ovāls 1">
            <a:extLst>
              <a:ext uri="{FF2B5EF4-FFF2-40B4-BE49-F238E27FC236}">
                <a16:creationId xmlns:a16="http://schemas.microsoft.com/office/drawing/2014/main" id="{63FE6A8D-52C0-49D4-A466-09C98F977A32}"/>
              </a:ext>
            </a:extLst>
          </p:cNvPr>
          <p:cNvSpPr/>
          <p:nvPr userDrawn="1"/>
        </p:nvSpPr>
        <p:spPr>
          <a:xfrm>
            <a:off x="716400" y="2932386"/>
            <a:ext cx="318019" cy="318019"/>
          </a:xfrm>
          <a:prstGeom prst="ellipse">
            <a:avLst/>
          </a:prstGeom>
          <a:solidFill>
            <a:srgbClr val="B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Ovāls 14">
            <a:extLst>
              <a:ext uri="{FF2B5EF4-FFF2-40B4-BE49-F238E27FC236}">
                <a16:creationId xmlns:a16="http://schemas.microsoft.com/office/drawing/2014/main" id="{A4025FCF-3B43-4B75-A446-BE1200F32345}"/>
              </a:ext>
            </a:extLst>
          </p:cNvPr>
          <p:cNvSpPr/>
          <p:nvPr userDrawn="1"/>
        </p:nvSpPr>
        <p:spPr>
          <a:xfrm>
            <a:off x="716400" y="3429000"/>
            <a:ext cx="318019" cy="318019"/>
          </a:xfrm>
          <a:prstGeom prst="ellipse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Satura vietturis 2">
            <a:extLst>
              <a:ext uri="{FF2B5EF4-FFF2-40B4-BE49-F238E27FC236}">
                <a16:creationId xmlns:a16="http://schemas.microsoft.com/office/drawing/2014/main" id="{D740782B-B019-480F-9280-7AA01C8BAB9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278401" y="3439082"/>
            <a:ext cx="1906233" cy="53384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Ovāls 16">
            <a:extLst>
              <a:ext uri="{FF2B5EF4-FFF2-40B4-BE49-F238E27FC236}">
                <a16:creationId xmlns:a16="http://schemas.microsoft.com/office/drawing/2014/main" id="{4B0306A1-4536-40A9-873A-6E4BEB90A29A}"/>
              </a:ext>
            </a:extLst>
          </p:cNvPr>
          <p:cNvSpPr/>
          <p:nvPr userDrawn="1"/>
        </p:nvSpPr>
        <p:spPr>
          <a:xfrm>
            <a:off x="3269606" y="2932386"/>
            <a:ext cx="318019" cy="3180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Ovāls 17">
            <a:extLst>
              <a:ext uri="{FF2B5EF4-FFF2-40B4-BE49-F238E27FC236}">
                <a16:creationId xmlns:a16="http://schemas.microsoft.com/office/drawing/2014/main" id="{1B6BE106-FE38-456B-914E-801CDC745E2A}"/>
              </a:ext>
            </a:extLst>
          </p:cNvPr>
          <p:cNvSpPr/>
          <p:nvPr userDrawn="1"/>
        </p:nvSpPr>
        <p:spPr>
          <a:xfrm>
            <a:off x="3269606" y="3429000"/>
            <a:ext cx="318019" cy="318019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" name="Satura vietturis 2">
            <a:extLst>
              <a:ext uri="{FF2B5EF4-FFF2-40B4-BE49-F238E27FC236}">
                <a16:creationId xmlns:a16="http://schemas.microsoft.com/office/drawing/2014/main" id="{52009BD3-6B11-4F26-AD67-36B17689554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86776" y="2885079"/>
            <a:ext cx="1906233" cy="55400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Satura vietturis 2">
            <a:extLst>
              <a:ext uri="{FF2B5EF4-FFF2-40B4-BE49-F238E27FC236}">
                <a16:creationId xmlns:a16="http://schemas.microsoft.com/office/drawing/2014/main" id="{A0B6A8A8-E9AB-454C-98D1-F56DDC88629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86776" y="3439083"/>
            <a:ext cx="1906233" cy="55400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6664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irsraksts un attēls vai shēma labajā pusē - tumšs fons">
    <p:bg>
      <p:bgPr>
        <a:solidFill>
          <a:srgbClr val="424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rsraksts 1">
            <a:extLst>
              <a:ext uri="{FF2B5EF4-FFF2-40B4-BE49-F238E27FC236}">
                <a16:creationId xmlns:a16="http://schemas.microsoft.com/office/drawing/2014/main" id="{3495CC58-58B5-46B0-B891-EC5642CB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567583"/>
            <a:ext cx="4312920" cy="1977598"/>
          </a:xfrm>
        </p:spPr>
        <p:txBody>
          <a:bodyPr>
            <a:normAutofit/>
          </a:bodyPr>
          <a:lstStyle>
            <a:lvl1pPr>
              <a:defRPr sz="4400">
                <a:solidFill>
                  <a:srgbClr val="FFB6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10" name="Attēla vietturis 2">
            <a:extLst>
              <a:ext uri="{FF2B5EF4-FFF2-40B4-BE49-F238E27FC236}">
                <a16:creationId xmlns:a16="http://schemas.microsoft.com/office/drawing/2014/main" id="{7028787A-FD8C-47B7-ADC3-6FF89B9E21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567583"/>
            <a:ext cx="5562600" cy="59246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lv-LV"/>
          </a:p>
        </p:txBody>
      </p:sp>
      <p:sp>
        <p:nvSpPr>
          <p:cNvPr id="11" name="Satura vietturis 2">
            <a:extLst>
              <a:ext uri="{FF2B5EF4-FFF2-40B4-BE49-F238E27FC236}">
                <a16:creationId xmlns:a16="http://schemas.microsoft.com/office/drawing/2014/main" id="{F147173D-7C5A-4D55-89DC-8182FE2C4BB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78401" y="2885079"/>
            <a:ext cx="1906233" cy="55400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B600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Ovāls 1">
            <a:extLst>
              <a:ext uri="{FF2B5EF4-FFF2-40B4-BE49-F238E27FC236}">
                <a16:creationId xmlns:a16="http://schemas.microsoft.com/office/drawing/2014/main" id="{63FE6A8D-52C0-49D4-A466-09C98F977A32}"/>
              </a:ext>
            </a:extLst>
          </p:cNvPr>
          <p:cNvSpPr/>
          <p:nvPr userDrawn="1"/>
        </p:nvSpPr>
        <p:spPr>
          <a:xfrm>
            <a:off x="716400" y="2932386"/>
            <a:ext cx="318019" cy="318019"/>
          </a:xfrm>
          <a:prstGeom prst="ellipse">
            <a:avLst/>
          </a:prstGeom>
          <a:solidFill>
            <a:srgbClr val="B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Ovāls 14">
            <a:extLst>
              <a:ext uri="{FF2B5EF4-FFF2-40B4-BE49-F238E27FC236}">
                <a16:creationId xmlns:a16="http://schemas.microsoft.com/office/drawing/2014/main" id="{A4025FCF-3B43-4B75-A446-BE1200F32345}"/>
              </a:ext>
            </a:extLst>
          </p:cNvPr>
          <p:cNvSpPr/>
          <p:nvPr userDrawn="1"/>
        </p:nvSpPr>
        <p:spPr>
          <a:xfrm>
            <a:off x="716400" y="3429000"/>
            <a:ext cx="318019" cy="318019"/>
          </a:xfrm>
          <a:prstGeom prst="ellipse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Satura vietturis 2">
            <a:extLst>
              <a:ext uri="{FF2B5EF4-FFF2-40B4-BE49-F238E27FC236}">
                <a16:creationId xmlns:a16="http://schemas.microsoft.com/office/drawing/2014/main" id="{D740782B-B019-480F-9280-7AA01C8BAB9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278401" y="3439083"/>
            <a:ext cx="1906233" cy="55400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B600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Ovāls 16">
            <a:extLst>
              <a:ext uri="{FF2B5EF4-FFF2-40B4-BE49-F238E27FC236}">
                <a16:creationId xmlns:a16="http://schemas.microsoft.com/office/drawing/2014/main" id="{4B0306A1-4536-40A9-873A-6E4BEB90A29A}"/>
              </a:ext>
            </a:extLst>
          </p:cNvPr>
          <p:cNvSpPr/>
          <p:nvPr userDrawn="1"/>
        </p:nvSpPr>
        <p:spPr>
          <a:xfrm>
            <a:off x="3269606" y="2932386"/>
            <a:ext cx="318019" cy="3180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Ovāls 17">
            <a:extLst>
              <a:ext uri="{FF2B5EF4-FFF2-40B4-BE49-F238E27FC236}">
                <a16:creationId xmlns:a16="http://schemas.microsoft.com/office/drawing/2014/main" id="{1B6BE106-FE38-456B-914E-801CDC745E2A}"/>
              </a:ext>
            </a:extLst>
          </p:cNvPr>
          <p:cNvSpPr/>
          <p:nvPr userDrawn="1"/>
        </p:nvSpPr>
        <p:spPr>
          <a:xfrm>
            <a:off x="3269606" y="3429000"/>
            <a:ext cx="318019" cy="31801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" name="Satura vietturis 2">
            <a:extLst>
              <a:ext uri="{FF2B5EF4-FFF2-40B4-BE49-F238E27FC236}">
                <a16:creationId xmlns:a16="http://schemas.microsoft.com/office/drawing/2014/main" id="{52009BD3-6B11-4F26-AD67-36B17689554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86776" y="2885079"/>
            <a:ext cx="1906233" cy="55400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B600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Satura vietturis 2">
            <a:extLst>
              <a:ext uri="{FF2B5EF4-FFF2-40B4-BE49-F238E27FC236}">
                <a16:creationId xmlns:a16="http://schemas.microsoft.com/office/drawing/2014/main" id="{A0B6A8A8-E9AB-454C-98D1-F56DDC88629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86776" y="3439083"/>
            <a:ext cx="1906233" cy="55400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B600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Attēls 13">
            <a:extLst>
              <a:ext uri="{FF2B5EF4-FFF2-40B4-BE49-F238E27FC236}">
                <a16:creationId xmlns:a16="http://schemas.microsoft.com/office/drawing/2014/main" id="{0CC54D40-81C3-4C79-8D95-A922E0F0FA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000" y="6256800"/>
            <a:ext cx="1639275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01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āls virsraksts un teksts - salīdzinājums-balts f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Taisns savienotājs 10">
            <a:extLst>
              <a:ext uri="{FF2B5EF4-FFF2-40B4-BE49-F238E27FC236}">
                <a16:creationId xmlns:a16="http://schemas.microsoft.com/office/drawing/2014/main" id="{DBE7D3E3-F090-42BF-97DD-C3F889D7C2D7}"/>
              </a:ext>
            </a:extLst>
          </p:cNvPr>
          <p:cNvCxnSpPr>
            <a:cxnSpLocks/>
          </p:cNvCxnSpPr>
          <p:nvPr userDrawn="1"/>
        </p:nvCxnSpPr>
        <p:spPr>
          <a:xfrm>
            <a:off x="228600" y="3566160"/>
            <a:ext cx="4267200" cy="0"/>
          </a:xfrm>
          <a:prstGeom prst="line">
            <a:avLst/>
          </a:prstGeom>
          <a:ln w="127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aisns savienotājs 12">
            <a:extLst>
              <a:ext uri="{FF2B5EF4-FFF2-40B4-BE49-F238E27FC236}">
                <a16:creationId xmlns:a16="http://schemas.microsoft.com/office/drawing/2014/main" id="{FD1619CD-1B40-43C7-AFB7-2CDDC07121EF}"/>
              </a:ext>
            </a:extLst>
          </p:cNvPr>
          <p:cNvCxnSpPr>
            <a:cxnSpLocks/>
          </p:cNvCxnSpPr>
          <p:nvPr userDrawn="1"/>
        </p:nvCxnSpPr>
        <p:spPr>
          <a:xfrm>
            <a:off x="7650480" y="3566160"/>
            <a:ext cx="4267200" cy="0"/>
          </a:xfrm>
          <a:prstGeom prst="line">
            <a:avLst/>
          </a:prstGeom>
          <a:ln w="127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ttēls 11">
            <a:extLst>
              <a:ext uri="{FF2B5EF4-FFF2-40B4-BE49-F238E27FC236}">
                <a16:creationId xmlns:a16="http://schemas.microsoft.com/office/drawing/2014/main" id="{A31A3BA4-3137-4E9F-9B98-8046F733F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  <p:sp>
        <p:nvSpPr>
          <p:cNvPr id="19" name="Virsraksts 1">
            <a:extLst>
              <a:ext uri="{FF2B5EF4-FFF2-40B4-BE49-F238E27FC236}">
                <a16:creationId xmlns:a16="http://schemas.microsoft.com/office/drawing/2014/main" id="{77623CCB-1C76-4181-B42A-06329CFE2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137" y="491809"/>
            <a:ext cx="11535543" cy="1951139"/>
          </a:xfrm>
        </p:spPr>
        <p:txBody>
          <a:bodyPr anchor="t" anchorCtr="0">
            <a:normAutofit/>
          </a:bodyPr>
          <a:lstStyle>
            <a:lvl1pPr algn="ctr">
              <a:defRPr sz="6000"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25" name="Apakšvirsraksts 2">
            <a:extLst>
              <a:ext uri="{FF2B5EF4-FFF2-40B4-BE49-F238E27FC236}">
                <a16:creationId xmlns:a16="http://schemas.microsoft.com/office/drawing/2014/main" id="{E0DE8938-C764-487F-BEC3-85BFA3A09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136" y="2463959"/>
            <a:ext cx="11581263" cy="62505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24242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C47C6091-7577-4A8D-A064-B67C78BBDD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588" y="3916363"/>
            <a:ext cx="11534775" cy="1217612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lv-LV"/>
              <a:t>Noklikšķiniet, lai rediģētu tekstu</a:t>
            </a:r>
          </a:p>
        </p:txBody>
      </p:sp>
      <p:sp>
        <p:nvSpPr>
          <p:cNvPr id="6" name="Teksta vietturis 5">
            <a:extLst>
              <a:ext uri="{FF2B5EF4-FFF2-40B4-BE49-F238E27FC236}">
                <a16:creationId xmlns:a16="http://schemas.microsoft.com/office/drawing/2014/main" id="{DB4A7DBA-E433-45A8-B77A-4460B380F1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588" y="5813425"/>
            <a:ext cx="11534775" cy="6556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ksta vietturis 7">
            <a:extLst>
              <a:ext uri="{FF2B5EF4-FFF2-40B4-BE49-F238E27FC236}">
                <a16:creationId xmlns:a16="http://schemas.microsoft.com/office/drawing/2014/main" id="{9568FE28-8FC9-4D44-BA49-07E38941CB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95800" y="3275013"/>
            <a:ext cx="3154363" cy="534987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2052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rizontāls virsraksts un teksts - salīdzinājums-dzeltens fons">
    <p:bg>
      <p:bgPr>
        <a:solidFill>
          <a:srgbClr val="FFB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Taisns savienotājs 10">
            <a:extLst>
              <a:ext uri="{FF2B5EF4-FFF2-40B4-BE49-F238E27FC236}">
                <a16:creationId xmlns:a16="http://schemas.microsoft.com/office/drawing/2014/main" id="{DBE7D3E3-F090-42BF-97DD-C3F889D7C2D7}"/>
              </a:ext>
            </a:extLst>
          </p:cNvPr>
          <p:cNvCxnSpPr>
            <a:cxnSpLocks/>
          </p:cNvCxnSpPr>
          <p:nvPr userDrawn="1"/>
        </p:nvCxnSpPr>
        <p:spPr>
          <a:xfrm>
            <a:off x="228600" y="3566160"/>
            <a:ext cx="4267200" cy="0"/>
          </a:xfrm>
          <a:prstGeom prst="line">
            <a:avLst/>
          </a:prstGeom>
          <a:ln w="12700">
            <a:solidFill>
              <a:srgbClr val="3D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aisns savienotājs 12">
            <a:extLst>
              <a:ext uri="{FF2B5EF4-FFF2-40B4-BE49-F238E27FC236}">
                <a16:creationId xmlns:a16="http://schemas.microsoft.com/office/drawing/2014/main" id="{FD1619CD-1B40-43C7-AFB7-2CDDC07121EF}"/>
              </a:ext>
            </a:extLst>
          </p:cNvPr>
          <p:cNvCxnSpPr>
            <a:cxnSpLocks/>
          </p:cNvCxnSpPr>
          <p:nvPr userDrawn="1"/>
        </p:nvCxnSpPr>
        <p:spPr>
          <a:xfrm>
            <a:off x="7650480" y="3566160"/>
            <a:ext cx="4267200" cy="0"/>
          </a:xfrm>
          <a:prstGeom prst="line">
            <a:avLst/>
          </a:prstGeom>
          <a:ln w="12700">
            <a:solidFill>
              <a:srgbClr val="3D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ttēls 11">
            <a:extLst>
              <a:ext uri="{FF2B5EF4-FFF2-40B4-BE49-F238E27FC236}">
                <a16:creationId xmlns:a16="http://schemas.microsoft.com/office/drawing/2014/main" id="{A31A3BA4-3137-4E9F-9B98-8046F733F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  <p:sp>
        <p:nvSpPr>
          <p:cNvPr id="19" name="Virsraksts 1">
            <a:extLst>
              <a:ext uri="{FF2B5EF4-FFF2-40B4-BE49-F238E27FC236}">
                <a16:creationId xmlns:a16="http://schemas.microsoft.com/office/drawing/2014/main" id="{77623CCB-1C76-4181-B42A-06329CFE2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137" y="491809"/>
            <a:ext cx="11535543" cy="1951139"/>
          </a:xfrm>
        </p:spPr>
        <p:txBody>
          <a:bodyPr anchor="t" anchorCtr="0">
            <a:normAutofit/>
          </a:bodyPr>
          <a:lstStyle>
            <a:lvl1pPr algn="ctr">
              <a:defRPr sz="6000"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25" name="Apakšvirsraksts 2">
            <a:extLst>
              <a:ext uri="{FF2B5EF4-FFF2-40B4-BE49-F238E27FC236}">
                <a16:creationId xmlns:a16="http://schemas.microsoft.com/office/drawing/2014/main" id="{E0DE8938-C764-487F-BEC3-85BFA3A09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136" y="2463959"/>
            <a:ext cx="11581263" cy="62505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24242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C47C6091-7577-4A8D-A064-B67C78BBDD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588" y="3916363"/>
            <a:ext cx="11534775" cy="1217612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lv-LV"/>
              <a:t>Noklikšķiniet, lai rediģētu tekstu</a:t>
            </a:r>
          </a:p>
        </p:txBody>
      </p:sp>
      <p:sp>
        <p:nvSpPr>
          <p:cNvPr id="6" name="Teksta vietturis 5">
            <a:extLst>
              <a:ext uri="{FF2B5EF4-FFF2-40B4-BE49-F238E27FC236}">
                <a16:creationId xmlns:a16="http://schemas.microsoft.com/office/drawing/2014/main" id="{DB4A7DBA-E433-45A8-B77A-4460B380F1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588" y="5813425"/>
            <a:ext cx="11534775" cy="6556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ksta vietturis 7">
            <a:extLst>
              <a:ext uri="{FF2B5EF4-FFF2-40B4-BE49-F238E27FC236}">
                <a16:creationId xmlns:a16="http://schemas.microsoft.com/office/drawing/2014/main" id="{9568FE28-8FC9-4D44-BA49-07E38941CB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95800" y="3275013"/>
            <a:ext cx="3154363" cy="534987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730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rizontāls virsraksts un teksts - salīdzinājums-dzeltens fons">
    <p:bg>
      <p:bgPr>
        <a:solidFill>
          <a:srgbClr val="424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Taisns savienotājs 10">
            <a:extLst>
              <a:ext uri="{FF2B5EF4-FFF2-40B4-BE49-F238E27FC236}">
                <a16:creationId xmlns:a16="http://schemas.microsoft.com/office/drawing/2014/main" id="{DBE7D3E3-F090-42BF-97DD-C3F889D7C2D7}"/>
              </a:ext>
            </a:extLst>
          </p:cNvPr>
          <p:cNvCxnSpPr>
            <a:cxnSpLocks/>
          </p:cNvCxnSpPr>
          <p:nvPr userDrawn="1"/>
        </p:nvCxnSpPr>
        <p:spPr>
          <a:xfrm>
            <a:off x="228600" y="3566160"/>
            <a:ext cx="4267200" cy="0"/>
          </a:xfrm>
          <a:prstGeom prst="line">
            <a:avLst/>
          </a:prstGeom>
          <a:ln w="127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aisns savienotājs 12">
            <a:extLst>
              <a:ext uri="{FF2B5EF4-FFF2-40B4-BE49-F238E27FC236}">
                <a16:creationId xmlns:a16="http://schemas.microsoft.com/office/drawing/2014/main" id="{FD1619CD-1B40-43C7-AFB7-2CDDC07121EF}"/>
              </a:ext>
            </a:extLst>
          </p:cNvPr>
          <p:cNvCxnSpPr>
            <a:cxnSpLocks/>
          </p:cNvCxnSpPr>
          <p:nvPr userDrawn="1"/>
        </p:nvCxnSpPr>
        <p:spPr>
          <a:xfrm>
            <a:off x="7650480" y="3566160"/>
            <a:ext cx="4267200" cy="0"/>
          </a:xfrm>
          <a:prstGeom prst="line">
            <a:avLst/>
          </a:prstGeom>
          <a:ln w="127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Virsraksts 1">
            <a:extLst>
              <a:ext uri="{FF2B5EF4-FFF2-40B4-BE49-F238E27FC236}">
                <a16:creationId xmlns:a16="http://schemas.microsoft.com/office/drawing/2014/main" id="{77623CCB-1C76-4181-B42A-06329CFE2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137" y="491809"/>
            <a:ext cx="11535543" cy="1951139"/>
          </a:xfrm>
        </p:spPr>
        <p:txBody>
          <a:bodyPr anchor="t" anchorCtr="0">
            <a:normAutofit/>
          </a:bodyPr>
          <a:lstStyle>
            <a:lvl1pPr algn="ctr">
              <a:defRPr sz="6000">
                <a:solidFill>
                  <a:srgbClr val="FFB6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25" name="Apakšvirsraksts 2">
            <a:extLst>
              <a:ext uri="{FF2B5EF4-FFF2-40B4-BE49-F238E27FC236}">
                <a16:creationId xmlns:a16="http://schemas.microsoft.com/office/drawing/2014/main" id="{E0DE8938-C764-487F-BEC3-85BFA3A09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136" y="2463959"/>
            <a:ext cx="11581263" cy="62505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B600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C47C6091-7577-4A8D-A064-B67C78BBDD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588" y="3916363"/>
            <a:ext cx="11534775" cy="1217612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rgbClr val="FFB600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lv-LV"/>
              <a:t>Noklikšķiniet, lai rediģētu tekstu</a:t>
            </a:r>
          </a:p>
        </p:txBody>
      </p:sp>
      <p:sp>
        <p:nvSpPr>
          <p:cNvPr id="6" name="Teksta vietturis 5">
            <a:extLst>
              <a:ext uri="{FF2B5EF4-FFF2-40B4-BE49-F238E27FC236}">
                <a16:creationId xmlns:a16="http://schemas.microsoft.com/office/drawing/2014/main" id="{DB4A7DBA-E433-45A8-B77A-4460B380F1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588" y="5813424"/>
            <a:ext cx="11534775" cy="66620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B600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ksta vietturis 7">
            <a:extLst>
              <a:ext uri="{FF2B5EF4-FFF2-40B4-BE49-F238E27FC236}">
                <a16:creationId xmlns:a16="http://schemas.microsoft.com/office/drawing/2014/main" id="{9568FE28-8FC9-4D44-BA49-07E38941CB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95800" y="3275013"/>
            <a:ext cx="3154363" cy="534987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FFB600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Attēls 13">
            <a:extLst>
              <a:ext uri="{FF2B5EF4-FFF2-40B4-BE49-F238E27FC236}">
                <a16:creationId xmlns:a16="http://schemas.microsoft.com/office/drawing/2014/main" id="{F2524B3B-8A26-4A21-B585-88A16A2FA9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000" y="6256800"/>
            <a:ext cx="1639275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161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C9A129B-8A3E-484C-B671-DFBEA4C8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922" y="5852160"/>
            <a:ext cx="5746386" cy="100584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D3D3D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11" name="Attēla vietturis 10">
            <a:extLst>
              <a:ext uri="{FF2B5EF4-FFF2-40B4-BE49-F238E27FC236}">
                <a16:creationId xmlns:a16="http://schemas.microsoft.com/office/drawing/2014/main" id="{8DF8F777-AFC4-4027-994F-48C3E929DA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851525"/>
          </a:xfrm>
        </p:spPr>
        <p:txBody>
          <a:bodyPr/>
          <a:lstStyle/>
          <a:p>
            <a:endParaRPr lang="lv-LV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0BCB9D0A-5003-4ED4-A0D0-489BB3A6AC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4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divi teksta bloki labajā pusē - ba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714A06A-A2A0-4F4F-A413-7CE97FA2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560293"/>
            <a:ext cx="4937760" cy="1325563"/>
          </a:xfrm>
        </p:spPr>
        <p:txBody>
          <a:bodyPr/>
          <a:lstStyle>
            <a:lvl1pPr>
              <a:defRPr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DDD205D-31D1-42F7-84FB-D223350DD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150" y="994652"/>
            <a:ext cx="5364480" cy="1631632"/>
          </a:xfrm>
        </p:spPr>
        <p:txBody>
          <a:bodyPr/>
          <a:lstStyle>
            <a:lvl1pPr marL="0" indent="0">
              <a:buNone/>
              <a:defRPr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cxnSp>
        <p:nvCxnSpPr>
          <p:cNvPr id="10" name="Taisns savienotājs 9">
            <a:extLst>
              <a:ext uri="{FF2B5EF4-FFF2-40B4-BE49-F238E27FC236}">
                <a16:creationId xmlns:a16="http://schemas.microsoft.com/office/drawing/2014/main" id="{79429EA1-B773-478F-9AC1-A16BD7AB208D}"/>
              </a:ext>
            </a:extLst>
          </p:cNvPr>
          <p:cNvCxnSpPr/>
          <p:nvPr userDrawn="1"/>
        </p:nvCxnSpPr>
        <p:spPr>
          <a:xfrm>
            <a:off x="6112150" y="690803"/>
            <a:ext cx="5364480" cy="0"/>
          </a:xfrm>
          <a:prstGeom prst="line">
            <a:avLst/>
          </a:prstGeom>
          <a:ln w="127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aisns savienotājs 10">
            <a:extLst>
              <a:ext uri="{FF2B5EF4-FFF2-40B4-BE49-F238E27FC236}">
                <a16:creationId xmlns:a16="http://schemas.microsoft.com/office/drawing/2014/main" id="{C61E95A4-0614-43CD-9001-52CA2E242CF0}"/>
              </a:ext>
            </a:extLst>
          </p:cNvPr>
          <p:cNvCxnSpPr/>
          <p:nvPr userDrawn="1"/>
        </p:nvCxnSpPr>
        <p:spPr>
          <a:xfrm>
            <a:off x="6112150" y="3235883"/>
            <a:ext cx="5364480" cy="0"/>
          </a:xfrm>
          <a:prstGeom prst="line">
            <a:avLst/>
          </a:prstGeom>
          <a:ln w="127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atura vietturis 2">
            <a:extLst>
              <a:ext uri="{FF2B5EF4-FFF2-40B4-BE49-F238E27FC236}">
                <a16:creationId xmlns:a16="http://schemas.microsoft.com/office/drawing/2014/main" id="{72E219BE-6AA8-4A77-94F3-847E554B207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2150" y="3632282"/>
            <a:ext cx="5364480" cy="1631632"/>
          </a:xfrm>
        </p:spPr>
        <p:txBody>
          <a:bodyPr/>
          <a:lstStyle>
            <a:lvl1pPr marL="0" indent="0">
              <a:buNone/>
              <a:defRPr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9A9F0AD2-5F1B-4FD7-869F-6EF9DD7E19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5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rsraksts un divi teksta bloki labajā pusē - tumšs">
    <p:bg>
      <p:bgPr>
        <a:solidFill>
          <a:srgbClr val="424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714A06A-A2A0-4F4F-A413-7CE97FA2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560293"/>
            <a:ext cx="4937760" cy="1325563"/>
          </a:xfrm>
        </p:spPr>
        <p:txBody>
          <a:bodyPr/>
          <a:lstStyle>
            <a:lvl1pPr>
              <a:defRPr>
                <a:solidFill>
                  <a:srgbClr val="F7B513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DDD205D-31D1-42F7-84FB-D223350DD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150" y="994652"/>
            <a:ext cx="5364480" cy="1631632"/>
          </a:xfrm>
        </p:spPr>
        <p:txBody>
          <a:bodyPr/>
          <a:lstStyle>
            <a:lvl1pPr marL="0" indent="0">
              <a:buNone/>
              <a:defRPr>
                <a:solidFill>
                  <a:srgbClr val="F7B513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F7B513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cxnSp>
        <p:nvCxnSpPr>
          <p:cNvPr id="10" name="Taisns savienotājs 9">
            <a:extLst>
              <a:ext uri="{FF2B5EF4-FFF2-40B4-BE49-F238E27FC236}">
                <a16:creationId xmlns:a16="http://schemas.microsoft.com/office/drawing/2014/main" id="{79429EA1-B773-478F-9AC1-A16BD7AB208D}"/>
              </a:ext>
            </a:extLst>
          </p:cNvPr>
          <p:cNvCxnSpPr/>
          <p:nvPr userDrawn="1"/>
        </p:nvCxnSpPr>
        <p:spPr>
          <a:xfrm>
            <a:off x="6112150" y="690803"/>
            <a:ext cx="5364480" cy="0"/>
          </a:xfrm>
          <a:prstGeom prst="line">
            <a:avLst/>
          </a:prstGeom>
          <a:ln w="127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aisns savienotājs 10">
            <a:extLst>
              <a:ext uri="{FF2B5EF4-FFF2-40B4-BE49-F238E27FC236}">
                <a16:creationId xmlns:a16="http://schemas.microsoft.com/office/drawing/2014/main" id="{C61E95A4-0614-43CD-9001-52CA2E242CF0}"/>
              </a:ext>
            </a:extLst>
          </p:cNvPr>
          <p:cNvCxnSpPr/>
          <p:nvPr userDrawn="1"/>
        </p:nvCxnSpPr>
        <p:spPr>
          <a:xfrm>
            <a:off x="6112150" y="3235883"/>
            <a:ext cx="5364480" cy="0"/>
          </a:xfrm>
          <a:prstGeom prst="line">
            <a:avLst/>
          </a:prstGeom>
          <a:ln w="127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atura vietturis 2">
            <a:extLst>
              <a:ext uri="{FF2B5EF4-FFF2-40B4-BE49-F238E27FC236}">
                <a16:creationId xmlns:a16="http://schemas.microsoft.com/office/drawing/2014/main" id="{72E219BE-6AA8-4A77-94F3-847E554B207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2150" y="3632282"/>
            <a:ext cx="5364480" cy="1631632"/>
          </a:xfrm>
        </p:spPr>
        <p:txBody>
          <a:bodyPr/>
          <a:lstStyle>
            <a:lvl1pPr marL="0" indent="0">
              <a:buNone/>
              <a:defRPr>
                <a:solidFill>
                  <a:srgbClr val="F7B513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F7B513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9A9F0AD2-5F1B-4FD7-869F-6EF9DD7E19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14A09AAC-FD9B-41F4-BE2A-414A1D80BE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000" y="6256800"/>
            <a:ext cx="1639275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1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rsraksts un divi teksta bloki labajā pusē- dzeltens">
    <p:bg>
      <p:bgPr>
        <a:solidFill>
          <a:srgbClr val="F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714A06A-A2A0-4F4F-A413-7CE97FA2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560293"/>
            <a:ext cx="4937760" cy="1325563"/>
          </a:xfrm>
        </p:spPr>
        <p:txBody>
          <a:bodyPr/>
          <a:lstStyle>
            <a:lvl1pPr>
              <a:defRPr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DDD205D-31D1-42F7-84FB-D223350DD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150" y="994652"/>
            <a:ext cx="5364480" cy="1631632"/>
          </a:xfrm>
        </p:spPr>
        <p:txBody>
          <a:bodyPr/>
          <a:lstStyle>
            <a:lvl1pPr marL="0" indent="0">
              <a:buNone/>
              <a:defRPr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cxnSp>
        <p:nvCxnSpPr>
          <p:cNvPr id="10" name="Taisns savienotājs 9">
            <a:extLst>
              <a:ext uri="{FF2B5EF4-FFF2-40B4-BE49-F238E27FC236}">
                <a16:creationId xmlns:a16="http://schemas.microsoft.com/office/drawing/2014/main" id="{79429EA1-B773-478F-9AC1-A16BD7AB208D}"/>
              </a:ext>
            </a:extLst>
          </p:cNvPr>
          <p:cNvCxnSpPr/>
          <p:nvPr userDrawn="1"/>
        </p:nvCxnSpPr>
        <p:spPr>
          <a:xfrm>
            <a:off x="6112150" y="690803"/>
            <a:ext cx="5364480" cy="0"/>
          </a:xfrm>
          <a:prstGeom prst="line">
            <a:avLst/>
          </a:prstGeom>
          <a:ln w="12700">
            <a:solidFill>
              <a:srgbClr val="3D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aisns savienotājs 10">
            <a:extLst>
              <a:ext uri="{FF2B5EF4-FFF2-40B4-BE49-F238E27FC236}">
                <a16:creationId xmlns:a16="http://schemas.microsoft.com/office/drawing/2014/main" id="{C61E95A4-0614-43CD-9001-52CA2E242CF0}"/>
              </a:ext>
            </a:extLst>
          </p:cNvPr>
          <p:cNvCxnSpPr/>
          <p:nvPr userDrawn="1"/>
        </p:nvCxnSpPr>
        <p:spPr>
          <a:xfrm>
            <a:off x="6112150" y="3235883"/>
            <a:ext cx="5364480" cy="0"/>
          </a:xfrm>
          <a:prstGeom prst="line">
            <a:avLst/>
          </a:prstGeom>
          <a:ln w="1270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atura vietturis 2">
            <a:extLst>
              <a:ext uri="{FF2B5EF4-FFF2-40B4-BE49-F238E27FC236}">
                <a16:creationId xmlns:a16="http://schemas.microsoft.com/office/drawing/2014/main" id="{72E219BE-6AA8-4A77-94F3-847E554B207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2150" y="3632282"/>
            <a:ext cx="5364480" cy="1631632"/>
          </a:xfrm>
        </p:spPr>
        <p:txBody>
          <a:bodyPr/>
          <a:lstStyle>
            <a:lvl1pPr marL="0" indent="0">
              <a:buNone/>
              <a:defRPr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9A9F0AD2-5F1B-4FD7-869F-6EF9DD7E19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79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teksta bloks labaja puse-bal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714A06A-A2A0-4F4F-A413-7CE97FA2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560293"/>
            <a:ext cx="4937760" cy="1325563"/>
          </a:xfrm>
        </p:spPr>
        <p:txBody>
          <a:bodyPr/>
          <a:lstStyle>
            <a:lvl1pPr>
              <a:defRPr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DDD205D-31D1-42F7-84FB-D223350DD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150" y="994651"/>
            <a:ext cx="5364480" cy="5262433"/>
          </a:xfrm>
        </p:spPr>
        <p:txBody>
          <a:bodyPr/>
          <a:lstStyle>
            <a:lvl1pPr marL="0" indent="0">
              <a:buNone/>
              <a:defRPr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cxnSp>
        <p:nvCxnSpPr>
          <p:cNvPr id="10" name="Taisns savienotājs 9">
            <a:extLst>
              <a:ext uri="{FF2B5EF4-FFF2-40B4-BE49-F238E27FC236}">
                <a16:creationId xmlns:a16="http://schemas.microsoft.com/office/drawing/2014/main" id="{79429EA1-B773-478F-9AC1-A16BD7AB208D}"/>
              </a:ext>
            </a:extLst>
          </p:cNvPr>
          <p:cNvCxnSpPr/>
          <p:nvPr userDrawn="1"/>
        </p:nvCxnSpPr>
        <p:spPr>
          <a:xfrm>
            <a:off x="6112150" y="690803"/>
            <a:ext cx="5364480" cy="0"/>
          </a:xfrm>
          <a:prstGeom prst="line">
            <a:avLst/>
          </a:prstGeom>
          <a:ln w="1270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ttēls 8">
            <a:extLst>
              <a:ext uri="{FF2B5EF4-FFF2-40B4-BE49-F238E27FC236}">
                <a16:creationId xmlns:a16="http://schemas.microsoft.com/office/drawing/2014/main" id="{9A9F0AD2-5F1B-4FD7-869F-6EF9DD7E19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rsraksts un teksta bloks labaja puse - dzeltens">
    <p:bg>
      <p:bgPr>
        <a:solidFill>
          <a:srgbClr val="F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714A06A-A2A0-4F4F-A413-7CE97FA2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560293"/>
            <a:ext cx="4937760" cy="1325563"/>
          </a:xfrm>
        </p:spPr>
        <p:txBody>
          <a:bodyPr/>
          <a:lstStyle>
            <a:lvl1pPr>
              <a:defRPr>
                <a:solidFill>
                  <a:srgbClr val="3D3D3D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DDD205D-31D1-42F7-84FB-D223350DD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150" y="994651"/>
            <a:ext cx="5364480" cy="5262433"/>
          </a:xfrm>
        </p:spPr>
        <p:txBody>
          <a:bodyPr/>
          <a:lstStyle>
            <a:lvl1pPr marL="0" indent="0">
              <a:buNone/>
              <a:defRPr>
                <a:solidFill>
                  <a:srgbClr val="3D3D3D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3D3D3D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cxnSp>
        <p:nvCxnSpPr>
          <p:cNvPr id="10" name="Taisns savienotājs 9">
            <a:extLst>
              <a:ext uri="{FF2B5EF4-FFF2-40B4-BE49-F238E27FC236}">
                <a16:creationId xmlns:a16="http://schemas.microsoft.com/office/drawing/2014/main" id="{79429EA1-B773-478F-9AC1-A16BD7AB208D}"/>
              </a:ext>
            </a:extLst>
          </p:cNvPr>
          <p:cNvCxnSpPr/>
          <p:nvPr userDrawn="1"/>
        </p:nvCxnSpPr>
        <p:spPr>
          <a:xfrm>
            <a:off x="6112150" y="690803"/>
            <a:ext cx="5364480" cy="0"/>
          </a:xfrm>
          <a:prstGeom prst="line">
            <a:avLst/>
          </a:prstGeom>
          <a:ln w="12700">
            <a:solidFill>
              <a:srgbClr val="424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ttēls 8">
            <a:extLst>
              <a:ext uri="{FF2B5EF4-FFF2-40B4-BE49-F238E27FC236}">
                <a16:creationId xmlns:a16="http://schemas.microsoft.com/office/drawing/2014/main" id="{9A9F0AD2-5F1B-4FD7-869F-6EF9DD7E19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1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rsraksts un teksta bloks labaja puse- tumšs">
    <p:bg>
      <p:bgPr>
        <a:solidFill>
          <a:srgbClr val="424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714A06A-A2A0-4F4F-A413-7CE97FA2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560293"/>
            <a:ext cx="4937760" cy="1325563"/>
          </a:xfrm>
        </p:spPr>
        <p:txBody>
          <a:bodyPr/>
          <a:lstStyle>
            <a:lvl1pPr>
              <a:defRPr>
                <a:solidFill>
                  <a:srgbClr val="F7B513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DDD205D-31D1-42F7-84FB-D223350DD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150" y="994651"/>
            <a:ext cx="5364480" cy="5262433"/>
          </a:xfrm>
        </p:spPr>
        <p:txBody>
          <a:bodyPr/>
          <a:lstStyle>
            <a:lvl1pPr marL="0" indent="0">
              <a:buNone/>
              <a:defRPr>
                <a:solidFill>
                  <a:srgbClr val="F7B513"/>
                </a:solidFill>
                <a:latin typeface="Montserrat" panose="00000500000000000000" pitchFamily="2" charset="0"/>
              </a:defRPr>
            </a:lvl1pPr>
            <a:lvl2pPr marL="685800" indent="-228600">
              <a:buFontTx/>
              <a:buBlip>
                <a:blip r:embed="rId2"/>
              </a:buBlip>
              <a:defRPr sz="1800">
                <a:solidFill>
                  <a:srgbClr val="F7B513"/>
                </a:solidFill>
                <a:latin typeface="Montserrat Light" panose="00000400000000000000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cxnSp>
        <p:nvCxnSpPr>
          <p:cNvPr id="10" name="Taisns savienotājs 9">
            <a:extLst>
              <a:ext uri="{FF2B5EF4-FFF2-40B4-BE49-F238E27FC236}">
                <a16:creationId xmlns:a16="http://schemas.microsoft.com/office/drawing/2014/main" id="{79429EA1-B773-478F-9AC1-A16BD7AB208D}"/>
              </a:ext>
            </a:extLst>
          </p:cNvPr>
          <p:cNvCxnSpPr/>
          <p:nvPr userDrawn="1"/>
        </p:nvCxnSpPr>
        <p:spPr>
          <a:xfrm>
            <a:off x="6112150" y="690803"/>
            <a:ext cx="5364480" cy="0"/>
          </a:xfrm>
          <a:prstGeom prst="line">
            <a:avLst/>
          </a:prstGeom>
          <a:ln w="12700">
            <a:solidFill>
              <a:srgbClr val="F7B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9ED92138-47B2-4239-8657-ABD9BE1F5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000" y="6256800"/>
            <a:ext cx="1639275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1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BF5DEC2D-8058-4EAA-B1C8-3044F3E84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41231892-7542-47B0-94F1-1CC33CC00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396AA183-F074-4210-BA43-83E433581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66B2C-1A67-443C-B0AC-94FB8350082E}" type="datetimeFigureOut">
              <a:rPr lang="lv-LV" smtClean="0"/>
              <a:t>13.08.2024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E9EA86F-525D-47E9-8BBE-FB82446F9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C86FBB18-8EAD-4470-8F47-4B0B8AA5F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D31B9-87A0-4212-9477-64BAD644A6C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323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50" r:id="rId4"/>
    <p:sldLayoutId id="2147483665" r:id="rId5"/>
    <p:sldLayoutId id="2147483664" r:id="rId6"/>
    <p:sldLayoutId id="2147483663" r:id="rId7"/>
    <p:sldLayoutId id="2147483666" r:id="rId8"/>
    <p:sldLayoutId id="2147483667" r:id="rId9"/>
    <p:sldLayoutId id="2147483651" r:id="rId10"/>
    <p:sldLayoutId id="2147483668" r:id="rId11"/>
    <p:sldLayoutId id="2147483669" r:id="rId12"/>
    <p:sldLayoutId id="2147483652" r:id="rId13"/>
    <p:sldLayoutId id="2147483670" r:id="rId14"/>
    <p:sldLayoutId id="2147483671" r:id="rId15"/>
    <p:sldLayoutId id="2147483653" r:id="rId16"/>
    <p:sldLayoutId id="2147483672" r:id="rId17"/>
    <p:sldLayoutId id="2147483673" r:id="rId18"/>
    <p:sldLayoutId id="2147483654" r:id="rId19"/>
    <p:sldLayoutId id="2147483656" r:id="rId20"/>
    <p:sldLayoutId id="2147483674" r:id="rId21"/>
    <p:sldLayoutId id="2147483675" r:id="rId22"/>
    <p:sldLayoutId id="2147483657" r:id="rId23"/>
    <p:sldLayoutId id="2147483676" r:id="rId24"/>
    <p:sldLayoutId id="2147483677" r:id="rId25"/>
    <p:sldLayoutId id="2147483658" r:id="rId26"/>
    <p:sldLayoutId id="2147483678" r:id="rId27"/>
    <p:sldLayoutId id="2147483679" r:id="rId28"/>
    <p:sldLayoutId id="2147483660" r:id="rId29"/>
    <p:sldLayoutId id="2147483680" r:id="rId30"/>
    <p:sldLayoutId id="2147483681" r:id="rId31"/>
    <p:sldLayoutId id="2147483659" r:id="rId32"/>
    <p:sldLayoutId id="2147483682" r:id="rId33"/>
    <p:sldLayoutId id="2147483683" r:id="rId34"/>
    <p:sldLayoutId id="2147483684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523AF-B7F8-1C4D-906C-D3870BC04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229" y="2028046"/>
            <a:ext cx="10778687" cy="1852191"/>
          </a:xfrm>
        </p:spPr>
        <p:txBody>
          <a:bodyPr>
            <a:normAutofit/>
          </a:bodyPr>
          <a:lstStyle/>
          <a:p>
            <a:r>
              <a:rPr lang="lv-LV" sz="3600" b="1" dirty="0"/>
              <a:t>VALSTS REĢIONĀLO UN VIETĒJO AUTOCEĻU  BŪVDARBI</a:t>
            </a:r>
            <a:endParaRPr lang="en-LV" sz="3600" b="1" dirty="0"/>
          </a:p>
        </p:txBody>
      </p:sp>
    </p:spTree>
    <p:extLst>
      <p:ext uri="{BB962C8B-B14F-4D97-AF65-F5344CB8AC3E}">
        <p14:creationId xmlns:p14="http://schemas.microsoft.com/office/powerpoint/2010/main" val="1886075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ttēls 5">
            <a:extLst>
              <a:ext uri="{FF2B5EF4-FFF2-40B4-BE49-F238E27FC236}">
                <a16:creationId xmlns:a16="http://schemas.microsoft.com/office/drawing/2014/main" id="{7B8417F3-6D00-C444-AF27-4CF5B97DD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6D36DE-58A7-E145-A15D-9DAEFB1642A2}"/>
              </a:ext>
            </a:extLst>
          </p:cNvPr>
          <p:cNvCxnSpPr>
            <a:cxnSpLocks/>
          </p:cNvCxnSpPr>
          <p:nvPr/>
        </p:nvCxnSpPr>
        <p:spPr>
          <a:xfrm>
            <a:off x="570271" y="966730"/>
            <a:ext cx="11110285" cy="0"/>
          </a:xfrm>
          <a:prstGeom prst="line">
            <a:avLst/>
          </a:prstGeom>
          <a:ln w="254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CD1F135-E819-4A76-AD26-D0D1A3D918DC}"/>
              </a:ext>
            </a:extLst>
          </p:cNvPr>
          <p:cNvSpPr txBox="1"/>
          <p:nvPr/>
        </p:nvSpPr>
        <p:spPr>
          <a:xfrm>
            <a:off x="472974" y="327205"/>
            <a:ext cx="108373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lv-LV" sz="3200" b="1" dirty="0">
                <a:solidFill>
                  <a:srgbClr val="545454"/>
                </a:solidFill>
                <a:latin typeface="Montserrat" pitchFamily="2" charset="77"/>
                <a:ea typeface="Helvetica Light" charset="0"/>
                <a:cs typeface="Helvetica Light" charset="0"/>
              </a:rPr>
              <a:t>Vietējo autoceļu prioritātes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BA1262-D63C-5D27-8CD5-C7485C486B13}"/>
              </a:ext>
            </a:extLst>
          </p:cNvPr>
          <p:cNvSpPr txBox="1"/>
          <p:nvPr/>
        </p:nvSpPr>
        <p:spPr>
          <a:xfrm>
            <a:off x="570271" y="1405393"/>
            <a:ext cx="48843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lv-LV" sz="2000" b="1" dirty="0">
              <a:solidFill>
                <a:schemeClr val="bg2">
                  <a:lumMod val="25000"/>
                </a:schemeClr>
              </a:solidFill>
              <a:highlight>
                <a:srgbClr val="FFB600"/>
              </a:highlight>
              <a:latin typeface="Montserrat" pitchFamily="2" charset="77"/>
              <a:ea typeface="Helvetica Light" charset="0"/>
              <a:cs typeface="Helvetica Light" charset="0"/>
            </a:endParaRPr>
          </a:p>
          <a:p>
            <a:pPr algn="ctr"/>
            <a:endParaRPr lang="lv-LV" sz="2400" dirty="0">
              <a:solidFill>
                <a:schemeClr val="bg2">
                  <a:lumMod val="25000"/>
                </a:schemeClr>
              </a:solidFill>
              <a:latin typeface="Montserrat" pitchFamily="2" charset="77"/>
            </a:endParaRPr>
          </a:p>
          <a:p>
            <a:r>
              <a:rPr lang="lv-LV" sz="2000" dirty="0">
                <a:solidFill>
                  <a:srgbClr val="545454"/>
                </a:solidFill>
                <a:latin typeface="Montserrat" pitchFamily="2" charset="77"/>
              </a:rPr>
              <a:t>Maršruti, kas ļauj no katra pagasta centra uz novada centru nokļūt pa autoceļu ar labā stāvoklī esošu melno segumu</a:t>
            </a:r>
            <a:r>
              <a:rPr lang="lv-LV" sz="2400" dirty="0">
                <a:solidFill>
                  <a:srgbClr val="545454"/>
                </a:solidFill>
                <a:latin typeface="Montserrat" pitchFamily="2" charset="77"/>
              </a:rPr>
              <a:t>.</a:t>
            </a:r>
          </a:p>
          <a:p>
            <a:endParaRPr lang="lv-LV" sz="2400" dirty="0">
              <a:solidFill>
                <a:srgbClr val="545454"/>
              </a:solidFill>
              <a:highlight>
                <a:srgbClr val="F7B513"/>
              </a:highlight>
              <a:latin typeface="Montserrat"/>
              <a:ea typeface="Calibri" panose="020F0502020204030204" pitchFamily="34" charset="0"/>
              <a:cs typeface="Calibri"/>
            </a:endParaRPr>
          </a:p>
          <a:p>
            <a:r>
              <a:rPr lang="lv-LV" sz="2400" dirty="0">
                <a:solidFill>
                  <a:srgbClr val="545454"/>
                </a:solidFill>
                <a:highlight>
                  <a:srgbClr val="F7B513"/>
                </a:highlight>
                <a:latin typeface="Montserrat"/>
                <a:ea typeface="Calibri" panose="020F0502020204030204" pitchFamily="34" charset="0"/>
                <a:cs typeface="Calibri"/>
              </a:rPr>
              <a:t>K</a:t>
            </a:r>
            <a:r>
              <a:rPr lang="lv-LV" sz="2400" dirty="0">
                <a:solidFill>
                  <a:srgbClr val="545454"/>
                </a:solidFill>
                <a:effectLst/>
                <a:highlight>
                  <a:srgbClr val="F7B513"/>
                </a:highlight>
                <a:latin typeface="Montserrat"/>
                <a:ea typeface="Calibri" panose="020F0502020204030204" pitchFamily="34" charset="0"/>
                <a:cs typeface="Calibri"/>
              </a:rPr>
              <a:t>opējais šī t</a:t>
            </a:r>
            <a:r>
              <a:rPr lang="lv-LV" sz="2400" dirty="0">
                <a:solidFill>
                  <a:srgbClr val="545454"/>
                </a:solidFill>
                <a:highlight>
                  <a:srgbClr val="F7B513"/>
                </a:highlight>
                <a:latin typeface="Montserrat"/>
                <a:ea typeface="Calibri" panose="020F0502020204030204" pitchFamily="34" charset="0"/>
                <a:cs typeface="Calibri"/>
              </a:rPr>
              <a:t>ī</a:t>
            </a:r>
            <a:r>
              <a:rPr lang="lv-LV" sz="2400" dirty="0">
                <a:solidFill>
                  <a:srgbClr val="545454"/>
                </a:solidFill>
                <a:effectLst/>
                <a:highlight>
                  <a:srgbClr val="F7B513"/>
                </a:highlight>
                <a:latin typeface="Montserrat"/>
                <a:ea typeface="Calibri" panose="020F0502020204030204" pitchFamily="34" charset="0"/>
                <a:cs typeface="Calibri"/>
              </a:rPr>
              <a:t>kla garums </a:t>
            </a:r>
          </a:p>
          <a:p>
            <a:r>
              <a:rPr lang="lv-LV" sz="2400" b="1" dirty="0">
                <a:solidFill>
                  <a:srgbClr val="545454"/>
                </a:solidFill>
                <a:effectLst/>
                <a:highlight>
                  <a:srgbClr val="F7B513"/>
                </a:highlight>
                <a:latin typeface="Montserrat"/>
                <a:ea typeface="Calibri" panose="020F0502020204030204" pitchFamily="34" charset="0"/>
                <a:cs typeface="Calibri"/>
              </a:rPr>
              <a:t>1 </a:t>
            </a:r>
            <a:r>
              <a:rPr lang="lv-LV" sz="2400" b="1" dirty="0">
                <a:solidFill>
                  <a:srgbClr val="545454"/>
                </a:solidFill>
                <a:highlight>
                  <a:srgbClr val="F7B513"/>
                </a:highlight>
                <a:latin typeface="Montserrat"/>
                <a:ea typeface="Calibri" panose="020F0502020204030204" pitchFamily="34" charset="0"/>
                <a:cs typeface="Calibri"/>
              </a:rPr>
              <a:t>621</a:t>
            </a:r>
            <a:r>
              <a:rPr lang="lv-LV" sz="2400" b="1" dirty="0">
                <a:solidFill>
                  <a:srgbClr val="545454"/>
                </a:solidFill>
                <a:effectLst/>
                <a:highlight>
                  <a:srgbClr val="F7B513"/>
                </a:highlight>
                <a:latin typeface="Montserrat"/>
                <a:ea typeface="Calibri" panose="020F0502020204030204" pitchFamily="34" charset="0"/>
                <a:cs typeface="Calibri"/>
              </a:rPr>
              <a:t> km</a:t>
            </a:r>
          </a:p>
          <a:p>
            <a:pPr algn="ctr"/>
            <a:endParaRPr lang="en-LV" sz="2000" dirty="0">
              <a:solidFill>
                <a:schemeClr val="bg2">
                  <a:lumMod val="25000"/>
                </a:schemeClr>
              </a:solidFill>
              <a:latin typeface="Montserrat" pitchFamily="2" charset="77"/>
            </a:endParaRPr>
          </a:p>
        </p:txBody>
      </p:sp>
      <p:pic>
        <p:nvPicPr>
          <p:cNvPr id="5" name="Attēls 4" descr="Attēls, kurā ir ārpus telpām, zāle, debesis, mākonis&#10;&#10;Apraksts ģenerēts automātiski">
            <a:extLst>
              <a:ext uri="{FF2B5EF4-FFF2-40B4-BE49-F238E27FC236}">
                <a16:creationId xmlns:a16="http://schemas.microsoft.com/office/drawing/2014/main" id="{2ED42C02-2765-0BCA-55E2-B37AF0E5193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281" y="1405393"/>
            <a:ext cx="6312275" cy="42002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3952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57C9FE4-802C-47E1-9526-52947BFD0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068" y="174571"/>
            <a:ext cx="10749863" cy="65088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F7AE71-3D01-88D3-1534-639C2B5E18C9}"/>
              </a:ext>
            </a:extLst>
          </p:cNvPr>
          <p:cNvSpPr txBox="1"/>
          <p:nvPr/>
        </p:nvSpPr>
        <p:spPr>
          <a:xfrm>
            <a:off x="426341" y="294913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ea typeface="Helvetica Light" charset="0"/>
                <a:cs typeface="Helvetica Light" charset="0"/>
              </a:rPr>
              <a:t>Vietējā sasniedzamība</a:t>
            </a:r>
          </a:p>
        </p:txBody>
      </p:sp>
    </p:spTree>
    <p:extLst>
      <p:ext uri="{BB962C8B-B14F-4D97-AF65-F5344CB8AC3E}">
        <p14:creationId xmlns:p14="http://schemas.microsoft.com/office/powerpoint/2010/main" val="456629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FDC4D-0B96-9DB8-904A-C46FC53D0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8848AF7-4E79-1166-BFF3-A091B5F5F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280" y="1776484"/>
            <a:ext cx="9403904" cy="2387600"/>
          </a:xfrm>
        </p:spPr>
        <p:txBody>
          <a:bodyPr>
            <a:normAutofit/>
          </a:bodyPr>
          <a:lstStyle/>
          <a:p>
            <a:r>
              <a:rPr lang="lv-LV" sz="3600" b="1" cap="all" dirty="0">
                <a:solidFill>
                  <a:srgbClr val="545454"/>
                </a:solidFill>
              </a:rPr>
              <a:t>STRATĒĢIJAS 2027 IZPILDE LĪDZ ŠIM</a:t>
            </a:r>
          </a:p>
        </p:txBody>
      </p:sp>
    </p:spTree>
    <p:extLst>
      <p:ext uri="{BB962C8B-B14F-4D97-AF65-F5344CB8AC3E}">
        <p14:creationId xmlns:p14="http://schemas.microsoft.com/office/powerpoint/2010/main" val="443956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C7168AA-B29E-B2D2-E004-9BD679CFC7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170744"/>
              </p:ext>
            </p:extLst>
          </p:nvPr>
        </p:nvGraphicFramePr>
        <p:xfrm>
          <a:off x="570269" y="1037012"/>
          <a:ext cx="11051457" cy="5055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406928-CB08-373F-0B7F-358477F6376D}"/>
              </a:ext>
            </a:extLst>
          </p:cNvPr>
          <p:cNvCxnSpPr>
            <a:cxnSpLocks/>
          </p:cNvCxnSpPr>
          <p:nvPr/>
        </p:nvCxnSpPr>
        <p:spPr>
          <a:xfrm>
            <a:off x="8899654" y="1037015"/>
            <a:ext cx="0" cy="4727176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F568DDE-4D33-C9CB-391A-444D7DBCBB9A}"/>
              </a:ext>
            </a:extLst>
          </p:cNvPr>
          <p:cNvSpPr txBox="1"/>
          <p:nvPr/>
        </p:nvSpPr>
        <p:spPr>
          <a:xfrm>
            <a:off x="8899654" y="1197315"/>
            <a:ext cx="154357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b="1" dirty="0">
                <a:solidFill>
                  <a:srgbClr val="C00000"/>
                </a:solidFill>
                <a:latin typeface="Montserrat"/>
              </a:rPr>
              <a:t>Plāns</a:t>
            </a:r>
            <a:endParaRPr lang="lv-LV" b="1" dirty="0">
              <a:solidFill>
                <a:srgbClr val="C00000"/>
              </a:solidFill>
              <a:latin typeface="Montserrat" panose="00000500000000000000" pitchFamily="50" charset="-7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3191C6-AC72-DEE2-0F17-996D6593B19D}"/>
              </a:ext>
            </a:extLst>
          </p:cNvPr>
          <p:cNvSpPr txBox="1"/>
          <p:nvPr/>
        </p:nvSpPr>
        <p:spPr>
          <a:xfrm>
            <a:off x="519827" y="344516"/>
            <a:ext cx="10837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lv-LV" sz="2400" b="1" dirty="0">
                <a:solidFill>
                  <a:srgbClr val="545454"/>
                </a:solidFill>
                <a:latin typeface="Montserrat" pitchFamily="2" charset="77"/>
                <a:ea typeface="Helvetica Light" charset="0"/>
                <a:cs typeface="Helvetica Light" charset="0"/>
              </a:rPr>
              <a:t>VALSTS REĢIONĀLIE AUTOCEĻI, milj. EUR</a:t>
            </a:r>
          </a:p>
        </p:txBody>
      </p:sp>
      <p:cxnSp>
        <p:nvCxnSpPr>
          <p:cNvPr id="4" name="Straight Connector 27">
            <a:extLst>
              <a:ext uri="{FF2B5EF4-FFF2-40B4-BE49-F238E27FC236}">
                <a16:creationId xmlns:a16="http://schemas.microsoft.com/office/drawing/2014/main" id="{42C0EF22-2D81-9D97-129F-5E53ED2B17E6}"/>
              </a:ext>
            </a:extLst>
          </p:cNvPr>
          <p:cNvCxnSpPr>
            <a:cxnSpLocks/>
          </p:cNvCxnSpPr>
          <p:nvPr/>
        </p:nvCxnSpPr>
        <p:spPr>
          <a:xfrm>
            <a:off x="519827" y="861273"/>
            <a:ext cx="11101902" cy="0"/>
          </a:xfrm>
          <a:prstGeom prst="line">
            <a:avLst/>
          </a:prstGeom>
          <a:ln w="254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8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7679496-F4F2-4EE5-8FEB-49A23FED5C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801327"/>
              </p:ext>
            </p:extLst>
          </p:nvPr>
        </p:nvGraphicFramePr>
        <p:xfrm>
          <a:off x="570269" y="1028316"/>
          <a:ext cx="11051448" cy="50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93191C6-AC72-DEE2-0F17-996D6593B19D}"/>
              </a:ext>
            </a:extLst>
          </p:cNvPr>
          <p:cNvSpPr txBox="1"/>
          <p:nvPr/>
        </p:nvSpPr>
        <p:spPr>
          <a:xfrm>
            <a:off x="519827" y="347537"/>
            <a:ext cx="10837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lv-LV" sz="2400" b="1" dirty="0">
                <a:solidFill>
                  <a:srgbClr val="545454"/>
                </a:solidFill>
                <a:latin typeface="Montserrat" pitchFamily="2" charset="77"/>
                <a:ea typeface="Helvetica Light" charset="0"/>
                <a:cs typeface="Helvetica Light" charset="0"/>
              </a:rPr>
              <a:t>VALSTS VIETĒJIE AUTOCEĻI, milj. EUR</a:t>
            </a:r>
          </a:p>
        </p:txBody>
      </p:sp>
      <p:cxnSp>
        <p:nvCxnSpPr>
          <p:cNvPr id="4" name="Straight Connector 27">
            <a:extLst>
              <a:ext uri="{FF2B5EF4-FFF2-40B4-BE49-F238E27FC236}">
                <a16:creationId xmlns:a16="http://schemas.microsoft.com/office/drawing/2014/main" id="{42C0EF22-2D81-9D97-129F-5E53ED2B17E6}"/>
              </a:ext>
            </a:extLst>
          </p:cNvPr>
          <p:cNvCxnSpPr>
            <a:cxnSpLocks/>
          </p:cNvCxnSpPr>
          <p:nvPr/>
        </p:nvCxnSpPr>
        <p:spPr>
          <a:xfrm>
            <a:off x="519827" y="861273"/>
            <a:ext cx="11101902" cy="0"/>
          </a:xfrm>
          <a:prstGeom prst="line">
            <a:avLst/>
          </a:prstGeom>
          <a:ln w="254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3C2A83-5CC7-DCF9-24EC-3F7F475BD99B}"/>
              </a:ext>
            </a:extLst>
          </p:cNvPr>
          <p:cNvCxnSpPr>
            <a:cxnSpLocks/>
          </p:cNvCxnSpPr>
          <p:nvPr/>
        </p:nvCxnSpPr>
        <p:spPr>
          <a:xfrm>
            <a:off x="8899654" y="1037015"/>
            <a:ext cx="0" cy="4727176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2895B22-1FC9-CF35-A586-DB52AB27004F}"/>
              </a:ext>
            </a:extLst>
          </p:cNvPr>
          <p:cNvSpPr txBox="1"/>
          <p:nvPr/>
        </p:nvSpPr>
        <p:spPr>
          <a:xfrm>
            <a:off x="8899654" y="1197315"/>
            <a:ext cx="154357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b="1" dirty="0">
                <a:solidFill>
                  <a:srgbClr val="C00000"/>
                </a:solidFill>
                <a:latin typeface="Montserrat"/>
              </a:rPr>
              <a:t>Plāns</a:t>
            </a:r>
            <a:endParaRPr lang="lv-LV" b="1" dirty="0">
              <a:solidFill>
                <a:srgbClr val="C00000"/>
              </a:solidFill>
              <a:latin typeface="Montserrat" panose="000005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3116460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C7EF87B-0ED2-3A97-3DF9-7523216238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568113"/>
              </p:ext>
            </p:extLst>
          </p:nvPr>
        </p:nvGraphicFramePr>
        <p:xfrm>
          <a:off x="4574861" y="3756454"/>
          <a:ext cx="2663886" cy="2500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9F9F532-F571-6358-A22B-BB62F2AE6AE6}"/>
              </a:ext>
            </a:extLst>
          </p:cNvPr>
          <p:cNvSpPr/>
          <p:nvPr/>
        </p:nvSpPr>
        <p:spPr>
          <a:xfrm>
            <a:off x="4765800" y="3919855"/>
            <a:ext cx="2472947" cy="1976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C76F6DD-3948-493F-B42E-C97102102F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3642201"/>
              </p:ext>
            </p:extLst>
          </p:nvPr>
        </p:nvGraphicFramePr>
        <p:xfrm>
          <a:off x="2961789" y="2987036"/>
          <a:ext cx="2692463" cy="2803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C6544125-1849-496F-8818-A5AD606C13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845364"/>
              </p:ext>
            </p:extLst>
          </p:nvPr>
        </p:nvGraphicFramePr>
        <p:xfrm>
          <a:off x="8988091" y="2987032"/>
          <a:ext cx="2692463" cy="2803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E59701A-6F79-4101-A1BC-7199DF945C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50525"/>
              </p:ext>
            </p:extLst>
          </p:nvPr>
        </p:nvGraphicFramePr>
        <p:xfrm>
          <a:off x="6295629" y="2987036"/>
          <a:ext cx="2692463" cy="2803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E0B6276-52C7-FCE1-1992-079DE5E96D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727665"/>
              </p:ext>
            </p:extLst>
          </p:nvPr>
        </p:nvGraphicFramePr>
        <p:xfrm>
          <a:off x="570270" y="2987039"/>
          <a:ext cx="2692462" cy="2803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6" name="Attēls 5">
            <a:extLst>
              <a:ext uri="{FF2B5EF4-FFF2-40B4-BE49-F238E27FC236}">
                <a16:creationId xmlns:a16="http://schemas.microsoft.com/office/drawing/2014/main" id="{7B8417F3-6D00-C444-AF27-4CF5B97DD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6D36DE-58A7-E145-A15D-9DAEFB1642A2}"/>
              </a:ext>
            </a:extLst>
          </p:cNvPr>
          <p:cNvCxnSpPr>
            <a:cxnSpLocks/>
          </p:cNvCxnSpPr>
          <p:nvPr/>
        </p:nvCxnSpPr>
        <p:spPr>
          <a:xfrm>
            <a:off x="570271" y="839509"/>
            <a:ext cx="11110285" cy="0"/>
          </a:xfrm>
          <a:prstGeom prst="line">
            <a:avLst/>
          </a:prstGeom>
          <a:ln w="254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CD1F135-E819-4A76-AD26-D0D1A3D918DC}"/>
              </a:ext>
            </a:extLst>
          </p:cNvPr>
          <p:cNvSpPr txBox="1"/>
          <p:nvPr/>
        </p:nvSpPr>
        <p:spPr>
          <a:xfrm>
            <a:off x="473850" y="315518"/>
            <a:ext cx="10837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lv-LV" sz="2400" b="1" dirty="0">
                <a:solidFill>
                  <a:srgbClr val="545454"/>
                </a:solidFill>
                <a:latin typeface="Montserrat" pitchFamily="2" charset="77"/>
                <a:ea typeface="Helvetica Light" charset="0"/>
                <a:cs typeface="Helvetica Light" charset="0"/>
              </a:rPr>
              <a:t>STRATĒĢIJAS 2027 IZPILDE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A3A8B9D-B066-DC65-2A2E-D5FD804A22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824462"/>
              </p:ext>
            </p:extLst>
          </p:nvPr>
        </p:nvGraphicFramePr>
        <p:xfrm>
          <a:off x="570268" y="997332"/>
          <a:ext cx="11110286" cy="1908000"/>
        </p:xfrm>
        <a:graphic>
          <a:graphicData uri="http://schemas.openxmlformats.org/drawingml/2006/table">
            <a:tbl>
              <a:tblPr/>
              <a:tblGrid>
                <a:gridCol w="3705170">
                  <a:extLst>
                    <a:ext uri="{9D8B030D-6E8A-4147-A177-3AD203B41FA5}">
                      <a16:colId xmlns:a16="http://schemas.microsoft.com/office/drawing/2014/main" val="335308613"/>
                    </a:ext>
                  </a:extLst>
                </a:gridCol>
                <a:gridCol w="1841157">
                  <a:extLst>
                    <a:ext uri="{9D8B030D-6E8A-4147-A177-3AD203B41FA5}">
                      <a16:colId xmlns:a16="http://schemas.microsoft.com/office/drawing/2014/main" val="4029912206"/>
                    </a:ext>
                  </a:extLst>
                </a:gridCol>
                <a:gridCol w="1977081">
                  <a:extLst>
                    <a:ext uri="{9D8B030D-6E8A-4147-A177-3AD203B41FA5}">
                      <a16:colId xmlns:a16="http://schemas.microsoft.com/office/drawing/2014/main" val="1645346993"/>
                    </a:ext>
                  </a:extLst>
                </a:gridCol>
                <a:gridCol w="1225942">
                  <a:extLst>
                    <a:ext uri="{9D8B030D-6E8A-4147-A177-3AD203B41FA5}">
                      <a16:colId xmlns:a16="http://schemas.microsoft.com/office/drawing/2014/main" val="1438841898"/>
                    </a:ext>
                  </a:extLst>
                </a:gridCol>
                <a:gridCol w="1190388">
                  <a:extLst>
                    <a:ext uri="{9D8B030D-6E8A-4147-A177-3AD203B41FA5}">
                      <a16:colId xmlns:a16="http://schemas.microsoft.com/office/drawing/2014/main" val="3506283684"/>
                    </a:ext>
                  </a:extLst>
                </a:gridCol>
                <a:gridCol w="1170548">
                  <a:extLst>
                    <a:ext uri="{9D8B030D-6E8A-4147-A177-3AD203B41FA5}">
                      <a16:colId xmlns:a16="http://schemas.microsoft.com/office/drawing/2014/main" val="1624876388"/>
                    </a:ext>
                  </a:extLst>
                </a:gridCol>
              </a:tblGrid>
              <a:tr h="942864"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545454"/>
                          </a:solidFill>
                          <a:effectLst/>
                          <a:latin typeface="Montserrat"/>
                        </a:rPr>
                        <a:t>Stratēģijā 2027 plānotie kopā,</a:t>
                      </a:r>
                    </a:p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 </a:t>
                      </a:r>
                      <a:r>
                        <a:rPr lang="lv-LV" sz="1200" b="1" i="0" u="none" strike="noStrike" dirty="0">
                          <a:solidFill>
                            <a:srgbClr val="545454"/>
                          </a:solidFill>
                          <a:effectLst/>
                          <a:latin typeface="Montserrat"/>
                        </a:rPr>
                        <a:t>km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545454"/>
                          </a:solidFill>
                          <a:effectLst/>
                          <a:latin typeface="Montserrat"/>
                        </a:rPr>
                        <a:t>Stratēģijā 2027</a:t>
                      </a: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lv-LV" sz="1200" b="1" i="0" u="none" strike="noStrike" dirty="0">
                          <a:solidFill>
                            <a:srgbClr val="545454"/>
                          </a:solidFill>
                          <a:effectLst/>
                          <a:latin typeface="Montserrat"/>
                        </a:rPr>
                        <a:t>nepieciešamie darbi</a:t>
                      </a:r>
                    </a:p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545454"/>
                          </a:solidFill>
                          <a:effectLst/>
                          <a:latin typeface="Montserrat"/>
                        </a:rPr>
                        <a:t>2021. gadā,</a:t>
                      </a:r>
                    </a:p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545454"/>
                          </a:solidFill>
                          <a:effectLst/>
                          <a:latin typeface="Montserrat"/>
                        </a:rPr>
                        <a:t> km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1" i="0" u="none" strike="noStrike" dirty="0">
                          <a:solidFill>
                            <a:srgbClr val="545454"/>
                          </a:solidFill>
                          <a:effectLst/>
                          <a:latin typeface="Montserrat"/>
                        </a:rPr>
                        <a:t>Izpilde </a:t>
                      </a:r>
                      <a:endParaRPr lang="lv-LV" sz="1200" b="1" i="0" u="none" strike="noStrike" dirty="0">
                        <a:solidFill>
                          <a:srgbClr val="545454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  <a:p>
                      <a:pPr algn="ctr" fontAlgn="ctr"/>
                      <a:r>
                        <a:rPr lang="da-DK" sz="1200" b="1" i="0" u="none" strike="noStrike" dirty="0">
                          <a:solidFill>
                            <a:srgbClr val="545454"/>
                          </a:solidFill>
                          <a:effectLst/>
                          <a:latin typeface="Montserrat"/>
                        </a:rPr>
                        <a:t>2021</a:t>
                      </a:r>
                      <a:r>
                        <a:rPr lang="lv-LV" sz="1200" b="1" i="0" u="none" strike="noStrike" dirty="0">
                          <a:solidFill>
                            <a:srgbClr val="545454"/>
                          </a:solidFill>
                          <a:effectLst/>
                          <a:latin typeface="Montserrat"/>
                        </a:rPr>
                        <a:t>.</a:t>
                      </a:r>
                      <a:r>
                        <a:rPr lang="da-DK" sz="1200" b="1" i="0" u="none" strike="noStrike" dirty="0">
                          <a:solidFill>
                            <a:srgbClr val="545454"/>
                          </a:solidFill>
                          <a:effectLst/>
                          <a:latin typeface="Montserrat"/>
                        </a:rPr>
                        <a:t>–202</a:t>
                      </a:r>
                      <a:r>
                        <a:rPr lang="lv-LV" sz="1200" b="1" i="0" u="none" strike="noStrike" dirty="0">
                          <a:solidFill>
                            <a:srgbClr val="545454"/>
                          </a:solidFill>
                          <a:effectLst/>
                          <a:latin typeface="Montserrat"/>
                        </a:rPr>
                        <a:t>4.</a:t>
                      </a:r>
                      <a:r>
                        <a:rPr lang="da-DK" sz="1200" b="1" i="0" u="none" strike="noStrike" dirty="0">
                          <a:solidFill>
                            <a:srgbClr val="545454"/>
                          </a:solidFill>
                          <a:effectLst/>
                          <a:latin typeface="Montserrat"/>
                        </a:rPr>
                        <a:t> gads, </a:t>
                      </a:r>
                      <a:endParaRPr lang="lv-LV" sz="1200" b="1" i="0" u="none" strike="noStrike" dirty="0">
                        <a:solidFill>
                          <a:srgbClr val="545454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  <a:p>
                      <a:pPr algn="ctr" fontAlgn="ctr"/>
                      <a:r>
                        <a:rPr lang="da-DK" sz="1200" b="1" i="0" u="none" strike="noStrike" dirty="0">
                          <a:solidFill>
                            <a:srgbClr val="545454"/>
                          </a:solidFill>
                          <a:effectLst/>
                          <a:latin typeface="Montserrat"/>
                        </a:rPr>
                        <a:t>km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1" i="0" u="none" strike="noStrike" dirty="0">
                          <a:solidFill>
                            <a:srgbClr val="545454"/>
                          </a:solidFill>
                          <a:effectLst/>
                          <a:latin typeface="Montserrat"/>
                        </a:rPr>
                        <a:t>Plānot</a:t>
                      </a:r>
                      <a:r>
                        <a:rPr lang="lv-LV" sz="1200" b="1" i="0" u="none" strike="noStrike" dirty="0">
                          <a:solidFill>
                            <a:srgbClr val="545454"/>
                          </a:solidFill>
                          <a:effectLst/>
                          <a:latin typeface="Montserrat"/>
                        </a:rPr>
                        <a:t>s*</a:t>
                      </a:r>
                      <a:r>
                        <a:rPr lang="nl-NL" sz="1200" b="1" i="0" u="none" strike="noStrike" dirty="0">
                          <a:solidFill>
                            <a:srgbClr val="545454"/>
                          </a:solidFill>
                          <a:effectLst/>
                          <a:latin typeface="Montserrat"/>
                        </a:rPr>
                        <a:t> </a:t>
                      </a:r>
                      <a:endParaRPr lang="lv-LV" sz="1200" b="1" i="0" u="none" strike="noStrike" dirty="0">
                        <a:solidFill>
                          <a:srgbClr val="545454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  <a:p>
                      <a:pPr algn="ctr" fontAlgn="ctr"/>
                      <a:r>
                        <a:rPr lang="nl-NL" sz="1200" b="1" i="0" u="none" strike="noStrike" dirty="0">
                          <a:solidFill>
                            <a:srgbClr val="545454"/>
                          </a:solidFill>
                          <a:effectLst/>
                          <a:latin typeface="Montserrat"/>
                        </a:rPr>
                        <a:t>202</a:t>
                      </a:r>
                      <a:r>
                        <a:rPr lang="lv-LV" sz="1200" b="1" i="0" u="none" strike="noStrike" dirty="0">
                          <a:solidFill>
                            <a:srgbClr val="545454"/>
                          </a:solidFill>
                          <a:effectLst/>
                          <a:latin typeface="Montserrat"/>
                        </a:rPr>
                        <a:t>5.</a:t>
                      </a:r>
                      <a:r>
                        <a:rPr lang="nl-NL" sz="1200" b="1" i="0" u="none" strike="noStrike" dirty="0">
                          <a:solidFill>
                            <a:srgbClr val="545454"/>
                          </a:solidFill>
                          <a:effectLst/>
                          <a:latin typeface="Montserrat"/>
                        </a:rPr>
                        <a:t>–2026. gads</a:t>
                      </a:r>
                      <a:r>
                        <a:rPr lang="lv-LV" sz="1200" b="1" i="0" u="none" strike="noStrike" dirty="0">
                          <a:solidFill>
                            <a:srgbClr val="545454"/>
                          </a:solidFill>
                          <a:effectLst/>
                          <a:latin typeface="Montserrat"/>
                        </a:rPr>
                        <a:t>,</a:t>
                      </a:r>
                    </a:p>
                    <a:p>
                      <a:pPr algn="ctr" fontAlgn="ctr"/>
                      <a:r>
                        <a:rPr lang="nl-NL" sz="1200" b="1" i="0" u="none" strike="noStrike" dirty="0">
                          <a:solidFill>
                            <a:srgbClr val="545454"/>
                          </a:solidFill>
                          <a:effectLst/>
                          <a:latin typeface="Montserrat"/>
                        </a:rPr>
                        <a:t>km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545454"/>
                          </a:solidFill>
                          <a:effectLst/>
                          <a:latin typeface="Montserrat"/>
                        </a:rPr>
                        <a:t>Atlikušie </a:t>
                      </a:r>
                    </a:p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545454"/>
                          </a:solidFill>
                          <a:effectLst/>
                          <a:latin typeface="Montserrat"/>
                        </a:rPr>
                        <a:t>pēc 2026. gada,</a:t>
                      </a:r>
                    </a:p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545454"/>
                          </a:solidFill>
                          <a:effectLst/>
                          <a:latin typeface="Montserrat"/>
                        </a:rPr>
                        <a:t>km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220911"/>
                  </a:ext>
                </a:extLst>
              </a:tr>
              <a:tr h="48256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545454"/>
                          </a:solidFill>
                          <a:effectLst/>
                          <a:latin typeface="Montserrat"/>
                        </a:rPr>
                        <a:t>Valsts reģionālie autoceļi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545454"/>
                          </a:solidFill>
                          <a:effectLst/>
                          <a:latin typeface="Montserrat"/>
                        </a:rPr>
                        <a:t>3 379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545454"/>
                          </a:solidFill>
                          <a:effectLst/>
                          <a:latin typeface="Montserrat"/>
                        </a:rPr>
                        <a:t>1 492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200" b="1" i="0" u="none" strike="noStrike">
                          <a:solidFill>
                            <a:srgbClr val="545454"/>
                          </a:solidFill>
                          <a:effectLst/>
                          <a:latin typeface="Montserrat"/>
                        </a:rPr>
                        <a:t>527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545454"/>
                          </a:solidFill>
                          <a:effectLst/>
                          <a:latin typeface="Montserrat"/>
                        </a:rPr>
                        <a:t>218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200" b="1" i="0" u="none" strike="noStrike" dirty="0">
                          <a:solidFill>
                            <a:srgbClr val="545454"/>
                          </a:solidFill>
                          <a:effectLst/>
                          <a:latin typeface="Montserrat"/>
                        </a:rPr>
                        <a:t>747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516610"/>
                  </a:ext>
                </a:extLst>
              </a:tr>
              <a:tr h="48256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545454"/>
                          </a:solidFill>
                          <a:effectLst/>
                          <a:latin typeface="Montserrat"/>
                        </a:rPr>
                        <a:t>Vietējā sasniedzamība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200" b="1" i="0" u="none" strike="noStrike" dirty="0">
                          <a:solidFill>
                            <a:srgbClr val="545454"/>
                          </a:solidFill>
                          <a:effectLst/>
                          <a:latin typeface="Montserrat"/>
                        </a:rPr>
                        <a:t>1 621</a:t>
                      </a:r>
                      <a:endParaRPr lang="lv-LV" sz="1200" b="1" i="0" u="none" strike="noStrike" dirty="0">
                        <a:solidFill>
                          <a:srgbClr val="545454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200" b="1" i="0" u="none" strike="noStrike" dirty="0">
                          <a:solidFill>
                            <a:srgbClr val="545454"/>
                          </a:solidFill>
                          <a:effectLst/>
                          <a:latin typeface="Montserrat"/>
                        </a:rPr>
                        <a:t>1 078</a:t>
                      </a:r>
                      <a:endParaRPr lang="lv-LV" sz="1200" b="1" i="0" u="none" strike="noStrike" dirty="0">
                        <a:solidFill>
                          <a:srgbClr val="545454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545454"/>
                          </a:solidFill>
                          <a:effectLst/>
                          <a:latin typeface="Montserrat"/>
                        </a:rPr>
                        <a:t>256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545454"/>
                          </a:solidFill>
                          <a:effectLst/>
                          <a:latin typeface="Montserrat"/>
                        </a:rPr>
                        <a:t>277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545454"/>
                          </a:solidFill>
                          <a:effectLst/>
                          <a:latin typeface="Montserrat"/>
                        </a:rPr>
                        <a:t>545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14435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DC78B56-2A56-52B6-77EB-BC671D333406}"/>
              </a:ext>
            </a:extLst>
          </p:cNvPr>
          <p:cNvSpPr/>
          <p:nvPr/>
        </p:nvSpPr>
        <p:spPr>
          <a:xfrm>
            <a:off x="971946" y="5474368"/>
            <a:ext cx="1588168" cy="214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2961A1-B30B-ED71-F7F5-2963F308A91E}"/>
              </a:ext>
            </a:extLst>
          </p:cNvPr>
          <p:cNvSpPr/>
          <p:nvPr/>
        </p:nvSpPr>
        <p:spPr>
          <a:xfrm>
            <a:off x="6866243" y="5517415"/>
            <a:ext cx="1588168" cy="214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5076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50CDBC5-9D1A-4A8B-A3AF-ED46FB763F9B}"/>
              </a:ext>
            </a:extLst>
          </p:cNvPr>
          <p:cNvGraphicFramePr>
            <a:graphicFrameLocks/>
          </p:cNvGraphicFramePr>
          <p:nvPr/>
        </p:nvGraphicFramePr>
        <p:xfrm>
          <a:off x="570268" y="1037010"/>
          <a:ext cx="11051457" cy="5055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93191C6-AC72-DEE2-0F17-996D6593B19D}"/>
              </a:ext>
            </a:extLst>
          </p:cNvPr>
          <p:cNvSpPr txBox="1"/>
          <p:nvPr/>
        </p:nvSpPr>
        <p:spPr>
          <a:xfrm>
            <a:off x="519827" y="344516"/>
            <a:ext cx="10837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lv-LV" sz="2400" b="1" dirty="0">
                <a:solidFill>
                  <a:srgbClr val="545454"/>
                </a:solidFill>
                <a:latin typeface="Montserrat" pitchFamily="2" charset="77"/>
                <a:ea typeface="Helvetica Light" charset="0"/>
                <a:cs typeface="Helvetica Light" charset="0"/>
              </a:rPr>
              <a:t>REĢIONĀLO AUTOCEĻU STĀVOKLIS</a:t>
            </a:r>
          </a:p>
        </p:txBody>
      </p:sp>
      <p:cxnSp>
        <p:nvCxnSpPr>
          <p:cNvPr id="4" name="Straight Connector 27">
            <a:extLst>
              <a:ext uri="{FF2B5EF4-FFF2-40B4-BE49-F238E27FC236}">
                <a16:creationId xmlns:a16="http://schemas.microsoft.com/office/drawing/2014/main" id="{42C0EF22-2D81-9D97-129F-5E53ED2B17E6}"/>
              </a:ext>
            </a:extLst>
          </p:cNvPr>
          <p:cNvCxnSpPr>
            <a:cxnSpLocks/>
          </p:cNvCxnSpPr>
          <p:nvPr/>
        </p:nvCxnSpPr>
        <p:spPr>
          <a:xfrm>
            <a:off x="519827" y="861273"/>
            <a:ext cx="11101902" cy="0"/>
          </a:xfrm>
          <a:prstGeom prst="line">
            <a:avLst/>
          </a:prstGeom>
          <a:ln w="254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087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F6D26B3-7A54-462C-9228-F4463C41250F}"/>
              </a:ext>
            </a:extLst>
          </p:cNvPr>
          <p:cNvGraphicFramePr>
            <a:graphicFrameLocks/>
          </p:cNvGraphicFramePr>
          <p:nvPr/>
        </p:nvGraphicFramePr>
        <p:xfrm>
          <a:off x="570268" y="1037010"/>
          <a:ext cx="11051457" cy="5055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93191C6-AC72-DEE2-0F17-996D6593B19D}"/>
              </a:ext>
            </a:extLst>
          </p:cNvPr>
          <p:cNvSpPr txBox="1"/>
          <p:nvPr/>
        </p:nvSpPr>
        <p:spPr>
          <a:xfrm>
            <a:off x="519827" y="344516"/>
            <a:ext cx="10837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lv-LV" sz="2400" b="1" dirty="0">
                <a:solidFill>
                  <a:srgbClr val="545454"/>
                </a:solidFill>
                <a:latin typeface="Montserrat" pitchFamily="2" charset="77"/>
                <a:ea typeface="Helvetica Light" charset="0"/>
                <a:cs typeface="Helvetica Light" charset="0"/>
              </a:rPr>
              <a:t>VIETEJO AUTOCEĻU STĀVOKLIS</a:t>
            </a:r>
          </a:p>
        </p:txBody>
      </p:sp>
      <p:cxnSp>
        <p:nvCxnSpPr>
          <p:cNvPr id="4" name="Straight Connector 27">
            <a:extLst>
              <a:ext uri="{FF2B5EF4-FFF2-40B4-BE49-F238E27FC236}">
                <a16:creationId xmlns:a16="http://schemas.microsoft.com/office/drawing/2014/main" id="{42C0EF22-2D81-9D97-129F-5E53ED2B17E6}"/>
              </a:ext>
            </a:extLst>
          </p:cNvPr>
          <p:cNvCxnSpPr>
            <a:cxnSpLocks/>
          </p:cNvCxnSpPr>
          <p:nvPr/>
        </p:nvCxnSpPr>
        <p:spPr>
          <a:xfrm>
            <a:off x="519827" y="861273"/>
            <a:ext cx="11101902" cy="0"/>
          </a:xfrm>
          <a:prstGeom prst="line">
            <a:avLst/>
          </a:prstGeom>
          <a:ln w="254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362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FDC4D-0B96-9DB8-904A-C46FC53D0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8848AF7-4E79-1166-BFF3-A091B5F5F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597" y="2085403"/>
            <a:ext cx="10708805" cy="2387600"/>
          </a:xfrm>
        </p:spPr>
        <p:txBody>
          <a:bodyPr>
            <a:normAutofit/>
          </a:bodyPr>
          <a:lstStyle/>
          <a:p>
            <a:r>
              <a:rPr lang="lv-LV" sz="3600" b="1" cap="all" dirty="0">
                <a:solidFill>
                  <a:srgbClr val="545454"/>
                </a:solidFill>
                <a:latin typeface="Montserrat"/>
              </a:rPr>
              <a:t>Stratēģijas 2027 pārskatīšana</a:t>
            </a:r>
            <a:endParaRPr lang="lv-LV" sz="3600" b="1" cap="all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98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ttēls 5">
            <a:extLst>
              <a:ext uri="{FF2B5EF4-FFF2-40B4-BE49-F238E27FC236}">
                <a16:creationId xmlns:a16="http://schemas.microsoft.com/office/drawing/2014/main" id="{7B8417F3-6D00-C444-AF27-4CF5B97DD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6D36DE-58A7-E145-A15D-9DAEFB1642A2}"/>
              </a:ext>
            </a:extLst>
          </p:cNvPr>
          <p:cNvCxnSpPr>
            <a:cxnSpLocks/>
          </p:cNvCxnSpPr>
          <p:nvPr/>
        </p:nvCxnSpPr>
        <p:spPr>
          <a:xfrm>
            <a:off x="570271" y="839509"/>
            <a:ext cx="11110285" cy="0"/>
          </a:xfrm>
          <a:prstGeom prst="line">
            <a:avLst/>
          </a:prstGeom>
          <a:ln w="254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CD1F135-E819-4A76-AD26-D0D1A3D918DC}"/>
              </a:ext>
            </a:extLst>
          </p:cNvPr>
          <p:cNvSpPr txBox="1"/>
          <p:nvPr/>
        </p:nvSpPr>
        <p:spPr>
          <a:xfrm>
            <a:off x="570271" y="283703"/>
            <a:ext cx="108373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lv-LV" sz="2800" b="1" dirty="0">
                <a:solidFill>
                  <a:srgbClr val="545454"/>
                </a:solidFill>
                <a:latin typeface="Montserrat" pitchFamily="2" charset="77"/>
                <a:ea typeface="Helvetica Light" charset="0"/>
                <a:cs typeface="Helvetica Light" charset="0"/>
              </a:rPr>
              <a:t>STRATĒĢIJAS 2027 pārskatīšana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6EDD61-CCE5-00FF-BF80-9634D80E3491}"/>
              </a:ext>
            </a:extLst>
          </p:cNvPr>
          <p:cNvSpPr txBox="1"/>
          <p:nvPr/>
        </p:nvSpPr>
        <p:spPr>
          <a:xfrm>
            <a:off x="570271" y="1148018"/>
            <a:ext cx="1111028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200" b="1" dirty="0">
                <a:solidFill>
                  <a:srgbClr val="3D3D3D"/>
                </a:solidFill>
                <a:highlight>
                  <a:srgbClr val="FFB600"/>
                </a:highlight>
                <a:latin typeface="Montserrat" pitchFamily="2" charset="77"/>
              </a:rPr>
              <a:t>Reģionālo un vietējo autoceļu būvniecības stratēģijas ir jāpārskata, jo:</a:t>
            </a:r>
          </a:p>
          <a:p>
            <a:endParaRPr lang="lv-LV" sz="2200" dirty="0">
              <a:solidFill>
                <a:srgbClr val="3D3D3D"/>
              </a:solidFill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>
                <a:solidFill>
                  <a:srgbClr val="3D3D3D"/>
                </a:solidFill>
                <a:latin typeface="Montserrat" pitchFamily="2" charset="77"/>
              </a:rPr>
              <a:t>jārada datos balstīta sasaiste ar administratīvi teritoriālās, izglītības un veselības reformā, kā arī un sociālās aprūpes un militārās mobilitātes vajadzībām</a:t>
            </a:r>
            <a:r>
              <a:rPr lang="lv-LV" sz="2000" b="1" dirty="0">
                <a:solidFill>
                  <a:srgbClr val="3D3D3D"/>
                </a:solidFill>
                <a:latin typeface="Montserrat" pitchFamily="2" charset="77"/>
              </a:rPr>
              <a:t>*</a:t>
            </a:r>
          </a:p>
          <a:p>
            <a:endParaRPr lang="lv-LV" sz="2000" b="1" dirty="0">
              <a:solidFill>
                <a:srgbClr val="3D3D3D"/>
              </a:solidFill>
              <a:highlight>
                <a:srgbClr val="FFB600"/>
              </a:highlight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>
                <a:solidFill>
                  <a:srgbClr val="3D3D3D"/>
                </a:solidFill>
                <a:latin typeface="Montserrat" pitchFamily="2" charset="77"/>
              </a:rPr>
              <a:t>segumu stāvoklis ir mainījies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2000" dirty="0">
              <a:solidFill>
                <a:srgbClr val="3D3D3D"/>
              </a:solidFill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>
                <a:solidFill>
                  <a:srgbClr val="3D3D3D"/>
                </a:solidFill>
                <a:latin typeface="Montserrat" pitchFamily="2" charset="77"/>
              </a:rPr>
              <a:t>jānodrošina pilnvērtīga maršruta vietējās sasniedzamības nodrošināšana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2000" dirty="0">
              <a:solidFill>
                <a:srgbClr val="3D3D3D"/>
              </a:solidFill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>
                <a:solidFill>
                  <a:srgbClr val="3D3D3D"/>
                </a:solidFill>
                <a:latin typeface="Montserrat" pitchFamily="2" charset="77"/>
              </a:rPr>
              <a:t>ārpus </a:t>
            </a:r>
            <a:r>
              <a:rPr lang="lv-LV" sz="2000" i="1" dirty="0">
                <a:solidFill>
                  <a:srgbClr val="3D3D3D"/>
                </a:solidFill>
                <a:latin typeface="Montserrat" pitchFamily="2" charset="77"/>
              </a:rPr>
              <a:t>Stratēģijas 2027 </a:t>
            </a:r>
            <a:r>
              <a:rPr lang="lv-LV" sz="2000" dirty="0">
                <a:solidFill>
                  <a:srgbClr val="3D3D3D"/>
                </a:solidFill>
                <a:latin typeface="Montserrat" pitchFamily="2" charset="77"/>
              </a:rPr>
              <a:t>esošie vienādas nozīmes autoceļi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endParaRPr lang="lv-LV" sz="2000" dirty="0">
              <a:solidFill>
                <a:srgbClr val="3D3D3D"/>
              </a:solidFill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>
                <a:solidFill>
                  <a:srgbClr val="3D3D3D"/>
                </a:solidFill>
                <a:latin typeface="Montserrat" pitchFamily="2" charset="77"/>
              </a:rPr>
              <a:t>pašvaldības ir mainījušās un tās ir veikušas izmaiņas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2000" dirty="0">
              <a:solidFill>
                <a:srgbClr val="3D3D3D"/>
              </a:solidFill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>
                <a:solidFill>
                  <a:srgbClr val="3D3D3D"/>
                </a:solidFill>
                <a:latin typeface="Montserrat" pitchFamily="2" charset="77"/>
              </a:rPr>
              <a:t>budžeta bāzē pieejamais finansējums nav pietiekams, jo netiek ievērots likumā «Par autoceļiem» noteiktais</a:t>
            </a:r>
          </a:p>
          <a:p>
            <a:pPr algn="r"/>
            <a:r>
              <a:rPr lang="lv-LV" sz="2000" dirty="0">
                <a:solidFill>
                  <a:srgbClr val="3D3D3D"/>
                </a:solidFill>
                <a:highlight>
                  <a:srgbClr val="FFB600"/>
                </a:highlight>
                <a:latin typeface="Montserrat" pitchFamily="2" charset="77"/>
              </a:rPr>
              <a:t>*</a:t>
            </a:r>
            <a:r>
              <a:rPr lang="lv-LV" sz="2000" b="1" dirty="0">
                <a:solidFill>
                  <a:srgbClr val="3D3D3D"/>
                </a:solidFill>
                <a:highlight>
                  <a:srgbClr val="FFB600"/>
                </a:highlight>
                <a:latin typeface="Montserrat" pitchFamily="2" charset="77"/>
              </a:rPr>
              <a:t> ar papildus finansējumu realizācijai </a:t>
            </a:r>
            <a:endParaRPr lang="lv-LV" sz="2000" dirty="0">
              <a:solidFill>
                <a:srgbClr val="3D3D3D"/>
              </a:solidFill>
              <a:highlight>
                <a:srgbClr val="FFB600"/>
              </a:highlight>
              <a:latin typeface="Montserrat" pitchFamily="2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sz="2000" b="1" dirty="0">
              <a:solidFill>
                <a:srgbClr val="3D3D3D"/>
              </a:solidFill>
              <a:highlight>
                <a:srgbClr val="FFB600"/>
              </a:highlight>
              <a:latin typeface="Montserrat" pitchFamily="2" charset="77"/>
            </a:endParaRPr>
          </a:p>
          <a:p>
            <a:endParaRPr lang="en-LV" sz="20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3514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irsraksts 1">
            <a:extLst>
              <a:ext uri="{FF2B5EF4-FFF2-40B4-BE49-F238E27FC236}">
                <a16:creationId xmlns:a16="http://schemas.microsoft.com/office/drawing/2014/main" id="{39E0D476-E7A9-B25D-A75B-19E73CAD0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80" y="282079"/>
            <a:ext cx="10507439" cy="1005840"/>
          </a:xfrm>
        </p:spPr>
        <p:txBody>
          <a:bodyPr>
            <a:noAutofit/>
          </a:bodyPr>
          <a:lstStyle/>
          <a:p>
            <a:pPr algn="ctr"/>
            <a:r>
              <a:rPr lang="lv-LV" sz="2800" b="1" dirty="0">
                <a:solidFill>
                  <a:srgbClr val="545454"/>
                </a:solidFill>
                <a:latin typeface="Montserrat" panose="00000500000000000000" pitchFamily="50" charset="-70"/>
                <a:ea typeface="Calibri" panose="020F0502020204030204" pitchFamily="34" charset="0"/>
                <a:cs typeface="Calibri" panose="020F0502020204030204" pitchFamily="34" charset="0"/>
              </a:rPr>
              <a:t>Būvdarbu plānošana</a:t>
            </a:r>
            <a:endParaRPr lang="lv-LV" sz="2800" b="1" dirty="0">
              <a:solidFill>
                <a:srgbClr val="545454"/>
              </a:solidFill>
              <a:latin typeface="Montserrat" panose="00000500000000000000" pitchFamily="50" charset="-7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8CB489-348E-464B-9B37-811F00CF0E56}"/>
              </a:ext>
            </a:extLst>
          </p:cNvPr>
          <p:cNvSpPr txBox="1"/>
          <p:nvPr/>
        </p:nvSpPr>
        <p:spPr>
          <a:xfrm>
            <a:off x="3235670" y="4865248"/>
            <a:ext cx="5947378" cy="964431"/>
          </a:xfrm>
          <a:prstGeom prst="rect">
            <a:avLst/>
          </a:prstGeom>
          <a:noFill/>
          <a:ln w="38100">
            <a:solidFill>
              <a:srgbClr val="FFB6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dirty="0">
                <a:solidFill>
                  <a:srgbClr val="545454"/>
                </a:solidFill>
                <a:effectLst/>
                <a:latin typeface="Montserrat Medium" panose="00000600000000000000" pitchFamily="50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Stratēģijas tiek realizētas ar vidējā termiņa budžetam pakārtotajām trīs gadu būvdarbu programmām </a:t>
            </a:r>
            <a:endParaRPr lang="lv-LV" dirty="0">
              <a:solidFill>
                <a:srgbClr val="545454"/>
              </a:solidFill>
              <a:effectLst/>
              <a:latin typeface="Montserrat Medium" panose="00000600000000000000" pitchFamily="50" charset="-7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7A89CF-79B2-41EA-94FD-D873C102A9FB}"/>
              </a:ext>
            </a:extLst>
          </p:cNvPr>
          <p:cNvSpPr txBox="1"/>
          <p:nvPr/>
        </p:nvSpPr>
        <p:spPr>
          <a:xfrm>
            <a:off x="882335" y="3214072"/>
            <a:ext cx="4845427" cy="120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800"/>
              </a:spcAft>
            </a:pPr>
            <a:r>
              <a:rPr lang="lv-LV" b="1" dirty="0">
                <a:solidFill>
                  <a:srgbClr val="545454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lv-LV" b="1" dirty="0">
                <a:solidFill>
                  <a:srgbClr val="545454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tratēģijās iekļautie autoceļu posmi</a:t>
            </a:r>
          </a:p>
          <a:p>
            <a:pPr algn="ctr">
              <a:spcBef>
                <a:spcPts val="600"/>
              </a:spcBef>
              <a:spcAft>
                <a:spcPts val="800"/>
              </a:spcAft>
            </a:pPr>
            <a:r>
              <a:rPr lang="lv-LV" b="1" dirty="0">
                <a:solidFill>
                  <a:srgbClr val="545454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lv-LV" dirty="0">
                <a:solidFill>
                  <a:srgbClr val="545454"/>
                </a:solidFill>
                <a:latin typeface="Montserrat Medium" panose="00000600000000000000" pitchFamily="50" charset="-70"/>
                <a:ea typeface="Calibri" panose="020F0502020204030204" pitchFamily="34" charset="0"/>
                <a:cs typeface="Times New Roman" panose="02020603050405020304" pitchFamily="18" charset="0"/>
              </a:rPr>
              <a:t>Tiek plānota attīstība un pārbūve</a:t>
            </a:r>
          </a:p>
          <a:p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2AA487-A606-4087-9422-3B3C27D728D8}"/>
              </a:ext>
            </a:extLst>
          </p:cNvPr>
          <p:cNvSpPr txBox="1"/>
          <p:nvPr/>
        </p:nvSpPr>
        <p:spPr>
          <a:xfrm>
            <a:off x="6357095" y="3164097"/>
            <a:ext cx="5406908" cy="1836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lv-LV" b="1" dirty="0">
                <a:solidFill>
                  <a:srgbClr val="545454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Pārējais valsts autoceļu tīkls </a:t>
            </a:r>
            <a:endParaRPr lang="lv-LV" dirty="0">
              <a:solidFill>
                <a:srgbClr val="545454"/>
              </a:solidFill>
              <a:effectLst/>
              <a:latin typeface="Montserrat Medium" panose="00000600000000000000" pitchFamily="50" charset="-7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lv-LV" dirty="0">
                <a:solidFill>
                  <a:srgbClr val="545454"/>
                </a:solidFill>
                <a:effectLst/>
                <a:latin typeface="Montserrat Medium" panose="00000600000000000000" pitchFamily="50" charset="-70"/>
                <a:ea typeface="Calibri" panose="020F0502020204030204" pitchFamily="34" charset="0"/>
                <a:cs typeface="Times New Roman" panose="02020603050405020304" pitchFamily="18" charset="0"/>
              </a:rPr>
              <a:t>Tiek plānoti seguma atjaunošanas un uzturēšanas darbi, atbilstoši katrā gadā pieejamajam finansējumam</a:t>
            </a:r>
          </a:p>
          <a:p>
            <a:pPr algn="ctr"/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399165-F1F0-3B0E-CB34-53409059B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536" y="1827226"/>
            <a:ext cx="1168025" cy="11618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8DB3DE-A766-0AD5-B147-056C64200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886" y="1734598"/>
            <a:ext cx="1737193" cy="124262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540A81-51AF-E9F1-2171-6C6944FF1CFD}"/>
              </a:ext>
            </a:extLst>
          </p:cNvPr>
          <p:cNvCxnSpPr>
            <a:cxnSpLocks/>
          </p:cNvCxnSpPr>
          <p:nvPr/>
        </p:nvCxnSpPr>
        <p:spPr>
          <a:xfrm>
            <a:off x="994629" y="1287919"/>
            <a:ext cx="10429461" cy="0"/>
          </a:xfrm>
          <a:prstGeom prst="line">
            <a:avLst/>
          </a:prstGeom>
          <a:ln w="254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875E97C-8729-F8E6-3E5A-76063B6C9C98}"/>
              </a:ext>
            </a:extLst>
          </p:cNvPr>
          <p:cNvCxnSpPr/>
          <p:nvPr/>
        </p:nvCxnSpPr>
        <p:spPr>
          <a:xfrm>
            <a:off x="6209359" y="1475992"/>
            <a:ext cx="0" cy="3106282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234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523AF-B7F8-1C4D-906C-D3870BC04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517" y="2419371"/>
            <a:ext cx="9901042" cy="2387600"/>
          </a:xfrm>
        </p:spPr>
        <p:txBody>
          <a:bodyPr>
            <a:normAutofit/>
          </a:bodyPr>
          <a:lstStyle/>
          <a:p>
            <a:r>
              <a:rPr lang="en-LV" sz="4800" b="1"/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3420602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irsraksts 1">
            <a:extLst>
              <a:ext uri="{FF2B5EF4-FFF2-40B4-BE49-F238E27FC236}">
                <a16:creationId xmlns:a16="http://schemas.microsoft.com/office/drawing/2014/main" id="{39E0D476-E7A9-B25D-A75B-19E73CAD0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80" y="282079"/>
            <a:ext cx="10507439" cy="1005840"/>
          </a:xfrm>
        </p:spPr>
        <p:txBody>
          <a:bodyPr>
            <a:noAutofit/>
          </a:bodyPr>
          <a:lstStyle/>
          <a:p>
            <a:pPr algn="ctr"/>
            <a:r>
              <a:rPr lang="lv-LV" sz="28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50" charset="-70"/>
                <a:ea typeface="Calibri" panose="020F0502020204030204" pitchFamily="34" charset="0"/>
                <a:cs typeface="Calibri" panose="020F0502020204030204" pitchFamily="34" charset="0"/>
              </a:rPr>
              <a:t>Būvdarbu plānošana</a:t>
            </a:r>
            <a:endParaRPr lang="lv-LV" sz="2800" b="1" dirty="0">
              <a:solidFill>
                <a:schemeClr val="bg2">
                  <a:lumMod val="25000"/>
                </a:schemeClr>
              </a:solidFill>
              <a:latin typeface="Montserrat" panose="00000500000000000000" pitchFamily="50" charset="-7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8CB489-348E-464B-9B37-811F00CF0E56}"/>
              </a:ext>
            </a:extLst>
          </p:cNvPr>
          <p:cNvSpPr txBox="1"/>
          <p:nvPr/>
        </p:nvSpPr>
        <p:spPr>
          <a:xfrm>
            <a:off x="1031814" y="3944520"/>
            <a:ext cx="10355090" cy="1554336"/>
          </a:xfrm>
          <a:prstGeom prst="rect">
            <a:avLst/>
          </a:prstGeom>
          <a:noFill/>
          <a:ln w="38100">
            <a:solidFill>
              <a:srgbClr val="FFB6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dirty="0">
                <a:solidFill>
                  <a:schemeClr val="bg2">
                    <a:lumMod val="25000"/>
                  </a:schemeClr>
                </a:solidFill>
                <a:effectLst/>
                <a:latin typeface="Montserrat "/>
                <a:ea typeface="Times New Roman" panose="02020603050405020304" pitchFamily="18" charset="0"/>
                <a:cs typeface="Times New Roman" panose="02020603050405020304" pitchFamily="18" charset="0"/>
              </a:rPr>
              <a:t>Satiksmes ministrijai </a:t>
            </a:r>
            <a:r>
              <a:rPr lang="lv-LV" b="1" dirty="0">
                <a:solidFill>
                  <a:schemeClr val="bg2">
                    <a:lumMod val="25000"/>
                  </a:schemeClr>
                </a:solidFill>
                <a:effectLst/>
                <a:latin typeface="Montserrat "/>
                <a:ea typeface="Times New Roman" panose="02020603050405020304" pitchFamily="18" charset="0"/>
                <a:cs typeface="Times New Roman" panose="02020603050405020304" pitchFamily="18" charset="0"/>
              </a:rPr>
              <a:t>veikt valsts autoceļu būvniecību </a:t>
            </a:r>
            <a:r>
              <a:rPr lang="lv-LV" dirty="0">
                <a:solidFill>
                  <a:schemeClr val="bg2">
                    <a:lumMod val="25000"/>
                  </a:schemeClr>
                </a:solidFill>
                <a:effectLst/>
                <a:latin typeface="Montserrat "/>
                <a:ea typeface="Times New Roman" panose="02020603050405020304" pitchFamily="18" charset="0"/>
                <a:cs typeface="Times New Roman" panose="02020603050405020304" pitchFamily="18" charset="0"/>
              </a:rPr>
              <a:t>atbilstoši</a:t>
            </a:r>
            <a:r>
              <a:rPr lang="lv-LV" b="1" dirty="0">
                <a:solidFill>
                  <a:schemeClr val="bg2">
                    <a:lumMod val="25000"/>
                  </a:schemeClr>
                </a:solidFill>
                <a:effectLst/>
                <a:latin typeface="Montserrat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>
                <a:solidFill>
                  <a:schemeClr val="bg2">
                    <a:lumMod val="25000"/>
                  </a:schemeClr>
                </a:solidFill>
                <a:effectLst/>
                <a:latin typeface="Montserrat "/>
                <a:ea typeface="Times New Roman" panose="02020603050405020304" pitchFamily="18" charset="0"/>
                <a:cs typeface="Times New Roman" panose="02020603050405020304" pitchFamily="18" charset="0"/>
              </a:rPr>
              <a:t>Valsts autoceļu sakārtošanas programmai, kas attiecīgajā gadā tiek sastādīta saskaņā ar vidēja termiņa valsts budžeta, Eiropas Savienības fondu un instrumentu finansējumu, kā arī </a:t>
            </a:r>
            <a:r>
              <a:rPr lang="lv-LV" b="1" dirty="0">
                <a:solidFill>
                  <a:schemeClr val="bg2">
                    <a:lumMod val="25000"/>
                  </a:schemeClr>
                </a:solidFill>
                <a:effectLst/>
                <a:latin typeface="Montserrat "/>
                <a:ea typeface="Times New Roman" panose="02020603050405020304" pitchFamily="18" charset="0"/>
                <a:cs typeface="Times New Roman" panose="02020603050405020304" pitchFamily="18" charset="0"/>
              </a:rPr>
              <a:t>atbilstoši šajā informatīvajā ziņojumā </a:t>
            </a:r>
            <a:r>
              <a:rPr lang="lv-LV" dirty="0">
                <a:solidFill>
                  <a:schemeClr val="bg2">
                    <a:lumMod val="25000"/>
                  </a:schemeClr>
                </a:solidFill>
                <a:effectLst/>
                <a:latin typeface="Montserrat "/>
                <a:ea typeface="Times New Roman" panose="02020603050405020304" pitchFamily="18" charset="0"/>
                <a:cs typeface="Times New Roman" panose="02020603050405020304" pitchFamily="18" charset="0"/>
              </a:rPr>
              <a:t>un informatīvajā ziņojumā "Par valsts autoceļu attīstību no 2020. līdz 2040. gadam" </a:t>
            </a:r>
            <a:r>
              <a:rPr lang="lv-LV" b="1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B600"/>
                </a:highlight>
                <a:latin typeface="Montserrat "/>
                <a:ea typeface="Times New Roman" panose="02020603050405020304" pitchFamily="18" charset="0"/>
                <a:cs typeface="Times New Roman" panose="02020603050405020304" pitchFamily="18" charset="0"/>
              </a:rPr>
              <a:t>paredzētajām prioritātēm</a:t>
            </a:r>
            <a:r>
              <a:rPr lang="lv-LV" dirty="0">
                <a:solidFill>
                  <a:schemeClr val="bg2">
                    <a:lumMod val="25000"/>
                  </a:schemeClr>
                </a:solidFill>
                <a:effectLst/>
                <a:latin typeface="Montserrat 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dirty="0">
              <a:solidFill>
                <a:schemeClr val="bg2">
                  <a:lumMod val="25000"/>
                </a:schemeClr>
              </a:solidFill>
              <a:effectLst/>
              <a:latin typeface="Montserrat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7A89CF-79B2-41EA-94FD-D873C102A9FB}"/>
              </a:ext>
            </a:extLst>
          </p:cNvPr>
          <p:cNvSpPr txBox="1"/>
          <p:nvPr/>
        </p:nvSpPr>
        <p:spPr>
          <a:xfrm>
            <a:off x="3432015" y="1893617"/>
            <a:ext cx="7380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lv-LV" dirty="0">
                <a:solidFill>
                  <a:schemeClr val="bg2">
                    <a:lumMod val="25000"/>
                  </a:schemeClr>
                </a:solidFill>
                <a:latin typeface="Montserrat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Ministru kabineta 2022. gada 9. augusta sēdē izskatītais informatīvais ziņojums </a:t>
            </a:r>
            <a:r>
              <a:rPr lang="lv-LV" b="1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«Par Valsts autoceļu sakārtošanas programmas 2014.–2023. gadam izpildi, valsts reģionālo un vietējo autoceļu būvniecības stratēģiju līdz 2027. gadam, kā arī valsts autoceļu tīkla </a:t>
            </a:r>
            <a:r>
              <a:rPr lang="lv-LV" b="1" dirty="0" err="1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izvērtējumu</a:t>
            </a:r>
            <a:r>
              <a:rPr lang="lv-LV" b="1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» (Nr.39/70.§)</a:t>
            </a:r>
            <a:endParaRPr lang="lv-L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8DB3DE-A766-0AD5-B147-056C64200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92" y="1865151"/>
            <a:ext cx="1737193" cy="124262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540A81-51AF-E9F1-2171-6C6944FF1CFD}"/>
              </a:ext>
            </a:extLst>
          </p:cNvPr>
          <p:cNvCxnSpPr>
            <a:cxnSpLocks/>
          </p:cNvCxnSpPr>
          <p:nvPr/>
        </p:nvCxnSpPr>
        <p:spPr>
          <a:xfrm>
            <a:off x="994629" y="1287919"/>
            <a:ext cx="10429461" cy="0"/>
          </a:xfrm>
          <a:prstGeom prst="line">
            <a:avLst/>
          </a:prstGeom>
          <a:ln w="254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858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FDC4D-0B96-9DB8-904A-C46FC53D0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8848AF7-4E79-1166-BFF3-A091B5F5F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279" y="1628203"/>
            <a:ext cx="10940333" cy="2387600"/>
          </a:xfrm>
        </p:spPr>
        <p:txBody>
          <a:bodyPr>
            <a:normAutofit/>
          </a:bodyPr>
          <a:lstStyle/>
          <a:p>
            <a:r>
              <a:rPr lang="lv-LV" sz="3600" b="1" cap="all" dirty="0">
                <a:latin typeface="Montserrat"/>
              </a:rPr>
              <a:t>Reģionālo un vietējo autoceļu būvdarbu plānošana</a:t>
            </a:r>
            <a:endParaRPr lang="lv-LV" sz="3600" b="1" cap="all" dirty="0"/>
          </a:p>
        </p:txBody>
      </p:sp>
    </p:spTree>
    <p:extLst>
      <p:ext uri="{BB962C8B-B14F-4D97-AF65-F5344CB8AC3E}">
        <p14:creationId xmlns:p14="http://schemas.microsoft.com/office/powerpoint/2010/main" val="2353817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AF7A17B-841D-4AC4-A069-5FDDF490F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80" y="282079"/>
            <a:ext cx="10507439" cy="1005840"/>
          </a:xfrm>
        </p:spPr>
        <p:txBody>
          <a:bodyPr>
            <a:noAutofit/>
          </a:bodyPr>
          <a:lstStyle/>
          <a:p>
            <a:pPr algn="ctr"/>
            <a:r>
              <a:rPr lang="lv-LV" sz="2800" b="1" dirty="0">
                <a:solidFill>
                  <a:srgbClr val="545454"/>
                </a:solidFill>
                <a:effectLst/>
                <a:latin typeface="Montserrat" panose="00000500000000000000" pitchFamily="50" charset="-70"/>
                <a:ea typeface="Calibri" panose="020F0502020204030204" pitchFamily="34" charset="0"/>
                <a:cs typeface="Calibri" panose="020F0502020204030204" pitchFamily="34" charset="0"/>
              </a:rPr>
              <a:t>Valsts reģionālo un vietējo autoceļu būvniecības stratēģija līdz 2027. gadam</a:t>
            </a:r>
            <a:endParaRPr lang="lv-LV" sz="2800" b="1" dirty="0">
              <a:solidFill>
                <a:srgbClr val="545454"/>
              </a:solidFill>
              <a:latin typeface="Montserrat" panose="00000500000000000000" pitchFamily="50" charset="-70"/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3DA6E65-003C-41E1-B2F6-4FBA6C49B21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33401" y="1536969"/>
            <a:ext cx="8190689" cy="51071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lv-LV" sz="2400" b="1" dirty="0">
                <a:solidFill>
                  <a:srgbClr val="545454"/>
                </a:solidFill>
                <a:effectLst/>
                <a:highlight>
                  <a:srgbClr val="FFB600"/>
                </a:highlight>
                <a:latin typeface="Montserrat"/>
                <a:ea typeface="Calibri" panose="020F0502020204030204" pitchFamily="34" charset="0"/>
                <a:cs typeface="Calibri"/>
              </a:rPr>
              <a:t>Mērķi:</a:t>
            </a:r>
            <a:r>
              <a:rPr lang="lv-LV" sz="2400" b="1" dirty="0">
                <a:solidFill>
                  <a:srgbClr val="545454"/>
                </a:solidFill>
                <a:highlight>
                  <a:srgbClr val="FFB600"/>
                </a:highlight>
                <a:latin typeface="Montserrat"/>
                <a:ea typeface="Calibri" panose="020F0502020204030204" pitchFamily="34" charset="0"/>
                <a:cs typeface="Calibri"/>
              </a:rPr>
              <a:t> </a:t>
            </a:r>
            <a:endParaRPr lang="lv-LV" sz="2400" b="1" dirty="0">
              <a:solidFill>
                <a:srgbClr val="545454"/>
              </a:solidFill>
              <a:highlight>
                <a:srgbClr val="FFB600"/>
              </a:highlight>
              <a:latin typeface="Montserrat" panose="00000500000000000000" pitchFamily="50" charset="-7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lv-LV" sz="2400" dirty="0">
                <a:solidFill>
                  <a:srgbClr val="545454"/>
                </a:solidFill>
                <a:effectLst/>
                <a:latin typeface="Montserrat"/>
                <a:ea typeface="Calibri" panose="020F0502020204030204" pitchFamily="34" charset="0"/>
                <a:cs typeface="Calibri"/>
              </a:rPr>
              <a:t>Labāka </a:t>
            </a:r>
            <a:r>
              <a:rPr lang="lv-LV" sz="2400" dirty="0">
                <a:solidFill>
                  <a:srgbClr val="545454"/>
                </a:solidFill>
                <a:latin typeface="Montserrat"/>
                <a:ea typeface="Calibri" panose="020F0502020204030204" pitchFamily="34" charset="0"/>
                <a:cs typeface="Calibri"/>
              </a:rPr>
              <a:t>reģionālā sasniedzamība</a:t>
            </a:r>
            <a:r>
              <a:rPr lang="lv-LV" sz="2400" dirty="0">
                <a:solidFill>
                  <a:srgbClr val="545454"/>
                </a:solidFill>
                <a:effectLst/>
                <a:latin typeface="Montserrat"/>
                <a:ea typeface="Calibri" panose="020F0502020204030204" pitchFamily="34" charset="0"/>
                <a:cs typeface="Calibri"/>
              </a:rPr>
              <a:t>, mobilitāte, tai skaitā starp administratīvo teritoriju centriem un TEN-T tīkla autoceļiem</a:t>
            </a:r>
          </a:p>
          <a:p>
            <a:pPr>
              <a:lnSpc>
                <a:spcPct val="107000"/>
              </a:lnSpc>
              <a:spcBef>
                <a:spcPts val="0"/>
              </a:spcBef>
              <a:buFontTx/>
              <a:buChar char="-"/>
            </a:pPr>
            <a:endParaRPr lang="lv-LV" sz="2400" dirty="0">
              <a:solidFill>
                <a:srgbClr val="545454"/>
              </a:solidFill>
              <a:effectLst/>
              <a:latin typeface="Montserrat"/>
              <a:ea typeface="Calibri" panose="020F0502020204030204" pitchFamily="34" charset="0"/>
              <a:cs typeface="Calibri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lv-LV" sz="2400" dirty="0">
                <a:solidFill>
                  <a:srgbClr val="545454"/>
                </a:solidFill>
                <a:effectLst/>
                <a:latin typeface="Montserrat"/>
                <a:ea typeface="Calibri" panose="020F0502020204030204" pitchFamily="34" charset="0"/>
                <a:cs typeface="Calibri"/>
              </a:rPr>
              <a:t>Vietējās sasniedzamības uzlabošana. Līdz 2027. gadam no katras apdzīvotas vietas, kurā atrodas pagasta pārvalde, viens ceļš ar </a:t>
            </a:r>
            <a:r>
              <a:rPr lang="lv-LV" sz="2400" dirty="0">
                <a:solidFill>
                  <a:srgbClr val="545454"/>
                </a:solidFill>
                <a:latin typeface="Montserrat"/>
                <a:ea typeface="Calibri" panose="020F0502020204030204" pitchFamily="34" charset="0"/>
                <a:cs typeface="Calibri"/>
              </a:rPr>
              <a:t>labu melno</a:t>
            </a:r>
            <a:r>
              <a:rPr lang="lv-LV" sz="2400" dirty="0">
                <a:solidFill>
                  <a:srgbClr val="545454"/>
                </a:solidFill>
                <a:effectLst/>
                <a:latin typeface="Montserrat"/>
                <a:ea typeface="Calibri" panose="020F0502020204030204" pitchFamily="34" charset="0"/>
                <a:cs typeface="Calibri"/>
              </a:rPr>
              <a:t> segumu.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lv-LV" sz="2000" dirty="0">
              <a:solidFill>
                <a:schemeClr val="bg2">
                  <a:lumMod val="25000"/>
                </a:schemeClr>
              </a:solidFill>
              <a:effectLst/>
              <a:latin typeface="Montserrat"/>
              <a:ea typeface="Calibri" panose="020F0502020204030204" pitchFamily="34" charset="0"/>
              <a:cs typeface="Calibri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lv-L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DEA97D-AED5-E73D-26B0-6CF8B6A15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29" y="1731523"/>
            <a:ext cx="1717618" cy="207088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C2CB178-0CA9-B0F0-DD62-32F6619D4C65}"/>
              </a:ext>
            </a:extLst>
          </p:cNvPr>
          <p:cNvCxnSpPr>
            <a:cxnSpLocks/>
          </p:cNvCxnSpPr>
          <p:nvPr/>
        </p:nvCxnSpPr>
        <p:spPr>
          <a:xfrm>
            <a:off x="994629" y="1287919"/>
            <a:ext cx="10429461" cy="0"/>
          </a:xfrm>
          <a:prstGeom prst="line">
            <a:avLst/>
          </a:prstGeom>
          <a:ln w="254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973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ttēls 5">
            <a:extLst>
              <a:ext uri="{FF2B5EF4-FFF2-40B4-BE49-F238E27FC236}">
                <a16:creationId xmlns:a16="http://schemas.microsoft.com/office/drawing/2014/main" id="{7B8417F3-6D00-C444-AF27-4CF5B97DD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6D36DE-58A7-E145-A15D-9DAEFB1642A2}"/>
              </a:ext>
            </a:extLst>
          </p:cNvPr>
          <p:cNvCxnSpPr>
            <a:cxnSpLocks/>
          </p:cNvCxnSpPr>
          <p:nvPr/>
        </p:nvCxnSpPr>
        <p:spPr>
          <a:xfrm>
            <a:off x="570271" y="1062146"/>
            <a:ext cx="11110285" cy="0"/>
          </a:xfrm>
          <a:prstGeom prst="line">
            <a:avLst/>
          </a:prstGeom>
          <a:ln w="254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CD1F135-E819-4A76-AD26-D0D1A3D918DC}"/>
              </a:ext>
            </a:extLst>
          </p:cNvPr>
          <p:cNvSpPr txBox="1"/>
          <p:nvPr/>
        </p:nvSpPr>
        <p:spPr>
          <a:xfrm>
            <a:off x="504780" y="430383"/>
            <a:ext cx="108373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lv-LV" sz="2800" b="1" dirty="0">
                <a:solidFill>
                  <a:srgbClr val="545454"/>
                </a:solidFill>
                <a:latin typeface="Montserrat" pitchFamily="2" charset="77"/>
                <a:ea typeface="Helvetica Light" charset="0"/>
                <a:cs typeface="Helvetica Light" charset="0"/>
              </a:rPr>
              <a:t>Reģionālo autoceļu uzdevumi un funkcijas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6EDD61-CCE5-00FF-BF80-9634D80E3491}"/>
              </a:ext>
            </a:extLst>
          </p:cNvPr>
          <p:cNvSpPr txBox="1"/>
          <p:nvPr/>
        </p:nvSpPr>
        <p:spPr>
          <a:xfrm>
            <a:off x="570272" y="1407581"/>
            <a:ext cx="111102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rgbClr val="545454"/>
                </a:solidFill>
                <a:highlight>
                  <a:srgbClr val="FFB600"/>
                </a:highlight>
                <a:latin typeface="Montserrat" pitchFamily="2" charset="77"/>
              </a:rPr>
              <a:t>Savieno</a:t>
            </a:r>
            <a:r>
              <a:rPr lang="lv-LV" sz="2400" b="1" dirty="0">
                <a:solidFill>
                  <a:srgbClr val="545454"/>
                </a:solidFill>
                <a:latin typeface="Montserrat" pitchFamily="2" charset="77"/>
              </a:rPr>
              <a:t> </a:t>
            </a:r>
            <a:r>
              <a:rPr lang="en-LV" sz="2400" dirty="0">
                <a:solidFill>
                  <a:srgbClr val="545454"/>
                </a:solidFill>
                <a:latin typeface="Montserrat" pitchFamily="2" charset="77"/>
              </a:rPr>
              <a:t>novadu administratīvos centrus savā starpā vai ar </a:t>
            </a:r>
            <a:r>
              <a:rPr lang="lv-LV" sz="2400" dirty="0">
                <a:solidFill>
                  <a:srgbClr val="545454"/>
                </a:solidFill>
                <a:latin typeface="Montserrat" pitchFamily="2" charset="77"/>
              </a:rPr>
              <a:t>valsts</a:t>
            </a:r>
            <a:r>
              <a:rPr lang="en-LV" sz="2400" dirty="0">
                <a:solidFill>
                  <a:srgbClr val="545454"/>
                </a:solidFill>
                <a:latin typeface="Montserrat" pitchFamily="2" charset="77"/>
              </a:rPr>
              <a:t>pilsētām vai galvaspilsētu, vai ar galvenajiem vai reģionālajiem autoceļiem</a:t>
            </a:r>
            <a:r>
              <a:rPr lang="lv-LV" sz="2400" dirty="0">
                <a:solidFill>
                  <a:srgbClr val="545454"/>
                </a:solidFill>
                <a:latin typeface="Montserrat" pitchFamily="2" charset="77"/>
              </a:rPr>
              <a:t>,</a:t>
            </a:r>
            <a:r>
              <a:rPr lang="en-LV" sz="2400" dirty="0">
                <a:solidFill>
                  <a:srgbClr val="545454"/>
                </a:solidFill>
                <a:latin typeface="Montserrat" pitchFamily="2" charset="77"/>
              </a:rPr>
              <a:t> vai savā starpā </a:t>
            </a:r>
            <a:r>
              <a:rPr lang="lv-LV" sz="2400" dirty="0" err="1">
                <a:solidFill>
                  <a:srgbClr val="545454"/>
                </a:solidFill>
                <a:latin typeface="Montserrat" pitchFamily="2" charset="77"/>
              </a:rPr>
              <a:t>valst</a:t>
            </a:r>
            <a:r>
              <a:rPr lang="en-LV" sz="2400" dirty="0">
                <a:solidFill>
                  <a:srgbClr val="545454"/>
                </a:solidFill>
                <a:latin typeface="Montserrat" pitchFamily="2" charset="77"/>
              </a:rPr>
              <a:t>spilsētas</a:t>
            </a:r>
            <a:r>
              <a:rPr lang="lv-LV" sz="2400" dirty="0">
                <a:solidFill>
                  <a:srgbClr val="545454"/>
                </a:solidFill>
                <a:latin typeface="Montserrat" pitchFamily="2" charset="77"/>
              </a:rPr>
              <a:t>.</a:t>
            </a:r>
          </a:p>
          <a:p>
            <a:endParaRPr lang="lv-LV" sz="2400" dirty="0">
              <a:solidFill>
                <a:srgbClr val="545454"/>
              </a:solidFill>
              <a:latin typeface="Montserrat" pitchFamily="2" charset="77"/>
            </a:endParaRPr>
          </a:p>
          <a:p>
            <a:r>
              <a:rPr lang="lv-LV" sz="2400" b="1" dirty="0">
                <a:solidFill>
                  <a:srgbClr val="545454"/>
                </a:solidFill>
                <a:highlight>
                  <a:srgbClr val="FFB600"/>
                </a:highlight>
                <a:latin typeface="Montserrat" pitchFamily="2" charset="77"/>
              </a:rPr>
              <a:t>Esošā situācija: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545454"/>
                </a:solidFill>
                <a:latin typeface="Montserrat" pitchFamily="2" charset="77"/>
              </a:rPr>
              <a:t>Kopējais valsts reģionālo ceļu garums – </a:t>
            </a:r>
            <a:r>
              <a:rPr lang="lv-LV" sz="2400" dirty="0">
                <a:solidFill>
                  <a:srgbClr val="545454"/>
                </a:solidFill>
                <a:highlight>
                  <a:srgbClr val="FFB600"/>
                </a:highlight>
                <a:latin typeface="Montserrat" pitchFamily="2" charset="77"/>
              </a:rPr>
              <a:t>5 46</a:t>
            </a:r>
            <a:r>
              <a:rPr lang="en-US" sz="2400" dirty="0">
                <a:solidFill>
                  <a:srgbClr val="545454"/>
                </a:solidFill>
                <a:highlight>
                  <a:srgbClr val="FFB600"/>
                </a:highlight>
                <a:latin typeface="Montserrat" pitchFamily="2" charset="77"/>
              </a:rPr>
              <a:t>2</a:t>
            </a:r>
            <a:r>
              <a:rPr lang="lv-LV" sz="2400" dirty="0">
                <a:solidFill>
                  <a:srgbClr val="545454"/>
                </a:solidFill>
                <a:highlight>
                  <a:srgbClr val="FFB600"/>
                </a:highlight>
                <a:latin typeface="Montserrat" pitchFamily="2" charset="77"/>
              </a:rPr>
              <a:t> km</a:t>
            </a:r>
            <a:r>
              <a:rPr lang="lv-LV" sz="2400" dirty="0">
                <a:solidFill>
                  <a:srgbClr val="545454"/>
                </a:solidFill>
                <a:latin typeface="Montserrat" pitchFamily="2" charset="77"/>
              </a:rPr>
              <a:t>, tai skaitā ar asfalta segumu – 4 </a:t>
            </a:r>
            <a:r>
              <a:rPr lang="en-US" sz="2400" dirty="0">
                <a:solidFill>
                  <a:srgbClr val="545454"/>
                </a:solidFill>
                <a:latin typeface="Montserrat" pitchFamily="2" charset="77"/>
              </a:rPr>
              <a:t>705</a:t>
            </a:r>
            <a:r>
              <a:rPr lang="lv-LV" sz="2400" dirty="0">
                <a:solidFill>
                  <a:srgbClr val="545454"/>
                </a:solidFill>
                <a:latin typeface="Montserrat" pitchFamily="2" charset="77"/>
              </a:rPr>
              <a:t> km, ar grants segumu – </a:t>
            </a:r>
            <a:r>
              <a:rPr lang="en-US" sz="2400" dirty="0">
                <a:solidFill>
                  <a:srgbClr val="545454"/>
                </a:solidFill>
                <a:latin typeface="Montserrat" pitchFamily="2" charset="77"/>
              </a:rPr>
              <a:t>7</a:t>
            </a:r>
            <a:r>
              <a:rPr lang="lv-LV" sz="2400" dirty="0">
                <a:solidFill>
                  <a:srgbClr val="545454"/>
                </a:solidFill>
                <a:latin typeface="Montserrat" pitchFamily="2" charset="77"/>
              </a:rPr>
              <a:t>12 km.</a:t>
            </a:r>
          </a:p>
          <a:p>
            <a:endParaRPr lang="lv-LV" sz="2400" dirty="0">
              <a:solidFill>
                <a:srgbClr val="545454"/>
              </a:solidFill>
              <a:latin typeface="Montserrat" pitchFamily="2" charset="77"/>
            </a:endParaRPr>
          </a:p>
          <a:p>
            <a:endParaRPr lang="en-LV" sz="24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54925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ttēls 5">
            <a:extLst>
              <a:ext uri="{FF2B5EF4-FFF2-40B4-BE49-F238E27FC236}">
                <a16:creationId xmlns:a16="http://schemas.microsoft.com/office/drawing/2014/main" id="{7B8417F3-6D00-C444-AF27-4CF5B97DD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6D36DE-58A7-E145-A15D-9DAEFB1642A2}"/>
              </a:ext>
            </a:extLst>
          </p:cNvPr>
          <p:cNvCxnSpPr>
            <a:cxnSpLocks/>
          </p:cNvCxnSpPr>
          <p:nvPr/>
        </p:nvCxnSpPr>
        <p:spPr>
          <a:xfrm>
            <a:off x="511444" y="1141659"/>
            <a:ext cx="11110285" cy="0"/>
          </a:xfrm>
          <a:prstGeom prst="line">
            <a:avLst/>
          </a:prstGeom>
          <a:ln w="254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CD1F135-E819-4A76-AD26-D0D1A3D918DC}"/>
              </a:ext>
            </a:extLst>
          </p:cNvPr>
          <p:cNvSpPr txBox="1"/>
          <p:nvPr/>
        </p:nvSpPr>
        <p:spPr>
          <a:xfrm>
            <a:off x="512731" y="433773"/>
            <a:ext cx="108373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lv-LV" sz="2800" b="1" dirty="0">
                <a:solidFill>
                  <a:srgbClr val="545454"/>
                </a:solidFill>
                <a:latin typeface="Montserrat" pitchFamily="2" charset="77"/>
                <a:ea typeface="Helvetica Light" charset="0"/>
                <a:cs typeface="Helvetica Light" charset="0"/>
              </a:rPr>
              <a:t>Reģionālo autoceļu prioritātes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BA1262-D63C-5D27-8CD5-C7485C486B13}"/>
              </a:ext>
            </a:extLst>
          </p:cNvPr>
          <p:cNvSpPr txBox="1"/>
          <p:nvPr/>
        </p:nvSpPr>
        <p:spPr>
          <a:xfrm>
            <a:off x="405668" y="1702522"/>
            <a:ext cx="552572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b="1" cap="all" dirty="0">
                <a:solidFill>
                  <a:srgbClr val="545454"/>
                </a:solidFill>
                <a:highlight>
                  <a:srgbClr val="FFB600"/>
                </a:highlight>
                <a:latin typeface="Montserrat" pitchFamily="2" charset="77"/>
                <a:ea typeface="Helvetica Light" charset="0"/>
                <a:cs typeface="Helvetica Light" charset="0"/>
              </a:rPr>
              <a:t>Primāri atjaunojamie</a:t>
            </a:r>
            <a:endParaRPr lang="lv-LV" sz="2000" b="1" dirty="0">
              <a:solidFill>
                <a:srgbClr val="545454"/>
              </a:solidFill>
              <a:highlight>
                <a:srgbClr val="FFB600"/>
              </a:highlight>
              <a:latin typeface="Montserrat" pitchFamily="2" charset="77"/>
              <a:ea typeface="Helvetica Light" charset="0"/>
              <a:cs typeface="Helvetica Light" charset="0"/>
            </a:endParaRPr>
          </a:p>
          <a:p>
            <a:pPr algn="ctr"/>
            <a:endParaRPr lang="lv-LV" sz="2400" dirty="0">
              <a:solidFill>
                <a:srgbClr val="545454"/>
              </a:solidFill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>
                <a:solidFill>
                  <a:srgbClr val="545454"/>
                </a:solidFill>
                <a:latin typeface="Montserrat" pitchFamily="2" charset="77"/>
              </a:rPr>
              <a:t>Savieno </a:t>
            </a:r>
            <a:r>
              <a:rPr lang="lv-LV" sz="2000" dirty="0" err="1">
                <a:solidFill>
                  <a:srgbClr val="545454"/>
                </a:solidFill>
                <a:latin typeface="Montserrat" pitchFamily="2" charset="77"/>
              </a:rPr>
              <a:t>valstspilsētas</a:t>
            </a:r>
            <a:r>
              <a:rPr lang="lv-LV" sz="2000" dirty="0">
                <a:solidFill>
                  <a:srgbClr val="545454"/>
                </a:solidFill>
                <a:latin typeface="Montserrat" pitchFamily="2" charset="77"/>
              </a:rPr>
              <a:t> vai novadu administratīvos centrus savā starpā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2000" dirty="0">
              <a:solidFill>
                <a:srgbClr val="545454"/>
              </a:solidFill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>
                <a:solidFill>
                  <a:srgbClr val="545454"/>
                </a:solidFill>
                <a:latin typeface="Montserrat" pitchFamily="2" charset="77"/>
              </a:rPr>
              <a:t>Nodrošina pārrobežu savienojumus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2000" dirty="0">
              <a:solidFill>
                <a:srgbClr val="545454"/>
              </a:solidFill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>
                <a:solidFill>
                  <a:srgbClr val="545454"/>
                </a:solidFill>
                <a:latin typeface="Montserrat" pitchFamily="2" charset="77"/>
              </a:rPr>
              <a:t>Satiksmes intensitāte ~ 1200 </a:t>
            </a:r>
            <a:r>
              <a:rPr lang="lv-LV" sz="2000" dirty="0" err="1">
                <a:solidFill>
                  <a:srgbClr val="545454"/>
                </a:solidFill>
                <a:latin typeface="Montserrat" pitchFamily="2" charset="77"/>
              </a:rPr>
              <a:t>trl</a:t>
            </a:r>
            <a:r>
              <a:rPr lang="lv-LV" sz="2000" dirty="0">
                <a:solidFill>
                  <a:srgbClr val="545454"/>
                </a:solidFill>
                <a:latin typeface="Montserrat" pitchFamily="2" charset="77"/>
              </a:rPr>
              <a:t>./</a:t>
            </a:r>
            <a:r>
              <a:rPr lang="lv-LV" sz="2000" dirty="0" err="1">
                <a:solidFill>
                  <a:srgbClr val="545454"/>
                </a:solidFill>
                <a:latin typeface="Montserrat" pitchFamily="2" charset="77"/>
              </a:rPr>
              <a:t>dnn</a:t>
            </a:r>
            <a:r>
              <a:rPr lang="lv-LV" sz="2000" dirty="0">
                <a:solidFill>
                  <a:srgbClr val="545454"/>
                </a:solidFill>
                <a:latin typeface="Montserrat" pitchFamily="2" charset="77"/>
              </a:rPr>
              <a:t>, kravas transports ~ 125 </a:t>
            </a:r>
            <a:r>
              <a:rPr lang="lv-LV" sz="2000" dirty="0" err="1">
                <a:solidFill>
                  <a:srgbClr val="545454"/>
                </a:solidFill>
                <a:latin typeface="Montserrat" pitchFamily="2" charset="77"/>
              </a:rPr>
              <a:t>trl</a:t>
            </a:r>
            <a:r>
              <a:rPr lang="lv-LV" sz="2000" dirty="0">
                <a:solidFill>
                  <a:srgbClr val="545454"/>
                </a:solidFill>
                <a:latin typeface="Montserrat" pitchFamily="2" charset="77"/>
              </a:rPr>
              <a:t>./</a:t>
            </a:r>
            <a:r>
              <a:rPr lang="lv-LV" sz="2000" dirty="0" err="1">
                <a:solidFill>
                  <a:srgbClr val="545454"/>
                </a:solidFill>
                <a:latin typeface="Montserrat" pitchFamily="2" charset="77"/>
              </a:rPr>
              <a:t>dnn</a:t>
            </a:r>
            <a:endParaRPr lang="lv-LV" sz="2000" dirty="0">
              <a:solidFill>
                <a:srgbClr val="545454"/>
              </a:solidFill>
              <a:latin typeface="Montserrat" pitchFamily="2" charset="77"/>
            </a:endParaRPr>
          </a:p>
          <a:p>
            <a:pPr algn="ctr"/>
            <a:endParaRPr lang="lv-LV" sz="2000" dirty="0">
              <a:solidFill>
                <a:schemeClr val="bg2">
                  <a:lumMod val="25000"/>
                </a:schemeClr>
              </a:solidFill>
              <a:latin typeface="Montserrat" pitchFamily="2" charset="77"/>
            </a:endParaRPr>
          </a:p>
          <a:p>
            <a:pPr algn="ctr"/>
            <a:endParaRPr lang="lv-LV" sz="2000" dirty="0">
              <a:solidFill>
                <a:schemeClr val="bg2">
                  <a:lumMod val="25000"/>
                </a:schemeClr>
              </a:solidFill>
              <a:latin typeface="Montserrat" pitchFamily="2" charset="77"/>
            </a:endParaRPr>
          </a:p>
          <a:p>
            <a:pPr algn="ctr"/>
            <a:endParaRPr lang="en-LV" sz="2000" dirty="0">
              <a:solidFill>
                <a:schemeClr val="bg2">
                  <a:lumMod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D99562-2761-1B40-F877-9B89365D9508}"/>
              </a:ext>
            </a:extLst>
          </p:cNvPr>
          <p:cNvSpPr txBox="1"/>
          <p:nvPr/>
        </p:nvSpPr>
        <p:spPr>
          <a:xfrm>
            <a:off x="6248554" y="1702522"/>
            <a:ext cx="520857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000" b="1" cap="all" dirty="0">
                <a:solidFill>
                  <a:srgbClr val="545454"/>
                </a:solidFill>
                <a:highlight>
                  <a:srgbClr val="FFB600"/>
                </a:highlight>
                <a:latin typeface="Montserrat" pitchFamily="2" charset="77"/>
                <a:ea typeface="Helvetica Light" charset="0"/>
                <a:cs typeface="Helvetica Light" charset="0"/>
              </a:rPr>
              <a:t>sekundāri atjaunojamie</a:t>
            </a:r>
            <a:endParaRPr lang="lv-LV" sz="2000" b="1" dirty="0">
              <a:solidFill>
                <a:srgbClr val="545454"/>
              </a:solidFill>
              <a:highlight>
                <a:srgbClr val="FFB600"/>
              </a:highlight>
              <a:latin typeface="Montserrat" pitchFamily="2" charset="77"/>
              <a:ea typeface="Helvetica Light" charset="0"/>
              <a:cs typeface="Helvetica Light" charset="0"/>
            </a:endParaRPr>
          </a:p>
          <a:p>
            <a:pPr algn="ctr"/>
            <a:endParaRPr lang="lv-LV" sz="2000" dirty="0">
              <a:solidFill>
                <a:srgbClr val="545454"/>
              </a:solidFill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>
                <a:solidFill>
                  <a:srgbClr val="545454"/>
                </a:solidFill>
                <a:latin typeface="Montserrat" pitchFamily="2" charset="77"/>
              </a:rPr>
              <a:t>Savieno citus reģionālos autoceļus, kuri savukārt savieno reģionālos centrus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2000" dirty="0">
              <a:solidFill>
                <a:srgbClr val="545454"/>
              </a:solidFill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>
                <a:solidFill>
                  <a:srgbClr val="545454"/>
                </a:solidFill>
                <a:latin typeface="Montserrat" pitchFamily="2" charset="77"/>
              </a:rPr>
              <a:t>Kalpo kā galvenajam autoceļam alternatīvs maršruts reģionālo centru sasniedzamībai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2000" dirty="0">
              <a:solidFill>
                <a:srgbClr val="545454"/>
              </a:solidFill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>
                <a:solidFill>
                  <a:srgbClr val="545454"/>
                </a:solidFill>
                <a:latin typeface="Montserrat" pitchFamily="2" charset="77"/>
              </a:rPr>
              <a:t>Satiksmes intensitāte ~ 500 </a:t>
            </a:r>
            <a:r>
              <a:rPr lang="lv-LV" sz="2000" dirty="0" err="1">
                <a:solidFill>
                  <a:srgbClr val="545454"/>
                </a:solidFill>
                <a:latin typeface="Montserrat" pitchFamily="2" charset="77"/>
              </a:rPr>
              <a:t>trl</a:t>
            </a:r>
            <a:r>
              <a:rPr lang="lv-LV" sz="2000" dirty="0">
                <a:solidFill>
                  <a:srgbClr val="545454"/>
                </a:solidFill>
                <a:latin typeface="Montserrat" pitchFamily="2" charset="77"/>
              </a:rPr>
              <a:t>./</a:t>
            </a:r>
            <a:r>
              <a:rPr lang="lv-LV" sz="2000" dirty="0" err="1">
                <a:solidFill>
                  <a:srgbClr val="545454"/>
                </a:solidFill>
                <a:latin typeface="Montserrat" pitchFamily="2" charset="77"/>
              </a:rPr>
              <a:t>dnn</a:t>
            </a:r>
            <a:r>
              <a:rPr lang="lv-LV" sz="2000" dirty="0">
                <a:solidFill>
                  <a:srgbClr val="545454"/>
                </a:solidFill>
                <a:latin typeface="Montserrat" pitchFamily="2" charset="77"/>
              </a:rPr>
              <a:t>, kravas transports ~ 75 </a:t>
            </a:r>
            <a:r>
              <a:rPr lang="lv-LV" sz="2000" dirty="0" err="1">
                <a:solidFill>
                  <a:srgbClr val="545454"/>
                </a:solidFill>
                <a:latin typeface="Montserrat" pitchFamily="2" charset="77"/>
              </a:rPr>
              <a:t>trl</a:t>
            </a:r>
            <a:r>
              <a:rPr lang="lv-LV" sz="2000" dirty="0">
                <a:solidFill>
                  <a:srgbClr val="545454"/>
                </a:solidFill>
                <a:latin typeface="Montserrat" pitchFamily="2" charset="77"/>
              </a:rPr>
              <a:t>./</a:t>
            </a:r>
            <a:r>
              <a:rPr lang="lv-LV" sz="2000" dirty="0" err="1">
                <a:solidFill>
                  <a:srgbClr val="545454"/>
                </a:solidFill>
                <a:latin typeface="Montserrat" pitchFamily="2" charset="77"/>
              </a:rPr>
              <a:t>dnn</a:t>
            </a:r>
            <a:endParaRPr lang="lv-LV" sz="2000" dirty="0">
              <a:solidFill>
                <a:srgbClr val="545454"/>
              </a:solidFill>
              <a:latin typeface="Montserrat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3A7EDD-AD90-2A4F-D393-648F00945279}"/>
              </a:ext>
            </a:extLst>
          </p:cNvPr>
          <p:cNvSpPr txBox="1"/>
          <p:nvPr/>
        </p:nvSpPr>
        <p:spPr>
          <a:xfrm>
            <a:off x="3048761" y="5713525"/>
            <a:ext cx="6094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000" b="1" dirty="0">
                <a:solidFill>
                  <a:srgbClr val="545454"/>
                </a:solidFill>
                <a:highlight>
                  <a:srgbClr val="F7B513"/>
                </a:highlight>
                <a:latin typeface="Montserrat"/>
                <a:ea typeface="Calibri" panose="020F0502020204030204" pitchFamily="34" charset="0"/>
                <a:cs typeface="Calibri"/>
              </a:rPr>
              <a:t>K</a:t>
            </a:r>
            <a:r>
              <a:rPr lang="lv-LV" sz="2000" b="1" dirty="0">
                <a:solidFill>
                  <a:srgbClr val="545454"/>
                </a:solidFill>
                <a:effectLst/>
                <a:highlight>
                  <a:srgbClr val="F7B513"/>
                </a:highlight>
                <a:latin typeface="Montserrat"/>
                <a:ea typeface="Calibri" panose="020F0502020204030204" pitchFamily="34" charset="0"/>
                <a:cs typeface="Calibri"/>
              </a:rPr>
              <a:t>opējais šī tīkla garums 3 </a:t>
            </a:r>
            <a:r>
              <a:rPr lang="lv-LV" sz="2000" b="1" dirty="0">
                <a:solidFill>
                  <a:srgbClr val="545454"/>
                </a:solidFill>
                <a:highlight>
                  <a:srgbClr val="F7B513"/>
                </a:highlight>
                <a:latin typeface="Montserrat"/>
                <a:ea typeface="Calibri" panose="020F0502020204030204" pitchFamily="34" charset="0"/>
                <a:cs typeface="Calibri"/>
              </a:rPr>
              <a:t>379</a:t>
            </a:r>
            <a:r>
              <a:rPr lang="lv-LV" sz="2000" b="1" dirty="0">
                <a:solidFill>
                  <a:srgbClr val="545454"/>
                </a:solidFill>
                <a:effectLst/>
                <a:highlight>
                  <a:srgbClr val="F7B513"/>
                </a:highlight>
                <a:latin typeface="Montserrat"/>
                <a:ea typeface="Calibri" panose="020F0502020204030204" pitchFamily="34" charset="0"/>
                <a:cs typeface="Calibri"/>
              </a:rPr>
              <a:t> km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042025-A70B-C754-580C-46C3A3F72D7E}"/>
              </a:ext>
            </a:extLst>
          </p:cNvPr>
          <p:cNvCxnSpPr>
            <a:cxnSpLocks/>
          </p:cNvCxnSpPr>
          <p:nvPr/>
        </p:nvCxnSpPr>
        <p:spPr>
          <a:xfrm>
            <a:off x="6095999" y="1292322"/>
            <a:ext cx="0" cy="4050933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960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57C9FE4-802C-47E1-9526-52947BFD0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290" y="130412"/>
            <a:ext cx="11224260" cy="67960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57EC08C-06B1-EB02-A910-4FBFD61729B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40989" y="0"/>
            <a:ext cx="11710022" cy="6858000"/>
            <a:chOff x="240989" y="0"/>
            <a:chExt cx="11710022" cy="6858000"/>
          </a:xfrm>
        </p:grpSpPr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0A32DD60-E01E-3443-9386-C5DCAD84DA5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989" y="0"/>
              <a:ext cx="11710022" cy="6858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335DE52-F817-FEC0-70DB-C488EAF802C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1040" y="304800"/>
              <a:ext cx="3200400" cy="447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1F7AE71-3D01-88D3-1534-639C2B5E18C9}"/>
              </a:ext>
            </a:extLst>
          </p:cNvPr>
          <p:cNvSpPr txBox="1"/>
          <p:nvPr/>
        </p:nvSpPr>
        <p:spPr>
          <a:xfrm>
            <a:off x="415290" y="290175"/>
            <a:ext cx="51738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200" b="1" dirty="0">
                <a:solidFill>
                  <a:srgbClr val="545454"/>
                </a:solidFill>
                <a:latin typeface="Montserrat" pitchFamily="2" charset="77"/>
                <a:ea typeface="Helvetica Light" charset="0"/>
                <a:cs typeface="Helvetica Light" charset="0"/>
              </a:rPr>
              <a:t>Reģionālie autoceļi</a:t>
            </a:r>
            <a:endParaRPr lang="lv-LV" sz="2200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04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ttēls 5">
            <a:extLst>
              <a:ext uri="{FF2B5EF4-FFF2-40B4-BE49-F238E27FC236}">
                <a16:creationId xmlns:a16="http://schemas.microsoft.com/office/drawing/2014/main" id="{7B8417F3-6D00-C444-AF27-4CF5B97DD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0" y="6257109"/>
            <a:ext cx="1573357" cy="318019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6D36DE-58A7-E145-A15D-9DAEFB1642A2}"/>
              </a:ext>
            </a:extLst>
          </p:cNvPr>
          <p:cNvCxnSpPr>
            <a:cxnSpLocks/>
          </p:cNvCxnSpPr>
          <p:nvPr/>
        </p:nvCxnSpPr>
        <p:spPr>
          <a:xfrm>
            <a:off x="702000" y="1185498"/>
            <a:ext cx="11110285" cy="0"/>
          </a:xfrm>
          <a:prstGeom prst="line">
            <a:avLst/>
          </a:prstGeom>
          <a:ln w="254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CD1F135-E819-4A76-AD26-D0D1A3D918DC}"/>
              </a:ext>
            </a:extLst>
          </p:cNvPr>
          <p:cNvSpPr txBox="1"/>
          <p:nvPr/>
        </p:nvSpPr>
        <p:spPr>
          <a:xfrm>
            <a:off x="652667" y="606088"/>
            <a:ext cx="108373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lv-LV" sz="2800" b="1" dirty="0">
                <a:solidFill>
                  <a:srgbClr val="545454"/>
                </a:solidFill>
                <a:latin typeface="Montserrat" pitchFamily="2" charset="77"/>
                <a:ea typeface="Helvetica Light" charset="0"/>
                <a:cs typeface="Helvetica Light" charset="0"/>
              </a:rPr>
              <a:t>Vietējo autoceļu uzdevumi un funkcijas </a:t>
            </a:r>
          </a:p>
          <a:p>
            <a:pPr>
              <a:lnSpc>
                <a:spcPct val="100000"/>
              </a:lnSpc>
            </a:pPr>
            <a:endParaRPr lang="lv-LV" sz="2800" b="1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  <a:ea typeface="Helvetica Light" charset="0"/>
              <a:cs typeface="Helvetica Light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6EDD61-CCE5-00FF-BF80-9634D80E3491}"/>
              </a:ext>
            </a:extLst>
          </p:cNvPr>
          <p:cNvSpPr txBox="1"/>
          <p:nvPr/>
        </p:nvSpPr>
        <p:spPr>
          <a:xfrm>
            <a:off x="702000" y="1709451"/>
            <a:ext cx="1111028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rgbClr val="545454"/>
                </a:solidFill>
                <a:highlight>
                  <a:srgbClr val="FFB600"/>
                </a:highlight>
                <a:latin typeface="Montserrat" pitchFamily="2" charset="77"/>
              </a:rPr>
              <a:t>Savieno</a:t>
            </a:r>
            <a:r>
              <a:rPr lang="lv-LV" sz="2400" b="1" dirty="0">
                <a:solidFill>
                  <a:srgbClr val="545454"/>
                </a:solidFill>
                <a:latin typeface="Montserrat" pitchFamily="2" charset="77"/>
              </a:rPr>
              <a:t> </a:t>
            </a:r>
            <a:r>
              <a:rPr lang="en-LV" sz="2400" dirty="0">
                <a:solidFill>
                  <a:srgbClr val="545454"/>
                </a:solidFill>
                <a:latin typeface="Montserrat" pitchFamily="2" charset="77"/>
              </a:rPr>
              <a:t>novadu administratīvos centrus </a:t>
            </a:r>
            <a:r>
              <a:rPr lang="lv-LV" sz="2400" dirty="0">
                <a:solidFill>
                  <a:srgbClr val="545454"/>
                </a:solidFill>
                <a:latin typeface="Montserrat" pitchFamily="2" charset="77"/>
              </a:rPr>
              <a:t>ar novada pilsētām, novada apdzīvotām teritorijām, kurās atrodas pagastu pārvaldes, ciemiem vai citiem valsts autoceļiem vai savā starpā atsevišķu novadu administratīvos centrus.</a:t>
            </a:r>
          </a:p>
          <a:p>
            <a:endParaRPr lang="lv-LV" sz="2400" dirty="0">
              <a:solidFill>
                <a:srgbClr val="545454"/>
              </a:solidFill>
              <a:latin typeface="Montserrat" pitchFamily="2" charset="77"/>
            </a:endParaRPr>
          </a:p>
          <a:p>
            <a:r>
              <a:rPr lang="lv-LV" sz="2400" b="1" dirty="0">
                <a:solidFill>
                  <a:srgbClr val="545454"/>
                </a:solidFill>
                <a:highlight>
                  <a:srgbClr val="FFB600"/>
                </a:highlight>
                <a:latin typeface="Montserrat" pitchFamily="2" charset="77"/>
              </a:rPr>
              <a:t>Esošā situācija</a:t>
            </a:r>
          </a:p>
          <a:p>
            <a:r>
              <a:rPr lang="lv-LV" sz="2400" dirty="0">
                <a:solidFill>
                  <a:srgbClr val="545454"/>
                </a:solidFill>
                <a:latin typeface="Montserrat" pitchFamily="2" charset="77"/>
              </a:rPr>
              <a:t>Kopējais valsts vietējo ceļu garums – 12 824 km, tai skaitā ar asfalta segumu – 3 332 km, ar grants segumu – 9 492 km.</a:t>
            </a:r>
          </a:p>
          <a:p>
            <a:endParaRPr lang="lv-LV" sz="2400" dirty="0">
              <a:solidFill>
                <a:srgbClr val="545454"/>
              </a:solidFill>
              <a:latin typeface="Montserrat" pitchFamily="2" charset="77"/>
            </a:endParaRPr>
          </a:p>
          <a:p>
            <a:endParaRPr lang="en-LV" sz="28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0829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VC prezentacija nr3" id="{B045C19E-9F88-4AB5-AD6C-54B74D6FC361}" vid="{167F85FC-1791-4822-872B-551A9AF0ED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7DE2BD6551DF4FB949C9F8148D263F" ma:contentTypeVersion="10" ma:contentTypeDescription="Create a new document." ma:contentTypeScope="" ma:versionID="5dc34eb652b95f8dc01869f012fff205">
  <xsd:schema xmlns:xsd="http://www.w3.org/2001/XMLSchema" xmlns:xs="http://www.w3.org/2001/XMLSchema" xmlns:p="http://schemas.microsoft.com/office/2006/metadata/properties" xmlns:ns2="702b598c-938f-4b65-badd-05515d54a59b" xmlns:ns3="5d7a0d2d-0ff1-46f8-a686-5f9d93fdf6af" targetNamespace="http://schemas.microsoft.com/office/2006/metadata/properties" ma:root="true" ma:fieldsID="0f0efd9d9a85b7e3b1aa1a35aad90776" ns2:_="" ns3:_="">
    <xsd:import namespace="702b598c-938f-4b65-badd-05515d54a59b"/>
    <xsd:import namespace="5d7a0d2d-0ff1-46f8-a686-5f9d93fdf6a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b598c-938f-4b65-badd-05515d54a5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7a0d2d-0ff1-46f8-a686-5f9d93fdf6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06F1A0-65B3-4864-81D8-C08EBB1C28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B2221F-E122-4742-97F8-86C6CAB621BE}">
  <ds:schemaRefs>
    <ds:schemaRef ds:uri="5d7a0d2d-0ff1-46f8-a686-5f9d93fdf6af"/>
    <ds:schemaRef ds:uri="702b598c-938f-4b65-badd-05515d54a59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5A877C4-B2C7-434D-B519-4F08FDB382D9}">
  <ds:schemaRefs>
    <ds:schemaRef ds:uri="5d7a0d2d-0ff1-46f8-a686-5f9d93fdf6af"/>
    <ds:schemaRef ds:uri="702b598c-938f-4b65-badd-05515d54a59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dizains</Template>
  <TotalTime>530</TotalTime>
  <Words>688</Words>
  <Application>Microsoft Office PowerPoint</Application>
  <PresentationFormat>Widescreen</PresentationFormat>
  <Paragraphs>124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Montserrat</vt:lpstr>
      <vt:lpstr>Montserrat </vt:lpstr>
      <vt:lpstr>Montserrat Light</vt:lpstr>
      <vt:lpstr>Montserrat Medium</vt:lpstr>
      <vt:lpstr>Office dizains</vt:lpstr>
      <vt:lpstr>VALSTS REĢIONĀLO UN VIETĒJO AUTOCEĻU  BŪVDARBI</vt:lpstr>
      <vt:lpstr>Būvdarbu plānošana</vt:lpstr>
      <vt:lpstr>Būvdarbu plānošana</vt:lpstr>
      <vt:lpstr>Reģionālo un vietējo autoceļu būvdarbu plānošana</vt:lpstr>
      <vt:lpstr>Valsts reģionālo un vietējo autoceļu būvniecības stratēģija līdz 2027. gadam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STRATĒĢIJAS 2027 IZPILDE LĪDZ ŠIM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Stratēģijas 2027 pārskatīšana</vt:lpstr>
      <vt:lpstr>PowerPoint Presentation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2019.gads. Rezultāti</dc:title>
  <dc:creator>Microsoft Office User</dc:creator>
  <cp:lastModifiedBy>Jana Ozoliņa</cp:lastModifiedBy>
  <cp:revision>44</cp:revision>
  <cp:lastPrinted>2023-12-06T07:57:58Z</cp:lastPrinted>
  <dcterms:created xsi:type="dcterms:W3CDTF">2020-01-25T16:15:21Z</dcterms:created>
  <dcterms:modified xsi:type="dcterms:W3CDTF">2024-08-13T13:51:42Z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0x0101005B7DE2BD6551DF4FB949C9F8148D263F</vt:lpwstr>
  </property>
</Properties>
</file>