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88" r:id="rId3"/>
    <p:sldId id="291" r:id="rId4"/>
    <p:sldId id="267" r:id="rId5"/>
    <p:sldId id="289" r:id="rId6"/>
    <p:sldId id="286" r:id="rId7"/>
    <p:sldId id="292" r:id="rId8"/>
    <p:sldId id="293" r:id="rId9"/>
    <p:sldId id="294" r:id="rId10"/>
    <p:sldId id="295" r:id="rId11"/>
    <p:sldId id="296" r:id="rId12"/>
    <p:sldId id="274" r:id="rId13"/>
  </p:sldIdLst>
  <p:sldSz cx="9144000" cy="5143500" type="screen16x9"/>
  <p:notesSz cx="6858000" cy="9144000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Vidējs stils 2 - izcēlum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Vidējs stils 2 - izcēlum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43"/>
    <p:restoredTop sz="93557" autoAdjust="0"/>
  </p:normalViewPr>
  <p:slideViewPr>
    <p:cSldViewPr snapToGrid="0" snapToObjects="1">
      <p:cViewPr varScale="1">
        <p:scale>
          <a:sx n="167" d="100"/>
          <a:sy n="167" d="100"/>
        </p:scale>
        <p:origin x="186" y="1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BE964E-9C39-3C49-AA3C-1DEC2C16E9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3CE2F-936C-0F48-86EB-82744A19432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E5DA71-AD26-9A49-80A9-F29E66729191}" type="datetimeFigureOut">
              <a:rPr lang="lv-LV" altLang="lv-LV"/>
              <a:pPr>
                <a:defRPr/>
              </a:pPr>
              <a:t>14.08.2024</a:t>
            </a:fld>
            <a:endParaRPr lang="lv-LV" altLang="lv-LV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FE6E004-3590-8D4A-81E2-2D0C4C8F36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8014F86-C55B-8846-86B0-73D6539AAC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51F03-A5D8-5D45-9909-5766813137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0C637-3CF8-6E44-AC6D-F543E1329E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EC814D1-70A8-6F41-8C4D-91D0DE9A9AB7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94344991-F404-6047-90ED-C7A266A18F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483" y="0"/>
            <a:ext cx="2545034" cy="280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F7532285-D0F2-4A4C-890D-C7226BC9C0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6100"/>
            <a:ext cx="914400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56B1AD4-C79B-234F-BBE1-B24B6C038225}"/>
              </a:ext>
            </a:extLst>
          </p:cNvPr>
          <p:cNvSpPr txBox="1">
            <a:spLocks/>
          </p:cNvSpPr>
          <p:nvPr userDrawn="1"/>
        </p:nvSpPr>
        <p:spPr>
          <a:xfrm>
            <a:off x="685802" y="3543303"/>
            <a:ext cx="7772400" cy="777479"/>
          </a:xfrm>
          <a:prstGeom prst="rect">
            <a:avLst/>
          </a:prstGeom>
        </p:spPr>
        <p:txBody>
          <a:bodyPr lIns="93957" tIns="46980" rIns="93957" bIns="46980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2" y="2628902"/>
            <a:ext cx="7772400" cy="720332"/>
          </a:xfrm>
        </p:spPr>
        <p:txBody>
          <a:bodyPr anchor="t">
            <a:normAutofit/>
          </a:bodyPr>
          <a:lstStyle>
            <a:lvl1pPr algn="ctr">
              <a:defRPr sz="28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2" y="3543300"/>
            <a:ext cx="7772400" cy="685800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2" y="4320779"/>
            <a:ext cx="7772400" cy="479822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995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8E8838F2-65B2-374C-859F-CE47F9F07E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1271098-A84A-1846-9C58-5587706CA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A205C238-48A1-C54D-A6D4-170DA357DB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5F2FB63D-5E72-DC40-822A-242CA5E7A3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22">
            <a:extLst>
              <a:ext uri="{FF2B5EF4-FFF2-40B4-BE49-F238E27FC236}">
                <a16:creationId xmlns:a16="http://schemas.microsoft.com/office/drawing/2014/main" id="{78B44F43-3E82-3F4C-AA2C-63A585194E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8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AAE505E-B21B-C244-B9D9-416EB3DB86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0800" y="1233488"/>
            <a:ext cx="6096000" cy="1635125"/>
          </a:xfrm>
        </p:spPr>
        <p:txBody>
          <a:bodyPr/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894" indent="0">
              <a:buNone/>
              <a:defRPr/>
            </a:lvl2pPr>
            <a:lvl3pPr marL="939788" indent="0">
              <a:buNone/>
              <a:defRPr/>
            </a:lvl3pPr>
            <a:lvl4pPr marL="1409684" indent="0">
              <a:buNone/>
              <a:defRPr/>
            </a:lvl4pPr>
            <a:lvl5pPr marL="1879578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D0DA838-0E7B-C24A-A054-5FE70FA1C4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0800" y="3073398"/>
            <a:ext cx="6096000" cy="334820"/>
          </a:xfrm>
        </p:spPr>
        <p:txBody>
          <a:bodyPr/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894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39788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09684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79578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 err="1"/>
              <a:t>Vārds</a:t>
            </a:r>
            <a:r>
              <a:rPr lang="en-GB" dirty="0"/>
              <a:t>, </a:t>
            </a:r>
            <a:r>
              <a:rPr lang="en-GB" dirty="0" err="1"/>
              <a:t>uzvārds</a:t>
            </a:r>
            <a:endParaRPr lang="lv-LV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D05E568-A2E5-B041-BAAA-1C40290DAF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90800" y="3502889"/>
            <a:ext cx="6096000" cy="334820"/>
          </a:xfrm>
        </p:spPr>
        <p:txBody>
          <a:bodyPr/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894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39788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09684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79578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 err="1"/>
              <a:t>Ieņemamais</a:t>
            </a:r>
            <a:r>
              <a:rPr lang="en-GB" dirty="0"/>
              <a:t> </a:t>
            </a:r>
            <a:r>
              <a:rPr lang="en-GB" dirty="0" err="1"/>
              <a:t>amats</a:t>
            </a:r>
            <a:endParaRPr lang="lv-LV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A265D1A6-5CF4-F748-B1C6-AA94AFCF9F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800" y="3932380"/>
            <a:ext cx="6096000" cy="334820"/>
          </a:xfrm>
        </p:spPr>
        <p:txBody>
          <a:bodyPr/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894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39788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09684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79578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 err="1"/>
              <a:t>Kontakti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101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A1D37585-5679-524D-8A3C-B71CEE3AA7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6100"/>
            <a:ext cx="914400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2" y="3543300"/>
            <a:ext cx="7772400" cy="685800"/>
          </a:xfrm>
        </p:spPr>
        <p:txBody>
          <a:bodyPr>
            <a:normAutofit/>
          </a:bodyPr>
          <a:lstStyle>
            <a:lvl1pPr marL="0" indent="0" algn="ctr">
              <a:buNone/>
              <a:defRPr sz="140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2" y="4320779"/>
            <a:ext cx="7772400" cy="479822"/>
          </a:xfrm>
        </p:spPr>
        <p:txBody>
          <a:bodyPr>
            <a:normAutofit/>
          </a:bodyPr>
          <a:lstStyle>
            <a:lvl1pPr marL="0" indent="0" algn="ctr">
              <a:buNone/>
              <a:defRPr sz="140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BB19280-FDC1-4447-91B3-227EAEFC18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483" y="0"/>
            <a:ext cx="2545034" cy="280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40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5751"/>
            <a:ext cx="6096000" cy="777482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314451"/>
            <a:ext cx="6096000" cy="32801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50CF6814-3A73-124F-AF0E-5D603A2DDD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1FBA2D32-65FA-5442-AC40-75797C116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178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3203"/>
            <a:ext cx="6096000" cy="1038221"/>
          </a:xfrm>
        </p:spPr>
        <p:txBody>
          <a:bodyPr anchor="t">
            <a:normAutofit/>
          </a:bodyPr>
          <a:lstStyle>
            <a:lvl1pPr algn="l">
              <a:defRPr sz="22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 dirty="0" err="1"/>
              <a:t>Click</a:t>
            </a:r>
            <a:r>
              <a:rPr lang="lv-LV" dirty="0"/>
              <a:t> to </a:t>
            </a:r>
            <a:r>
              <a:rPr lang="lv-LV" dirty="0" err="1"/>
              <a:t>edit</a:t>
            </a:r>
            <a:r>
              <a:rPr lang="lv-LV" dirty="0"/>
              <a:t> </a:t>
            </a:r>
            <a:r>
              <a:rPr lang="lv-LV" dirty="0" err="1"/>
              <a:t>Master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285750"/>
            <a:ext cx="6096000" cy="24574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4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791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34891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81869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8847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75825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C0BAB97B-8F86-F943-8972-FC10C5D83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59C6AF75-BF08-F941-A2B6-EA8595145B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DE8443C5-7CCF-3D44-BCFB-087E9C830A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22">
            <a:extLst>
              <a:ext uri="{FF2B5EF4-FFF2-40B4-BE49-F238E27FC236}">
                <a16:creationId xmlns:a16="http://schemas.microsoft.com/office/drawing/2014/main" id="{6436A7A6-37B3-3E4D-9BB8-381CC678842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212252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1" y="1314451"/>
            <a:ext cx="2895600" cy="3280174"/>
          </a:xfrm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314451"/>
            <a:ext cx="2971801" cy="3280180"/>
          </a:xfrm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C89AC874-789F-7647-B67A-251112F0D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9B7A5DB2-0E99-3448-8E5E-B2188FBF63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340F00ED-5202-774B-9238-10E9317A1A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2">
            <a:extLst>
              <a:ext uri="{FF2B5EF4-FFF2-40B4-BE49-F238E27FC236}">
                <a16:creationId xmlns:a16="http://schemas.microsoft.com/office/drawing/2014/main" id="{9BB2E487-768D-7046-A41F-F6C0D54F76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47897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1" y="1790208"/>
            <a:ext cx="2895600" cy="2804419"/>
          </a:xfrm>
        </p:spPr>
        <p:txBody>
          <a:bodyPr>
            <a:normAutofit/>
          </a:bodyPr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90208"/>
            <a:ext cx="2971801" cy="2804425"/>
          </a:xfrm>
        </p:spPr>
        <p:txBody>
          <a:bodyPr>
            <a:normAutofit/>
          </a:bodyPr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1" y="1110349"/>
            <a:ext cx="2895600" cy="612193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109854"/>
            <a:ext cx="2971801" cy="612193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87D3629D-9342-A647-8A21-143228823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373603A-198E-C940-8D6F-839537B4AD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2C34A009-9065-A641-B0A6-3EC59FFB3F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Slide Number Placeholder 22">
            <a:extLst>
              <a:ext uri="{FF2B5EF4-FFF2-40B4-BE49-F238E27FC236}">
                <a16:creationId xmlns:a16="http://schemas.microsoft.com/office/drawing/2014/main" id="{17610F51-BE26-264D-B843-4C52AEAEAD7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220757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08A567-9FE9-604E-906F-8940DD4B9B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C5187F36-87B1-5540-A53C-712A0EDF28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157A6628-D4FC-4646-9FB9-7061D132C2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2">
            <a:extLst>
              <a:ext uri="{FF2B5EF4-FFF2-40B4-BE49-F238E27FC236}">
                <a16:creationId xmlns:a16="http://schemas.microsoft.com/office/drawing/2014/main" id="{449887B6-092B-974A-803F-338ADE95428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112339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188091E5-8524-154F-9120-D13D2EE1A8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2882ACB7-58D5-EC4E-A043-C127BAEACE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A0942C9E-ECBA-FF4C-8978-F96A1930D0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22">
            <a:extLst>
              <a:ext uri="{FF2B5EF4-FFF2-40B4-BE49-F238E27FC236}">
                <a16:creationId xmlns:a16="http://schemas.microsoft.com/office/drawing/2014/main" id="{8E676676-2AA7-3B44-B69F-EEADC1B749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358631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04733"/>
            <a:ext cx="2751026" cy="1104113"/>
          </a:xfrm>
        </p:spPr>
        <p:txBody>
          <a:bodyPr anchor="t">
            <a:no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9" y="204791"/>
            <a:ext cx="3269673" cy="4389846"/>
          </a:xfrm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57659"/>
            <a:ext cx="2751026" cy="313698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2" indent="0">
              <a:buNone/>
              <a:defRPr sz="1200"/>
            </a:lvl2pPr>
            <a:lvl3pPr marL="939562" indent="0">
              <a:buNone/>
              <a:defRPr sz="1001"/>
            </a:lvl3pPr>
            <a:lvl4pPr marL="1409347" indent="0">
              <a:buNone/>
              <a:defRPr sz="1001"/>
            </a:lvl4pPr>
            <a:lvl5pPr marL="1879129" indent="0">
              <a:buNone/>
              <a:defRPr sz="1001"/>
            </a:lvl5pPr>
            <a:lvl6pPr marL="2348911" indent="0">
              <a:buNone/>
              <a:defRPr sz="1001"/>
            </a:lvl6pPr>
            <a:lvl7pPr marL="2818695" indent="0">
              <a:buNone/>
              <a:defRPr sz="1001"/>
            </a:lvl7pPr>
            <a:lvl8pPr marL="3288473" indent="0">
              <a:buNone/>
              <a:defRPr sz="1001"/>
            </a:lvl8pPr>
            <a:lvl9pPr marL="3758259" indent="0">
              <a:buNone/>
              <a:defRPr sz="100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B08DD2C8-2AAE-0149-9C70-A3F0E165E1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0A8C91D-B80D-AB4B-B207-651BE16555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BA016921-B220-CF4F-9B1D-4D5979889C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2">
            <a:extLst>
              <a:ext uri="{FF2B5EF4-FFF2-40B4-BE49-F238E27FC236}">
                <a16:creationId xmlns:a16="http://schemas.microsoft.com/office/drawing/2014/main" id="{B7537546-C484-D241-8AAD-AAE0EB5AAF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68432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78BDAC95-04EB-994A-BAD2-E3BE99B5EE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15708979-E31B-EC43-AE1A-E5B70B5E71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066F0D08-D0D1-6A45-AAEE-CAD4A6C9C9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0F243B76-8A4C-334C-B99F-DF37DA4743E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8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59736FB-4DBD-CE4D-823D-529EBA3A1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92DCBED-E5C1-8442-8010-DADA0418EE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90800" y="1219200"/>
            <a:ext cx="6096000" cy="3254375"/>
          </a:xfrm>
        </p:spPr>
        <p:txBody>
          <a:bodyPr/>
          <a:lstStyle>
            <a:lvl1pPr marL="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3549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F1BF790-6CA0-EF48-B315-D3B4B1B84F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4443147-320B-AD46-ACC1-61FEF82753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E08C4-8A5F-F54A-B4F3-A2E73DE528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770E497-D8A4-FA48-8496-19FEFEA0D3F9}" type="datetime1">
              <a:rPr lang="en-US" altLang="lv-LV"/>
              <a:pPr>
                <a:defRPr/>
              </a:pPr>
              <a:t>8/14/2024</a:t>
            </a:fld>
            <a:endParaRPr lang="en-US" alt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E001C-C99D-2340-8F39-CAD38BE78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2" y="4767265"/>
            <a:ext cx="2895600" cy="273844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62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BC044-D8BC-BC4B-B036-FB122BA5A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ECB908-8634-4A43-888F-2A77EA45EDE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8" r:id="rId9"/>
    <p:sldLayoutId id="2147483839" r:id="rId10"/>
    <p:sldLayoutId id="2147483837" r:id="rId11"/>
  </p:sldLayoutIdLst>
  <p:hf hdr="0" ftr="0" dt="0"/>
  <p:txStyles>
    <p:titleStyle>
      <a:lvl1pPr algn="ctr" defTabSz="938202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938202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Verdana bold" panose="020B0804030504040204" pitchFamily="34" charset="0"/>
          <a:ea typeface="MS PGothic" panose="020B0600070205080204" pitchFamily="34" charset="-128"/>
          <a:cs typeface="ＭＳ Ｐゴシック" charset="0"/>
        </a:defRPr>
      </a:lvl2pPr>
      <a:lvl3pPr algn="ctr" defTabSz="938202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Verdana bold" panose="020B0804030504040204" pitchFamily="34" charset="0"/>
          <a:ea typeface="MS PGothic" panose="020B0600070205080204" pitchFamily="34" charset="-128"/>
          <a:cs typeface="ＭＳ Ｐゴシック" charset="0"/>
        </a:defRPr>
      </a:lvl3pPr>
      <a:lvl4pPr algn="ctr" defTabSz="938202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Verdana bold" panose="020B0804030504040204" pitchFamily="34" charset="0"/>
          <a:ea typeface="MS PGothic" panose="020B0600070205080204" pitchFamily="34" charset="-128"/>
          <a:cs typeface="ＭＳ Ｐゴシック" charset="0"/>
        </a:defRPr>
      </a:lvl4pPr>
      <a:lvl5pPr algn="ctr" defTabSz="938202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Verdana bold" panose="020B0804030504040204" pitchFamily="34" charset="0"/>
          <a:ea typeface="MS PGothic" panose="020B0600070205080204" pitchFamily="34" charset="-128"/>
          <a:cs typeface="ＭＳ Ｐゴシック" charset="0"/>
        </a:defRPr>
      </a:lvl5pPr>
      <a:lvl6pPr marL="457195" algn="ctr" defTabSz="938202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388" algn="ctr" defTabSz="938202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583" algn="ctr" defTabSz="938202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777" algn="ctr" defTabSz="938202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5" indent="-350835" algn="l" defTabSz="9382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61990" indent="-292096" algn="l" defTabSz="9382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73147" indent="-233359" algn="l" defTabSz="9382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43043" indent="-233359" algn="l" defTabSz="9382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112937" indent="-233359" algn="l" defTabSz="9382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83803" indent="-234890" algn="l" defTabSz="93956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585" indent="-234890" algn="l" defTabSz="93956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68" indent="-234890" algn="l" defTabSz="93956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49" indent="-234890" algn="l" defTabSz="93956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2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62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47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29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11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695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473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259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B92FA2B8-E482-7D4A-AE96-CE7AA315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2647955"/>
            <a:ext cx="7772400" cy="960439"/>
          </a:xfrm>
        </p:spPr>
        <p:txBody>
          <a:bodyPr>
            <a:normAutofit/>
          </a:bodyPr>
          <a:lstStyle/>
          <a:p>
            <a:r>
              <a:rPr lang="lv-LV" altLang="lv-LV" sz="2800" dirty="0">
                <a:ea typeface="MS PGothic" panose="020B0600070205080204" pitchFamily="34" charset="-128"/>
              </a:rPr>
              <a:t>Latvijas valsts autoceļu attīstības stratēģija 2020 -2040</a:t>
            </a:r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7587A947-E7E5-C844-9A5C-0914A765C5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lv-LV" altLang="lv-LV" sz="1200" dirty="0"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r>
              <a:rPr lang="lv-LV" altLang="lv-LV" sz="1200" dirty="0">
                <a:ea typeface="MS PGothic" panose="020B0600070205080204" pitchFamily="34" charset="-128"/>
                <a:cs typeface="MS PGothic" panose="020B0600070205080204" pitchFamily="34" charset="-128"/>
              </a:rPr>
              <a:t>Satiksmes ministrijas Autoceļu infrastruktūras departamenta direktors </a:t>
            </a:r>
          </a:p>
          <a:p>
            <a:r>
              <a:rPr lang="lv-LV" altLang="lv-LV" sz="1200" b="1" dirty="0">
                <a:ea typeface="MS PGothic" panose="020B0600070205080204" pitchFamily="34" charset="-128"/>
                <a:cs typeface="MS PGothic" panose="020B0600070205080204" pitchFamily="34" charset="-128"/>
              </a:rPr>
              <a:t>Tālivaldis Vectirāns</a:t>
            </a:r>
          </a:p>
        </p:txBody>
      </p:sp>
      <p:sp>
        <p:nvSpPr>
          <p:cNvPr id="12292" name="Text Placeholder 3">
            <a:extLst>
              <a:ext uri="{FF2B5EF4-FFF2-40B4-BE49-F238E27FC236}">
                <a16:creationId xmlns:a16="http://schemas.microsoft.com/office/drawing/2014/main" id="{43F29DAE-EF92-1540-AC44-FC7FCB6DF7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lv-LV" altLang="lv-LV" sz="1200" dirty="0">
              <a:ea typeface="MS PGothic" panose="020B0600070205080204" pitchFamily="34" charset="-128"/>
              <a:cs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26586-BEB4-9A4A-8D03-365C463A2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TEN-T tīkla autoceļi, kuru pārbūve līdz 2030. gada beigām ir pamatota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94A5C-64BC-C34B-B53D-061E0403C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74233A-62C4-8A48-9C9C-91AFAA2953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EF385-3920-814F-B9B3-DE7C826E70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73966" y="4743450"/>
            <a:ext cx="365234" cy="228600"/>
          </a:xfrm>
        </p:spPr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10</a:t>
            </a:fld>
            <a:endParaRPr lang="en-US" alt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4A217D4-2D24-BD59-01B8-4B436593B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0C461681-1542-38BC-0E56-A92446B26CFF}"/>
              </a:ext>
            </a:extLst>
          </p:cNvPr>
          <p:cNvGrpSpPr/>
          <p:nvPr/>
        </p:nvGrpSpPr>
        <p:grpSpPr>
          <a:xfrm>
            <a:off x="1975712" y="1063234"/>
            <a:ext cx="6558689" cy="4080266"/>
            <a:chOff x="2106706" y="-1"/>
            <a:chExt cx="10085294" cy="6858000"/>
          </a:xfrm>
        </p:grpSpPr>
        <p:pic>
          <p:nvPicPr>
            <p:cNvPr id="9" name="Picture 3" descr="A map of the city&#10;&#10;Description automatically generated">
              <a:extLst>
                <a:ext uri="{FF2B5EF4-FFF2-40B4-BE49-F238E27FC236}">
                  <a16:creationId xmlns:a16="http://schemas.microsoft.com/office/drawing/2014/main" id="{FDBD8D6B-C7C2-976D-44A9-63DEFA9D2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6706" y="-1"/>
              <a:ext cx="10085294" cy="6858000"/>
            </a:xfrm>
            <a:prstGeom prst="rect">
              <a:avLst/>
            </a:prstGeom>
          </p:spPr>
        </p:pic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3358446D-DBD5-7437-A6C5-69E94D9889A1}"/>
                </a:ext>
              </a:extLst>
            </p:cNvPr>
            <p:cNvSpPr/>
            <p:nvPr/>
          </p:nvSpPr>
          <p:spPr>
            <a:xfrm>
              <a:off x="2108718" y="0"/>
              <a:ext cx="4068147" cy="12316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1019750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26586-BEB4-9A4A-8D03-365C463A2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Secinājums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94A5C-64BC-C34B-B53D-061E0403C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74233A-62C4-8A48-9C9C-91AFAA2953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EF385-3920-814F-B9B3-DE7C826E70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73966" y="4743450"/>
            <a:ext cx="365234" cy="228600"/>
          </a:xfrm>
        </p:spPr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11</a:t>
            </a:fld>
            <a:endParaRPr lang="en-US" altLang="lv-LV" dirty="0"/>
          </a:p>
        </p:txBody>
      </p:sp>
      <p:sp>
        <p:nvSpPr>
          <p:cNvPr id="10" name="Satura vietturis 9">
            <a:extLst>
              <a:ext uri="{FF2B5EF4-FFF2-40B4-BE49-F238E27FC236}">
                <a16:creationId xmlns:a16="http://schemas.microsoft.com/office/drawing/2014/main" id="{AC40F6AE-1752-7EDE-0EBB-C67FF4750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530" y="1314451"/>
            <a:ext cx="6732270" cy="3280180"/>
          </a:xfrm>
        </p:spPr>
        <p:txBody>
          <a:bodyPr/>
          <a:lstStyle/>
          <a:p>
            <a:endParaRPr lang="lv-LV" dirty="0"/>
          </a:p>
          <a:p>
            <a:endParaRPr lang="lv-LV" dirty="0"/>
          </a:p>
          <a:p>
            <a:pPr algn="ctr">
              <a:lnSpc>
                <a:spcPct val="150000"/>
              </a:lnSpc>
            </a:pPr>
            <a:r>
              <a:rPr lang="lv-LV" dirty="0"/>
              <a:t>Latvijas valsts autoceļu attīstības stratēģija 2020 -2040 </a:t>
            </a:r>
            <a:r>
              <a:rPr lang="lv-LV" b="1" dirty="0"/>
              <a:t>jāpārskata </a:t>
            </a:r>
          </a:p>
          <a:p>
            <a:pPr>
              <a:lnSpc>
                <a:spcPct val="150000"/>
              </a:lnSpc>
            </a:pPr>
            <a:r>
              <a:rPr lang="lv-LV" dirty="0"/>
              <a:t>atbilstoši jaunajai TEN-T regulai un esošajai situācijai uz TEN T autoceļiem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16036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952F87-C8C2-5843-A204-F79AB55A6D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0097" y="2337435"/>
            <a:ext cx="7772400" cy="685800"/>
          </a:xfrm>
        </p:spPr>
        <p:txBody>
          <a:bodyPr>
            <a:normAutofit/>
          </a:bodyPr>
          <a:lstStyle/>
          <a:p>
            <a:r>
              <a:rPr lang="lv-LV" sz="3200" dirty="0"/>
              <a:t>Paldies par uzmanību!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55C4A-4305-AD48-9EDC-B09F833393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98450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26586-BEB4-9A4A-8D03-365C463A2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TEN-T regulas būtiskākās prasības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94A5C-64BC-C34B-B53D-061E0403C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74233A-62C4-8A48-9C9C-91AFAA2953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EF385-3920-814F-B9B3-DE7C826E70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2</a:t>
            </a:fld>
            <a:endParaRPr lang="en-US" altLang="lv-LV" dirty="0"/>
          </a:p>
        </p:txBody>
      </p:sp>
      <p:graphicFrame>
        <p:nvGraphicFramePr>
          <p:cNvPr id="9" name="Satura vietturis 8">
            <a:extLst>
              <a:ext uri="{FF2B5EF4-FFF2-40B4-BE49-F238E27FC236}">
                <a16:creationId xmlns:a16="http://schemas.microsoft.com/office/drawing/2014/main" id="{AFD087EA-1FFA-2820-BCAF-8FD43DCCE3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764021"/>
              </p:ext>
            </p:extLst>
          </p:nvPr>
        </p:nvGraphicFramePr>
        <p:xfrm>
          <a:off x="2590800" y="1314450"/>
          <a:ext cx="6025055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5055">
                  <a:extLst>
                    <a:ext uri="{9D8B030D-6E8A-4147-A177-3AD203B41FA5}">
                      <a16:colId xmlns:a16="http://schemas.microsoft.com/office/drawing/2014/main" val="3239293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39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/>
                        <a:t>LĪDZ ŠIM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394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b="1" dirty="0"/>
                        <a:t>Pamattīkla infrastruktūra līdz 2030. gada 31. decembrim atbilst šādām prasībām: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885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lv-LV" b="1" dirty="0"/>
                        <a:t>a) automaģistrāle ir mehānisko transportlīdzekļu satiksmei īpaši projektēts un būvēts ceļš</a:t>
                      </a:r>
                      <a:r>
                        <a:rPr lang="lv-LV" dirty="0"/>
                        <a:t>, kas neapkalpo īpašumus tā malā un kuram: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lv-LV" dirty="0"/>
                        <a:t>visur, izņemot atsevišķas vietas vai uz laiku, </a:t>
                      </a:r>
                      <a:r>
                        <a:rPr lang="lv-LV" b="1" dirty="0"/>
                        <a:t>ir atsevišķas brauktuves </a:t>
                      </a:r>
                      <a:r>
                        <a:rPr lang="lv-LV" b="1" dirty="0" err="1"/>
                        <a:t>divvirzienu</a:t>
                      </a:r>
                      <a:r>
                        <a:rPr lang="lv-LV" b="1" dirty="0"/>
                        <a:t> satiksmei</a:t>
                      </a:r>
                      <a:r>
                        <a:rPr lang="lv-LV" dirty="0"/>
                        <a:t>, kuras vienu no otras šķir sadalošā josla, kas nav paredzēta satiksmei, vai kuras izņēmuma kārtā ir atdalītas citādi;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lv-LV" dirty="0"/>
                        <a:t>nav viena līmeņa krustojumu ar ceļiem, dzelzceļiem vai tramvaja sliežu ceļiem, riteņbraucēju vai gājēju ceļiem; un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lv-LV" dirty="0"/>
                        <a:t>ir īpaša ceļazīme "automaģistrāle".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40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214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26586-BEB4-9A4A-8D03-365C463A2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TEN-T regulas būtiskākās prasības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94A5C-64BC-C34B-B53D-061E0403C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74233A-62C4-8A48-9C9C-91AFAA2953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EF385-3920-814F-B9B3-DE7C826E70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3</a:t>
            </a:fld>
            <a:endParaRPr lang="en-US" altLang="lv-LV" dirty="0"/>
          </a:p>
        </p:txBody>
      </p:sp>
      <p:graphicFrame>
        <p:nvGraphicFramePr>
          <p:cNvPr id="9" name="Satura vietturis 8">
            <a:extLst>
              <a:ext uri="{FF2B5EF4-FFF2-40B4-BE49-F238E27FC236}">
                <a16:creationId xmlns:a16="http://schemas.microsoft.com/office/drawing/2014/main" id="{AFD087EA-1FFA-2820-BCAF-8FD43DCCE3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412149"/>
              </p:ext>
            </p:extLst>
          </p:nvPr>
        </p:nvGraphicFramePr>
        <p:xfrm>
          <a:off x="2590800" y="1314450"/>
          <a:ext cx="6025055" cy="262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5055">
                  <a:extLst>
                    <a:ext uri="{9D8B030D-6E8A-4147-A177-3AD203B41FA5}">
                      <a16:colId xmlns:a16="http://schemas.microsoft.com/office/drawing/2014/main" val="3239293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39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/>
                        <a:t>LĪDZ ŠIM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394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b="1" dirty="0"/>
                        <a:t>Pamattīkla infrastruktūra līdz 2030. gada 31. decembrim atbilst šādām prasībām: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885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lv-LV" b="1" dirty="0"/>
                        <a:t>b) </a:t>
                      </a:r>
                      <a:r>
                        <a:rPr lang="lv-LV" b="1" dirty="0" err="1"/>
                        <a:t>ātrsatiksmes</a:t>
                      </a:r>
                      <a:r>
                        <a:rPr lang="lv-LV" b="1" dirty="0"/>
                        <a:t> ceļš </a:t>
                      </a:r>
                      <a:r>
                        <a:rPr lang="lv-LV" b="0" dirty="0"/>
                        <a:t>ir ceļš mehānisko transportlīdzekļu satiksmei, uz kura uzbraukšana iespējama galvenokārt no ceļu pārvadiem vai regulētiem krustojumiem un kuram: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lv-LV" b="0" dirty="0"/>
                        <a:t>ir aizliegta apstāšanās vai stāvēšana uz tā braucamās daļas, un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lv-LV" b="0" dirty="0"/>
                        <a:t>nav viena līmeņa krustojumu ar dzelzceļiem vai tramvaja sliežu ceļiem.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40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029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26586-BEB4-9A4A-8D03-365C463A2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Eiropas transporta tīkla autoceļi Latvijā līdz 2024. gadam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94A5C-64BC-C34B-B53D-061E0403C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74233A-62C4-8A48-9C9C-91AFAA2953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EF385-3920-814F-B9B3-DE7C826E70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4</a:t>
            </a:fld>
            <a:endParaRPr lang="en-US" alt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4A217D4-2D24-BD59-01B8-4B436593B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8" name="Attēla vietturis 4" descr="Attēls, kurā ir karte&#10;&#10;Apraksts ģenerēts automātiski">
            <a:extLst>
              <a:ext uri="{FF2B5EF4-FFF2-40B4-BE49-F238E27FC236}">
                <a16:creationId xmlns:a16="http://schemas.microsoft.com/office/drawing/2014/main" id="{9B290ABA-4CAA-5721-6F57-CD8FC7F6EC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8"/>
          <a:stretch/>
        </p:blipFill>
        <p:spPr>
          <a:xfrm>
            <a:off x="1975712" y="1063233"/>
            <a:ext cx="6640144" cy="4080267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5899AC1A-719A-AA56-163D-956E9C37E56D}"/>
              </a:ext>
            </a:extLst>
          </p:cNvPr>
          <p:cNvSpPr/>
          <p:nvPr/>
        </p:nvSpPr>
        <p:spPr>
          <a:xfrm>
            <a:off x="2231596" y="1051443"/>
            <a:ext cx="2637322" cy="789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50289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26586-BEB4-9A4A-8D03-365C463A2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TEN-T regulas būtiskākās prasības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94A5C-64BC-C34B-B53D-061E0403C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74233A-62C4-8A48-9C9C-91AFAA2953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EF385-3920-814F-B9B3-DE7C826E70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5</a:t>
            </a:fld>
            <a:endParaRPr lang="en-US" altLang="lv-LV" dirty="0"/>
          </a:p>
        </p:txBody>
      </p:sp>
      <p:graphicFrame>
        <p:nvGraphicFramePr>
          <p:cNvPr id="9" name="Satura vietturis 8">
            <a:extLst>
              <a:ext uri="{FF2B5EF4-FFF2-40B4-BE49-F238E27FC236}">
                <a16:creationId xmlns:a16="http://schemas.microsoft.com/office/drawing/2014/main" id="{AFD087EA-1FFA-2820-BCAF-8FD43DCCE3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550867"/>
              </p:ext>
            </p:extLst>
          </p:nvPr>
        </p:nvGraphicFramePr>
        <p:xfrm>
          <a:off x="2590800" y="1314450"/>
          <a:ext cx="6025055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5055">
                  <a:extLst>
                    <a:ext uri="{9D8B030D-6E8A-4147-A177-3AD203B41FA5}">
                      <a16:colId xmlns:a16="http://schemas.microsoft.com/office/drawing/2014/main" val="3239293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39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NO 2024. GADA 18. JŪLIJA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394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b="1" dirty="0"/>
                        <a:t>Pamattīkla infrastruktūra līdz 2030. gada 31. decembrim atbilst šādām prasībām: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885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lv-LV" b="1" dirty="0"/>
                        <a:t>a</a:t>
                      </a:r>
                      <a:r>
                        <a:rPr lang="lv-LV" b="0" dirty="0"/>
                        <a:t>) ceļi ir īpaši projektēti, būvēti vai modernizēti </a:t>
                      </a:r>
                      <a:r>
                        <a:rPr lang="lv-LV" b="1" dirty="0"/>
                        <a:t>mehānisko transportlīdzekļu satiksmei;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lv-LV" dirty="0"/>
                        <a:t>	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lv-LV" b="1" dirty="0"/>
                        <a:t>b) </a:t>
                      </a:r>
                      <a:r>
                        <a:rPr lang="lv-LV" dirty="0"/>
                        <a:t>izņemot īpašus punktus vai uz laiku, </a:t>
                      </a:r>
                      <a:r>
                        <a:rPr lang="lv-LV" b="0" dirty="0"/>
                        <a:t>ceļi nodrošina </a:t>
                      </a:r>
                      <a:r>
                        <a:rPr lang="lv-LV" b="1" dirty="0"/>
                        <a:t>atsevišķas brauktuves diviem satiksmes virzieniem, </a:t>
                      </a:r>
                      <a:r>
                        <a:rPr lang="lv-LV" b="0" dirty="0"/>
                        <a:t>kuras viena no otras atdalītas ar sadalošu joslu, kas nav paredzēta satiksmei</a:t>
                      </a:r>
                      <a:r>
                        <a:rPr lang="lv-LV" dirty="0"/>
                        <a:t>, vai ar citiem līdzekļiem, kuriem ir līdzvērtīgs drošuma līmenis; un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lv-LV" dirty="0"/>
                        <a:t>	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lv-LV" b="1" dirty="0"/>
                        <a:t>c) ceļiem nav viena līmeņa krustojumu </a:t>
                      </a:r>
                      <a:r>
                        <a:rPr lang="lv-LV" b="0" dirty="0"/>
                        <a:t>ar autoceļiem, dzelzceļiem, tramvaja sliežu ceļiem, velosipēdu vai gājēju ceļiem.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40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751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26586-BEB4-9A4A-8D03-365C463A2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Eiropas transporta tīkla autoceļi Latvijā 2024. gadā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94A5C-64BC-C34B-B53D-061E0403C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74233A-62C4-8A48-9C9C-91AFAA2953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EF385-3920-814F-B9B3-DE7C826E70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6</a:t>
            </a:fld>
            <a:endParaRPr lang="en-US" alt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4A217D4-2D24-BD59-01B8-4B436593B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8F27E5F9-6105-37C1-B8ED-4F2C5BB3E454}"/>
              </a:ext>
            </a:extLst>
          </p:cNvPr>
          <p:cNvGrpSpPr/>
          <p:nvPr/>
        </p:nvGrpSpPr>
        <p:grpSpPr>
          <a:xfrm>
            <a:off x="2030362" y="1063234"/>
            <a:ext cx="6585494" cy="4021146"/>
            <a:chOff x="2478024" y="817172"/>
            <a:chExt cx="9334500" cy="5900738"/>
          </a:xfrm>
        </p:grpSpPr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5C2AD938-E3C3-BF6E-2687-8F43C3987954}"/>
                </a:ext>
              </a:extLst>
            </p:cNvPr>
            <p:cNvSpPr/>
            <p:nvPr/>
          </p:nvSpPr>
          <p:spPr>
            <a:xfrm>
              <a:off x="2945331" y="1212783"/>
              <a:ext cx="2637322" cy="7892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pic>
          <p:nvPicPr>
            <p:cNvPr id="8" name="Picture 8" descr="A map of the city&#10;&#10;Description automatically generated">
              <a:extLst>
                <a:ext uri="{FF2B5EF4-FFF2-40B4-BE49-F238E27FC236}">
                  <a16:creationId xmlns:a16="http://schemas.microsoft.com/office/drawing/2014/main" id="{B59DB5DD-3A1F-3022-4560-7B2BDEB9C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024" y="817172"/>
              <a:ext cx="9334500" cy="5900738"/>
            </a:xfrm>
            <a:prstGeom prst="rect">
              <a:avLst/>
            </a:prstGeom>
          </p:spPr>
        </p:pic>
      </p:grpSp>
      <p:sp>
        <p:nvSpPr>
          <p:cNvPr id="16" name="Rectangle 9">
            <a:extLst>
              <a:ext uri="{FF2B5EF4-FFF2-40B4-BE49-F238E27FC236}">
                <a16:creationId xmlns:a16="http://schemas.microsoft.com/office/drawing/2014/main" id="{CA2E2284-9DE5-8A31-C5B2-3F9EC2E0925F}"/>
              </a:ext>
            </a:extLst>
          </p:cNvPr>
          <p:cNvSpPr/>
          <p:nvPr/>
        </p:nvSpPr>
        <p:spPr>
          <a:xfrm>
            <a:off x="2306772" y="1364808"/>
            <a:ext cx="1852250" cy="526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0" name="Oval 15">
            <a:extLst>
              <a:ext uri="{FF2B5EF4-FFF2-40B4-BE49-F238E27FC236}">
                <a16:creationId xmlns:a16="http://schemas.microsoft.com/office/drawing/2014/main" id="{ED18C872-5810-6657-194B-262D93AA0FBF}"/>
              </a:ext>
            </a:extLst>
          </p:cNvPr>
          <p:cNvSpPr/>
          <p:nvPr/>
        </p:nvSpPr>
        <p:spPr>
          <a:xfrm>
            <a:off x="6818585" y="4080266"/>
            <a:ext cx="914401" cy="891784"/>
          </a:xfrm>
          <a:prstGeom prst="ellipse">
            <a:avLst/>
          </a:prstGeom>
          <a:noFill/>
          <a:ln w="57150"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Oval 15">
            <a:extLst>
              <a:ext uri="{FF2B5EF4-FFF2-40B4-BE49-F238E27FC236}">
                <a16:creationId xmlns:a16="http://schemas.microsoft.com/office/drawing/2014/main" id="{333C6C9F-54A7-17A3-075B-9DBB61F94C36}"/>
              </a:ext>
            </a:extLst>
          </p:cNvPr>
          <p:cNvSpPr/>
          <p:nvPr/>
        </p:nvSpPr>
        <p:spPr>
          <a:xfrm>
            <a:off x="7332278" y="3265448"/>
            <a:ext cx="914401" cy="891784"/>
          </a:xfrm>
          <a:prstGeom prst="ellipse">
            <a:avLst/>
          </a:prstGeom>
          <a:noFill/>
          <a:ln w="57150"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3" name="Oval 15">
            <a:extLst>
              <a:ext uri="{FF2B5EF4-FFF2-40B4-BE49-F238E27FC236}">
                <a16:creationId xmlns:a16="http://schemas.microsoft.com/office/drawing/2014/main" id="{0BE98EB9-607C-7C2C-39D3-35764258589F}"/>
              </a:ext>
            </a:extLst>
          </p:cNvPr>
          <p:cNvSpPr/>
          <p:nvPr/>
        </p:nvSpPr>
        <p:spPr>
          <a:xfrm>
            <a:off x="4419599" y="2627915"/>
            <a:ext cx="914401" cy="891784"/>
          </a:xfrm>
          <a:prstGeom prst="ellipse">
            <a:avLst/>
          </a:prstGeom>
          <a:noFill/>
          <a:ln w="57150"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03186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26586-BEB4-9A4A-8D03-365C463A2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Iespējas atbrīvojumiem no TEN-T regulas prasībām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94A5C-64BC-C34B-B53D-061E0403C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74233A-62C4-8A48-9C9C-91AFAA2953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EF385-3920-814F-B9B3-DE7C826E70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7</a:t>
            </a:fld>
            <a:endParaRPr lang="en-US" altLang="lv-LV" dirty="0"/>
          </a:p>
        </p:txBody>
      </p:sp>
      <p:graphicFrame>
        <p:nvGraphicFramePr>
          <p:cNvPr id="9" name="Satura vietturis 8">
            <a:extLst>
              <a:ext uri="{FF2B5EF4-FFF2-40B4-BE49-F238E27FC236}">
                <a16:creationId xmlns:a16="http://schemas.microsoft.com/office/drawing/2014/main" id="{AFD087EA-1FFA-2820-BCAF-8FD43DCCE3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499056"/>
              </p:ext>
            </p:extLst>
          </p:nvPr>
        </p:nvGraphicFramePr>
        <p:xfrm>
          <a:off x="2590800" y="1314450"/>
          <a:ext cx="6025055" cy="1849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25055">
                  <a:extLst>
                    <a:ext uri="{9D8B030D-6E8A-4147-A177-3AD203B41FA5}">
                      <a16:colId xmlns:a16="http://schemas.microsoft.com/office/drawing/2014/main" val="3239293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39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/>
                        <a:t>LĪDZ ŠIM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394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b="0" u="sng" dirty="0"/>
                        <a:t>Pienācīgi pamatotos</a:t>
                      </a:r>
                      <a:r>
                        <a:rPr lang="lv-LV" b="0" dirty="0"/>
                        <a:t> gadījumos Eiropas komisija pieņem īstenošanas aktus, ar kuriem </a:t>
                      </a:r>
                      <a:r>
                        <a:rPr lang="lv-LV" b="1" dirty="0"/>
                        <a:t>piešķir atbrīvojumus, ja: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885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‒"/>
                      </a:pPr>
                      <a:r>
                        <a:rPr lang="lv-LV" b="0" dirty="0"/>
                        <a:t>ir nodrošināta pienācīga </a:t>
                      </a:r>
                      <a:r>
                        <a:rPr lang="lv-LV" b="1" dirty="0"/>
                        <a:t>drošības pakāpe </a:t>
                      </a:r>
                      <a:r>
                        <a:rPr lang="lv-LV" b="0" dirty="0"/>
                        <a:t>un ieguldījumus infrastruktūrā</a:t>
                      </a:r>
                      <a:r>
                        <a:rPr lang="lv-LV" b="1" dirty="0"/>
                        <a:t> nevar pamatot no sociālekonomisko izdevumu un ieguvumu viedokļa.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40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06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26586-BEB4-9A4A-8D03-365C463A2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Iespējas atbrīvojumiem no TEN-T regulas prasībām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94A5C-64BC-C34B-B53D-061E0403C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74233A-62C4-8A48-9C9C-91AFAA2953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EF385-3920-814F-B9B3-DE7C826E70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8</a:t>
            </a:fld>
            <a:endParaRPr lang="en-US" altLang="lv-LV" dirty="0"/>
          </a:p>
        </p:txBody>
      </p:sp>
      <p:graphicFrame>
        <p:nvGraphicFramePr>
          <p:cNvPr id="9" name="Satura vietturis 8">
            <a:extLst>
              <a:ext uri="{FF2B5EF4-FFF2-40B4-BE49-F238E27FC236}">
                <a16:creationId xmlns:a16="http://schemas.microsoft.com/office/drawing/2014/main" id="{AFD087EA-1FFA-2820-BCAF-8FD43DCCE3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993667"/>
              </p:ext>
            </p:extLst>
          </p:nvPr>
        </p:nvGraphicFramePr>
        <p:xfrm>
          <a:off x="2590800" y="1314450"/>
          <a:ext cx="6025055" cy="2626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25055">
                  <a:extLst>
                    <a:ext uri="{9D8B030D-6E8A-4147-A177-3AD203B41FA5}">
                      <a16:colId xmlns:a16="http://schemas.microsoft.com/office/drawing/2014/main" val="3239293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39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NO 2024. GADA 18. JŪLIJA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394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b="1" u="sng" dirty="0"/>
                        <a:t>Pienācīgi pamatotos</a:t>
                      </a:r>
                      <a:r>
                        <a:rPr lang="lv-LV" b="1" dirty="0"/>
                        <a:t> </a:t>
                      </a:r>
                      <a:r>
                        <a:rPr lang="lv-LV" b="0" dirty="0"/>
                        <a:t>gadījumos Eiropas komisija pieņem īstenošanas aktus, ar kuriem piešķir atbrīvojumus, ja: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885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‒"/>
                      </a:pPr>
                      <a:r>
                        <a:rPr lang="lv-LV" b="0" dirty="0"/>
                        <a:t>satiksmes blīvums </a:t>
                      </a:r>
                      <a:r>
                        <a:rPr lang="lv-LV" b="1" dirty="0"/>
                        <a:t>nepārsniedz 10 000 transportlīdzekļu dienā </a:t>
                      </a:r>
                      <a:r>
                        <a:rPr lang="lv-LV" b="0" dirty="0"/>
                        <a:t>abos virzienos, </a:t>
                      </a:r>
                    </a:p>
                    <a:p>
                      <a:pPr marL="285750" indent="-285750">
                        <a:buFontTx/>
                        <a:buChar char="‒"/>
                      </a:pPr>
                      <a:r>
                        <a:rPr lang="lv-LV" b="0" dirty="0"/>
                        <a:t>ir</a:t>
                      </a:r>
                      <a:r>
                        <a:rPr lang="lv-LV" b="1" dirty="0"/>
                        <a:t> īpaši ģeogrāfiski vai būtiski fiziskiem ierobežojumi,</a:t>
                      </a:r>
                    </a:p>
                    <a:p>
                      <a:pPr marL="285750" indent="-285750">
                        <a:buFontTx/>
                        <a:buChar char="‒"/>
                      </a:pPr>
                      <a:r>
                        <a:rPr lang="lv-LV" b="0" dirty="0"/>
                        <a:t>sociālekonomisko</a:t>
                      </a:r>
                      <a:r>
                        <a:rPr lang="lv-LV" b="1" dirty="0"/>
                        <a:t> izmaksu un ieguvumu analīzes negatīvu rezultātu </a:t>
                      </a:r>
                      <a:r>
                        <a:rPr lang="lv-LV" b="0" dirty="0"/>
                        <a:t>vai</a:t>
                      </a:r>
                    </a:p>
                    <a:p>
                      <a:pPr marL="285750" indent="-285750">
                        <a:buFontTx/>
                        <a:buChar char="‒"/>
                      </a:pPr>
                      <a:r>
                        <a:rPr lang="lv-LV" b="0" dirty="0"/>
                        <a:t>būtisku</a:t>
                      </a:r>
                      <a:r>
                        <a:rPr lang="lv-LV" b="1" dirty="0"/>
                        <a:t> negatīvo ietekmi uz vidi vai </a:t>
                      </a:r>
                      <a:r>
                        <a:rPr lang="lv-LV" b="1" dirty="0" err="1"/>
                        <a:t>biodaudzveidību</a:t>
                      </a:r>
                      <a:r>
                        <a:rPr lang="lv-LV" b="1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40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34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26586-BEB4-9A4A-8D03-365C463A2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Iespējas atbrīvojumiem no TEN-T regulas prasībām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94A5C-64BC-C34B-B53D-061E0403C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74233A-62C4-8A48-9C9C-91AFAA2953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EF385-3920-814F-B9B3-DE7C826E70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73966" y="4743450"/>
            <a:ext cx="365234" cy="228600"/>
          </a:xfrm>
        </p:spPr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9</a:t>
            </a:fld>
            <a:endParaRPr lang="en-US" altLang="lv-LV" dirty="0"/>
          </a:p>
        </p:txBody>
      </p:sp>
      <p:graphicFrame>
        <p:nvGraphicFramePr>
          <p:cNvPr id="9" name="Satura vietturis 8">
            <a:extLst>
              <a:ext uri="{FF2B5EF4-FFF2-40B4-BE49-F238E27FC236}">
                <a16:creationId xmlns:a16="http://schemas.microsoft.com/office/drawing/2014/main" id="{AFD087EA-1FFA-2820-BCAF-8FD43DCCE3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934028"/>
              </p:ext>
            </p:extLst>
          </p:nvPr>
        </p:nvGraphicFramePr>
        <p:xfrm>
          <a:off x="2594610" y="1314450"/>
          <a:ext cx="6021245" cy="2367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21245">
                  <a:extLst>
                    <a:ext uri="{9D8B030D-6E8A-4147-A177-3AD203B41FA5}">
                      <a16:colId xmlns:a16="http://schemas.microsoft.com/office/drawing/2014/main" val="3239293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39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NO 2024. GADA 18. JŪLIJA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394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b="1" u="sng" dirty="0"/>
                        <a:t>Pienācīgi pamatotos</a:t>
                      </a:r>
                      <a:r>
                        <a:rPr lang="lv-LV" b="1" dirty="0"/>
                        <a:t> gadījumos Eiropas komisija pieņem īstenošanas aktus, ar kuriem piešķir atbrīvojumus, ja: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885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‒"/>
                      </a:pPr>
                      <a:r>
                        <a:rPr lang="lv-LV" b="0" dirty="0"/>
                        <a:t>Pārrobežu posmu gadījumā atbrīvojumu pieprasījumu koordinē ar </a:t>
                      </a:r>
                      <a:r>
                        <a:rPr lang="lv-LV" b="1" dirty="0"/>
                        <a:t>kaimiņos esošo dalībvalsti vai dalībvalstīm</a:t>
                      </a:r>
                      <a:r>
                        <a:rPr lang="lv-LV" b="0" dirty="0"/>
                        <a:t>. Kaimiņos esošās dalībvalstis var sniegt atzinumu dalībvalstij, kas pieprasa atbrīvojumu. </a:t>
                      </a:r>
                    </a:p>
                    <a:p>
                      <a:pPr marL="285750" indent="-285750">
                        <a:buFontTx/>
                        <a:buChar char="‒"/>
                      </a:pPr>
                      <a:endParaRPr lang="lv-LV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40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610130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SM">
      <a:dk1>
        <a:srgbClr val="355464"/>
      </a:dk1>
      <a:lt1>
        <a:srgbClr val="FFFFFF"/>
      </a:lt1>
      <a:dk2>
        <a:srgbClr val="7ADFEA"/>
      </a:dk2>
      <a:lt2>
        <a:srgbClr val="C6ED9C"/>
      </a:lt2>
      <a:accent1>
        <a:srgbClr val="26C4E8"/>
      </a:accent1>
      <a:accent2>
        <a:srgbClr val="355464"/>
      </a:accent2>
      <a:accent3>
        <a:srgbClr val="DBEFC6"/>
      </a:accent3>
      <a:accent4>
        <a:srgbClr val="8CDEE8"/>
      </a:accent4>
      <a:accent5>
        <a:srgbClr val="729EB4"/>
      </a:accent5>
      <a:accent6>
        <a:srgbClr val="A5D770"/>
      </a:accent6>
      <a:hlink>
        <a:srgbClr val="26C4E8"/>
      </a:hlink>
      <a:folHlink>
        <a:srgbClr val="AF0000"/>
      </a:folHlink>
    </a:clrScheme>
    <a:fontScheme name="Satiksmes Ministrija">
      <a:majorFont>
        <a:latin typeface="Verdana bold"/>
        <a:ea typeface="Calibri"/>
        <a:cs typeface="Calibri"/>
      </a:majorFont>
      <a:minorFont>
        <a:latin typeface="Verdana regular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314</TotalTime>
  <Words>509</Words>
  <Application>Microsoft Office PowerPoint</Application>
  <PresentationFormat>On-screen Show (16:9)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MS PGothic</vt:lpstr>
      <vt:lpstr>Arial</vt:lpstr>
      <vt:lpstr>Calibri</vt:lpstr>
      <vt:lpstr>Times New Roman</vt:lpstr>
      <vt:lpstr>Verdana</vt:lpstr>
      <vt:lpstr>Verdana bold</vt:lpstr>
      <vt:lpstr>Verdana regular</vt:lpstr>
      <vt:lpstr>Wingdings</vt:lpstr>
      <vt:lpstr>89_Prezentacija_templateLV</vt:lpstr>
      <vt:lpstr>Latvijas valsts autoceļu attīstības stratēģija 2020 -2040</vt:lpstr>
      <vt:lpstr>TEN-T regulas būtiskākās prasības</vt:lpstr>
      <vt:lpstr>TEN-T regulas būtiskākās prasības</vt:lpstr>
      <vt:lpstr>Eiropas transporta tīkla autoceļi Latvijā līdz 2024. gadam</vt:lpstr>
      <vt:lpstr>TEN-T regulas būtiskākās prasības</vt:lpstr>
      <vt:lpstr>Eiropas transporta tīkla autoceļi Latvijā 2024. gadā</vt:lpstr>
      <vt:lpstr>Iespējas atbrīvojumiem no TEN-T regulas prasībām</vt:lpstr>
      <vt:lpstr>Iespējas atbrīvojumiem no TEN-T regulas prasībām</vt:lpstr>
      <vt:lpstr>Iespējas atbrīvojumiem no TEN-T regulas prasībām</vt:lpstr>
      <vt:lpstr>TEN-T tīkla autoceļi, kuru pārbūve līdz 2030. gada beigām ir pamatota </vt:lpstr>
      <vt:lpstr>Secinājums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Tālivaldis Vectirāns</cp:lastModifiedBy>
  <cp:revision>38</cp:revision>
  <dcterms:created xsi:type="dcterms:W3CDTF">2014-11-20T14:46:47Z</dcterms:created>
  <dcterms:modified xsi:type="dcterms:W3CDTF">2024-08-14T06:31:17Z</dcterms:modified>
</cp:coreProperties>
</file>