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435" r:id="rId6"/>
    <p:sldId id="447" r:id="rId7"/>
    <p:sldId id="448" r:id="rId8"/>
    <p:sldId id="439" r:id="rId9"/>
    <p:sldId id="441" r:id="rId10"/>
    <p:sldId id="258" r:id="rId11"/>
  </p:sldIdLst>
  <p:sldSz cx="12192000" cy="6858000"/>
  <p:notesSz cx="6799263" cy="9929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C5818E-D8E9-C137-6B0E-5CE8293BDB4D}" name="Marina Bistrova" initials="MB" userId="S::marinab@lvceli.lv::91c512d4-0427-4f14-9c51-5e608ec3bab4" providerId="AD"/>
  <p188:author id="{14D8C0A4-14E2-F74E-2FE1-41DBDB9275F8}" name="Matīss Jakovels" initials="" userId="S::matiss@lvceli.lv::43ccc5a4-e3f3-41cf-a1b1-11b22033dc5e" providerId="AD"/>
  <p188:author id="{2E5757A6-7DE7-C71B-33FC-DE6133DDB5F8}" name="Uvis Ritums" initials="UR" userId="S::uvis@lvceli.lv::8b59428d-54ac-4c9a-8779-007d6888f3b6" providerId="AD"/>
  <p188:author id="{334D60B2-A1FB-A32F-115F-2978A49C1170}" name="Kristīne Apsalone" initials="KA" userId="S::apsalone@lvceli.lv::74ce3252-0c3c-4e22-868b-5370a50928b2" providerId="AD"/>
  <p188:author id="{E15685BB-4674-BFC9-A4B5-D1097AB5DD93}" name="Liesma Grīnberga" initials="LG" userId="S::liesma@lvceli.lv::6f2d569c-9059-40ab-9f3b-1ffe12a5a26c" providerId="AD"/>
  <p188:author id="{EA428AD8-7C33-5A1E-A14A-C10A6CB4FDA4}" name="Dace Bērziņa" initials="DB" userId="S::dace@lvceli.lv::a8e2a160-a5f3-4b8d-8a22-2cbef0a2d5a8" providerId="AD"/>
  <p188:author id="{219BCFE4-C1AC-82CD-0C49-305510DE0C3B}" name="Laura Kerija" initials="LK" userId="S::laura@lvceli.lv::49a8d404-210e-4d98-92d5-84ebfcfce507" providerId="AD"/>
  <p188:author id="{96F8CAE7-4B76-8A81-F6DC-63041BAC1DAE}" name="Klāvs Grieze" initials="KG" userId="S::grieze@lvceli.lv::e67f4cde-5f61-4cf2-8b84-28de00b90f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A24"/>
    <a:srgbClr val="E1A829"/>
    <a:srgbClr val="3D3D3D"/>
    <a:srgbClr val="CFCFCF"/>
    <a:srgbClr val="FFB600"/>
    <a:srgbClr val="DCA335"/>
    <a:srgbClr val="D8A727"/>
    <a:srgbClr val="D7A528"/>
    <a:srgbClr val="D6A23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8F1AE-B35F-4F15-87F2-990C146F488E}" v="25" dt="2024-08-13T10:51:40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397E6-1727-414A-A193-AE9771890374}" type="datetimeFigureOut">
              <a:rPr lang="en-LV" smtClean="0"/>
              <a:t>08/13/2024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4A1B0-4895-AE46-9D69-639045347D6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3480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7858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271717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65886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730032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6526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5658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 tumšs fons">
    <p:bg>
      <p:bgPr>
        <a:solidFill>
          <a:srgbClr val="3D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9193C8A-1DF7-4B7D-8F71-EF7BEDAE1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FED940DB-254D-4207-8212-13742C51E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" y="3602039"/>
            <a:ext cx="643128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v-LV"/>
          </a:p>
        </p:txBody>
      </p: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2F15F20-04B6-4DAF-8BD7-BFE28CD1ED5B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ttēls 8">
            <a:extLst>
              <a:ext uri="{FF2B5EF4-FFF2-40B4-BE49-F238E27FC236}">
                <a16:creationId xmlns:a16="http://schemas.microsoft.com/office/drawing/2014/main" id="{E9880E97-307E-4027-8005-F5A16DAFD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280" y="6145059"/>
            <a:ext cx="1974669" cy="381617"/>
          </a:xfrm>
          <a:prstGeom prst="rect">
            <a:avLst/>
          </a:prstGeom>
        </p:spPr>
      </p:pic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25F0083B-BF05-4A1F-95D9-247F30737D5A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6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teksta bloks - bal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1CFD5011-583D-4ABF-A9D8-461C2202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87"/>
            <a:ext cx="11107738" cy="1325563"/>
          </a:xfrm>
        </p:spPr>
        <p:txBody>
          <a:bodyPr/>
          <a:lstStyle>
            <a:lvl1pPr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Satura vietturis 2">
            <a:extLst>
              <a:ext uri="{FF2B5EF4-FFF2-40B4-BE49-F238E27FC236}">
                <a16:creationId xmlns:a16="http://schemas.microsoft.com/office/drawing/2014/main" id="{BD642CC4-52B3-4F3E-821F-EB5DC283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22" y="2282247"/>
            <a:ext cx="11107737" cy="3582519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3969A5FA-8917-4A86-AAA9-DDF8F363C6C7}"/>
              </a:ext>
            </a:extLst>
          </p:cNvPr>
          <p:cNvCxnSpPr>
            <a:cxnSpLocks/>
          </p:cNvCxnSpPr>
          <p:nvPr userDrawn="1"/>
        </p:nvCxnSpPr>
        <p:spPr>
          <a:xfrm>
            <a:off x="702000" y="1983567"/>
            <a:ext cx="11134759" cy="0"/>
          </a:xfrm>
          <a:prstGeom prst="line">
            <a:avLst/>
          </a:prstGeom>
          <a:ln w="12700">
            <a:solidFill>
              <a:srgbClr val="F7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ttēls 13">
            <a:extLst>
              <a:ext uri="{FF2B5EF4-FFF2-40B4-BE49-F238E27FC236}">
                <a16:creationId xmlns:a16="http://schemas.microsoft.com/office/drawing/2014/main" id="{D9797F99-BFD5-4C35-810F-8A0A8635A7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un teksta bloks - dzeltens">
    <p:bg>
      <p:bgPr>
        <a:solidFill>
          <a:srgbClr val="FFB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1CFD5011-583D-4ABF-A9D8-461C2202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87"/>
            <a:ext cx="11107738" cy="1325563"/>
          </a:xfrm>
        </p:spPr>
        <p:txBody>
          <a:bodyPr/>
          <a:lstStyle>
            <a:lvl1pPr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Satura vietturis 2">
            <a:extLst>
              <a:ext uri="{FF2B5EF4-FFF2-40B4-BE49-F238E27FC236}">
                <a16:creationId xmlns:a16="http://schemas.microsoft.com/office/drawing/2014/main" id="{BD642CC4-52B3-4F3E-821F-EB5DC283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22" y="2282247"/>
            <a:ext cx="11107737" cy="3582519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3969A5FA-8917-4A86-AAA9-DDF8F363C6C7}"/>
              </a:ext>
            </a:extLst>
          </p:cNvPr>
          <p:cNvCxnSpPr>
            <a:cxnSpLocks/>
          </p:cNvCxnSpPr>
          <p:nvPr userDrawn="1"/>
        </p:nvCxnSpPr>
        <p:spPr>
          <a:xfrm>
            <a:off x="702000" y="1983567"/>
            <a:ext cx="11134759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ttēls 13">
            <a:extLst>
              <a:ext uri="{FF2B5EF4-FFF2-40B4-BE49-F238E27FC236}">
                <a16:creationId xmlns:a16="http://schemas.microsoft.com/office/drawing/2014/main" id="{D9797F99-BFD5-4C35-810F-8A0A8635A7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4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un teksta bloks - tumš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1CFD5011-583D-4ABF-A9D8-461C2202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87"/>
            <a:ext cx="11107738" cy="1325563"/>
          </a:xfrm>
        </p:spPr>
        <p:txBody>
          <a:bodyPr/>
          <a:lstStyle>
            <a:lvl1pPr>
              <a:defRPr>
                <a:solidFill>
                  <a:srgbClr val="F7B513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Satura vietturis 2">
            <a:extLst>
              <a:ext uri="{FF2B5EF4-FFF2-40B4-BE49-F238E27FC236}">
                <a16:creationId xmlns:a16="http://schemas.microsoft.com/office/drawing/2014/main" id="{BD642CC4-52B3-4F3E-821F-EB5DC283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22" y="2282247"/>
            <a:ext cx="11107737" cy="3582519"/>
          </a:xfrm>
        </p:spPr>
        <p:txBody>
          <a:bodyPr/>
          <a:lstStyle>
            <a:lvl1pPr marL="0" indent="0">
              <a:buNone/>
              <a:defRPr>
                <a:solidFill>
                  <a:srgbClr val="F7B513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7B513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3969A5FA-8917-4A86-AAA9-DDF8F363C6C7}"/>
              </a:ext>
            </a:extLst>
          </p:cNvPr>
          <p:cNvCxnSpPr>
            <a:cxnSpLocks/>
          </p:cNvCxnSpPr>
          <p:nvPr userDrawn="1"/>
        </p:nvCxnSpPr>
        <p:spPr>
          <a:xfrm>
            <a:off x="702000" y="1983567"/>
            <a:ext cx="11134759" cy="0"/>
          </a:xfrm>
          <a:prstGeom prst="line">
            <a:avLst/>
          </a:prstGeom>
          <a:ln w="12700">
            <a:solidFill>
              <a:srgbClr val="F7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F5AA9041-DBDB-4DE2-ABA6-93578B75B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5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 satura bloki- attēls labajā pusē-ba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atura vietturis 2">
            <a:extLst>
              <a:ext uri="{FF2B5EF4-FFF2-40B4-BE49-F238E27FC236}">
                <a16:creationId xmlns:a16="http://schemas.microsoft.com/office/drawing/2014/main" id="{44DBE54C-A5FC-41E4-A27E-6CC18CBE1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00" y="844527"/>
            <a:ext cx="5364480" cy="1631632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3C02D773-B698-44FF-B3D3-A038600FBC92}"/>
              </a:ext>
            </a:extLst>
          </p:cNvPr>
          <p:cNvCxnSpPr/>
          <p:nvPr userDrawn="1"/>
        </p:nvCxnSpPr>
        <p:spPr>
          <a:xfrm>
            <a:off x="716400" y="540678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D6EE2800-B7BA-4716-AC33-D3748F7AC0D7}"/>
              </a:ext>
            </a:extLst>
          </p:cNvPr>
          <p:cNvCxnSpPr/>
          <p:nvPr userDrawn="1"/>
        </p:nvCxnSpPr>
        <p:spPr>
          <a:xfrm>
            <a:off x="716400" y="3085758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atura vietturis 2">
            <a:extLst>
              <a:ext uri="{FF2B5EF4-FFF2-40B4-BE49-F238E27FC236}">
                <a16:creationId xmlns:a16="http://schemas.microsoft.com/office/drawing/2014/main" id="{2979512A-E7E3-4633-915E-DC25B26317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6400" y="3482157"/>
            <a:ext cx="5364480" cy="1631632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Attēla vietturis 15">
            <a:extLst>
              <a:ext uri="{FF2B5EF4-FFF2-40B4-BE49-F238E27FC236}">
                <a16:creationId xmlns:a16="http://schemas.microsoft.com/office/drawing/2014/main" id="{2419FC4D-8B34-4470-8FB9-8D49923FE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0"/>
            <a:ext cx="57912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96627859-0DEF-45CC-B045-B6BBD45B3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42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 satura bloki- attēls labajā pusē - dzeltens">
    <p:bg>
      <p:bgPr>
        <a:solidFill>
          <a:srgbClr val="F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atura vietturis 2">
            <a:extLst>
              <a:ext uri="{FF2B5EF4-FFF2-40B4-BE49-F238E27FC236}">
                <a16:creationId xmlns:a16="http://schemas.microsoft.com/office/drawing/2014/main" id="{44DBE54C-A5FC-41E4-A27E-6CC18CBE1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00" y="844527"/>
            <a:ext cx="5364480" cy="1631632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3C02D773-B698-44FF-B3D3-A038600FBC92}"/>
              </a:ext>
            </a:extLst>
          </p:cNvPr>
          <p:cNvCxnSpPr/>
          <p:nvPr userDrawn="1"/>
        </p:nvCxnSpPr>
        <p:spPr>
          <a:xfrm>
            <a:off x="716400" y="540678"/>
            <a:ext cx="5364480" cy="0"/>
          </a:xfrm>
          <a:prstGeom prst="line">
            <a:avLst/>
          </a:prstGeom>
          <a:ln w="127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D6EE2800-B7BA-4716-AC33-D3748F7AC0D7}"/>
              </a:ext>
            </a:extLst>
          </p:cNvPr>
          <p:cNvCxnSpPr/>
          <p:nvPr userDrawn="1"/>
        </p:nvCxnSpPr>
        <p:spPr>
          <a:xfrm>
            <a:off x="716400" y="3085758"/>
            <a:ext cx="5364480" cy="0"/>
          </a:xfrm>
          <a:prstGeom prst="line">
            <a:avLst/>
          </a:prstGeom>
          <a:ln w="127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atura vietturis 2">
            <a:extLst>
              <a:ext uri="{FF2B5EF4-FFF2-40B4-BE49-F238E27FC236}">
                <a16:creationId xmlns:a16="http://schemas.microsoft.com/office/drawing/2014/main" id="{2979512A-E7E3-4633-915E-DC25B26317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6400" y="3482157"/>
            <a:ext cx="5364480" cy="1631632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Attēla vietturis 15">
            <a:extLst>
              <a:ext uri="{FF2B5EF4-FFF2-40B4-BE49-F238E27FC236}">
                <a16:creationId xmlns:a16="http://schemas.microsoft.com/office/drawing/2014/main" id="{2419FC4D-8B34-4470-8FB9-8D49923FE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0"/>
            <a:ext cx="57912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96627859-0DEF-45CC-B045-B6BBD45B3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7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 satura bloki- attēls labajā pusē - tumš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atura vietturis 2">
            <a:extLst>
              <a:ext uri="{FF2B5EF4-FFF2-40B4-BE49-F238E27FC236}">
                <a16:creationId xmlns:a16="http://schemas.microsoft.com/office/drawing/2014/main" id="{44DBE54C-A5FC-41E4-A27E-6CC18CBE1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00" y="844527"/>
            <a:ext cx="5364480" cy="1631632"/>
          </a:xfrm>
        </p:spPr>
        <p:txBody>
          <a:bodyPr/>
          <a:lstStyle>
            <a:lvl1pPr marL="0" indent="0">
              <a:buNone/>
              <a:defRPr sz="2000">
                <a:solidFill>
                  <a:srgbClr val="F7B513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7B513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3C02D773-B698-44FF-B3D3-A038600FBC92}"/>
              </a:ext>
            </a:extLst>
          </p:cNvPr>
          <p:cNvCxnSpPr/>
          <p:nvPr userDrawn="1"/>
        </p:nvCxnSpPr>
        <p:spPr>
          <a:xfrm>
            <a:off x="716400" y="540678"/>
            <a:ext cx="5364480" cy="0"/>
          </a:xfrm>
          <a:prstGeom prst="line">
            <a:avLst/>
          </a:prstGeom>
          <a:ln w="12700">
            <a:solidFill>
              <a:srgbClr val="F7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D6EE2800-B7BA-4716-AC33-D3748F7AC0D7}"/>
              </a:ext>
            </a:extLst>
          </p:cNvPr>
          <p:cNvCxnSpPr/>
          <p:nvPr userDrawn="1"/>
        </p:nvCxnSpPr>
        <p:spPr>
          <a:xfrm>
            <a:off x="716400" y="3085758"/>
            <a:ext cx="5364480" cy="0"/>
          </a:xfrm>
          <a:prstGeom prst="line">
            <a:avLst/>
          </a:prstGeom>
          <a:ln w="12700">
            <a:solidFill>
              <a:srgbClr val="F7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atura vietturis 2">
            <a:extLst>
              <a:ext uri="{FF2B5EF4-FFF2-40B4-BE49-F238E27FC236}">
                <a16:creationId xmlns:a16="http://schemas.microsoft.com/office/drawing/2014/main" id="{2979512A-E7E3-4633-915E-DC25B26317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6400" y="3482157"/>
            <a:ext cx="5364480" cy="1631632"/>
          </a:xfrm>
        </p:spPr>
        <p:txBody>
          <a:bodyPr/>
          <a:lstStyle>
            <a:lvl1pPr marL="0" indent="0">
              <a:buNone/>
              <a:defRPr sz="2000">
                <a:solidFill>
                  <a:srgbClr val="F7B513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7B513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Attēla vietturis 15">
            <a:extLst>
              <a:ext uri="{FF2B5EF4-FFF2-40B4-BE49-F238E27FC236}">
                <a16:creationId xmlns:a16="http://schemas.microsoft.com/office/drawing/2014/main" id="{2419FC4D-8B34-4470-8FB9-8D49923FE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0"/>
            <a:ext cx="57912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A6941D0E-58A8-4742-8234-B5380F5AC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1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un paraksts-ba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9A129B-8A3E-484C-B671-DFBEA4C8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922" y="5852160"/>
            <a:ext cx="5746386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1" name="Attēla vietturis 10">
            <a:extLst>
              <a:ext uri="{FF2B5EF4-FFF2-40B4-BE49-F238E27FC236}">
                <a16:creationId xmlns:a16="http://schemas.microsoft.com/office/drawing/2014/main" id="{8DF8F777-AFC4-4027-994F-48C3E929D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515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0BCB9D0A-5003-4ED4-A0D0-489BB3A6A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5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ttēls un paraksts - dzeltens">
    <p:bg>
      <p:bgPr>
        <a:solidFill>
          <a:srgbClr val="F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9A129B-8A3E-484C-B671-DFBEA4C8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922" y="5852160"/>
            <a:ext cx="5746386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1" name="Attēla vietturis 10">
            <a:extLst>
              <a:ext uri="{FF2B5EF4-FFF2-40B4-BE49-F238E27FC236}">
                <a16:creationId xmlns:a16="http://schemas.microsoft.com/office/drawing/2014/main" id="{8DF8F777-AFC4-4027-994F-48C3E929D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515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0BCB9D0A-5003-4ED4-A0D0-489BB3A6A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9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ttēls un paraksts - tumš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9A129B-8A3E-484C-B671-DFBEA4C8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922" y="5852160"/>
            <a:ext cx="5746386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7B513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1" name="Attēla vietturis 10">
            <a:extLst>
              <a:ext uri="{FF2B5EF4-FFF2-40B4-BE49-F238E27FC236}">
                <a16:creationId xmlns:a16="http://schemas.microsoft.com/office/drawing/2014/main" id="{8DF8F777-AFC4-4027-994F-48C3E929D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515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7B7EF98C-C20D-4DF5-A83D-711574EE6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88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ēla vietturis 7">
            <a:extLst>
              <a:ext uri="{FF2B5EF4-FFF2-40B4-BE49-F238E27FC236}">
                <a16:creationId xmlns:a16="http://schemas.microsoft.com/office/drawing/2014/main" id="{72A4FF97-D9DD-4D0F-ACA4-0DEE878713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A34EE93A-6FE2-48FA-874F-E0F58FDC1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477000"/>
          </a:xfrm>
          <a:prstGeom prst="rect">
            <a:avLst/>
          </a:prstGeom>
        </p:spPr>
      </p:pic>
      <p:sp>
        <p:nvSpPr>
          <p:cNvPr id="6" name="Virsraksts 1">
            <a:extLst>
              <a:ext uri="{FF2B5EF4-FFF2-40B4-BE49-F238E27FC236}">
                <a16:creationId xmlns:a16="http://schemas.microsoft.com/office/drawing/2014/main" id="{CDEAAA8A-462C-4B9D-8930-D4996434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0"/>
            <a:ext cx="9803435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E0362B07-F6EC-489E-BA12-E2D07874DB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8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irsraksta slaids dzeltens fons">
    <p:bg>
      <p:bgPr>
        <a:solidFill>
          <a:srgbClr val="F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9193C8A-1DF7-4B7D-8F71-EF7BEDAE1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42424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FED940DB-254D-4207-8212-13742C51E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" y="3602039"/>
            <a:ext cx="643128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2424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v-LV"/>
          </a:p>
        </p:txBody>
      </p: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2F15F20-04B6-4DAF-8BD7-BFE28CD1ED5B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ttēls 8">
            <a:extLst>
              <a:ext uri="{FF2B5EF4-FFF2-40B4-BE49-F238E27FC236}">
                <a16:creationId xmlns:a16="http://schemas.microsoft.com/office/drawing/2014/main" id="{E9880E97-307E-4027-8005-F5A16DAFD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280" y="6145059"/>
            <a:ext cx="1974669" cy="381617"/>
          </a:xfrm>
          <a:prstGeom prst="rect">
            <a:avLst/>
          </a:prstGeom>
        </p:spPr>
      </p:pic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25F0083B-BF05-4A1F-95D9-247F30737D5A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ttēls 6">
            <a:extLst>
              <a:ext uri="{FF2B5EF4-FFF2-40B4-BE49-F238E27FC236}">
                <a16:creationId xmlns:a16="http://schemas.microsoft.com/office/drawing/2014/main" id="{41CD6399-CFA4-4478-8F23-F12F9A20AE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400" y="6128719"/>
            <a:ext cx="1974549" cy="3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91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s slaids uz tumša fona">
    <p:bg>
      <p:bgPr>
        <a:solidFill>
          <a:srgbClr val="3D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EF915974-1A63-4A88-82B3-D6E956E97D6A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irsraksts 1">
            <a:extLst>
              <a:ext uri="{FF2B5EF4-FFF2-40B4-BE49-F238E27FC236}">
                <a16:creationId xmlns:a16="http://schemas.microsoft.com/office/drawing/2014/main" id="{22C064BA-C36D-48A7-B5D1-BA0C0C1B6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39A3B60E-FF82-4DE3-9726-C0422332D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280" y="6145059"/>
            <a:ext cx="1974669" cy="381617"/>
          </a:xfrm>
          <a:prstGeom prst="rect">
            <a:avLst/>
          </a:prstGeom>
        </p:spPr>
      </p:pic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089206ED-2352-4603-830F-57639D36C9AB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39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daļas slaids uz dzeltena fona">
    <p:bg>
      <p:bgPr>
        <a:solidFill>
          <a:srgbClr val="F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EF915974-1A63-4A88-82B3-D6E956E97D6A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irsraksts 1">
            <a:extLst>
              <a:ext uri="{FF2B5EF4-FFF2-40B4-BE49-F238E27FC236}">
                <a16:creationId xmlns:a16="http://schemas.microsoft.com/office/drawing/2014/main" id="{22C064BA-C36D-48A7-B5D1-BA0C0C1B6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42424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089206ED-2352-4603-830F-57639D36C9AB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ttēls 7">
            <a:extLst>
              <a:ext uri="{FF2B5EF4-FFF2-40B4-BE49-F238E27FC236}">
                <a16:creationId xmlns:a16="http://schemas.microsoft.com/office/drawing/2014/main" id="{9DC21FD8-A870-4312-A0C9-A56553D5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400" y="6128719"/>
            <a:ext cx="1974549" cy="3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0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daļas slaids uz balta fo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EF915974-1A63-4A88-82B3-D6E956E97D6A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irsraksts 1">
            <a:extLst>
              <a:ext uri="{FF2B5EF4-FFF2-40B4-BE49-F238E27FC236}">
                <a16:creationId xmlns:a16="http://schemas.microsoft.com/office/drawing/2014/main" id="{22C064BA-C36D-48A7-B5D1-BA0C0C1B6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42424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089206ED-2352-4603-830F-57639D36C9AB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ttēls 7">
            <a:extLst>
              <a:ext uri="{FF2B5EF4-FFF2-40B4-BE49-F238E27FC236}">
                <a16:creationId xmlns:a16="http://schemas.microsoft.com/office/drawing/2014/main" id="{9DC21FD8-A870-4312-A0C9-A56553D5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400" y="6128719"/>
            <a:ext cx="1974549" cy="3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82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ar parakstu - balts f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ED59629-7FF2-490E-9D50-21371B506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4000" y="987425"/>
            <a:ext cx="1096671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DD7FE0F1-AD32-4563-8E2A-CFD8F4BB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242930"/>
            <a:ext cx="10515600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A31D4581-3F2E-4A0A-86F8-CE08CC1C0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6800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8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ttēls ar parakstu - dzeltens fons">
    <p:bg>
      <p:bgPr>
        <a:solidFill>
          <a:srgbClr val="FFB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ED59629-7FF2-490E-9D50-21371B506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4000" y="987425"/>
            <a:ext cx="1096671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DD7FE0F1-AD32-4563-8E2A-CFD8F4BB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242930"/>
            <a:ext cx="10515600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A31D4581-3F2E-4A0A-86F8-CE08CC1C0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6800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68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ttēls ar parakstu - dzeltens fon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ED59629-7FF2-490E-9D50-21371B506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4000" y="987425"/>
            <a:ext cx="1096671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DD7FE0F1-AD32-4563-8E2A-CFD8F4BB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242930"/>
            <a:ext cx="10515600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E9E33A43-0F41-4F0B-86EF-00A96DA00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61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attēls vai shēma labajā pusē - balts f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3495CC58-58B5-46B0-B891-EC5642C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7583"/>
            <a:ext cx="4312920" cy="197759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Attēla vietturis 2">
            <a:extLst>
              <a:ext uri="{FF2B5EF4-FFF2-40B4-BE49-F238E27FC236}">
                <a16:creationId xmlns:a16="http://schemas.microsoft.com/office/drawing/2014/main" id="{7028787A-FD8C-47B7-ADC3-6FF89B9E2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67583"/>
            <a:ext cx="5562600" cy="5924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F147173D-7C5A-4D55-89DC-8182FE2C4B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4051313"/>
            <a:ext cx="2209799" cy="1188085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3D97E04A-7DB9-405D-AC2E-8154C5768653}"/>
              </a:ext>
            </a:extLst>
          </p:cNvPr>
          <p:cNvCxnSpPr>
            <a:cxnSpLocks/>
          </p:cNvCxnSpPr>
          <p:nvPr userDrawn="1"/>
        </p:nvCxnSpPr>
        <p:spPr>
          <a:xfrm>
            <a:off x="838199" y="3747464"/>
            <a:ext cx="431292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atura vietturis 2">
            <a:extLst>
              <a:ext uri="{FF2B5EF4-FFF2-40B4-BE49-F238E27FC236}">
                <a16:creationId xmlns:a16="http://schemas.microsoft.com/office/drawing/2014/main" id="{9156A035-B5D6-4AA4-9FCD-F6A0B2DA969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15639" y="4057822"/>
            <a:ext cx="2209799" cy="1181571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F8E1A3FA-F1D6-4BCC-A5EA-C4FB80577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6800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09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un attēls vai shēma labajā pusē - dzeltens fons">
    <p:bg>
      <p:bgPr>
        <a:solidFill>
          <a:srgbClr val="FFB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3495CC58-58B5-46B0-B891-EC5642C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7583"/>
            <a:ext cx="4312920" cy="197759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Attēla vietturis 2">
            <a:extLst>
              <a:ext uri="{FF2B5EF4-FFF2-40B4-BE49-F238E27FC236}">
                <a16:creationId xmlns:a16="http://schemas.microsoft.com/office/drawing/2014/main" id="{7028787A-FD8C-47B7-ADC3-6FF89B9E2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67583"/>
            <a:ext cx="5562600" cy="5924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F147173D-7C5A-4D55-89DC-8182FE2C4B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4051313"/>
            <a:ext cx="2209799" cy="1188085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3D97E04A-7DB9-405D-AC2E-8154C5768653}"/>
              </a:ext>
            </a:extLst>
          </p:cNvPr>
          <p:cNvCxnSpPr>
            <a:cxnSpLocks/>
          </p:cNvCxnSpPr>
          <p:nvPr userDrawn="1"/>
        </p:nvCxnSpPr>
        <p:spPr>
          <a:xfrm>
            <a:off x="838199" y="3747464"/>
            <a:ext cx="4312920" cy="0"/>
          </a:xfrm>
          <a:prstGeom prst="line">
            <a:avLst/>
          </a:prstGeom>
          <a:ln w="127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atura vietturis 2">
            <a:extLst>
              <a:ext uri="{FF2B5EF4-FFF2-40B4-BE49-F238E27FC236}">
                <a16:creationId xmlns:a16="http://schemas.microsoft.com/office/drawing/2014/main" id="{9156A035-B5D6-4AA4-9FCD-F6A0B2DA969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15639" y="4057822"/>
            <a:ext cx="2209799" cy="1181571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F8E1A3FA-F1D6-4BCC-A5EA-C4FB80577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6800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20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un attēls vai shēma labajā pusē - tumšs fon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3495CC58-58B5-46B0-B891-EC5642C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7583"/>
            <a:ext cx="4312920" cy="197759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Attēla vietturis 2">
            <a:extLst>
              <a:ext uri="{FF2B5EF4-FFF2-40B4-BE49-F238E27FC236}">
                <a16:creationId xmlns:a16="http://schemas.microsoft.com/office/drawing/2014/main" id="{7028787A-FD8C-47B7-ADC3-6FF89B9E2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67583"/>
            <a:ext cx="5562600" cy="5924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F147173D-7C5A-4D55-89DC-8182FE2C4B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4051313"/>
            <a:ext cx="2209799" cy="1188085"/>
          </a:xfrm>
        </p:spPr>
        <p:txBody>
          <a:bodyPr/>
          <a:lstStyle>
            <a:lvl1pPr marL="0" indent="0">
              <a:buNone/>
              <a:defRPr sz="20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FB600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3D97E04A-7DB9-405D-AC2E-8154C5768653}"/>
              </a:ext>
            </a:extLst>
          </p:cNvPr>
          <p:cNvCxnSpPr>
            <a:cxnSpLocks/>
          </p:cNvCxnSpPr>
          <p:nvPr userDrawn="1"/>
        </p:nvCxnSpPr>
        <p:spPr>
          <a:xfrm>
            <a:off x="838199" y="3747464"/>
            <a:ext cx="431292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atura vietturis 2">
            <a:extLst>
              <a:ext uri="{FF2B5EF4-FFF2-40B4-BE49-F238E27FC236}">
                <a16:creationId xmlns:a16="http://schemas.microsoft.com/office/drawing/2014/main" id="{9156A035-B5D6-4AA4-9FCD-F6A0B2DA969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15639" y="4057822"/>
            <a:ext cx="2209799" cy="1181571"/>
          </a:xfrm>
        </p:spPr>
        <p:txBody>
          <a:bodyPr/>
          <a:lstStyle>
            <a:lvl1pPr marL="0" indent="0">
              <a:buNone/>
              <a:defRPr sz="20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FB600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9C284BF3-F324-48DE-94CC-CFC6596D3E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48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un attēls vai shēma labajā pusē - balts f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3495CC58-58B5-46B0-B891-EC5642C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7583"/>
            <a:ext cx="4312920" cy="197759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Attēla vietturis 2">
            <a:extLst>
              <a:ext uri="{FF2B5EF4-FFF2-40B4-BE49-F238E27FC236}">
                <a16:creationId xmlns:a16="http://schemas.microsoft.com/office/drawing/2014/main" id="{7028787A-FD8C-47B7-ADC3-6FF89B9E2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67583"/>
            <a:ext cx="5562600" cy="5924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F147173D-7C5A-4D55-89DC-8182FE2C4B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78401" y="2885079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F8E1A3FA-F1D6-4BCC-A5EA-C4FB80577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6800"/>
            <a:ext cx="1573357" cy="318019"/>
          </a:xfrm>
          <a:prstGeom prst="rect">
            <a:avLst/>
          </a:prstGeom>
        </p:spPr>
      </p:pic>
      <p:sp>
        <p:nvSpPr>
          <p:cNvPr id="2" name="Ovāls 1">
            <a:extLst>
              <a:ext uri="{FF2B5EF4-FFF2-40B4-BE49-F238E27FC236}">
                <a16:creationId xmlns:a16="http://schemas.microsoft.com/office/drawing/2014/main" id="{63FE6A8D-52C0-49D4-A466-09C98F977A32}"/>
              </a:ext>
            </a:extLst>
          </p:cNvPr>
          <p:cNvSpPr/>
          <p:nvPr userDrawn="1"/>
        </p:nvSpPr>
        <p:spPr>
          <a:xfrm>
            <a:off x="716400" y="2932386"/>
            <a:ext cx="318019" cy="318019"/>
          </a:xfrm>
          <a:prstGeom prst="ellipse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A4025FCF-3B43-4B75-A446-BE1200F32345}"/>
              </a:ext>
            </a:extLst>
          </p:cNvPr>
          <p:cNvSpPr/>
          <p:nvPr userDrawn="1"/>
        </p:nvSpPr>
        <p:spPr>
          <a:xfrm>
            <a:off x="716400" y="3429000"/>
            <a:ext cx="318019" cy="318019"/>
          </a:xfrm>
          <a:prstGeom prst="ellipse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Satura vietturis 2">
            <a:extLst>
              <a:ext uri="{FF2B5EF4-FFF2-40B4-BE49-F238E27FC236}">
                <a16:creationId xmlns:a16="http://schemas.microsoft.com/office/drawing/2014/main" id="{D740782B-B019-480F-9280-7AA01C8BAB9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78401" y="3439082"/>
            <a:ext cx="1906233" cy="5540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4B0306A1-4536-40A9-873A-6E4BEB90A29A}"/>
              </a:ext>
            </a:extLst>
          </p:cNvPr>
          <p:cNvSpPr/>
          <p:nvPr userDrawn="1"/>
        </p:nvSpPr>
        <p:spPr>
          <a:xfrm>
            <a:off x="3269606" y="2932386"/>
            <a:ext cx="318019" cy="318019"/>
          </a:xfrm>
          <a:prstGeom prst="ellipse">
            <a:avLst/>
          </a:prstGeom>
          <a:solidFill>
            <a:srgbClr val="F7B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1B6BE106-FE38-456B-914E-801CDC745E2A}"/>
              </a:ext>
            </a:extLst>
          </p:cNvPr>
          <p:cNvSpPr/>
          <p:nvPr userDrawn="1"/>
        </p:nvSpPr>
        <p:spPr>
          <a:xfrm>
            <a:off x="3269606" y="3429000"/>
            <a:ext cx="318019" cy="318019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Satura vietturis 2">
            <a:extLst>
              <a:ext uri="{FF2B5EF4-FFF2-40B4-BE49-F238E27FC236}">
                <a16:creationId xmlns:a16="http://schemas.microsoft.com/office/drawing/2014/main" id="{52009BD3-6B11-4F26-AD67-36B1768955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6776" y="2885079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Satura vietturis 2">
            <a:extLst>
              <a:ext uri="{FF2B5EF4-FFF2-40B4-BE49-F238E27FC236}">
                <a16:creationId xmlns:a16="http://schemas.microsoft.com/office/drawing/2014/main" id="{A0B6A8A8-E9AB-454C-98D1-F56DDC8862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86776" y="3439083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8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 Virsraksta slaids balts f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9193C8A-1DF7-4B7D-8F71-EF7BEDAE1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42424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FED940DB-254D-4207-8212-13742C51E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" y="3602039"/>
            <a:ext cx="643128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2424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v-LV"/>
          </a:p>
        </p:txBody>
      </p: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2F15F20-04B6-4DAF-8BD7-BFE28CD1ED5B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25F0083B-BF05-4A1F-95D9-247F30737D5A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ttēls 10">
            <a:extLst>
              <a:ext uri="{FF2B5EF4-FFF2-40B4-BE49-F238E27FC236}">
                <a16:creationId xmlns:a16="http://schemas.microsoft.com/office/drawing/2014/main" id="{8DC890F8-D819-40AF-96C8-A0B66D47F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400" y="6128719"/>
            <a:ext cx="1974549" cy="3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5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rsraksts un attēls vai shēma labajā pusē - dzeltens fons">
    <p:bg>
      <p:bgPr>
        <a:solidFill>
          <a:srgbClr val="FFB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3495CC58-58B5-46B0-B891-EC5642C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7583"/>
            <a:ext cx="4312920" cy="197759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Attēla vietturis 2">
            <a:extLst>
              <a:ext uri="{FF2B5EF4-FFF2-40B4-BE49-F238E27FC236}">
                <a16:creationId xmlns:a16="http://schemas.microsoft.com/office/drawing/2014/main" id="{7028787A-FD8C-47B7-ADC3-6FF89B9E2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67583"/>
            <a:ext cx="5562600" cy="5924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F147173D-7C5A-4D55-89DC-8182FE2C4B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78401" y="2885079"/>
            <a:ext cx="1906233" cy="533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F8E1A3FA-F1D6-4BCC-A5EA-C4FB80577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6800"/>
            <a:ext cx="1573357" cy="318019"/>
          </a:xfrm>
          <a:prstGeom prst="rect">
            <a:avLst/>
          </a:prstGeom>
        </p:spPr>
      </p:pic>
      <p:sp>
        <p:nvSpPr>
          <p:cNvPr id="2" name="Ovāls 1">
            <a:extLst>
              <a:ext uri="{FF2B5EF4-FFF2-40B4-BE49-F238E27FC236}">
                <a16:creationId xmlns:a16="http://schemas.microsoft.com/office/drawing/2014/main" id="{63FE6A8D-52C0-49D4-A466-09C98F977A32}"/>
              </a:ext>
            </a:extLst>
          </p:cNvPr>
          <p:cNvSpPr/>
          <p:nvPr userDrawn="1"/>
        </p:nvSpPr>
        <p:spPr>
          <a:xfrm>
            <a:off x="716400" y="2932386"/>
            <a:ext cx="318019" cy="318019"/>
          </a:xfrm>
          <a:prstGeom prst="ellipse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A4025FCF-3B43-4B75-A446-BE1200F32345}"/>
              </a:ext>
            </a:extLst>
          </p:cNvPr>
          <p:cNvSpPr/>
          <p:nvPr userDrawn="1"/>
        </p:nvSpPr>
        <p:spPr>
          <a:xfrm>
            <a:off x="716400" y="3429000"/>
            <a:ext cx="318019" cy="318019"/>
          </a:xfrm>
          <a:prstGeom prst="ellipse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Satura vietturis 2">
            <a:extLst>
              <a:ext uri="{FF2B5EF4-FFF2-40B4-BE49-F238E27FC236}">
                <a16:creationId xmlns:a16="http://schemas.microsoft.com/office/drawing/2014/main" id="{D740782B-B019-480F-9280-7AA01C8BAB9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78401" y="3439082"/>
            <a:ext cx="1906233" cy="5338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4B0306A1-4536-40A9-873A-6E4BEB90A29A}"/>
              </a:ext>
            </a:extLst>
          </p:cNvPr>
          <p:cNvSpPr/>
          <p:nvPr userDrawn="1"/>
        </p:nvSpPr>
        <p:spPr>
          <a:xfrm>
            <a:off x="3269606" y="2932386"/>
            <a:ext cx="318019" cy="3180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1B6BE106-FE38-456B-914E-801CDC745E2A}"/>
              </a:ext>
            </a:extLst>
          </p:cNvPr>
          <p:cNvSpPr/>
          <p:nvPr userDrawn="1"/>
        </p:nvSpPr>
        <p:spPr>
          <a:xfrm>
            <a:off x="3269606" y="3429000"/>
            <a:ext cx="318019" cy="318019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Satura vietturis 2">
            <a:extLst>
              <a:ext uri="{FF2B5EF4-FFF2-40B4-BE49-F238E27FC236}">
                <a16:creationId xmlns:a16="http://schemas.microsoft.com/office/drawing/2014/main" id="{52009BD3-6B11-4F26-AD67-36B1768955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6776" y="2885079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Satura vietturis 2">
            <a:extLst>
              <a:ext uri="{FF2B5EF4-FFF2-40B4-BE49-F238E27FC236}">
                <a16:creationId xmlns:a16="http://schemas.microsoft.com/office/drawing/2014/main" id="{A0B6A8A8-E9AB-454C-98D1-F56DDC8862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86776" y="3439083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664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rsraksts un attēls vai shēma labajā pusē - tumšs fon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3495CC58-58B5-46B0-B891-EC5642C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7583"/>
            <a:ext cx="4312920" cy="197759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Attēla vietturis 2">
            <a:extLst>
              <a:ext uri="{FF2B5EF4-FFF2-40B4-BE49-F238E27FC236}">
                <a16:creationId xmlns:a16="http://schemas.microsoft.com/office/drawing/2014/main" id="{7028787A-FD8C-47B7-ADC3-6FF89B9E2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67583"/>
            <a:ext cx="5562600" cy="5924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F147173D-7C5A-4D55-89DC-8182FE2C4B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78401" y="2885079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Ovāls 1">
            <a:extLst>
              <a:ext uri="{FF2B5EF4-FFF2-40B4-BE49-F238E27FC236}">
                <a16:creationId xmlns:a16="http://schemas.microsoft.com/office/drawing/2014/main" id="{63FE6A8D-52C0-49D4-A466-09C98F977A32}"/>
              </a:ext>
            </a:extLst>
          </p:cNvPr>
          <p:cNvSpPr/>
          <p:nvPr userDrawn="1"/>
        </p:nvSpPr>
        <p:spPr>
          <a:xfrm>
            <a:off x="716400" y="2932386"/>
            <a:ext cx="318019" cy="318019"/>
          </a:xfrm>
          <a:prstGeom prst="ellipse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A4025FCF-3B43-4B75-A446-BE1200F32345}"/>
              </a:ext>
            </a:extLst>
          </p:cNvPr>
          <p:cNvSpPr/>
          <p:nvPr userDrawn="1"/>
        </p:nvSpPr>
        <p:spPr>
          <a:xfrm>
            <a:off x="716400" y="3429000"/>
            <a:ext cx="318019" cy="318019"/>
          </a:xfrm>
          <a:prstGeom prst="ellipse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Satura vietturis 2">
            <a:extLst>
              <a:ext uri="{FF2B5EF4-FFF2-40B4-BE49-F238E27FC236}">
                <a16:creationId xmlns:a16="http://schemas.microsoft.com/office/drawing/2014/main" id="{D740782B-B019-480F-9280-7AA01C8BAB9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78401" y="3439083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4B0306A1-4536-40A9-873A-6E4BEB90A29A}"/>
              </a:ext>
            </a:extLst>
          </p:cNvPr>
          <p:cNvSpPr/>
          <p:nvPr userDrawn="1"/>
        </p:nvSpPr>
        <p:spPr>
          <a:xfrm>
            <a:off x="3269606" y="2932386"/>
            <a:ext cx="318019" cy="3180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1B6BE106-FE38-456B-914E-801CDC745E2A}"/>
              </a:ext>
            </a:extLst>
          </p:cNvPr>
          <p:cNvSpPr/>
          <p:nvPr userDrawn="1"/>
        </p:nvSpPr>
        <p:spPr>
          <a:xfrm>
            <a:off x="3269606" y="3429000"/>
            <a:ext cx="318019" cy="3180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Satura vietturis 2">
            <a:extLst>
              <a:ext uri="{FF2B5EF4-FFF2-40B4-BE49-F238E27FC236}">
                <a16:creationId xmlns:a16="http://schemas.microsoft.com/office/drawing/2014/main" id="{52009BD3-6B11-4F26-AD67-36B1768955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6776" y="2885079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Satura vietturis 2">
            <a:extLst>
              <a:ext uri="{FF2B5EF4-FFF2-40B4-BE49-F238E27FC236}">
                <a16:creationId xmlns:a16="http://schemas.microsoft.com/office/drawing/2014/main" id="{A0B6A8A8-E9AB-454C-98D1-F56DDC8862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86776" y="3439083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0CC54D40-81C3-4C79-8D95-A922E0F0F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1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āls virsraksts un teksts - salīdzinājums-balts f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DBE7D3E3-F090-42BF-97DD-C3F889D7C2D7}"/>
              </a:ext>
            </a:extLst>
          </p:cNvPr>
          <p:cNvCxnSpPr>
            <a:cxnSpLocks/>
          </p:cNvCxnSpPr>
          <p:nvPr userDrawn="1"/>
        </p:nvCxnSpPr>
        <p:spPr>
          <a:xfrm>
            <a:off x="228600" y="3566160"/>
            <a:ext cx="426720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savienotājs 12">
            <a:extLst>
              <a:ext uri="{FF2B5EF4-FFF2-40B4-BE49-F238E27FC236}">
                <a16:creationId xmlns:a16="http://schemas.microsoft.com/office/drawing/2014/main" id="{FD1619CD-1B40-43C7-AFB7-2CDDC07121EF}"/>
              </a:ext>
            </a:extLst>
          </p:cNvPr>
          <p:cNvCxnSpPr>
            <a:cxnSpLocks/>
          </p:cNvCxnSpPr>
          <p:nvPr userDrawn="1"/>
        </p:nvCxnSpPr>
        <p:spPr>
          <a:xfrm>
            <a:off x="7650480" y="3566160"/>
            <a:ext cx="426720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ttēls 11">
            <a:extLst>
              <a:ext uri="{FF2B5EF4-FFF2-40B4-BE49-F238E27FC236}">
                <a16:creationId xmlns:a16="http://schemas.microsoft.com/office/drawing/2014/main" id="{A31A3BA4-3137-4E9F-9B98-8046F733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  <p:sp>
        <p:nvSpPr>
          <p:cNvPr id="19" name="Virsraksts 1">
            <a:extLst>
              <a:ext uri="{FF2B5EF4-FFF2-40B4-BE49-F238E27FC236}">
                <a16:creationId xmlns:a16="http://schemas.microsoft.com/office/drawing/2014/main" id="{77623CCB-1C76-4181-B42A-06329CFE2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137" y="491809"/>
            <a:ext cx="11535543" cy="1951139"/>
          </a:xfrm>
        </p:spPr>
        <p:txBody>
          <a:bodyPr anchor="t" anchorCtr="0">
            <a:normAutofit/>
          </a:bodyPr>
          <a:lstStyle>
            <a:lvl1pPr algn="ctr">
              <a:defRPr sz="60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25" name="Apakšvirsraksts 2">
            <a:extLst>
              <a:ext uri="{FF2B5EF4-FFF2-40B4-BE49-F238E27FC236}">
                <a16:creationId xmlns:a16="http://schemas.microsoft.com/office/drawing/2014/main" id="{E0DE8938-C764-487F-BEC3-85BFA3A09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136" y="2463959"/>
            <a:ext cx="11581263" cy="62505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2424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47C6091-7577-4A8D-A064-B67C78BBDD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3916363"/>
            <a:ext cx="11534775" cy="1217612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lv-LV"/>
              <a:t>Noklikšķiniet, lai rediģētu tekstu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DB4A7DBA-E433-45A8-B77A-4460B380F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588" y="5813425"/>
            <a:ext cx="11534775" cy="6556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9568FE28-8FC9-4D44-BA49-07E38941CB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5800" y="3275013"/>
            <a:ext cx="3154363" cy="53498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052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āls virsraksts un teksts - salīdzinājums-dzeltens fons">
    <p:bg>
      <p:bgPr>
        <a:solidFill>
          <a:srgbClr val="FFB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DBE7D3E3-F090-42BF-97DD-C3F889D7C2D7}"/>
              </a:ext>
            </a:extLst>
          </p:cNvPr>
          <p:cNvCxnSpPr>
            <a:cxnSpLocks/>
          </p:cNvCxnSpPr>
          <p:nvPr userDrawn="1"/>
        </p:nvCxnSpPr>
        <p:spPr>
          <a:xfrm>
            <a:off x="228600" y="3566160"/>
            <a:ext cx="4267200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savienotājs 12">
            <a:extLst>
              <a:ext uri="{FF2B5EF4-FFF2-40B4-BE49-F238E27FC236}">
                <a16:creationId xmlns:a16="http://schemas.microsoft.com/office/drawing/2014/main" id="{FD1619CD-1B40-43C7-AFB7-2CDDC07121EF}"/>
              </a:ext>
            </a:extLst>
          </p:cNvPr>
          <p:cNvCxnSpPr>
            <a:cxnSpLocks/>
          </p:cNvCxnSpPr>
          <p:nvPr userDrawn="1"/>
        </p:nvCxnSpPr>
        <p:spPr>
          <a:xfrm>
            <a:off x="7650480" y="3566160"/>
            <a:ext cx="4267200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ttēls 11">
            <a:extLst>
              <a:ext uri="{FF2B5EF4-FFF2-40B4-BE49-F238E27FC236}">
                <a16:creationId xmlns:a16="http://schemas.microsoft.com/office/drawing/2014/main" id="{A31A3BA4-3137-4E9F-9B98-8046F733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  <p:sp>
        <p:nvSpPr>
          <p:cNvPr id="19" name="Virsraksts 1">
            <a:extLst>
              <a:ext uri="{FF2B5EF4-FFF2-40B4-BE49-F238E27FC236}">
                <a16:creationId xmlns:a16="http://schemas.microsoft.com/office/drawing/2014/main" id="{77623CCB-1C76-4181-B42A-06329CFE2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137" y="491809"/>
            <a:ext cx="11535543" cy="1951139"/>
          </a:xfrm>
        </p:spPr>
        <p:txBody>
          <a:bodyPr anchor="t" anchorCtr="0">
            <a:normAutofit/>
          </a:bodyPr>
          <a:lstStyle>
            <a:lvl1pPr algn="ctr">
              <a:defRPr sz="60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25" name="Apakšvirsraksts 2">
            <a:extLst>
              <a:ext uri="{FF2B5EF4-FFF2-40B4-BE49-F238E27FC236}">
                <a16:creationId xmlns:a16="http://schemas.microsoft.com/office/drawing/2014/main" id="{E0DE8938-C764-487F-BEC3-85BFA3A09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136" y="2463959"/>
            <a:ext cx="11581263" cy="62505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2424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47C6091-7577-4A8D-A064-B67C78BBDD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3916363"/>
            <a:ext cx="11534775" cy="1217612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lv-LV"/>
              <a:t>Noklikšķiniet, lai rediģētu tekstu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DB4A7DBA-E433-45A8-B77A-4460B380F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588" y="5813425"/>
            <a:ext cx="11534775" cy="6556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9568FE28-8FC9-4D44-BA49-07E38941CB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5800" y="3275013"/>
            <a:ext cx="3154363" cy="53498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30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rizontāls virsraksts un teksts - salīdzinājums-dzeltens fon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DBE7D3E3-F090-42BF-97DD-C3F889D7C2D7}"/>
              </a:ext>
            </a:extLst>
          </p:cNvPr>
          <p:cNvCxnSpPr>
            <a:cxnSpLocks/>
          </p:cNvCxnSpPr>
          <p:nvPr userDrawn="1"/>
        </p:nvCxnSpPr>
        <p:spPr>
          <a:xfrm>
            <a:off x="228600" y="3566160"/>
            <a:ext cx="426720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savienotājs 12">
            <a:extLst>
              <a:ext uri="{FF2B5EF4-FFF2-40B4-BE49-F238E27FC236}">
                <a16:creationId xmlns:a16="http://schemas.microsoft.com/office/drawing/2014/main" id="{FD1619CD-1B40-43C7-AFB7-2CDDC07121EF}"/>
              </a:ext>
            </a:extLst>
          </p:cNvPr>
          <p:cNvCxnSpPr>
            <a:cxnSpLocks/>
          </p:cNvCxnSpPr>
          <p:nvPr userDrawn="1"/>
        </p:nvCxnSpPr>
        <p:spPr>
          <a:xfrm>
            <a:off x="7650480" y="3566160"/>
            <a:ext cx="426720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irsraksts 1">
            <a:extLst>
              <a:ext uri="{FF2B5EF4-FFF2-40B4-BE49-F238E27FC236}">
                <a16:creationId xmlns:a16="http://schemas.microsoft.com/office/drawing/2014/main" id="{77623CCB-1C76-4181-B42A-06329CFE2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137" y="491809"/>
            <a:ext cx="11535543" cy="1951139"/>
          </a:xfrm>
        </p:spPr>
        <p:txBody>
          <a:bodyPr anchor="t" anchorCtr="0">
            <a:normAutofit/>
          </a:bodyPr>
          <a:lstStyle>
            <a:lvl1pPr algn="ctr">
              <a:defRPr sz="60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25" name="Apakšvirsraksts 2">
            <a:extLst>
              <a:ext uri="{FF2B5EF4-FFF2-40B4-BE49-F238E27FC236}">
                <a16:creationId xmlns:a16="http://schemas.microsoft.com/office/drawing/2014/main" id="{E0DE8938-C764-487F-BEC3-85BFA3A09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136" y="2463959"/>
            <a:ext cx="11581263" cy="62505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47C6091-7577-4A8D-A064-B67C78BBDD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3916363"/>
            <a:ext cx="11534775" cy="1217612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lv-LV"/>
              <a:t>Noklikšķiniet, lai rediģētu tekstu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DB4A7DBA-E433-45A8-B77A-4460B380F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588" y="5813424"/>
            <a:ext cx="11534775" cy="66620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9568FE28-8FC9-4D44-BA49-07E38941CB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5800" y="3275013"/>
            <a:ext cx="3154363" cy="53498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F2524B3B-8A26-4A21-B585-88A16A2FA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1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divi teksta bloki labajā pusē - ba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14A06A-A2A0-4F4F-A413-7CE97FA2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93"/>
            <a:ext cx="4937760" cy="1325563"/>
          </a:xfrm>
        </p:spPr>
        <p:txBody>
          <a:bodyPr/>
          <a:lstStyle>
            <a:lvl1pPr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DD205D-31D1-42F7-84FB-D223350D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150" y="994652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79429EA1-B773-478F-9AC1-A16BD7AB208D}"/>
              </a:ext>
            </a:extLst>
          </p:cNvPr>
          <p:cNvCxnSpPr/>
          <p:nvPr userDrawn="1"/>
        </p:nvCxnSpPr>
        <p:spPr>
          <a:xfrm>
            <a:off x="6112150" y="690803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C61E95A4-0614-43CD-9001-52CA2E242CF0}"/>
              </a:ext>
            </a:extLst>
          </p:cNvPr>
          <p:cNvCxnSpPr/>
          <p:nvPr userDrawn="1"/>
        </p:nvCxnSpPr>
        <p:spPr>
          <a:xfrm>
            <a:off x="6112150" y="3235883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atura vietturis 2">
            <a:extLst>
              <a:ext uri="{FF2B5EF4-FFF2-40B4-BE49-F238E27FC236}">
                <a16:creationId xmlns:a16="http://schemas.microsoft.com/office/drawing/2014/main" id="{72E219BE-6AA8-4A77-94F3-847E554B207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2150" y="3632282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9A9F0AD2-5F1B-4FD7-869F-6EF9DD7E19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5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un divi teksta bloki labajā pusē - tumš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14A06A-A2A0-4F4F-A413-7CE97FA2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93"/>
            <a:ext cx="4937760" cy="1325563"/>
          </a:xfrm>
        </p:spPr>
        <p:txBody>
          <a:bodyPr/>
          <a:lstStyle>
            <a:lvl1pPr>
              <a:defRPr>
                <a:solidFill>
                  <a:srgbClr val="F7B513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DD205D-31D1-42F7-84FB-D223350D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150" y="994652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F7B513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7B513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79429EA1-B773-478F-9AC1-A16BD7AB208D}"/>
              </a:ext>
            </a:extLst>
          </p:cNvPr>
          <p:cNvCxnSpPr/>
          <p:nvPr userDrawn="1"/>
        </p:nvCxnSpPr>
        <p:spPr>
          <a:xfrm>
            <a:off x="6112150" y="690803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C61E95A4-0614-43CD-9001-52CA2E242CF0}"/>
              </a:ext>
            </a:extLst>
          </p:cNvPr>
          <p:cNvCxnSpPr/>
          <p:nvPr userDrawn="1"/>
        </p:nvCxnSpPr>
        <p:spPr>
          <a:xfrm>
            <a:off x="6112150" y="3235883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atura vietturis 2">
            <a:extLst>
              <a:ext uri="{FF2B5EF4-FFF2-40B4-BE49-F238E27FC236}">
                <a16:creationId xmlns:a16="http://schemas.microsoft.com/office/drawing/2014/main" id="{72E219BE-6AA8-4A77-94F3-847E554B207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2150" y="3632282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F7B513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7B513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9A9F0AD2-5F1B-4FD7-869F-6EF9DD7E19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14A09AAC-FD9B-41F4-BE2A-414A1D80BE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1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un divi teksta bloki labajā pusē- dzeltens">
    <p:bg>
      <p:bgPr>
        <a:solidFill>
          <a:srgbClr val="F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14A06A-A2A0-4F4F-A413-7CE97FA2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93"/>
            <a:ext cx="4937760" cy="1325563"/>
          </a:xfrm>
        </p:spPr>
        <p:txBody>
          <a:bodyPr/>
          <a:lstStyle>
            <a:lvl1pPr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DD205D-31D1-42F7-84FB-D223350D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150" y="994652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79429EA1-B773-478F-9AC1-A16BD7AB208D}"/>
              </a:ext>
            </a:extLst>
          </p:cNvPr>
          <p:cNvCxnSpPr/>
          <p:nvPr userDrawn="1"/>
        </p:nvCxnSpPr>
        <p:spPr>
          <a:xfrm>
            <a:off x="6112150" y="690803"/>
            <a:ext cx="5364480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C61E95A4-0614-43CD-9001-52CA2E242CF0}"/>
              </a:ext>
            </a:extLst>
          </p:cNvPr>
          <p:cNvCxnSpPr/>
          <p:nvPr userDrawn="1"/>
        </p:nvCxnSpPr>
        <p:spPr>
          <a:xfrm>
            <a:off x="6112150" y="3235883"/>
            <a:ext cx="5364480" cy="0"/>
          </a:xfrm>
          <a:prstGeom prst="line">
            <a:avLst/>
          </a:prstGeom>
          <a:ln w="127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atura vietturis 2">
            <a:extLst>
              <a:ext uri="{FF2B5EF4-FFF2-40B4-BE49-F238E27FC236}">
                <a16:creationId xmlns:a16="http://schemas.microsoft.com/office/drawing/2014/main" id="{72E219BE-6AA8-4A77-94F3-847E554B207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2150" y="3632282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9A9F0AD2-5F1B-4FD7-869F-6EF9DD7E19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7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teksta bloks labaja puse-bal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14A06A-A2A0-4F4F-A413-7CE97FA2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93"/>
            <a:ext cx="4937760" cy="1325563"/>
          </a:xfrm>
        </p:spPr>
        <p:txBody>
          <a:bodyPr/>
          <a:lstStyle>
            <a:lvl1pPr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DD205D-31D1-42F7-84FB-D223350D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150" y="994651"/>
            <a:ext cx="5364480" cy="5262433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79429EA1-B773-478F-9AC1-A16BD7AB208D}"/>
              </a:ext>
            </a:extLst>
          </p:cNvPr>
          <p:cNvCxnSpPr/>
          <p:nvPr userDrawn="1"/>
        </p:nvCxnSpPr>
        <p:spPr>
          <a:xfrm>
            <a:off x="6112150" y="690803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ttēls 8">
            <a:extLst>
              <a:ext uri="{FF2B5EF4-FFF2-40B4-BE49-F238E27FC236}">
                <a16:creationId xmlns:a16="http://schemas.microsoft.com/office/drawing/2014/main" id="{9A9F0AD2-5F1B-4FD7-869F-6EF9DD7E19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un teksta bloks labaja puse - dzeltens">
    <p:bg>
      <p:bgPr>
        <a:solidFill>
          <a:srgbClr val="F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14A06A-A2A0-4F4F-A413-7CE97FA2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93"/>
            <a:ext cx="4937760" cy="1325563"/>
          </a:xfrm>
        </p:spPr>
        <p:txBody>
          <a:bodyPr/>
          <a:lstStyle>
            <a:lvl1pPr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DD205D-31D1-42F7-84FB-D223350D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150" y="994651"/>
            <a:ext cx="5364480" cy="5262433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79429EA1-B773-478F-9AC1-A16BD7AB208D}"/>
              </a:ext>
            </a:extLst>
          </p:cNvPr>
          <p:cNvCxnSpPr/>
          <p:nvPr userDrawn="1"/>
        </p:nvCxnSpPr>
        <p:spPr>
          <a:xfrm>
            <a:off x="6112150" y="690803"/>
            <a:ext cx="5364480" cy="0"/>
          </a:xfrm>
          <a:prstGeom prst="line">
            <a:avLst/>
          </a:prstGeom>
          <a:ln w="127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ttēls 8">
            <a:extLst>
              <a:ext uri="{FF2B5EF4-FFF2-40B4-BE49-F238E27FC236}">
                <a16:creationId xmlns:a16="http://schemas.microsoft.com/office/drawing/2014/main" id="{9A9F0AD2-5F1B-4FD7-869F-6EF9DD7E19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1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un teksta bloks labaja puse- tumš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14A06A-A2A0-4F4F-A413-7CE97FA2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93"/>
            <a:ext cx="4937760" cy="1325563"/>
          </a:xfrm>
        </p:spPr>
        <p:txBody>
          <a:bodyPr/>
          <a:lstStyle>
            <a:lvl1pPr>
              <a:defRPr>
                <a:solidFill>
                  <a:srgbClr val="F7B513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DD205D-31D1-42F7-84FB-D223350D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150" y="994651"/>
            <a:ext cx="5364480" cy="5262433"/>
          </a:xfrm>
        </p:spPr>
        <p:txBody>
          <a:bodyPr/>
          <a:lstStyle>
            <a:lvl1pPr marL="0" indent="0">
              <a:buNone/>
              <a:defRPr>
                <a:solidFill>
                  <a:srgbClr val="F7B513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7B513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79429EA1-B773-478F-9AC1-A16BD7AB208D}"/>
              </a:ext>
            </a:extLst>
          </p:cNvPr>
          <p:cNvCxnSpPr/>
          <p:nvPr userDrawn="1"/>
        </p:nvCxnSpPr>
        <p:spPr>
          <a:xfrm>
            <a:off x="6112150" y="690803"/>
            <a:ext cx="5364480" cy="0"/>
          </a:xfrm>
          <a:prstGeom prst="line">
            <a:avLst/>
          </a:prstGeom>
          <a:ln w="12700">
            <a:solidFill>
              <a:srgbClr val="F7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9ED92138-47B2-4239-8657-ABD9BE1F5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1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BF5DEC2D-8058-4EAA-B1C8-3044F3E8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1231892-7542-47B0-94F1-1CC33CC00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96AA183-F074-4210-BA43-83E433581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6B2C-1A67-443C-B0AC-94FB8350082E}" type="datetimeFigureOut">
              <a:rPr lang="lv-LV" smtClean="0"/>
              <a:t>13.08.2024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E9EA86F-525D-47E9-8BBE-FB82446F9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86FBB18-8EAD-4470-8F47-4B0B8AA5F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D31B9-87A0-4212-9477-64BAD644A6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32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5" r:id="rId5"/>
    <p:sldLayoutId id="2147483664" r:id="rId6"/>
    <p:sldLayoutId id="2147483663" r:id="rId7"/>
    <p:sldLayoutId id="2147483666" r:id="rId8"/>
    <p:sldLayoutId id="2147483667" r:id="rId9"/>
    <p:sldLayoutId id="2147483651" r:id="rId10"/>
    <p:sldLayoutId id="2147483668" r:id="rId11"/>
    <p:sldLayoutId id="2147483669" r:id="rId12"/>
    <p:sldLayoutId id="2147483652" r:id="rId13"/>
    <p:sldLayoutId id="2147483670" r:id="rId14"/>
    <p:sldLayoutId id="2147483671" r:id="rId15"/>
    <p:sldLayoutId id="2147483653" r:id="rId16"/>
    <p:sldLayoutId id="2147483672" r:id="rId17"/>
    <p:sldLayoutId id="2147483673" r:id="rId18"/>
    <p:sldLayoutId id="2147483654" r:id="rId19"/>
    <p:sldLayoutId id="2147483656" r:id="rId20"/>
    <p:sldLayoutId id="2147483674" r:id="rId21"/>
    <p:sldLayoutId id="2147483675" r:id="rId22"/>
    <p:sldLayoutId id="2147483657" r:id="rId23"/>
    <p:sldLayoutId id="2147483676" r:id="rId24"/>
    <p:sldLayoutId id="2147483677" r:id="rId25"/>
    <p:sldLayoutId id="2147483658" r:id="rId26"/>
    <p:sldLayoutId id="2147483678" r:id="rId27"/>
    <p:sldLayoutId id="2147483679" r:id="rId28"/>
    <p:sldLayoutId id="2147483660" r:id="rId29"/>
    <p:sldLayoutId id="2147483680" r:id="rId30"/>
    <p:sldLayoutId id="2147483681" r:id="rId31"/>
    <p:sldLayoutId id="2147483659" r:id="rId32"/>
    <p:sldLayoutId id="2147483682" r:id="rId33"/>
    <p:sldLayoutId id="2147483683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111D207-E33A-4EC3-809A-177C51DC3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998" y="1906325"/>
            <a:ext cx="10579708" cy="1107219"/>
          </a:xfrm>
        </p:spPr>
        <p:txBody>
          <a:bodyPr>
            <a:normAutofit fontScale="90000"/>
          </a:bodyPr>
          <a:lstStyle/>
          <a:p>
            <a:r>
              <a:rPr lang="lv-LV" sz="4000" b="1" cap="all" dirty="0">
                <a:latin typeface="Montserrat"/>
              </a:rPr>
              <a:t>Rīgas apvedceļa projekti</a:t>
            </a:r>
            <a:br>
              <a:rPr lang="lv-LV" sz="5400" b="1" cap="all" dirty="0">
                <a:latin typeface="Montserrat" panose="00000500000000000000" pitchFamily="50" charset="-70"/>
              </a:rPr>
            </a:br>
            <a:endParaRPr lang="lv-LV" sz="4000" cap="all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958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A8BA1F48-8831-5F39-1104-169D83FB41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8624" r="13910" b="8624"/>
          <a:stretch/>
        </p:blipFill>
        <p:spPr>
          <a:xfrm>
            <a:off x="6963652" y="1443391"/>
            <a:ext cx="3801437" cy="39300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54879EB-D2C4-4914-9413-47FBCD44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98" y="375386"/>
            <a:ext cx="11067695" cy="1016278"/>
          </a:xfrm>
        </p:spPr>
        <p:txBody>
          <a:bodyPr>
            <a:normAutofit/>
          </a:bodyPr>
          <a:lstStyle/>
          <a:p>
            <a:r>
              <a:rPr lang="lv-LV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1. Rīgas apvedceļš A4 (Baltezers–Saulkalne)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E5D5F0-704C-16F6-7CF2-4546B588F13D}"/>
              </a:ext>
            </a:extLst>
          </p:cNvPr>
          <p:cNvCxnSpPr>
            <a:cxnSpLocks/>
          </p:cNvCxnSpPr>
          <p:nvPr/>
        </p:nvCxnSpPr>
        <p:spPr>
          <a:xfrm>
            <a:off x="564556" y="1191304"/>
            <a:ext cx="11062885" cy="0"/>
          </a:xfrm>
          <a:prstGeom prst="line">
            <a:avLst/>
          </a:prstGeom>
          <a:ln w="254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BF54419-8F79-4AC7-A74F-4F53ACCE01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6162" y="1443392"/>
            <a:ext cx="6068957" cy="48080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0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libri"/>
              </a:rPr>
              <a:t> </a:t>
            </a: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B600"/>
                </a:highlight>
                <a:latin typeface="Montserrat" panose="00000500000000000000" pitchFamily="50" charset="-70"/>
                <a:ea typeface="Calibri"/>
              </a:rPr>
              <a:t>Rīgas apvedceļa (A4) pārbūve</a:t>
            </a: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libri"/>
              </a:rPr>
              <a:t> – 20,5 km</a:t>
            </a:r>
            <a:b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libri"/>
              </a:rPr>
            </a:br>
            <a:endParaRPr lang="lv-LV" sz="18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B600"/>
              </a:highlight>
              <a:latin typeface="Montserrat" panose="00000500000000000000" pitchFamily="50" charset="-70"/>
              <a:ea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Calibri"/>
              </a:rPr>
              <a:t>I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  <a:t>etekmes uz vidi novērtējums un būvprojekts minimālā sastāvā:</a:t>
            </a: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ea typeface="Times New Roman" panose="02020603050405020304" pitchFamily="18" charset="0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ea typeface="Times New Roman" panose="02020603050405020304" pitchFamily="18" charset="0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  <a:t>2024. gada 3. ceturksnis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  <a:t>* </a:t>
            </a: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ea typeface="Times New Roman" panose="02020603050405020304" pitchFamily="18" charset="0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  <a:t>Plānotās izmaksas 2023. gada cenās:</a:t>
            </a:r>
          </a:p>
          <a:p>
            <a:pPr marL="625475" indent="-355600">
              <a:lnSpc>
                <a:spcPct val="100000"/>
              </a:lnSpc>
              <a:spcBef>
                <a:spcPts val="0"/>
              </a:spcBef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  <a:t>nekustamais īpašums – 9,0 milj. eiro</a:t>
            </a: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cs typeface="Calibri"/>
            </a:endParaRPr>
          </a:p>
          <a:p>
            <a:pPr marL="625475" indent="-355600">
              <a:lnSpc>
                <a:spcPct val="100000"/>
              </a:lnSpc>
              <a:spcBef>
                <a:spcPts val="0"/>
              </a:spcBef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  <a:t>kapitālieguldījumi – 201,2 milj. eiro ar PVN* **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Cambria"/>
                <a:cs typeface="Arial"/>
              </a:rPr>
            </a:br>
            <a:endParaRPr lang="lv-LV" sz="20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AA77B-5305-09B5-8794-D519993016B3}"/>
              </a:ext>
            </a:extLst>
          </p:cNvPr>
          <p:cNvSpPr txBox="1"/>
          <p:nvPr/>
        </p:nvSpPr>
        <p:spPr>
          <a:xfrm>
            <a:off x="5413453" y="5970374"/>
            <a:ext cx="661416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1100" b="0" i="1" u="none" strike="noStrike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*būvprojekta minimālā sastāvā izstrādes laikā izmaksas var tikt precizētas</a:t>
            </a:r>
            <a:br>
              <a:rPr lang="lv-LV" sz="1100" b="0" i="1" u="none" strike="noStrike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</a:br>
            <a:r>
              <a:rPr lang="lv-LV" sz="1100" b="0" i="1" u="none" strike="noStrike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**</a:t>
            </a:r>
            <a:r>
              <a:rPr lang="lv-LV" sz="1100" b="0" i="1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bez Rail </a:t>
            </a:r>
            <a:r>
              <a:rPr lang="lv-LV" sz="1100" b="0" i="1" dirty="0" err="1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Baltica</a:t>
            </a:r>
            <a:r>
              <a:rPr lang="lv-LV" sz="1100" b="0" i="1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 projekta A4 šķērsojuma izmaksām Upeslejās ~23,8 milj. EUR</a:t>
            </a:r>
            <a:endParaRPr lang="lv-LV" sz="1100" i="1" dirty="0"/>
          </a:p>
          <a:p>
            <a:endParaRPr lang="lv-LV" sz="1000" i="1" dirty="0">
              <a:solidFill>
                <a:srgbClr val="262626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6082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A52B2A-9EDC-F9F9-F3D4-0D9693928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899" y="1432181"/>
            <a:ext cx="3824097" cy="39533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54879EB-D2C4-4914-9413-47FBCD44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03" y="412291"/>
            <a:ext cx="12057055" cy="961791"/>
          </a:xfrm>
        </p:spPr>
        <p:txBody>
          <a:bodyPr>
            <a:normAutofit/>
          </a:bodyPr>
          <a:lstStyle/>
          <a:p>
            <a:r>
              <a:rPr lang="lv-LV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2. </a:t>
            </a:r>
            <a:r>
              <a:rPr lang="pt-BR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Rīgas apvedceļš</a:t>
            </a:r>
            <a:r>
              <a:rPr lang="lv-LV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</a:t>
            </a:r>
            <a:r>
              <a:rPr lang="pt-BR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A5 </a:t>
            </a:r>
            <a:r>
              <a:rPr lang="lv-LV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(Salaspils–Babīte) </a:t>
            </a:r>
            <a:r>
              <a:rPr lang="pt-BR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JAUNAIS POSMS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BF54419-8F79-4AC7-A74F-4F53ACCE01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4556" y="1454683"/>
            <a:ext cx="6103373" cy="48080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B600"/>
                </a:highlight>
                <a:latin typeface="Montserrat"/>
                <a:ea typeface="Calibri"/>
              </a:rPr>
              <a:t>Rīgas apvedceļa (A5) posma no apvienotā tilta pār Daugavu līdz Ķekavas apvedceļam izbūve – 12 km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8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B600"/>
              </a:highlight>
              <a:latin typeface="Montserrat"/>
              <a:ea typeface="Calibri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Calibri"/>
              </a:rPr>
              <a:t>I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/>
                <a:ea typeface="Times New Roman" panose="02020603050405020304" pitchFamily="18" charset="0"/>
                <a:cs typeface="Calibri"/>
              </a:rPr>
              <a:t>etekmes uz vidi novērtējums un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/>
                <a:ea typeface="Times New Roman" panose="02020603050405020304" pitchFamily="18" charset="0"/>
                <a:cs typeface="Calibri"/>
              </a:rPr>
              <a:t>būvprojekts minimālā sastāvā: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Times New Roman" panose="02020603050405020304" pitchFamily="18" charset="0"/>
                <a:cs typeface="Calibri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</a:b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Times New Roman" panose="02020603050405020304" pitchFamily="18" charset="0"/>
                <a:cs typeface="Calibri"/>
              </a:rPr>
              <a:t>2025. gada 4. ceturksnis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Times New Roman" panose="02020603050405020304" pitchFamily="18" charset="0"/>
                <a:cs typeface="Calibri"/>
              </a:rPr>
              <a:t> </a:t>
            </a: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Times New Roman" panose="02020603050405020304" pitchFamily="18" charset="0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/>
                <a:ea typeface="Times New Roman" panose="02020603050405020304" pitchFamily="18" charset="0"/>
                <a:cs typeface="Calibri"/>
              </a:rPr>
              <a:t>Plānotās izmaksas 2023. gada cenās:</a:t>
            </a:r>
          </a:p>
          <a:p>
            <a:pPr marL="625475" indent="-355600">
              <a:lnSpc>
                <a:spcPct val="100000"/>
              </a:lnSpc>
              <a:spcBef>
                <a:spcPts val="0"/>
              </a:spcBef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Times New Roman" panose="02020603050405020304" pitchFamily="18" charset="0"/>
                <a:cs typeface="Calibri"/>
              </a:rPr>
              <a:t>nekustamais īpašums – 4,0 milj. eiro</a:t>
            </a:r>
          </a:p>
          <a:p>
            <a:pPr marL="625475" indent="-355600">
              <a:lnSpc>
                <a:spcPct val="100000"/>
              </a:lnSpc>
              <a:spcBef>
                <a:spcPts val="0"/>
              </a:spcBef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Times New Roman" panose="02020603050405020304" pitchFamily="18" charset="0"/>
                <a:cs typeface="Calibri"/>
              </a:rPr>
              <a:t>kapitālieguldījumi – 135,2 milj. eiro ar PVN*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Cambria"/>
                <a:cs typeface="Arial"/>
              </a:rPr>
            </a:b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Cambria"/>
                <a:cs typeface="Arial"/>
              </a:rPr>
              <a:t>Projekts </a:t>
            </a:r>
            <a:r>
              <a:rPr lang="lv-LV" sz="1800" b="1" dirty="0">
                <a:solidFill>
                  <a:srgbClr val="FF0000"/>
                </a:solidFill>
                <a:latin typeface="Montserrat"/>
                <a:ea typeface="Cambria"/>
                <a:cs typeface="Arial"/>
              </a:rPr>
              <a:t>nav realizējams 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Cambria"/>
                <a:cs typeface="Arial"/>
              </a:rPr>
              <a:t>bez </a:t>
            </a:r>
            <a:r>
              <a:rPr lang="lv-LV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Cambria"/>
                <a:cs typeface="Arial"/>
              </a:rPr>
              <a:t>Rail </a:t>
            </a:r>
            <a:r>
              <a:rPr lang="lv-LV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Cambria"/>
                <a:cs typeface="Arial"/>
              </a:rPr>
              <a:t>Baltica</a:t>
            </a:r>
            <a:r>
              <a:rPr lang="lv-LV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Cambria"/>
                <a:cs typeface="Arial"/>
              </a:rPr>
              <a:t> 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Cambria"/>
                <a:cs typeface="Arial"/>
              </a:rPr>
              <a:t>apvienotā tilta pār Daugavu realizācijas.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20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75258-8ED8-2A39-3EBB-D2A9A46259D2}"/>
              </a:ext>
            </a:extLst>
          </p:cNvPr>
          <p:cNvCxnSpPr>
            <a:cxnSpLocks/>
          </p:cNvCxnSpPr>
          <p:nvPr/>
        </p:nvCxnSpPr>
        <p:spPr>
          <a:xfrm>
            <a:off x="564556" y="1191304"/>
            <a:ext cx="11062885" cy="0"/>
          </a:xfrm>
          <a:prstGeom prst="line">
            <a:avLst/>
          </a:prstGeom>
          <a:ln w="254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6BCAF7-8759-9D27-5DB3-4FFE2B027EF1}"/>
              </a:ext>
            </a:extLst>
          </p:cNvPr>
          <p:cNvSpPr txBox="1"/>
          <p:nvPr/>
        </p:nvSpPr>
        <p:spPr>
          <a:xfrm>
            <a:off x="5413453" y="5970374"/>
            <a:ext cx="6614160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1100" b="0" i="1" u="none" strike="noStrike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*būvprojekta minimālā sastāvā izstrādes laikā izmaksas var tikt precizētas</a:t>
            </a:r>
            <a:br>
              <a:rPr lang="lv-LV" sz="1100" b="0" i="1" u="none" strike="noStrike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</a:br>
            <a:endParaRPr lang="lv-LV" sz="1000" i="1" dirty="0">
              <a:solidFill>
                <a:srgbClr val="262626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4918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074BF989-90CC-8576-E0C3-EB93CEF200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6" t="7748" r="16463" b="18687"/>
          <a:stretch/>
        </p:blipFill>
        <p:spPr>
          <a:xfrm>
            <a:off x="6963653" y="1454683"/>
            <a:ext cx="3816928" cy="39486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54879EB-D2C4-4914-9413-47FBCD44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02" y="381270"/>
            <a:ext cx="11065795" cy="1016278"/>
          </a:xfrm>
        </p:spPr>
        <p:txBody>
          <a:bodyPr>
            <a:normAutofit/>
          </a:bodyPr>
          <a:lstStyle/>
          <a:p>
            <a:r>
              <a:rPr lang="lv-LV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3. </a:t>
            </a:r>
            <a:r>
              <a:rPr lang="pt-BR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Rīgas apvedceļš A5</a:t>
            </a:r>
            <a:r>
              <a:rPr lang="lv-LV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(Salaspils–Babīte)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BF54419-8F79-4AC7-A74F-4F53ACCE01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4556" y="1454683"/>
            <a:ext cx="6110564" cy="48080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B600"/>
                </a:highlight>
                <a:latin typeface="Montserrat"/>
                <a:ea typeface="Calibri"/>
              </a:rPr>
              <a:t>Rīgas apvedceļa (A5) posma no Ķekavas apvedceļa līdz valsts galvenajam autoceļam A10 pārbūve – 26,5km*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8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B600"/>
              </a:highlight>
              <a:latin typeface="Montserrat"/>
              <a:ea typeface="Calibri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Calibri"/>
              </a:rPr>
              <a:t>I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/>
                <a:ea typeface="Times New Roman" panose="02020603050405020304" pitchFamily="18" charset="0"/>
                <a:cs typeface="Calibri"/>
              </a:rPr>
              <a:t>etekmes uz vidi novērtējums un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/>
                <a:ea typeface="Times New Roman" panose="02020603050405020304" pitchFamily="18" charset="0"/>
                <a:cs typeface="Calibri"/>
              </a:rPr>
              <a:t>būvprojekts minimālā sastāvā: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Times New Roman" panose="02020603050405020304" pitchFamily="18" charset="0"/>
                <a:cs typeface="Calibri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</a:b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Times New Roman" panose="02020603050405020304" pitchFamily="18" charset="0"/>
                <a:cs typeface="Calibri"/>
              </a:rPr>
              <a:t>2024. gada 4. ceturksnis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Times New Roman" panose="02020603050405020304" pitchFamily="18" charset="0"/>
                <a:cs typeface="Calibri"/>
              </a:rPr>
              <a:t>* </a:t>
            </a: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Times New Roman" panose="02020603050405020304" pitchFamily="18" charset="0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/>
                <a:ea typeface="Times New Roman" panose="02020603050405020304" pitchFamily="18" charset="0"/>
                <a:cs typeface="Calibri"/>
              </a:rPr>
              <a:t>Plānotās izmaksas 2023. gada cenās:</a:t>
            </a:r>
          </a:p>
          <a:p>
            <a:pPr marL="625475" indent="-355600">
              <a:lnSpc>
                <a:spcPct val="100000"/>
              </a:lnSpc>
              <a:spcBef>
                <a:spcPts val="0"/>
              </a:spcBef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Times New Roman" panose="02020603050405020304" pitchFamily="18" charset="0"/>
                <a:cs typeface="Calibri"/>
              </a:rPr>
              <a:t>nekustamais īpašums – 10,0 milj. eiro</a:t>
            </a:r>
          </a:p>
          <a:p>
            <a:pPr marL="625475" indent="-355600">
              <a:lnSpc>
                <a:spcPct val="100000"/>
              </a:lnSpc>
              <a:spcBef>
                <a:spcPts val="0"/>
              </a:spcBef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Times New Roman" panose="02020603050405020304" pitchFamily="18" charset="0"/>
                <a:cs typeface="Calibri"/>
              </a:rPr>
              <a:t>kapitālieguldījumi – 231,4 milj. eiro ar PVN* **</a:t>
            </a:r>
            <a:b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Cambria"/>
                <a:cs typeface="Arial"/>
              </a:rPr>
            </a:b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cs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E574A5-FC8F-C898-D713-7BB9678ACB93}"/>
              </a:ext>
            </a:extLst>
          </p:cNvPr>
          <p:cNvCxnSpPr>
            <a:cxnSpLocks/>
          </p:cNvCxnSpPr>
          <p:nvPr/>
        </p:nvCxnSpPr>
        <p:spPr>
          <a:xfrm>
            <a:off x="564556" y="1191304"/>
            <a:ext cx="11062885" cy="0"/>
          </a:xfrm>
          <a:prstGeom prst="line">
            <a:avLst/>
          </a:prstGeom>
          <a:ln w="254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B78B89-BEEE-37FB-4CF3-8AF75D3AB495}"/>
              </a:ext>
            </a:extLst>
          </p:cNvPr>
          <p:cNvSpPr txBox="1"/>
          <p:nvPr/>
        </p:nvSpPr>
        <p:spPr>
          <a:xfrm>
            <a:off x="5413453" y="5970374"/>
            <a:ext cx="661416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1100" b="0" i="1" u="none" strike="noStrike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*būvprojekta minimālā sastāvā izstrādes laikā izmaksas var tikt precizētas</a:t>
            </a:r>
            <a:br>
              <a:rPr lang="lv-LV" sz="1100" b="0" i="1" u="none" strike="noStrike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</a:br>
            <a:r>
              <a:rPr lang="lv-LV" sz="1100" b="0" i="1" u="none" strike="noStrike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*</a:t>
            </a:r>
            <a:r>
              <a:rPr lang="lv-LV" sz="1100" b="0" i="1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*bez Rail </a:t>
            </a:r>
            <a:r>
              <a:rPr lang="lv-LV" sz="1100" b="0" i="1" dirty="0" err="1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Baltica</a:t>
            </a:r>
            <a:r>
              <a:rPr lang="lv-LV" sz="1100" b="0" i="1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 projekta A5 šķērsojuma izmaksām pirms Jaunmārupes ~49,5 milj. EUR</a:t>
            </a:r>
          </a:p>
          <a:p>
            <a:endParaRPr lang="lv-LV" sz="1000" i="1" dirty="0">
              <a:solidFill>
                <a:srgbClr val="262626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6997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54879EB-D2C4-4914-9413-47FBCD44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60" y="362821"/>
            <a:ext cx="11065795" cy="754048"/>
          </a:xfrm>
        </p:spPr>
        <p:txBody>
          <a:bodyPr>
            <a:normAutofit/>
          </a:bodyPr>
          <a:lstStyle/>
          <a:p>
            <a:r>
              <a:rPr lang="lv-LV" sz="28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</a:rPr>
              <a:t>RĪGAS APVEDCEĻŠ kopā 2023. gada cenās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BF54419-8F79-4AC7-A74F-4F53ACCE01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0215" y="1215902"/>
            <a:ext cx="11062885" cy="49856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lv-LV" sz="1400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ECBA24"/>
              </a:highlight>
              <a:latin typeface="Montserrat"/>
              <a:ea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CBA24"/>
                </a:highlight>
                <a:latin typeface="Montserrat" panose="00000500000000000000" pitchFamily="50" charset="-70"/>
                <a:ea typeface="Calibri" panose="020F0502020204030204" pitchFamily="34" charset="0"/>
              </a:rPr>
              <a:t> </a:t>
            </a: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B600"/>
                </a:highlight>
                <a:latin typeface="Montserrat" panose="00000500000000000000" pitchFamily="50" charset="-70"/>
                <a:ea typeface="Calibri" panose="020F0502020204030204" pitchFamily="34" charset="0"/>
              </a:rPr>
              <a:t>Rīgas apvedceļa (A4) pārbūve</a:t>
            </a: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libri" panose="020F0502020204030204" pitchFamily="34" charset="0"/>
              </a:rPr>
              <a:t> – 20,5 km </a:t>
            </a:r>
          </a:p>
          <a:p>
            <a:pPr marL="555625" indent="-285750">
              <a:lnSpc>
                <a:spcPct val="100000"/>
              </a:lnSpc>
              <a:spcBef>
                <a:spcPts val="0"/>
              </a:spcBef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  <a:t>nekustamais īpašums – 9,0 milj. EUR</a:t>
            </a: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cs typeface="Calibri"/>
            </a:endParaRPr>
          </a:p>
          <a:p>
            <a:pPr marL="555625" indent="-285750">
              <a:lnSpc>
                <a:spcPct val="100000"/>
              </a:lnSpc>
              <a:spcBef>
                <a:spcPts val="0"/>
              </a:spcBef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  <a:t>kapitālieguldījumi – 201,2 milj. EUR ar PVN*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B600"/>
                </a:highlight>
                <a:latin typeface="Montserrat" panose="00000500000000000000" pitchFamily="50" charset="-70"/>
                <a:ea typeface="Calibri"/>
              </a:rPr>
              <a:t>Rīgas apvedceļa (A5) posma no apvienotā tilta pār Daugavu līdz Ķekavas apvedceļam izbūve</a:t>
            </a: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libri"/>
              </a:rPr>
              <a:t> </a:t>
            </a: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libri" panose="020F0502020204030204" pitchFamily="34" charset="0"/>
              </a:rPr>
              <a:t>–</a:t>
            </a: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libri"/>
              </a:rPr>
              <a:t> 12,0 km</a:t>
            </a:r>
          </a:p>
          <a:p>
            <a:pPr marL="555625" indent="-285750">
              <a:lnSpc>
                <a:spcPct val="100000"/>
              </a:lnSpc>
              <a:spcBef>
                <a:spcPts val="0"/>
              </a:spcBef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  <a:t>nekustamais īpašums – 4,0 milj. EUR</a:t>
            </a:r>
          </a:p>
          <a:p>
            <a:pPr marL="555625" indent="-285750">
              <a:lnSpc>
                <a:spcPct val="100000"/>
              </a:lnSpc>
              <a:spcBef>
                <a:spcPts val="0"/>
              </a:spcBef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  <a:t>kapitālieguldījumi – 135,2 milj. EUR ar PVN*</a:t>
            </a:r>
          </a:p>
          <a:p>
            <a:pPr marL="685800" indent="-285750">
              <a:lnSpc>
                <a:spcPct val="100000"/>
              </a:lnSpc>
              <a:spcBef>
                <a:spcPts val="0"/>
              </a:spcBef>
            </a:pP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libri"/>
              </a:rPr>
              <a:t>Rīgas </a:t>
            </a: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B600"/>
                </a:highlight>
                <a:latin typeface="Montserrat" panose="00000500000000000000" pitchFamily="50" charset="-70"/>
                <a:ea typeface="Calibri"/>
              </a:rPr>
              <a:t>apvedceļa (A5) posma no Ķekavas apvedceļa līdz A10 pārbūve</a:t>
            </a: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libri"/>
              </a:rPr>
              <a:t> </a:t>
            </a: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libri" panose="020F0502020204030204" pitchFamily="34" charset="0"/>
              </a:rPr>
              <a:t>–</a:t>
            </a: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libri"/>
              </a:rPr>
              <a:t> 26,5 km</a:t>
            </a:r>
            <a:endParaRPr lang="lv-LV" sz="18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B600"/>
              </a:highlight>
              <a:latin typeface="Montserrat" panose="00000500000000000000" pitchFamily="50" charset="-70"/>
              <a:ea typeface="Calibri"/>
              <a:cs typeface="Calibri" panose="020F0502020204030204" pitchFamily="34" charset="0"/>
            </a:endParaRPr>
          </a:p>
          <a:p>
            <a:pPr marL="555625" indent="-285750">
              <a:lnSpc>
                <a:spcPct val="100000"/>
              </a:lnSpc>
              <a:spcBef>
                <a:spcPts val="0"/>
              </a:spcBef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  <a:t>nekustamais īpašums – 10,0 milj. EUR</a:t>
            </a:r>
          </a:p>
          <a:p>
            <a:pPr marL="555625" indent="-285750">
              <a:lnSpc>
                <a:spcPct val="100000"/>
              </a:lnSpc>
              <a:spcBef>
                <a:spcPts val="0"/>
              </a:spcBef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  <a:t>kapitālieguldījumi – 231,4 milj. EUR ar PVN*</a:t>
            </a:r>
            <a:endParaRPr lang="lv-LV" sz="18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B600"/>
              </a:highlight>
              <a:latin typeface="Montserrat" panose="00000500000000000000" pitchFamily="50" charset="-70"/>
              <a:ea typeface="Times New Roman" panose="02020603050405020304" pitchFamily="18" charset="0"/>
              <a:cs typeface="Calibri"/>
            </a:endParaRPr>
          </a:p>
          <a:p>
            <a:pPr marL="269875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8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B600"/>
              </a:highlight>
              <a:latin typeface="Montserrat" panose="00000500000000000000" pitchFamily="50" charset="-70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 panose="00000500000000000000" pitchFamily="50" charset="-70"/>
                <a:cs typeface="Calibri"/>
              </a:rPr>
              <a:t>PAVISAM KOPĀ – 59,0 km</a:t>
            </a:r>
            <a:b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B600"/>
                </a:highlight>
                <a:latin typeface="Montserrat" panose="00000500000000000000" pitchFamily="50" charset="-70"/>
                <a:cs typeface="Calibri"/>
              </a:rPr>
            </a:b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  <a:t>nekustamais īpašums – 23,0 milj. EUR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Times New Roman" panose="02020603050405020304" pitchFamily="18" charset="0"/>
                <a:cs typeface="Calibri"/>
              </a:rPr>
              <a:t>kapitālieguldījumi – 567,8 milj. EUR* **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20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lv-LV" sz="1400" b="1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cs typeface="Calibri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D2AE02-B410-7562-CE35-3CF32251F572}"/>
              </a:ext>
            </a:extLst>
          </p:cNvPr>
          <p:cNvCxnSpPr>
            <a:cxnSpLocks/>
          </p:cNvCxnSpPr>
          <p:nvPr/>
        </p:nvCxnSpPr>
        <p:spPr>
          <a:xfrm>
            <a:off x="620215" y="1017835"/>
            <a:ext cx="11062885" cy="0"/>
          </a:xfrm>
          <a:prstGeom prst="line">
            <a:avLst/>
          </a:prstGeom>
          <a:ln w="254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7DEAC63-87BC-599A-2A14-6E8574C0DE40}"/>
              </a:ext>
            </a:extLst>
          </p:cNvPr>
          <p:cNvSpPr txBox="1"/>
          <p:nvPr/>
        </p:nvSpPr>
        <p:spPr>
          <a:xfrm>
            <a:off x="4581144" y="5970374"/>
            <a:ext cx="744646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1100" b="0" i="1" u="none" strike="noStrike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*būvprojekta minimālā sastāvā izstrādes laikā izmaksas var tikt precizētas</a:t>
            </a:r>
            <a:br>
              <a:rPr lang="lv-LV" sz="1100" b="0" i="1" u="none" strike="noStrike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</a:br>
            <a:r>
              <a:rPr lang="lv-LV" sz="1100" b="0" i="1" u="none" strike="noStrike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*</a:t>
            </a:r>
            <a:r>
              <a:rPr lang="lv-LV" sz="1100" b="0" i="1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*bez Rail </a:t>
            </a:r>
            <a:r>
              <a:rPr lang="lv-LV" sz="1100" b="0" i="1" dirty="0" err="1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Baltica</a:t>
            </a:r>
            <a:r>
              <a:rPr lang="lv-LV" sz="1100" b="0" i="1" dirty="0">
                <a:solidFill>
                  <a:srgbClr val="262626"/>
                </a:solidFill>
                <a:effectLst/>
                <a:latin typeface="Montserrat" panose="00000500000000000000" pitchFamily="50" charset="-70"/>
              </a:rPr>
              <a:t> projekta A5 šķērsojuma izmaksām pirms Jaunmārupes un Upeslejās ~73,3 milj. EUR</a:t>
            </a:r>
          </a:p>
          <a:p>
            <a:endParaRPr lang="lv-LV" sz="1000" i="1" dirty="0">
              <a:solidFill>
                <a:srgbClr val="262626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3747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54879EB-D2C4-4914-9413-47FBCD44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46" y="232433"/>
            <a:ext cx="11065795" cy="1016278"/>
          </a:xfrm>
        </p:spPr>
        <p:txBody>
          <a:bodyPr>
            <a:normAutofit/>
          </a:bodyPr>
          <a:lstStyle/>
          <a:p>
            <a:pPr algn="ctr"/>
            <a:r>
              <a:rPr lang="lv-LV" sz="28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izaicinājumi</a:t>
            </a:r>
            <a:endParaRPr lang="lv-LV" sz="2800" b="1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BF54419-8F79-4AC7-A74F-4F53ACCE01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57525" y="1412364"/>
            <a:ext cx="7269915" cy="45174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endParaRPr lang="lv-LV" sz="2000" b="1" dirty="0">
              <a:solidFill>
                <a:schemeClr val="bg2">
                  <a:lumMod val="25000"/>
                </a:schemeClr>
              </a:solidFill>
              <a:latin typeface="Montserra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lv-LV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TEN-T Regulas prasību izpilde šo autoceļu pārbūvei par autoceļiem ar atdalītām brauktuvēm</a:t>
            </a:r>
            <a:endParaRPr lang="lv-LV" sz="2000" b="1" dirty="0">
              <a:solidFill>
                <a:srgbClr val="3D3D3D"/>
              </a:solidFill>
              <a:latin typeface="Montserrat" panose="00000500000000000000" pitchFamily="50" charset="-70"/>
              <a:ea typeface="Cambria" panose="02040503050406030204" pitchFamily="18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lv-LV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cs typeface="Calibri"/>
              </a:rPr>
              <a:t>Nekustamā īpašuma iegūšanas process ir ilgs un administratīvi sarežģīts</a:t>
            </a:r>
          </a:p>
          <a:p>
            <a:pPr>
              <a:lnSpc>
                <a:spcPct val="100000"/>
              </a:lnSpc>
            </a:pPr>
            <a:r>
              <a:rPr lang="lv-LV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cs typeface="Calibri"/>
              </a:rPr>
              <a:t>Ciešā sasaiste ar </a:t>
            </a:r>
            <a:r>
              <a:rPr lang="lv-LV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cs typeface="Calibri"/>
              </a:rPr>
              <a:t>Rail </a:t>
            </a:r>
            <a:r>
              <a:rPr lang="lv-LV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cs typeface="Calibri"/>
              </a:rPr>
              <a:t>Baltica</a:t>
            </a:r>
            <a:r>
              <a:rPr lang="lv-LV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cs typeface="Calibri"/>
              </a:rPr>
              <a:t> </a:t>
            </a:r>
            <a:r>
              <a:rPr lang="lv-LV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cs typeface="Calibri"/>
              </a:rPr>
              <a:t>projekta risinājumiem</a:t>
            </a:r>
          </a:p>
          <a:p>
            <a:pPr marL="0" indent="0">
              <a:lnSpc>
                <a:spcPct val="100000"/>
              </a:lnSpc>
              <a:buNone/>
            </a:pP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lv-LV" sz="1800" b="1" dirty="0">
              <a:solidFill>
                <a:schemeClr val="bg2">
                  <a:lumMod val="25000"/>
                </a:schemeClr>
              </a:solidFill>
              <a:latin typeface="Montserrat"/>
              <a:cs typeface="Calibri"/>
            </a:endParaRPr>
          </a:p>
          <a:p>
            <a:pPr marL="666750" indent="0">
              <a:lnSpc>
                <a:spcPct val="100000"/>
              </a:lnSpc>
              <a:buNone/>
            </a:pPr>
            <a:endParaRPr lang="lv-LV" sz="1800" b="1" dirty="0">
              <a:solidFill>
                <a:schemeClr val="bg2">
                  <a:lumMod val="25000"/>
                </a:schemeClr>
              </a:solidFill>
              <a:latin typeface="Montserrat" panose="00000500000000000000" pitchFamily="50" charset="-70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D2AE02-B410-7562-CE35-3CF32251F572}"/>
              </a:ext>
            </a:extLst>
          </p:cNvPr>
          <p:cNvCxnSpPr>
            <a:cxnSpLocks/>
          </p:cNvCxnSpPr>
          <p:nvPr/>
        </p:nvCxnSpPr>
        <p:spPr>
          <a:xfrm>
            <a:off x="564556" y="1072034"/>
            <a:ext cx="11062885" cy="0"/>
          </a:xfrm>
          <a:prstGeom prst="line">
            <a:avLst/>
          </a:prstGeom>
          <a:ln w="254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Trans-European Transport Network (TEN-T &amp; GISCO) - era - TriplyDB">
            <a:extLst>
              <a:ext uri="{FF2B5EF4-FFF2-40B4-BE49-F238E27FC236}">
                <a16:creationId xmlns:a16="http://schemas.microsoft.com/office/drawing/2014/main" id="{4E02C784-4F65-A34A-4A39-94428894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6" y="1766084"/>
            <a:ext cx="3314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6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23AF-B7F8-1C4D-906C-D3870BC04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517" y="2419371"/>
            <a:ext cx="9901042" cy="1079203"/>
          </a:xfrm>
        </p:spPr>
        <p:txBody>
          <a:bodyPr>
            <a:normAutofit/>
          </a:bodyPr>
          <a:lstStyle/>
          <a:p>
            <a:pPr algn="ctr"/>
            <a:r>
              <a:rPr lang="en-LV" sz="4800" b="1" dirty="0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42060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VC prezentacija nr3" id="{B045C19E-9F88-4AB5-AD6C-54B74D6FC361}" vid="{167F85FC-1791-4822-872B-551A9AF0ED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9fad6f-593f-49da-a7b8-641116e00d8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C13FBE28DA43824F8D40F90C265A0552" ma:contentTypeVersion="18" ma:contentTypeDescription="Izveidot jaunu dokumentu." ma:contentTypeScope="" ma:versionID="aaa79a2d2ecd430e1cf417f209c6e8b9">
  <xsd:schema xmlns:xsd="http://www.w3.org/2001/XMLSchema" xmlns:xs="http://www.w3.org/2001/XMLSchema" xmlns:p="http://schemas.microsoft.com/office/2006/metadata/properties" xmlns:ns3="489fad6f-593f-49da-a7b8-641116e00d84" xmlns:ns4="5388d457-39ba-4fd5-a8bc-c37eb0ef7b00" targetNamespace="http://schemas.microsoft.com/office/2006/metadata/properties" ma:root="true" ma:fieldsID="c3514c404248e85e7aca3957ce890e49" ns3:_="" ns4:_="">
    <xsd:import namespace="489fad6f-593f-49da-a7b8-641116e00d84"/>
    <xsd:import namespace="5388d457-39ba-4fd5-a8bc-c37eb0ef7b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fad6f-593f-49da-a7b8-641116e00d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8d457-39ba-4fd5-a8bc-c37eb0ef7b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Koplietošanas norādes jaucējkod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06F1A0-65B3-4864-81D8-C08EBB1C28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B2221F-E122-4742-97F8-86C6CAB621BE}">
  <ds:schemaRefs>
    <ds:schemaRef ds:uri="489fad6f-593f-49da-a7b8-641116e00d84"/>
    <ds:schemaRef ds:uri="5388d457-39ba-4fd5-a8bc-c37eb0ef7b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6185E6-05C7-4236-8756-83890796D77D}">
  <ds:schemaRefs>
    <ds:schemaRef ds:uri="489fad6f-593f-49da-a7b8-641116e00d84"/>
    <ds:schemaRef ds:uri="5388d457-39ba-4fd5-a8bc-c37eb0ef7b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dizains</Template>
  <TotalTime>98</TotalTime>
  <Words>466</Words>
  <Application>Microsoft Office PowerPoint</Application>
  <PresentationFormat>Widescreen</PresentationFormat>
  <Paragraphs>67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Light</vt:lpstr>
      <vt:lpstr>Office dizains</vt:lpstr>
      <vt:lpstr>Rīgas apvedceļa projekti </vt:lpstr>
      <vt:lpstr>1. Rīgas apvedceļš A4 (Baltezers–Saulkalne)</vt:lpstr>
      <vt:lpstr>2. Rīgas apvedceļš A5 (Salaspils–Babīte) JAUNAIS POSMS</vt:lpstr>
      <vt:lpstr>3. Rīgas apvedceļš A5 (Salaspils–Babīte) </vt:lpstr>
      <vt:lpstr>RĪGAS APVEDCEĻŠ kopā 2023. gada cenās</vt:lpstr>
      <vt:lpstr>izaicinājumi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2019.gads. Rezultāti</dc:title>
  <dc:creator>Microsoft Office User</dc:creator>
  <cp:lastModifiedBy>Jana Ozoliņa</cp:lastModifiedBy>
  <cp:revision>11</cp:revision>
  <cp:lastPrinted>2024-05-08T12:14:53Z</cp:lastPrinted>
  <dcterms:created xsi:type="dcterms:W3CDTF">2020-01-25T16:15:21Z</dcterms:created>
  <dcterms:modified xsi:type="dcterms:W3CDTF">2024-08-13T13:51:02Z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0x010100C13FBE28DA43824F8D40F90C265A0552</vt:lpwstr>
  </property>
</Properties>
</file>