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96" r:id="rId2"/>
    <p:sldId id="290" r:id="rId3"/>
    <p:sldId id="315" r:id="rId4"/>
    <p:sldId id="314" r:id="rId5"/>
    <p:sldId id="316" r:id="rId6"/>
    <p:sldId id="297" r:id="rId7"/>
    <p:sldId id="311" r:id="rId8"/>
    <p:sldId id="303" r:id="rId9"/>
    <p:sldId id="308" r:id="rId10"/>
    <p:sldId id="310" r:id="rId11"/>
    <p:sldId id="309" r:id="rId12"/>
    <p:sldId id="441" r:id="rId13"/>
    <p:sldId id="305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4D60B2-A1FB-A32F-115F-2978A49C1170}" name="Kristīne Apsalone" initials="KA" userId="S::apsalone@lvceli.lv::74ce3252-0c3c-4e22-868b-5370a50928b2" providerId="AD"/>
  <p188:author id="{E15685BB-4674-BFC9-A4B5-D1097AB5DD93}" name="Liesma Grīnberga" initials="LG" userId="S::liesma@lvceli.lv::6f2d569c-9059-40ab-9f3b-1ffe12a5a26c" providerId="AD"/>
  <p188:author id="{96F8CAE7-4B76-8A81-F6DC-63041BAC1DAE}" name="Klāvs Grieze" initials="KG" userId="S::grieze@lvceli.lv::e67f4cde-5f61-4cf2-8b84-28de00b90f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FFB600"/>
    <a:srgbClr val="CFCFCF"/>
    <a:srgbClr val="F7B513"/>
    <a:srgbClr val="3D3D3D"/>
    <a:srgbClr val="BF0000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B8457-5B59-4CB0-985F-DB97294A58F5}" v="1" dt="2024-08-07T13:32:42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>
      <p:cViewPr varScale="1">
        <p:scale>
          <a:sx n="59" d="100"/>
          <a:sy n="59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99F-41F9-4F80-AE5D-881144FA62BC}" type="datetimeFigureOut">
              <a:rPr lang="lv-LV" smtClean="0"/>
              <a:t>13.08.2024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FBF8E-092A-41A3-96C3-5F2141971A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219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5658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9A3B60E-FF82-4DE3-9726-C0422332D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3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31D4581-3F2E-4A0A-86F8-CE08CC1C0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" y="6297051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" y="6297051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8"/>
            <a:ext cx="1906233" cy="11880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" y="6297051"/>
            <a:ext cx="1573357" cy="318019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2"/>
            <a:ext cx="1906233" cy="11880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rgbClr val="F7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8"/>
            <a:ext cx="1906233" cy="11880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2"/>
            <a:ext cx="1906233" cy="11880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6838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1">
            <a:extLst>
              <a:ext uri="{FF2B5EF4-FFF2-40B4-BE49-F238E27FC236}">
                <a16:creationId xmlns:a16="http://schemas.microsoft.com/office/drawing/2014/main" id="{F908333D-4328-401A-9BD3-327C4AE017DD}"/>
              </a:ext>
            </a:extLst>
          </p:cNvPr>
          <p:cNvSpPr txBox="1">
            <a:spLocks/>
          </p:cNvSpPr>
          <p:nvPr userDrawn="1"/>
        </p:nvSpPr>
        <p:spPr>
          <a:xfrm>
            <a:off x="838198" y="2346009"/>
            <a:ext cx="10668000" cy="68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D3D3D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/>
              <a:t>Rediģēt šablona virsraksta stilu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irsraksts 1">
            <a:extLst>
              <a:ext uri="{FF2B5EF4-FFF2-40B4-BE49-F238E27FC236}">
                <a16:creationId xmlns:a16="http://schemas.microsoft.com/office/drawing/2014/main" id="{E082407C-6553-4F0A-B53D-E6496323B1D0}"/>
              </a:ext>
            </a:extLst>
          </p:cNvPr>
          <p:cNvSpPr txBox="1">
            <a:spLocks/>
          </p:cNvSpPr>
          <p:nvPr userDrawn="1"/>
        </p:nvSpPr>
        <p:spPr>
          <a:xfrm>
            <a:off x="4541518" y="3222784"/>
            <a:ext cx="3108962" cy="68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D3D3D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000"/>
              <a:t>Rediģēt šablona virsraksta stilu</a:t>
            </a:r>
          </a:p>
        </p:txBody>
      </p:sp>
      <p:sp>
        <p:nvSpPr>
          <p:cNvPr id="15" name="Virsraksts 1">
            <a:extLst>
              <a:ext uri="{FF2B5EF4-FFF2-40B4-BE49-F238E27FC236}">
                <a16:creationId xmlns:a16="http://schemas.microsoft.com/office/drawing/2014/main" id="{66CBB3C3-AE50-4A87-8FE3-A2AD282D078A}"/>
              </a:ext>
            </a:extLst>
          </p:cNvPr>
          <p:cNvSpPr txBox="1">
            <a:spLocks/>
          </p:cNvSpPr>
          <p:nvPr userDrawn="1"/>
        </p:nvSpPr>
        <p:spPr>
          <a:xfrm>
            <a:off x="990599" y="117284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D3D3D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lv-LV" sz="7200"/>
              <a:t>Rediģēt šablona virsraksta stilu</a:t>
            </a:r>
          </a:p>
        </p:txBody>
      </p:sp>
      <p:sp>
        <p:nvSpPr>
          <p:cNvPr id="17" name="Virsraksts 1">
            <a:extLst>
              <a:ext uri="{FF2B5EF4-FFF2-40B4-BE49-F238E27FC236}">
                <a16:creationId xmlns:a16="http://schemas.microsoft.com/office/drawing/2014/main" id="{82C9CFDB-B312-42B0-BD49-ED436EC4605E}"/>
              </a:ext>
            </a:extLst>
          </p:cNvPr>
          <p:cNvSpPr txBox="1">
            <a:spLocks/>
          </p:cNvSpPr>
          <p:nvPr userDrawn="1"/>
        </p:nvSpPr>
        <p:spPr>
          <a:xfrm>
            <a:off x="838198" y="5431000"/>
            <a:ext cx="10668000" cy="68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D3D3D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/>
              <a:t>Rediģēt šablona virsraksta stilu</a:t>
            </a:r>
          </a:p>
        </p:txBody>
      </p:sp>
      <p:sp>
        <p:nvSpPr>
          <p:cNvPr id="18" name="Virsraksts 1">
            <a:extLst>
              <a:ext uri="{FF2B5EF4-FFF2-40B4-BE49-F238E27FC236}">
                <a16:creationId xmlns:a16="http://schemas.microsoft.com/office/drawing/2014/main" id="{E66907CA-4430-4392-87C4-D2B696C6B2FD}"/>
              </a:ext>
            </a:extLst>
          </p:cNvPr>
          <p:cNvSpPr txBox="1">
            <a:spLocks/>
          </p:cNvSpPr>
          <p:nvPr userDrawn="1"/>
        </p:nvSpPr>
        <p:spPr>
          <a:xfrm>
            <a:off x="990599" y="4257836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D3D3D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lv-LV" sz="7200"/>
              <a:t>Rediģēt šablona virsraksta stilu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A31A3BA4-3137-4E9F-9B98-8046F733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tēls un paraksts-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6">
            <a:extLst>
              <a:ext uri="{FF2B5EF4-FFF2-40B4-BE49-F238E27FC236}">
                <a16:creationId xmlns:a16="http://schemas.microsoft.com/office/drawing/2014/main" id="{41CD6399-CFA4-4478-8F23-F12F9A20AE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8DC890F8-D819-40AF-96C8-A0B66D47F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1"/>
            <a:r>
              <a:rPr lang="lv-LV"/>
              <a:t>Otrais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498" y="994647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1"/>
            <a:r>
              <a:rPr lang="lv-LV"/>
              <a:t>Otrais</a:t>
            </a:r>
          </a:p>
          <a:p>
            <a:pPr lvl="1"/>
            <a:endParaRPr lang="lv-LV"/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/>
          <p:nvPr userDrawn="1"/>
        </p:nvCxnSpPr>
        <p:spPr>
          <a:xfrm>
            <a:off x="6098498" y="690798"/>
            <a:ext cx="536448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5D67151C-9BEF-4EE0-BF0D-4CA7482433CD}"/>
              </a:ext>
            </a:extLst>
          </p:cNvPr>
          <p:cNvCxnSpPr/>
          <p:nvPr userDrawn="1"/>
        </p:nvCxnSpPr>
        <p:spPr>
          <a:xfrm>
            <a:off x="6098498" y="3235878"/>
            <a:ext cx="536448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B4A00E77-9705-4853-9B25-817A0D6689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8498" y="3632277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D9797F99-BFD5-4C35-810F-8A0A8635A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96627859-0DEF-45CC-B045-B6BBD45B3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7">
            <a:extLst>
              <a:ext uri="{FF2B5EF4-FFF2-40B4-BE49-F238E27FC236}">
                <a16:creationId xmlns:a16="http://schemas.microsoft.com/office/drawing/2014/main" id="{72A4FF97-D9DD-4D0F-ACA4-0DEE87871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34EE93A-6FE2-48FA-874F-E0F58FDC1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:a16="http://schemas.microsoft.com/office/drawing/2014/main" id="{CDEAAA8A-462C-4B9D-8930-D4996434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0"/>
            <a:ext cx="9803435" cy="100584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D3D3D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0362B07-F6EC-489E-BA12-E2D07874D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>
            <a:extLst>
              <a:ext uri="{FF2B5EF4-FFF2-40B4-BE49-F238E27FC236}">
                <a16:creationId xmlns:a16="http://schemas.microsoft.com/office/drawing/2014/main" id="{10FFED79-362D-4A87-9A27-C5EA8118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59573"/>
            <a:ext cx="4312920" cy="1899484"/>
          </a:xfrm>
        </p:spPr>
        <p:txBody>
          <a:bodyPr>
            <a:no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9C5EBC9E-E49A-4FAB-98C4-1158FD72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0" y="1309689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 SemiBold" panose="000007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4141473C-10A6-4AB3-82E0-1809B0D8AA03}"/>
              </a:ext>
            </a:extLst>
          </p:cNvPr>
          <p:cNvCxnSpPr>
            <a:cxnSpLocks/>
          </p:cNvCxnSpPr>
          <p:nvPr userDrawn="1"/>
        </p:nvCxnSpPr>
        <p:spPr>
          <a:xfrm>
            <a:off x="5516880" y="1188720"/>
            <a:ext cx="5836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32F55199-75DC-4FCF-95AD-BD780DF371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16880" y="1904044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414DB83E-C99B-40B4-9CA0-4323CC727BA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516880" y="2621281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 SemiBold" panose="000007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5EDE2B9F-6557-45BE-9852-2F86F748D675}"/>
              </a:ext>
            </a:extLst>
          </p:cNvPr>
          <p:cNvCxnSpPr>
            <a:cxnSpLocks/>
          </p:cNvCxnSpPr>
          <p:nvPr userDrawn="1"/>
        </p:nvCxnSpPr>
        <p:spPr>
          <a:xfrm>
            <a:off x="5516880" y="2515552"/>
            <a:ext cx="5836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3E09C60E-CBEF-4E75-80F5-97F4209E5C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16880" y="3215636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17" name="Taisns savienotājs 16">
            <a:extLst>
              <a:ext uri="{FF2B5EF4-FFF2-40B4-BE49-F238E27FC236}">
                <a16:creationId xmlns:a16="http://schemas.microsoft.com/office/drawing/2014/main" id="{1D7F3BF2-B531-4B28-864E-934FEF7BE0E2}"/>
              </a:ext>
            </a:extLst>
          </p:cNvPr>
          <p:cNvCxnSpPr>
            <a:cxnSpLocks/>
          </p:cNvCxnSpPr>
          <p:nvPr userDrawn="1"/>
        </p:nvCxnSpPr>
        <p:spPr>
          <a:xfrm>
            <a:off x="5516880" y="3155628"/>
            <a:ext cx="583692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savienotājs 17">
            <a:extLst>
              <a:ext uri="{FF2B5EF4-FFF2-40B4-BE49-F238E27FC236}">
                <a16:creationId xmlns:a16="http://schemas.microsoft.com/office/drawing/2014/main" id="{7AD9ACAC-520A-4361-85DE-47EA2BFD1331}"/>
              </a:ext>
            </a:extLst>
          </p:cNvPr>
          <p:cNvCxnSpPr>
            <a:cxnSpLocks/>
          </p:cNvCxnSpPr>
          <p:nvPr userDrawn="1"/>
        </p:nvCxnSpPr>
        <p:spPr>
          <a:xfrm>
            <a:off x="5516880" y="3749031"/>
            <a:ext cx="583692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D4780422-72E4-42A0-9299-58A349CB4A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16880" y="3884301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 SemiBold" panose="000007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471F0D1B-9B51-4A1D-8F28-067CB08EC9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16880" y="4478656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21" name="Taisns savienotājs 20">
            <a:extLst>
              <a:ext uri="{FF2B5EF4-FFF2-40B4-BE49-F238E27FC236}">
                <a16:creationId xmlns:a16="http://schemas.microsoft.com/office/drawing/2014/main" id="{CD1B4351-334B-4A67-83CF-F2C080B338B0}"/>
              </a:ext>
            </a:extLst>
          </p:cNvPr>
          <p:cNvCxnSpPr>
            <a:cxnSpLocks/>
          </p:cNvCxnSpPr>
          <p:nvPr userDrawn="1"/>
        </p:nvCxnSpPr>
        <p:spPr>
          <a:xfrm>
            <a:off x="5516880" y="4418648"/>
            <a:ext cx="583692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atura vietturis 2">
            <a:extLst>
              <a:ext uri="{FF2B5EF4-FFF2-40B4-BE49-F238E27FC236}">
                <a16:creationId xmlns:a16="http://schemas.microsoft.com/office/drawing/2014/main" id="{9A5F1B21-722F-400B-A54F-F35DB07CCD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16880" y="5319237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 SemiBold" panose="000007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23" name="Taisns savienotājs 22">
            <a:extLst>
              <a:ext uri="{FF2B5EF4-FFF2-40B4-BE49-F238E27FC236}">
                <a16:creationId xmlns:a16="http://schemas.microsoft.com/office/drawing/2014/main" id="{91CB8CF8-9512-443E-A4D8-1D3E1CFAE446}"/>
              </a:ext>
            </a:extLst>
          </p:cNvPr>
          <p:cNvCxnSpPr>
            <a:cxnSpLocks/>
          </p:cNvCxnSpPr>
          <p:nvPr userDrawn="1"/>
        </p:nvCxnSpPr>
        <p:spPr>
          <a:xfrm>
            <a:off x="5516880" y="5198268"/>
            <a:ext cx="5836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atura vietturis 2">
            <a:extLst>
              <a:ext uri="{FF2B5EF4-FFF2-40B4-BE49-F238E27FC236}">
                <a16:creationId xmlns:a16="http://schemas.microsoft.com/office/drawing/2014/main" id="{6A4C8F11-57D1-43F3-A94B-D5DA572FF14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16880" y="5913592"/>
            <a:ext cx="5836920" cy="4581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pic>
        <p:nvPicPr>
          <p:cNvPr id="25" name="Attēls 24">
            <a:extLst>
              <a:ext uri="{FF2B5EF4-FFF2-40B4-BE49-F238E27FC236}">
                <a16:creationId xmlns:a16="http://schemas.microsoft.com/office/drawing/2014/main" id="{34BBC68A-F749-4454-892C-25FF38E50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F5DEC2D-8058-4EAA-B1C8-3044F3E8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1231892-7542-47B0-94F1-1CC33CC0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96AA183-F074-4210-BA43-83E43358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6B2C-1A67-443C-B0AC-94FB8350082E}" type="datetimeFigureOut">
              <a:rPr lang="lv-LV" smtClean="0"/>
              <a:t>13.08.2024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9EA86F-525D-47E9-8BBE-FB82446F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86FBB18-8EAD-4470-8F47-4B0B8AA5F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31B9-87A0-4212-9477-64BAD644A6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2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0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551D2D-725A-4E4F-88A0-162DFD6B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00" y="758765"/>
            <a:ext cx="10827313" cy="3306755"/>
          </a:xfrm>
        </p:spPr>
        <p:txBody>
          <a:bodyPr>
            <a:noAutofit/>
          </a:bodyPr>
          <a:lstStyle/>
          <a:p>
            <a:br>
              <a:rPr lang="lv-LV" sz="44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</a:br>
            <a:r>
              <a:rPr lang="lv-LV" sz="3600" b="1" dirty="0">
                <a:solidFill>
                  <a:srgbClr val="545454"/>
                </a:solidFill>
                <a:latin typeface="Montserrat" pitchFamily="2" charset="77"/>
              </a:rPr>
              <a:t>Iecavas un Bauskas apvedceļu PPP projekts</a:t>
            </a:r>
            <a:br>
              <a:rPr lang="lv-LV" sz="4400" b="1" dirty="0">
                <a:solidFill>
                  <a:srgbClr val="3D3D3D"/>
                </a:solidFill>
                <a:latin typeface="Montserrat" pitchFamily="2" charset="77"/>
              </a:rPr>
            </a:br>
            <a:br>
              <a:rPr lang="lv-LV" sz="2600" b="1" dirty="0">
                <a:solidFill>
                  <a:srgbClr val="3D3D3D"/>
                </a:solidFill>
                <a:latin typeface="Montserrat" pitchFamily="2" charset="77"/>
              </a:rPr>
            </a:br>
            <a:r>
              <a:rPr lang="lv-LV" sz="2600" dirty="0">
                <a:solidFill>
                  <a:srgbClr val="545454"/>
                </a:solidFill>
                <a:latin typeface="Montserrat" pitchFamily="2" charset="77"/>
              </a:rPr>
              <a:t>Valsts galvenā autoceļa Rīga–Bauska–Lietuvas robeža (Grenctāle) (A7) posma no Ķekavas apvedceļa līdz Bauskai (</a:t>
            </a:r>
            <a:r>
              <a:rPr lang="lv-LV" sz="2600" dirty="0" err="1">
                <a:solidFill>
                  <a:srgbClr val="545454"/>
                </a:solidFill>
                <a:latin typeface="Montserrat" pitchFamily="2" charset="77"/>
              </a:rPr>
              <a:t>Ārcei</a:t>
            </a:r>
            <a:r>
              <a:rPr lang="lv-LV" sz="2600" dirty="0">
                <a:solidFill>
                  <a:srgbClr val="545454"/>
                </a:solidFill>
                <a:latin typeface="Montserrat" pitchFamily="2" charset="77"/>
              </a:rPr>
              <a:t>) pārbūves projekts </a:t>
            </a:r>
            <a:br>
              <a:rPr lang="en-GB" sz="2600" dirty="0">
                <a:solidFill>
                  <a:srgbClr val="545454"/>
                </a:solidFill>
                <a:latin typeface="Montserrat" pitchFamily="2" charset="77"/>
              </a:rPr>
            </a:br>
            <a:endParaRPr lang="lv-LV" sz="2600" dirty="0">
              <a:solidFill>
                <a:srgbClr val="54545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078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1">
            <a:extLst>
              <a:ext uri="{FF2B5EF4-FFF2-40B4-BE49-F238E27FC236}">
                <a16:creationId xmlns:a16="http://schemas.microsoft.com/office/drawing/2014/main" id="{9DDF243C-054A-2920-DF24-8C3742BEE5B5}"/>
              </a:ext>
            </a:extLst>
          </p:cNvPr>
          <p:cNvSpPr txBox="1">
            <a:spLocks/>
          </p:cNvSpPr>
          <p:nvPr/>
        </p:nvSpPr>
        <p:spPr>
          <a:xfrm>
            <a:off x="366266" y="288227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Plānotā līgumcena Iecavas apvedceļam (posms A–B–C)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6089B58-949D-5038-5B8F-0E4CF89A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88598"/>
              </p:ext>
            </p:extLst>
          </p:nvPr>
        </p:nvGraphicFramePr>
        <p:xfrm>
          <a:off x="741404" y="1265400"/>
          <a:ext cx="10580717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692">
                  <a:extLst>
                    <a:ext uri="{9D8B030D-6E8A-4147-A177-3AD203B41FA5}">
                      <a16:colId xmlns:a16="http://schemas.microsoft.com/office/drawing/2014/main" val="4022036007"/>
                    </a:ext>
                  </a:extLst>
                </a:gridCol>
                <a:gridCol w="2136170">
                  <a:extLst>
                    <a:ext uri="{9D8B030D-6E8A-4147-A177-3AD203B41FA5}">
                      <a16:colId xmlns:a16="http://schemas.microsoft.com/office/drawing/2014/main" val="2387609582"/>
                    </a:ext>
                  </a:extLst>
                </a:gridCol>
                <a:gridCol w="3654855">
                  <a:extLst>
                    <a:ext uri="{9D8B030D-6E8A-4147-A177-3AD203B41FA5}">
                      <a16:colId xmlns:a16="http://schemas.microsoft.com/office/drawing/2014/main" val="979619576"/>
                    </a:ext>
                  </a:extLst>
                </a:gridCol>
              </a:tblGrid>
              <a:tr h="1872000"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Iecavas apvedceļa PPP līguma </a:t>
                      </a: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KOPĒJĀ</a:t>
                      </a: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 plānotā bruto pieejamības maksājumu summa reālās cenās (neindeksēta, ar riska uzcenojumu) </a:t>
                      </a:r>
                      <a:endParaRPr lang="lv-LV" sz="1800" b="0" i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marL="18288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v-LV" sz="1800" b="0" i="0" kern="1200" spc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baseline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Intervālā </a:t>
                      </a:r>
                      <a:endParaRPr lang="lv-LV" sz="1800" b="0" i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no  </a:t>
                      </a: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599 785 000</a:t>
                      </a: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lv-LV" sz="1800" b="0" i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marL="18288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līdz </a:t>
                      </a: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663 919 000</a:t>
                      </a: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 eiro </a:t>
                      </a:r>
                    </a:p>
                    <a:p>
                      <a:pPr marL="18288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bez PVN</a:t>
                      </a:r>
                      <a:endParaRPr lang="lv-LV" sz="1800" b="0" i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5177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Iecavas apvedceļa PPP līguma plānotā bruto pieejamības maksājumu summa reālās cenās (neindeksēta, ar riska uzcenojumu) </a:t>
                      </a:r>
                    </a:p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IK GADU</a:t>
                      </a:r>
                      <a:endParaRPr lang="lv-LV" sz="1800" b="1" i="0" dirty="0">
                        <a:solidFill>
                          <a:srgbClr val="C00000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baseline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Intervālā </a:t>
                      </a:r>
                      <a:endParaRPr lang="lv-LV" sz="1800" b="0" i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no </a:t>
                      </a: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129 989 250 </a:t>
                      </a:r>
                      <a:endParaRPr lang="en-US" sz="1800" b="1" i="0" dirty="0">
                        <a:solidFill>
                          <a:srgbClr val="C00000"/>
                        </a:solidFill>
                        <a:latin typeface="Montserrat" pitchFamily="2" charset="77"/>
                      </a:endParaRPr>
                    </a:p>
                    <a:p>
                      <a:pPr marL="18288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līdz </a:t>
                      </a:r>
                      <a:r>
                        <a:rPr lang="lv-LV" sz="1800" b="1" i="0" kern="1200" spc="0" dirty="0">
                          <a:solidFill>
                            <a:srgbClr val="C00000"/>
                          </a:solidFill>
                          <a:effectLst/>
                          <a:latin typeface="Montserrat" pitchFamily="2" charset="77"/>
                        </a:rPr>
                        <a:t>33 195 950 </a:t>
                      </a: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eiro </a:t>
                      </a:r>
                    </a:p>
                    <a:p>
                      <a:pPr marL="18288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kern="1200" spc="0" dirty="0">
                          <a:solidFill>
                            <a:srgbClr val="545454"/>
                          </a:solidFill>
                          <a:effectLst/>
                          <a:latin typeface="Montserrat" pitchFamily="2" charset="77"/>
                        </a:rPr>
                        <a:t>bez PVN</a:t>
                      </a:r>
                      <a:endParaRPr lang="lv-LV" sz="1800" b="0" i="0" kern="1200" spc="0" dirty="0">
                        <a:solidFill>
                          <a:srgbClr val="545454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600224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50F6A7-3A26-3001-9E93-659F60C0025A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B685-B000-8845-ED86-922CF9831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623E4078-9EB0-68F0-2164-BBEA090AA18A}"/>
              </a:ext>
            </a:extLst>
          </p:cNvPr>
          <p:cNvSpPr txBox="1">
            <a:spLocks/>
          </p:cNvSpPr>
          <p:nvPr/>
        </p:nvSpPr>
        <p:spPr>
          <a:xfrm>
            <a:off x="636998" y="1602486"/>
            <a:ext cx="5351824" cy="333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2000" dirty="0">
                <a:solidFill>
                  <a:srgbClr val="545454"/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Plānotais Iecavas apvedceļa PPP līguma noslēgšana laiks </a:t>
            </a:r>
            <a:r>
              <a:rPr lang="lv-LV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~ 20</a:t>
            </a:r>
            <a:r>
              <a:rPr lang="en-GB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30</a:t>
            </a:r>
            <a:r>
              <a:rPr lang="lv-LV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. gada beigas*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lv-LV" sz="2000" b="1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2000" dirty="0">
                <a:solidFill>
                  <a:srgbClr val="545454"/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Plānotais projektēšanas un būvniecības laiks </a:t>
            </a: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~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 </a:t>
            </a:r>
            <a:r>
              <a:rPr lang="lv-LV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3</a:t>
            </a:r>
            <a:r>
              <a:rPr lang="en-GB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,5</a:t>
            </a:r>
            <a:r>
              <a:rPr lang="lv-LV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 gadi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lv-LV" sz="2000" b="1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2000" dirty="0">
                <a:solidFill>
                  <a:srgbClr val="545454"/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Plānotā Iecavas apvedceļa atklāšana satiksmei </a:t>
            </a: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~ </a:t>
            </a:r>
            <a:r>
              <a:rPr lang="lv-LV" sz="2000" b="1" dirty="0">
                <a:solidFill>
                  <a:srgbClr val="545454"/>
                </a:solidFill>
                <a:highlight>
                  <a:srgbClr val="FFB600"/>
                </a:highlight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2034. gada beigas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 </a:t>
            </a:r>
            <a:endParaRPr lang="lv-LV" sz="2200" b="1" i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lv-LV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DA74F-157B-FD74-2184-8EF16F4A0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511" y="1284271"/>
            <a:ext cx="4839793" cy="4646201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:a16="http://schemas.microsoft.com/office/drawing/2014/main" id="{F2AE51C6-16F2-F447-CC71-8B64A8B02FDE}"/>
              </a:ext>
            </a:extLst>
          </p:cNvPr>
          <p:cNvSpPr txBox="1">
            <a:spLocks/>
          </p:cNvSpPr>
          <p:nvPr/>
        </p:nvSpPr>
        <p:spPr>
          <a:xfrm>
            <a:off x="283232" y="288227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Iecavas apvedceļa projekta laika grafiks* (posms A–B–C)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EB184D-007E-D327-67FB-88E11773A484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9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F54419-8F79-4AC7-A74F-4F53ACCE01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781" y="2061033"/>
            <a:ext cx="11065795" cy="2282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2400" dirty="0">
                <a:solidFill>
                  <a:srgbClr val="545454"/>
                </a:solidFill>
                <a:latin typeface="Montserrat"/>
                <a:cs typeface="Calibri"/>
              </a:rPr>
              <a:t>Obligāts nosacījums PPP modeļa piemērošanai piedāvātajos termiņos – normatīvo aktu izmaiņas, kas pieļauj servitūta tiesību nodibināšanu ar vai bez īpašnieka piekrišanas uz nekustamajiem īpašumiem, lai veiktu būvniecību pirms pilnīgas zemes atsavināšanas procesa pabeigšanas.   </a:t>
            </a:r>
          </a:p>
          <a:p>
            <a:pPr marL="666750" indent="0">
              <a:lnSpc>
                <a:spcPct val="100000"/>
              </a:lnSpc>
              <a:buNone/>
            </a:pPr>
            <a:endParaRPr lang="lv-LV" sz="2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D2AE02-B410-7562-CE35-3CF32251F572}"/>
              </a:ext>
            </a:extLst>
          </p:cNvPr>
          <p:cNvCxnSpPr>
            <a:cxnSpLocks/>
          </p:cNvCxnSpPr>
          <p:nvPr/>
        </p:nvCxnSpPr>
        <p:spPr>
          <a:xfrm>
            <a:off x="564556" y="1007856"/>
            <a:ext cx="11062885" cy="0"/>
          </a:xfrm>
          <a:prstGeom prst="line">
            <a:avLst/>
          </a:prstGeom>
          <a:ln w="254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908F1C-FB1F-B56D-C8A7-5C27C5C16526}"/>
              </a:ext>
            </a:extLst>
          </p:cNvPr>
          <p:cNvSpPr txBox="1"/>
          <p:nvPr/>
        </p:nvSpPr>
        <p:spPr>
          <a:xfrm>
            <a:off x="1559379" y="289154"/>
            <a:ext cx="790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rgbClr val="545454"/>
                </a:solidFill>
                <a:latin typeface="Montserrat" panose="00000500000000000000" pitchFamily="50" charset="-70"/>
              </a:rPr>
              <a:t>Nepieciešamība</a:t>
            </a:r>
          </a:p>
        </p:txBody>
      </p:sp>
    </p:spTree>
    <p:extLst>
      <p:ext uri="{BB962C8B-B14F-4D97-AF65-F5344CB8AC3E}">
        <p14:creationId xmlns:p14="http://schemas.microsoft.com/office/powerpoint/2010/main" val="93946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11AD27-561B-04CE-9558-ED7CA872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13983D-B27C-C5B3-D3B1-DD974142F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79" y="1350307"/>
            <a:ext cx="10075334" cy="3080175"/>
          </a:xfrm>
        </p:spPr>
        <p:txBody>
          <a:bodyPr>
            <a:noAutofit/>
          </a:bodyPr>
          <a:lstStyle/>
          <a:p>
            <a:pPr algn="ctr"/>
            <a:b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</a:br>
            <a:b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</a:br>
            <a:r>
              <a:rPr lang="lv-LV" sz="5400" b="1" dirty="0">
                <a:solidFill>
                  <a:srgbClr val="545454"/>
                </a:solidFill>
                <a:latin typeface="Montserrat" pitchFamily="2" charset="77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61316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6D7160-8765-1363-411D-8407A777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6" y="288227"/>
            <a:ext cx="11392655" cy="712481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  <a:ea typeface="Helvetica Light" charset="0"/>
                <a:cs typeface="Helvetica Light" charset="0"/>
              </a:rPr>
              <a:t>Finanšu un ekonomiskie aprēķini</a:t>
            </a:r>
            <a:endParaRPr lang="lv-LV" sz="2800" b="1" dirty="0">
              <a:solidFill>
                <a:srgbClr val="545454"/>
              </a:solidFill>
              <a:latin typeface="Montserrat"/>
            </a:endParaRPr>
          </a:p>
        </p:txBody>
      </p:sp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23A76464-C2DD-4DC7-1013-4A823BBCEA5D}"/>
              </a:ext>
            </a:extLst>
          </p:cNvPr>
          <p:cNvSpPr txBox="1">
            <a:spLocks/>
          </p:cNvSpPr>
          <p:nvPr/>
        </p:nvSpPr>
        <p:spPr>
          <a:xfrm>
            <a:off x="3447535" y="1307043"/>
            <a:ext cx="7624119" cy="5076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lv-LV" sz="7200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mbria"/>
                <a:cs typeface="Arial"/>
              </a:rPr>
              <a:t>2022. gadā</a:t>
            </a:r>
            <a:r>
              <a:rPr lang="lv-LV" sz="72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 izstrādāti finanšu un ekonomiskie aprēķini “Par valsts galvenā autoceļa A 7 Rīga–Bauska–Lietuvas robeža posma no Ķekavas apvedceļa līdz Bauskai pārbūves finansēšanas iespējām” (FEA)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lv-LV" sz="7200" dirty="0">
              <a:solidFill>
                <a:srgbClr val="545454"/>
              </a:solidFill>
              <a:latin typeface="Montserrat"/>
              <a:ea typeface="Cambria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7200" b="1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FEA ir secināts, ka publiskās un privātās partnerības modeļa izmantošana Bauskas un Iecavas apvedceļu projektu īstenošanai ir pamatota</a:t>
            </a:r>
            <a:br>
              <a:rPr lang="lv-LV" sz="7200" b="1" dirty="0">
                <a:solidFill>
                  <a:srgbClr val="545454"/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</a:br>
            <a:endParaRPr lang="lv-LV" sz="7200" b="1" dirty="0">
              <a:solidFill>
                <a:srgbClr val="545454"/>
              </a:solidFill>
              <a:latin typeface="Montserrat"/>
              <a:ea typeface="Cambria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7200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mbria"/>
                <a:cs typeface="Arial"/>
              </a:rPr>
              <a:t>2022. gada 22. decembrī</a:t>
            </a:r>
            <a:r>
              <a:rPr lang="lv-LV" sz="72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 Centrālā Finanšu un līgumu aģentūra sniedza  atzinumu par FEA, atbalstot publiskās un privātās partnerības projekta tālāko virzību</a:t>
            </a:r>
            <a:endParaRPr lang="en-US" sz="7200" dirty="0">
              <a:solidFill>
                <a:srgbClr val="545454"/>
              </a:solidFill>
              <a:latin typeface="Montserrat"/>
              <a:ea typeface="Cambria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sz="7200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7200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mbria"/>
                <a:cs typeface="Arial"/>
              </a:rPr>
              <a:t>2022. gada 30. decembrī</a:t>
            </a:r>
            <a:r>
              <a:rPr lang="lv-LV" sz="72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 Finanšu ministrija sniedza atzinumu, ka projekts nerada negatīvu ietekmi uz valsts budžeta ilgtermiņa saistībām un vispārējās valdības budžeta bilanci un parādu</a:t>
            </a:r>
            <a:endParaRPr lang="lv-LV" sz="7200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br>
              <a:rPr lang="lv-LV" sz="8800" b="1" dirty="0"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</a:br>
            <a:endParaRPr lang="lv-LV" sz="8800" dirty="0">
              <a:solidFill>
                <a:srgbClr val="000000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br>
              <a:rPr lang="lv-LV" sz="8000" dirty="0"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</a:br>
            <a:endParaRPr lang="lv-LV" sz="8000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endParaRPr 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E565A6-671F-6CEE-9255-03D50DB4448A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81DF5C5-BF5A-A74D-3D20-F0E00D10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" y="1447684"/>
            <a:ext cx="2370806" cy="19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23A76464-C2DD-4DC7-1013-4A823BBCEA5D}"/>
              </a:ext>
            </a:extLst>
          </p:cNvPr>
          <p:cNvSpPr txBox="1">
            <a:spLocks/>
          </p:cNvSpPr>
          <p:nvPr/>
        </p:nvSpPr>
        <p:spPr>
          <a:xfrm>
            <a:off x="5979560" y="1350910"/>
            <a:ext cx="5030309" cy="450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Pamatojoties uz FEA rezultātiem un atbildīgo institūciju sniegtajiem atzinumiem, projekta īstenošana kā PPP 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 pitchFamily="2" charset="77"/>
                <a:ea typeface="Cambria"/>
                <a:cs typeface="Arial"/>
              </a:rPr>
              <a:t>ir pamatota</a:t>
            </a:r>
            <a:r>
              <a:rPr lang="lv-LV" sz="1600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  <a:ea typeface="Cambria"/>
                <a:cs typeface="Arial"/>
              </a:rPr>
              <a:t> 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lv-LV" sz="1600" dirty="0">
              <a:solidFill>
                <a:srgbClr val="545454"/>
              </a:solidFill>
              <a:latin typeface="Montserrat" pitchFamily="2" charset="77"/>
              <a:ea typeface="Cambria"/>
              <a:cs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7B513"/>
                </a:highlight>
                <a:uLnTx/>
                <a:uFillTx/>
                <a:latin typeface="Montserrat" pitchFamily="2" charset="77"/>
                <a:ea typeface="Cambria"/>
                <a:cs typeface="Arial"/>
              </a:rPr>
              <a:t>2024. gada 14. jūnijā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 Ministru kabinets izdeva rīkojumu Nr. 469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  “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Par valsts galvenā autoceļa A7 Rīga–Bauska–Lietuvas robeža(Grenctāle) posma no Ķekavas apvedceļa līdz Bauskai (</a:t>
            </a:r>
            <a:r>
              <a:rPr kumimoji="0" lang="lv-LV" sz="160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Ārcei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) pārbūves projekta pirmās kārtas 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“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Bauskas apvedceļš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” 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publiskās un privātās partnerības procedūras uzsākšanu, nekustamo īpašumu atsavināšanu projekta otrajai kārtai 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“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Iecavas apvedceļš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” 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 pitchFamily="2" charset="77"/>
                <a:ea typeface="Cambria"/>
                <a:cs typeface="Arial"/>
              </a:rPr>
              <a:t>un nacionālo interešu objekta statusa noteikšanu Bauskas apvedceļa un Iecavas apvedceļa infrastruktūrai</a:t>
            </a:r>
            <a:r>
              <a:rPr lang="lv-LV" sz="1600" dirty="0">
                <a:solidFill>
                  <a:srgbClr val="545454"/>
                </a:solidFill>
                <a:latin typeface="Montserrat" pitchFamily="2" charset="77"/>
                <a:ea typeface="Cambria"/>
                <a:cs typeface="Arial"/>
              </a:rPr>
              <a:t>”</a:t>
            </a:r>
            <a:endParaRPr lang="en-US" sz="1600" dirty="0">
              <a:solidFill>
                <a:srgbClr val="545454"/>
              </a:solidFill>
              <a:latin typeface="Montserrat" pitchFamily="2" charset="77"/>
              <a:ea typeface="Cambria"/>
              <a:cs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</a:br>
            <a:endParaRPr lang="lv-LV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6" name="Virsraksts 1">
            <a:extLst>
              <a:ext uri="{FF2B5EF4-FFF2-40B4-BE49-F238E27FC236}">
                <a16:creationId xmlns:a16="http://schemas.microsoft.com/office/drawing/2014/main" id="{B874C32A-D0B8-CB08-23B2-1CACBE064948}"/>
              </a:ext>
            </a:extLst>
          </p:cNvPr>
          <p:cNvSpPr txBox="1">
            <a:spLocks/>
          </p:cNvSpPr>
          <p:nvPr/>
        </p:nvSpPr>
        <p:spPr>
          <a:xfrm>
            <a:off x="479959" y="288227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Projekta īstenošanas tiesiskais pamats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66D8FD08-0F17-A16F-A399-2D52A60D9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92" y="1433103"/>
            <a:ext cx="4801335" cy="320067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EF6FF2-53EE-FCF9-E3C8-22F80FD471FA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9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23A76464-C2DD-4DC7-1013-4A823BBCEA5D}"/>
              </a:ext>
            </a:extLst>
          </p:cNvPr>
          <p:cNvSpPr txBox="1">
            <a:spLocks/>
          </p:cNvSpPr>
          <p:nvPr/>
        </p:nvSpPr>
        <p:spPr>
          <a:xfrm>
            <a:off x="3133618" y="1361232"/>
            <a:ext cx="7510410" cy="4496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2009. </a:t>
            </a:r>
            <a:r>
              <a:rPr lang="lv-LV" sz="1800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g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adā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izstrādāts Ietekmes uz vidi novērtējums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valsts galvenā autoceļa E67 posma A4 (Saulkalne)–Bauska (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Ārce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) būvniecībai un </a:t>
            </a:r>
            <a:r>
              <a:rPr lang="lv-LV" sz="18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apstiprināts normatīvajos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aktos noteiktajā kārtībā</a:t>
            </a:r>
            <a:endParaRPr lang="lv-LV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Montserrat"/>
              <a:ea typeface="Cambria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2009. gadā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izstrādāta izpēte </a:t>
            </a:r>
            <a:r>
              <a:rPr lang="lv-LV" sz="18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“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E67 </a:t>
            </a:r>
            <a:r>
              <a:rPr kumimoji="0" lang="lv-LV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Via</a:t>
            </a: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kumimoji="0" lang="lv-LV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Baltica</a:t>
            </a: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posma a/c A4 (Saulkalne)–Bauska (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Ārce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) attīstības izpēte</a:t>
            </a:r>
            <a:r>
              <a:rPr lang="lv-LV" sz="18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”</a:t>
            </a:r>
            <a:endParaRPr lang="lv-LV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Montserrat"/>
              <a:ea typeface="Cambria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lv-LV" sz="1800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2023./2024.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lang="lv-LV" sz="1800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gadā veikta izpētes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lang="lv-LV" sz="1800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aktualizēšana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, cita starpā </a:t>
            </a: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Rail </a:t>
            </a:r>
            <a:r>
              <a:rPr kumimoji="0" lang="lv-LV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Baltica</a:t>
            </a: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"/>
                <a:ea typeface="Cambria"/>
                <a:cs typeface="Arial"/>
              </a:rPr>
              <a:t>ietekmes uz Iecavas un Bauskas PPP projektiem izvērtēšanai</a:t>
            </a:r>
            <a:r>
              <a:rPr lang="lv-LV" sz="18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, tostarp atsavināmām zemēm</a:t>
            </a:r>
            <a:endParaRPr lang="lv-LV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Montserrat"/>
              <a:ea typeface="Cambria"/>
              <a:cs typeface="Arial"/>
            </a:endParaRPr>
          </a:p>
          <a:p>
            <a:pPr marR="0" lvl="0" algn="l" defTabSz="914400" rtl="0" eaLnBrk="1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0" name="Virsraksts 1">
            <a:extLst>
              <a:ext uri="{FF2B5EF4-FFF2-40B4-BE49-F238E27FC236}">
                <a16:creationId xmlns:a16="http://schemas.microsoft.com/office/drawing/2014/main" id="{3A70525E-A9A0-F99C-7745-0A04803BFA86}"/>
              </a:ext>
            </a:extLst>
          </p:cNvPr>
          <p:cNvSpPr txBox="1">
            <a:spLocks/>
          </p:cNvSpPr>
          <p:nvPr/>
        </p:nvSpPr>
        <p:spPr>
          <a:xfrm>
            <a:off x="544705" y="288227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Līdz šim izstrādātie projekta dokumenti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99CDF-B586-90DB-7E55-AA2E755B8800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D707E28-01E7-5BA1-0309-DFB2E134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66" y="1361232"/>
            <a:ext cx="1632635" cy="19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3851EA-7737-EBE4-8F5E-15508B155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69552"/>
              </p:ext>
            </p:extLst>
          </p:nvPr>
        </p:nvGraphicFramePr>
        <p:xfrm>
          <a:off x="697121" y="1069006"/>
          <a:ext cx="5901323" cy="232021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4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83">
                <a:tc gridSpan="2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7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IECAVAS APVEDCEĻŠ (POSMS A–B–C)</a:t>
                      </a:r>
                    </a:p>
                  </a:txBody>
                  <a:tcPr marL="81134" marR="81134" marT="40567" marB="40567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noProof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Montserrat Light" panose="00000400000000000000" pitchFamily="50" charset="-70"/>
                        </a:rPr>
                        <a:t>17.5 km</a:t>
                      </a:r>
                      <a:endParaRPr lang="en-US" sz="2000" b="0" noProof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Montserrat Light" panose="00000400000000000000" pitchFamily="50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Posms A – B: </a:t>
                      </a:r>
                      <a:r>
                        <a:rPr lang="lv-LV" sz="1200" b="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esošā valsts autoceļa A7 posma 23,45.–38,0. km pārbūve par 4 joslu </a:t>
                      </a:r>
                      <a:r>
                        <a:rPr lang="en-GB" sz="1200" b="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valsts </a:t>
                      </a:r>
                      <a:r>
                        <a:rPr lang="lv-LV" sz="1200" b="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autoceļu, plānotais NP 29.5</a:t>
                      </a:r>
                    </a:p>
                  </a:txBody>
                  <a:tcPr marL="75693" marR="75693" marT="37847" marB="37847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14</a:t>
                      </a:r>
                      <a:r>
                        <a:rPr lang="en-GB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,</a:t>
                      </a:r>
                      <a:r>
                        <a:rPr lang="en-US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55 km</a:t>
                      </a:r>
                    </a:p>
                  </a:txBody>
                  <a:tcPr marL="75693" marR="75693" marT="37847" marB="378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Posms B – C: </a:t>
                      </a:r>
                      <a:r>
                        <a:rPr lang="lv-LV" sz="12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jauna valsts autoceļa posm</a:t>
                      </a:r>
                      <a:r>
                        <a:rPr lang="en-GB" sz="12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ā</a:t>
                      </a:r>
                      <a:r>
                        <a:rPr lang="lv-LV" sz="12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 38,0.</a:t>
                      </a:r>
                      <a:r>
                        <a:rPr lang="lv-LV" sz="1200" b="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–</a:t>
                      </a:r>
                      <a:r>
                        <a:rPr lang="lv-LV" sz="12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56,3. km izbūve, plānotais NP 29.5</a:t>
                      </a:r>
                    </a:p>
                  </a:txBody>
                  <a:tcPr marL="75693" marR="75693" marT="37847" marB="37847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19</a:t>
                      </a:r>
                      <a:r>
                        <a:rPr lang="en-GB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,</a:t>
                      </a:r>
                      <a:r>
                        <a:rPr lang="en-US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7</a:t>
                      </a: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0</a:t>
                      </a:r>
                      <a:r>
                        <a:rPr lang="en-US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 km</a:t>
                      </a:r>
                    </a:p>
                  </a:txBody>
                  <a:tcPr marL="75693" marR="75693" marT="37847" marB="3784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Kopējais garums:</a:t>
                      </a:r>
                      <a:endParaRPr lang="lv-LV" sz="1200" b="1" noProof="0" dirty="0">
                        <a:solidFill>
                          <a:srgbClr val="545454"/>
                        </a:solidFill>
                        <a:latin typeface="Montserrat" panose="00000500000000000000" pitchFamily="50" charset="-70"/>
                      </a:endParaRPr>
                    </a:p>
                  </a:txBody>
                  <a:tcPr marL="75693" marR="75693" marT="37847" marB="37847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noProof="0" dirty="0">
                          <a:solidFill>
                            <a:srgbClr val="545454"/>
                          </a:solidFill>
                          <a:highlight>
                            <a:srgbClr val="F7B513"/>
                          </a:highlight>
                          <a:latin typeface="Montserrat" panose="00000500000000000000" pitchFamily="50" charset="-70"/>
                        </a:rPr>
                        <a:t>3</a:t>
                      </a:r>
                      <a:r>
                        <a:rPr lang="lv-LV" sz="1400" b="1" noProof="0" dirty="0">
                          <a:solidFill>
                            <a:srgbClr val="545454"/>
                          </a:solidFill>
                          <a:highlight>
                            <a:srgbClr val="F7B513"/>
                          </a:highlight>
                          <a:latin typeface="Montserrat" panose="00000500000000000000" pitchFamily="50" charset="-70"/>
                        </a:rPr>
                        <a:t>4</a:t>
                      </a:r>
                      <a:r>
                        <a:rPr lang="en-GB" sz="1400" b="1" noProof="0" dirty="0">
                          <a:solidFill>
                            <a:srgbClr val="545454"/>
                          </a:solidFill>
                          <a:highlight>
                            <a:srgbClr val="F7B513"/>
                          </a:highlight>
                          <a:latin typeface="Montserrat" panose="00000500000000000000" pitchFamily="50" charset="-70"/>
                        </a:rPr>
                        <a:t>,</a:t>
                      </a:r>
                      <a:r>
                        <a:rPr lang="lv-LV" sz="1400" b="1" noProof="0" dirty="0">
                          <a:solidFill>
                            <a:srgbClr val="545454"/>
                          </a:solidFill>
                          <a:highlight>
                            <a:srgbClr val="F7B513"/>
                          </a:highlight>
                          <a:latin typeface="Montserrat" panose="00000500000000000000" pitchFamily="50" charset="-70"/>
                        </a:rPr>
                        <a:t>2</a:t>
                      </a:r>
                      <a:r>
                        <a:rPr lang="en-US" sz="1400" b="1" noProof="0" dirty="0">
                          <a:solidFill>
                            <a:srgbClr val="545454"/>
                          </a:solidFill>
                          <a:highlight>
                            <a:srgbClr val="F7B513"/>
                          </a:highlight>
                          <a:latin typeface="Montserrat" panose="00000500000000000000" pitchFamily="50" charset="-70"/>
                        </a:rPr>
                        <a:t>5 km</a:t>
                      </a:r>
                    </a:p>
                  </a:txBody>
                  <a:tcPr marL="75693" marR="75693" marT="37847" marB="3784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DF0B19-B56A-CE38-D89F-96AA4354FCA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6965" y="2093782"/>
            <a:ext cx="3822369" cy="387183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ula 4">
            <a:extLst>
              <a:ext uri="{FF2B5EF4-FFF2-40B4-BE49-F238E27FC236}">
                <a16:creationId xmlns:a16="http://schemas.microsoft.com/office/drawing/2014/main" id="{BAAEBD85-551A-8D16-CAE8-C8B1B51B9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16959"/>
              </p:ext>
            </p:extLst>
          </p:nvPr>
        </p:nvGraphicFramePr>
        <p:xfrm>
          <a:off x="681934" y="3714765"/>
          <a:ext cx="5895422" cy="215011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57826">
                  <a:extLst>
                    <a:ext uri="{9D8B030D-6E8A-4147-A177-3AD203B41FA5}">
                      <a16:colId xmlns:a16="http://schemas.microsoft.com/office/drawing/2014/main" val="2527573250"/>
                    </a:ext>
                  </a:extLst>
                </a:gridCol>
                <a:gridCol w="937596">
                  <a:extLst>
                    <a:ext uri="{9D8B030D-6E8A-4147-A177-3AD203B41FA5}">
                      <a16:colId xmlns:a16="http://schemas.microsoft.com/office/drawing/2014/main" val="3750023314"/>
                    </a:ext>
                  </a:extLst>
                </a:gridCol>
              </a:tblGrid>
              <a:tr h="3498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BAUSKAS APVEDCEĻŠ (POSMS C–D)</a:t>
                      </a:r>
                    </a:p>
                  </a:txBody>
                  <a:tcPr marL="91034" marR="91034" marT="45517" marB="45517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b="0" noProof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Montserrat Light" panose="00000400000000000000" pitchFamily="50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898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Posms C–D: </a:t>
                      </a:r>
                      <a:r>
                        <a:rPr lang="lv-LV" sz="1200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jauna valsts autoceļa izbūve posmā 56,3. –72,4. km</a:t>
                      </a:r>
                    </a:p>
                  </a:txBody>
                  <a:tcPr marL="108000" marR="36000" marT="36000" marB="37679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14,2 km</a:t>
                      </a:r>
                      <a:endParaRPr lang="en-US" sz="1200" b="1" noProof="0" dirty="0">
                        <a:solidFill>
                          <a:srgbClr val="545454"/>
                        </a:solidFill>
                        <a:latin typeface="Montserrat" panose="00000500000000000000" pitchFamily="50" charset="-70"/>
                      </a:endParaRPr>
                    </a:p>
                  </a:txBody>
                  <a:tcPr marL="75357" marR="75357" marT="36000" marB="37679" anchor="ctr"/>
                </a:tc>
                <a:extLst>
                  <a:ext uri="{0D108BD9-81ED-4DB2-BD59-A6C34878D82A}">
                    <a16:rowId xmlns:a16="http://schemas.microsoft.com/office/drawing/2014/main" val="366723288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Atsaites izbūve </a:t>
                      </a: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starp jaunizbūvējamo valsts autoceļu un esošo valsts autoceļu A7</a:t>
                      </a: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plānotais NP 14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454"/>
                        </a:solidFill>
                        <a:effectLst/>
                        <a:uLnTx/>
                        <a:uFillTx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lv-LV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km</a:t>
                      </a:r>
                      <a:endParaRPr lang="en-US" sz="1500" b="1" noProof="0" dirty="0">
                        <a:solidFill>
                          <a:srgbClr val="545454"/>
                        </a:solidFill>
                        <a:latin typeface="Montserrat" panose="00000500000000000000" pitchFamily="50" charset="-7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0066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noProof="0" dirty="0">
                          <a:solidFill>
                            <a:srgbClr val="545454"/>
                          </a:solidFill>
                          <a:latin typeface="Montserrat" panose="00000500000000000000" pitchFamily="50" charset="-70"/>
                        </a:rPr>
                        <a:t>Kopējais garums ar atsaiti:</a:t>
                      </a:r>
                    </a:p>
                  </a:txBody>
                  <a:tcPr marL="108000" marR="36000" marT="36000" marB="37679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400" b="1" noProof="0" dirty="0">
                          <a:solidFill>
                            <a:srgbClr val="545454"/>
                          </a:solidFill>
                          <a:highlight>
                            <a:srgbClr val="FFB600"/>
                          </a:highlight>
                          <a:latin typeface="Montserrat" panose="00000500000000000000" pitchFamily="50" charset="-70"/>
                        </a:rPr>
                        <a:t>16,1 km</a:t>
                      </a:r>
                      <a:endParaRPr lang="en-US" sz="1400" b="1" noProof="0" dirty="0">
                        <a:solidFill>
                          <a:srgbClr val="545454"/>
                        </a:solidFill>
                        <a:highlight>
                          <a:srgbClr val="FFB600"/>
                        </a:highlight>
                        <a:latin typeface="Montserrat" panose="00000500000000000000" pitchFamily="50" charset="-70"/>
                      </a:endParaRPr>
                    </a:p>
                  </a:txBody>
                  <a:tcPr marL="75357" marR="75357" marT="36000" marB="37679" anchor="ctr"/>
                </a:tc>
                <a:extLst>
                  <a:ext uri="{0D108BD9-81ED-4DB2-BD59-A6C34878D82A}">
                    <a16:rowId xmlns:a16="http://schemas.microsoft.com/office/drawing/2014/main" val="270078391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E75E7-5485-600A-7F2B-C37A74F52D44}"/>
              </a:ext>
            </a:extLst>
          </p:cNvPr>
          <p:cNvCxnSpPr>
            <a:cxnSpLocks/>
          </p:cNvCxnSpPr>
          <p:nvPr/>
        </p:nvCxnSpPr>
        <p:spPr>
          <a:xfrm>
            <a:off x="9714175" y="2165675"/>
            <a:ext cx="542254" cy="1300519"/>
          </a:xfrm>
          <a:prstGeom prst="line">
            <a:avLst/>
          </a:prstGeom>
          <a:ln w="28575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FBFEE8-EEE0-8689-E739-7FE00E886E76}"/>
              </a:ext>
            </a:extLst>
          </p:cNvPr>
          <p:cNvCxnSpPr>
            <a:cxnSpLocks/>
          </p:cNvCxnSpPr>
          <p:nvPr/>
        </p:nvCxnSpPr>
        <p:spPr>
          <a:xfrm flipV="1">
            <a:off x="9327606" y="3466194"/>
            <a:ext cx="928823" cy="806387"/>
          </a:xfrm>
          <a:prstGeom prst="line">
            <a:avLst/>
          </a:prstGeom>
          <a:ln w="28575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EC5479E-3CC2-4912-3778-14DBAD1FB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070" y="1138144"/>
            <a:ext cx="2801261" cy="3608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753AF1-A8CC-C94B-85B6-2F45830BB70E}"/>
              </a:ext>
            </a:extLst>
          </p:cNvPr>
          <p:cNvSpPr/>
          <p:nvPr/>
        </p:nvSpPr>
        <p:spPr>
          <a:xfrm>
            <a:off x="6912914" y="1139643"/>
            <a:ext cx="2801261" cy="3608957"/>
          </a:xfrm>
          <a:prstGeom prst="rect">
            <a:avLst/>
          </a:prstGeom>
          <a:noFill/>
          <a:ln w="22225">
            <a:solidFill>
              <a:srgbClr val="5454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F588156F-148E-6071-B4A4-0A01E12AA490}"/>
              </a:ext>
            </a:extLst>
          </p:cNvPr>
          <p:cNvSpPr txBox="1">
            <a:spLocks/>
          </p:cNvSpPr>
          <p:nvPr/>
        </p:nvSpPr>
        <p:spPr>
          <a:xfrm>
            <a:off x="399672" y="185668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Iecavas un Bauskas apvedceļu tehniskie dati</a:t>
            </a:r>
            <a:endParaRPr lang="en-US" sz="2000" dirty="0">
              <a:solidFill>
                <a:srgbClr val="545454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A7B769-6AC2-6A6A-592F-5C1150E21865}"/>
              </a:ext>
            </a:extLst>
          </p:cNvPr>
          <p:cNvCxnSpPr>
            <a:cxnSpLocks/>
          </p:cNvCxnSpPr>
          <p:nvPr/>
        </p:nvCxnSpPr>
        <p:spPr>
          <a:xfrm>
            <a:off x="636998" y="908242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3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CD1B2-D588-1269-EE1D-89AF5D422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770" y="1124712"/>
            <a:ext cx="9362352" cy="4318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0993FA-686B-50FA-FCE4-5BAEAF9B8149}"/>
              </a:ext>
            </a:extLst>
          </p:cNvPr>
          <p:cNvSpPr txBox="1"/>
          <p:nvPr/>
        </p:nvSpPr>
        <p:spPr>
          <a:xfrm>
            <a:off x="8911048" y="5992889"/>
            <a:ext cx="2726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* 2022.</a:t>
            </a:r>
            <a:r>
              <a:rPr lang="en-GB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 </a:t>
            </a:r>
            <a:r>
              <a:rPr lang="lv-LV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gada cenās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F4D45B39-7E5A-566F-5951-BAAB66CB9A5F}"/>
              </a:ext>
            </a:extLst>
          </p:cNvPr>
          <p:cNvSpPr txBox="1">
            <a:spLocks/>
          </p:cNvSpPr>
          <p:nvPr/>
        </p:nvSpPr>
        <p:spPr>
          <a:xfrm>
            <a:off x="121840" y="288227"/>
            <a:ext cx="11948320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solidFill>
                  <a:srgbClr val="545454"/>
                </a:solidFill>
                <a:latin typeface="Montserrat"/>
              </a:rPr>
              <a:t>Plānotie kapitālieguldījumi Bauskas apvedceļam (posms C–D)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06EF80-367D-0EA7-5E12-3FB15CE78D35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293D74-5F56-674A-6941-74D7E28B6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54158"/>
              </p:ext>
            </p:extLst>
          </p:nvPr>
        </p:nvGraphicFramePr>
        <p:xfrm>
          <a:off x="781877" y="1297463"/>
          <a:ext cx="10395365" cy="387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789">
                  <a:extLst>
                    <a:ext uri="{9D8B030D-6E8A-4147-A177-3AD203B41FA5}">
                      <a16:colId xmlns:a16="http://schemas.microsoft.com/office/drawing/2014/main" val="4022036007"/>
                    </a:ext>
                  </a:extLst>
                </a:gridCol>
                <a:gridCol w="2098749">
                  <a:extLst>
                    <a:ext uri="{9D8B030D-6E8A-4147-A177-3AD203B41FA5}">
                      <a16:colId xmlns:a16="http://schemas.microsoft.com/office/drawing/2014/main" val="2387609582"/>
                    </a:ext>
                  </a:extLst>
                </a:gridCol>
                <a:gridCol w="3590827">
                  <a:extLst>
                    <a:ext uri="{9D8B030D-6E8A-4147-A177-3AD203B41FA5}">
                      <a16:colId xmlns:a16="http://schemas.microsoft.com/office/drawing/2014/main" val="979619576"/>
                    </a:ext>
                  </a:extLst>
                </a:gridCol>
              </a:tblGrid>
              <a:tr h="1962747"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Bauskas apvedceļa PPP līguma </a:t>
                      </a: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KOPĒJĀ</a:t>
                      </a:r>
                      <a:r>
                        <a:rPr lang="lv-LV" sz="1800" b="1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plānotā bruto pieejamības maksājumu summa reālās cenās (neindeksēta, ar riska uzcenojumu) </a:t>
                      </a:r>
                      <a:endParaRPr lang="lv-LV" sz="1800" b="0" i="0" dirty="0">
                        <a:effectLst/>
                        <a:latin typeface="Montserrat" pitchFamily="2" charset="77"/>
                      </a:endParaRPr>
                    </a:p>
                    <a:p>
                      <a:pPr marL="18288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v-LV" sz="1800" b="0" i="0" kern="1200" spc="0" dirty="0">
                        <a:solidFill>
                          <a:srgbClr val="424242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baseline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Intervālā </a:t>
                      </a:r>
                      <a:endParaRPr lang="lv-LV" sz="1800" b="0" i="0" dirty="0">
                        <a:effectLst/>
                        <a:latin typeface="Montserrat" pitchFamily="2" charset="77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no  </a:t>
                      </a: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263 306 000</a:t>
                      </a:r>
                      <a:r>
                        <a:rPr lang="lv-LV" sz="1800" b="1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lv-LV" sz="1800" b="1" i="0" dirty="0">
                        <a:effectLst/>
                        <a:latin typeface="Montserrat" pitchFamily="2" charset="77"/>
                      </a:endParaRPr>
                    </a:p>
                    <a:p>
                      <a:pPr marL="18288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līdz </a:t>
                      </a: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290 726 000</a:t>
                      </a:r>
                      <a:r>
                        <a:rPr lang="lv-LV" sz="1800" b="1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lv-LV" sz="1800" b="0" i="0" kern="1200" spc="0" dirty="0" err="1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euro</a:t>
                      </a: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br>
                        <a:rPr lang="en-US" sz="1800" b="0" i="0" dirty="0">
                          <a:latin typeface="Montserrat" pitchFamily="2" charset="77"/>
                        </a:rPr>
                      </a:b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bez PVN</a:t>
                      </a:r>
                      <a:endParaRPr lang="lv-LV" sz="1800" b="0" i="0" dirty="0" err="1"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5177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Bauskas apvedceļa PPP līguma plānotā bruto pieejamības maksājumu summa reālās cenās (neindeksēta, ar riska uzcenojumu)</a:t>
                      </a:r>
                      <a:r>
                        <a:rPr lang="lv-LV" sz="1800" b="1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</a:p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IK GADU</a:t>
                      </a:r>
                      <a:endParaRPr lang="lv-LV" sz="1800" b="1" i="0" dirty="0"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baseline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Intervālā </a:t>
                      </a:r>
                      <a:endParaRPr lang="lv-LV" sz="1800" b="0" i="0" dirty="0">
                        <a:effectLst/>
                        <a:latin typeface="Montserrat" pitchFamily="2" charset="77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no  </a:t>
                      </a: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13 165 000 </a:t>
                      </a:r>
                      <a:endParaRPr lang="lv-LV" sz="1800" b="1" i="0" dirty="0">
                        <a:effectLst/>
                        <a:latin typeface="Montserrat" pitchFamily="2" charset="77"/>
                      </a:endParaRPr>
                    </a:p>
                    <a:p>
                      <a:pPr marL="1828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līdz </a:t>
                      </a:r>
                      <a:r>
                        <a:rPr lang="lv-LV" sz="1800" b="1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14 536 000</a:t>
                      </a:r>
                      <a:r>
                        <a:rPr lang="lv-LV" sz="1800" b="0" i="0" kern="1200" spc="0" dirty="0">
                          <a:solidFill>
                            <a:srgbClr val="BF0000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lv-LV" sz="1800" b="0" i="0" kern="1200" spc="0" dirty="0" err="1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euro</a:t>
                      </a:r>
                      <a:endParaRPr lang="lv-LV" sz="1800" b="0" i="0" kern="1200" spc="0" dirty="0">
                        <a:solidFill>
                          <a:srgbClr val="424242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marL="18288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kern="1200" spc="0" dirty="0">
                          <a:solidFill>
                            <a:srgbClr val="424242"/>
                          </a:solidFill>
                          <a:effectLst/>
                          <a:latin typeface="Montserrat" pitchFamily="2" charset="77"/>
                        </a:rPr>
                        <a:t>bez PVN</a:t>
                      </a:r>
                      <a:endParaRPr lang="lv-LV" sz="1800" b="0" i="0" kern="1200" spc="0" dirty="0">
                        <a:solidFill>
                          <a:srgbClr val="424242"/>
                        </a:solidFill>
                        <a:effectLst/>
                        <a:latin typeface="Montserrat" pitchFamily="2" charset="77"/>
                        <a:ea typeface="Cambria"/>
                      </a:endParaRP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600224"/>
                  </a:ext>
                </a:extLst>
              </a:tr>
            </a:tbl>
          </a:graphicData>
        </a:graphic>
      </p:graphicFrame>
      <p:sp>
        <p:nvSpPr>
          <p:cNvPr id="10" name="Virsraksts 1">
            <a:extLst>
              <a:ext uri="{FF2B5EF4-FFF2-40B4-BE49-F238E27FC236}">
                <a16:creationId xmlns:a16="http://schemas.microsoft.com/office/drawing/2014/main" id="{ECB81F7B-D8B7-262F-8F12-41504C875D74}"/>
              </a:ext>
            </a:extLst>
          </p:cNvPr>
          <p:cNvSpPr txBox="1">
            <a:spLocks/>
          </p:cNvSpPr>
          <p:nvPr/>
        </p:nvSpPr>
        <p:spPr>
          <a:xfrm>
            <a:off x="500585" y="350203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Plānotā līgumcena Bauskas apvedceļam</a:t>
            </a:r>
            <a:endParaRPr lang="en-US" sz="2800" dirty="0">
              <a:solidFill>
                <a:srgbClr val="545454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F03D91-0875-D84F-99DB-7159CBC2C501}"/>
              </a:ext>
            </a:extLst>
          </p:cNvPr>
          <p:cNvCxnSpPr>
            <a:cxnSpLocks/>
          </p:cNvCxnSpPr>
          <p:nvPr/>
        </p:nvCxnSpPr>
        <p:spPr>
          <a:xfrm>
            <a:off x="636998" y="1062684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2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EB6AD-4359-0689-D5E5-055DED38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97A49F03-FD41-8E96-6E54-5BE99576F1F8}"/>
              </a:ext>
            </a:extLst>
          </p:cNvPr>
          <p:cNvSpPr txBox="1">
            <a:spLocks/>
          </p:cNvSpPr>
          <p:nvPr/>
        </p:nvSpPr>
        <p:spPr>
          <a:xfrm>
            <a:off x="803738" y="1680448"/>
            <a:ext cx="5292262" cy="33397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8000" dirty="0">
                <a:solidFill>
                  <a:srgbClr val="545454"/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Plānotais Bauskas apvedceļa PPP līguma noslēgšana laiks </a:t>
            </a:r>
            <a:r>
              <a:rPr lang="lv-LV" sz="8000" b="1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~ 2027. gada beigas</a:t>
            </a:r>
            <a:br>
              <a:rPr lang="lv-LV" sz="8000" b="1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</a:br>
            <a:endParaRPr lang="lv-LV" sz="8000" b="1" dirty="0">
              <a:solidFill>
                <a:srgbClr val="545454"/>
              </a:solidFill>
              <a:latin typeface="Montserrat"/>
              <a:ea typeface="Cambria"/>
              <a:cs typeface="Arial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80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Plānotais projektēšanas un būvniecības laiks </a:t>
            </a:r>
            <a:r>
              <a:rPr kumimoji="0" lang="lv-LV" sz="8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~</a:t>
            </a:r>
            <a:r>
              <a:rPr kumimoji="0" lang="lv-LV" sz="8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 </a:t>
            </a:r>
            <a:r>
              <a:rPr lang="lv-LV" sz="8000" b="1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3 gadi</a:t>
            </a:r>
            <a:br>
              <a:rPr lang="lv-LV" sz="8000" b="1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</a:br>
            <a:endParaRPr lang="lv-LV" sz="8000" b="1" dirty="0">
              <a:solidFill>
                <a:srgbClr val="545454"/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8000" dirty="0">
                <a:solidFill>
                  <a:srgbClr val="545454"/>
                </a:solidFill>
                <a:latin typeface="Montserrat"/>
                <a:ea typeface="Cambria"/>
                <a:cs typeface="Arial"/>
              </a:rPr>
              <a:t>Plānotā Bauskas apvedceļa atklāšana satiksmei </a:t>
            </a:r>
            <a:r>
              <a:rPr kumimoji="0" lang="lv-LV" sz="8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highlight>
                  <a:srgbClr val="FFB600"/>
                </a:highlight>
                <a:uLnTx/>
                <a:uFillTx/>
                <a:latin typeface="Montserrat"/>
                <a:ea typeface="Cambria"/>
                <a:cs typeface="Arial"/>
              </a:rPr>
              <a:t>~ </a:t>
            </a:r>
            <a:r>
              <a:rPr lang="lv-LV" sz="8000" b="1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mbria"/>
                <a:cs typeface="Arial"/>
              </a:rPr>
              <a:t>2030. gada beigas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8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-70"/>
                <a:ea typeface="Cambria" panose="02040503050406030204" pitchFamily="18" charset="0"/>
                <a:cs typeface="Arial" charset="0"/>
              </a:rPr>
              <a:t> </a:t>
            </a:r>
            <a:endParaRPr lang="lv-LV" sz="8800" b="1" i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 marL="0" indent="0" algn="r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5600" b="1" i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  <a:ea typeface="Cambria" panose="02040503050406030204" pitchFamily="18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017F6-FFCC-CF46-B849-2CC55AB1B2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858" y="1346991"/>
            <a:ext cx="4778264" cy="4626953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:a16="http://schemas.microsoft.com/office/drawing/2014/main" id="{E2E232EB-A398-000C-3674-61F3CE5CECAB}"/>
              </a:ext>
            </a:extLst>
          </p:cNvPr>
          <p:cNvSpPr txBox="1">
            <a:spLocks/>
          </p:cNvSpPr>
          <p:nvPr/>
        </p:nvSpPr>
        <p:spPr>
          <a:xfrm>
            <a:off x="495183" y="244892"/>
            <a:ext cx="11392655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/>
              </a:rPr>
              <a:t>Bauskas apvedceļa projekta laika grafiks* (posms C–D)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BCFCC6-FBA9-11F6-9C9B-4F708F96E762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7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CD1B2-D588-1269-EE1D-89AF5D42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898" y="810755"/>
            <a:ext cx="10287223" cy="47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0993FA-686B-50FA-FCE4-5BAEAF9B8149}"/>
              </a:ext>
            </a:extLst>
          </p:cNvPr>
          <p:cNvSpPr txBox="1"/>
          <p:nvPr/>
        </p:nvSpPr>
        <p:spPr>
          <a:xfrm>
            <a:off x="8882311" y="5935935"/>
            <a:ext cx="243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* 2022.</a:t>
            </a:r>
            <a:r>
              <a:rPr lang="en-GB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 </a:t>
            </a:r>
            <a:r>
              <a:rPr lang="lv-LV" sz="1600" i="1" dirty="0">
                <a:solidFill>
                  <a:srgbClr val="545454"/>
                </a:solidFill>
                <a:latin typeface="Montserrat" panose="00000500000000000000" pitchFamily="50" charset="-70"/>
                <a:ea typeface="Cambria" charset="0"/>
                <a:cs typeface="Cambria" charset="0"/>
              </a:rPr>
              <a:t>gada cenās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4DE8D67D-D482-2A37-A071-620131652992}"/>
              </a:ext>
            </a:extLst>
          </p:cNvPr>
          <p:cNvSpPr txBox="1">
            <a:spLocks/>
          </p:cNvSpPr>
          <p:nvPr/>
        </p:nvSpPr>
        <p:spPr>
          <a:xfrm>
            <a:off x="-116440" y="366970"/>
            <a:ext cx="12191999" cy="71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D3D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solidFill>
                  <a:srgbClr val="545454"/>
                </a:solidFill>
                <a:latin typeface="Montserrat"/>
              </a:rPr>
              <a:t>Plānotie kapitālieguldījumi Iecavas apvedceļam (posms A–B–C)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9B7473-CE9D-4704-09D7-F7BF2ADE9D26}"/>
              </a:ext>
            </a:extLst>
          </p:cNvPr>
          <p:cNvCxnSpPr>
            <a:cxnSpLocks/>
          </p:cNvCxnSpPr>
          <p:nvPr/>
        </p:nvCxnSpPr>
        <p:spPr>
          <a:xfrm>
            <a:off x="636998" y="1000708"/>
            <a:ext cx="10685124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9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770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Wingdings</vt:lpstr>
      <vt:lpstr>Office dizains</vt:lpstr>
      <vt:lpstr> Iecavas un Bauskas apvedceļu PPP projekts  Valsts galvenā autoceļa Rīga–Bauska–Lietuvas robeža (Grenctāle) (A7) posma no Ķekavas apvedceļa līdz Bauskai (Ārcei) pārbūves projekts  </vt:lpstr>
      <vt:lpstr>Finanšu un ekonomiskie aprēķini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ieva masule</dc:creator>
  <cp:lastModifiedBy>Jana Ozoliņa</cp:lastModifiedBy>
  <cp:revision>191</cp:revision>
  <dcterms:created xsi:type="dcterms:W3CDTF">2019-12-18T14:23:42Z</dcterms:created>
  <dcterms:modified xsi:type="dcterms:W3CDTF">2024-08-13T13:52:15Z</dcterms:modified>
</cp:coreProperties>
</file>