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85" r:id="rId5"/>
    <p:sldId id="286" r:id="rId6"/>
    <p:sldId id="259" r:id="rId7"/>
    <p:sldId id="265" r:id="rId8"/>
    <p:sldId id="266" r:id="rId9"/>
    <p:sldId id="267" r:id="rId10"/>
    <p:sldId id="269" r:id="rId11"/>
    <p:sldId id="278" r:id="rId12"/>
    <p:sldId id="287" r:id="rId13"/>
    <p:sldId id="288" r:id="rId14"/>
    <p:sldId id="289" r:id="rId15"/>
    <p:sldId id="268" r:id="rId16"/>
    <p:sldId id="290" r:id="rId17"/>
    <p:sldId id="291" r:id="rId18"/>
    <p:sldId id="277" r:id="rId19"/>
    <p:sldId id="294" r:id="rId20"/>
    <p:sldId id="276" r:id="rId21"/>
    <p:sldId id="296" r:id="rId22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B290B-70FF-4E40-85A8-8ADB0CEC5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351F45-304F-4493-80B7-5AD3C2EB9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3FB2FC-98A8-4DBE-99BA-5E4A24C4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rme libre 57">
            <a:extLst>
              <a:ext uri="{FF2B5EF4-FFF2-40B4-BE49-F238E27FC236}">
                <a16:creationId xmlns:a16="http://schemas.microsoft.com/office/drawing/2014/main" id="{C578E803-7C46-440B-AFCA-171182A99857}"/>
              </a:ext>
            </a:extLst>
          </p:cNvPr>
          <p:cNvSpPr/>
          <p:nvPr userDrawn="1"/>
        </p:nvSpPr>
        <p:spPr>
          <a:xfrm>
            <a:off x="8153400" y="6015503"/>
            <a:ext cx="4038600" cy="815603"/>
          </a:xfrm>
          <a:custGeom>
            <a:avLst/>
            <a:gdLst>
              <a:gd name="connsiteX0" fmla="*/ 0 w 3790950"/>
              <a:gd name="connsiteY0" fmla="*/ 590550 h 590550"/>
              <a:gd name="connsiteX1" fmla="*/ 342900 w 3790950"/>
              <a:gd name="connsiteY1" fmla="*/ 581025 h 590550"/>
              <a:gd name="connsiteX2" fmla="*/ 723900 w 3790950"/>
              <a:gd name="connsiteY2" fmla="*/ 561975 h 590550"/>
              <a:gd name="connsiteX3" fmla="*/ 1304925 w 3790950"/>
              <a:gd name="connsiteY3" fmla="*/ 504825 h 590550"/>
              <a:gd name="connsiteX4" fmla="*/ 1752600 w 3790950"/>
              <a:gd name="connsiteY4" fmla="*/ 447675 h 590550"/>
              <a:gd name="connsiteX5" fmla="*/ 2324100 w 3790950"/>
              <a:gd name="connsiteY5" fmla="*/ 371475 h 590550"/>
              <a:gd name="connsiteX6" fmla="*/ 2752725 w 3790950"/>
              <a:gd name="connsiteY6" fmla="*/ 285750 h 590550"/>
              <a:gd name="connsiteX7" fmla="*/ 3133725 w 3790950"/>
              <a:gd name="connsiteY7" fmla="*/ 200025 h 590550"/>
              <a:gd name="connsiteX8" fmla="*/ 3524250 w 3790950"/>
              <a:gd name="connsiteY8" fmla="*/ 95250 h 590550"/>
              <a:gd name="connsiteX9" fmla="*/ 3790950 w 3790950"/>
              <a:gd name="connsiteY9" fmla="*/ 0 h 590550"/>
              <a:gd name="connsiteX10" fmla="*/ 3790950 w 3790950"/>
              <a:gd name="connsiteY10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0950" h="590550">
                <a:moveTo>
                  <a:pt x="0" y="590550"/>
                </a:moveTo>
                <a:lnTo>
                  <a:pt x="342900" y="581025"/>
                </a:lnTo>
                <a:cubicBezTo>
                  <a:pt x="463550" y="576263"/>
                  <a:pt x="563563" y="574675"/>
                  <a:pt x="723900" y="561975"/>
                </a:cubicBezTo>
                <a:cubicBezTo>
                  <a:pt x="884237" y="549275"/>
                  <a:pt x="1133475" y="523875"/>
                  <a:pt x="1304925" y="504825"/>
                </a:cubicBezTo>
                <a:cubicBezTo>
                  <a:pt x="1476375" y="485775"/>
                  <a:pt x="1752600" y="447675"/>
                  <a:pt x="1752600" y="447675"/>
                </a:cubicBezTo>
                <a:cubicBezTo>
                  <a:pt x="1922463" y="425450"/>
                  <a:pt x="2157413" y="398462"/>
                  <a:pt x="2324100" y="371475"/>
                </a:cubicBezTo>
                <a:cubicBezTo>
                  <a:pt x="2490788" y="344487"/>
                  <a:pt x="2617788" y="314325"/>
                  <a:pt x="2752725" y="285750"/>
                </a:cubicBezTo>
                <a:cubicBezTo>
                  <a:pt x="2887662" y="257175"/>
                  <a:pt x="3005137" y="231775"/>
                  <a:pt x="3133725" y="200025"/>
                </a:cubicBezTo>
                <a:cubicBezTo>
                  <a:pt x="3262313" y="168275"/>
                  <a:pt x="3414713" y="128587"/>
                  <a:pt x="3524250" y="95250"/>
                </a:cubicBezTo>
                <a:cubicBezTo>
                  <a:pt x="3633787" y="61913"/>
                  <a:pt x="3790950" y="0"/>
                  <a:pt x="3790950" y="0"/>
                </a:cubicBezTo>
                <a:lnTo>
                  <a:pt x="3790950" y="0"/>
                </a:lnTo>
              </a:path>
            </a:pathLst>
          </a:custGeom>
          <a:noFill/>
          <a:ln w="12700">
            <a:gradFill>
              <a:gsLst>
                <a:gs pos="0">
                  <a:srgbClr val="000082">
                    <a:alpha val="0"/>
                  </a:srgbClr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0"/>
          </a:p>
        </p:txBody>
      </p:sp>
      <p:pic>
        <p:nvPicPr>
          <p:cNvPr id="18" name="Picture 26">
            <a:extLst>
              <a:ext uri="{FF2B5EF4-FFF2-40B4-BE49-F238E27FC236}">
                <a16:creationId xmlns:a16="http://schemas.microsoft.com/office/drawing/2014/main" id="{D3BA933A-68DE-4C8F-80D7-A52341B93D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4449"/>
            <a:ext cx="1342480" cy="9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0">
            <a:extLst>
              <a:ext uri="{FF2B5EF4-FFF2-40B4-BE49-F238E27FC236}">
                <a16:creationId xmlns:a16="http://schemas.microsoft.com/office/drawing/2014/main" id="{F713B2B3-53D6-4406-85D6-3880942A88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309644"/>
            <a:ext cx="838200" cy="49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C60188-BB87-40C3-AA3A-7BC31265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i="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962EFB81-4C58-4CC4-8A24-CE079CC7CD9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148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41781-13D8-4F26-B411-142AAEDF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A87135-8DF2-4FC8-B43B-BE73164A9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129A1C-A3AD-4072-BB4A-A3F52CFD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6F72-4FB7-45A0-A613-9BC90638DE10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1B170F-43FF-4EA0-BE12-03C6DDC9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D42E98-5695-4579-ABA7-4ABCBBA1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FB81-4C58-4CC4-8A24-CE079CC7CD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02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1D253FA-BCE1-486E-ACA0-A02D75458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37F3A9-27E1-4C70-B3A8-E83C63397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60122B-8142-42DD-A3A1-4EC86FB1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6F72-4FB7-45A0-A613-9BC90638DE10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AC1FAA-F09C-4B79-972B-E277BA2E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322A24-45A2-45C4-BCD4-5F392B37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FB81-4C58-4CC4-8A24-CE079CC7CD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89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4806AA-134C-45F4-9EBB-EB6C1A3CA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293012-01A7-4FA1-B362-C92A6A8F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685A3-1F2A-47DC-A448-4C774CBD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FB81-4C58-4CC4-8A24-CE079CC7CD93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Picture 26">
            <a:extLst>
              <a:ext uri="{FF2B5EF4-FFF2-40B4-BE49-F238E27FC236}">
                <a16:creationId xmlns:a16="http://schemas.microsoft.com/office/drawing/2014/main" id="{D3E0727E-C10E-4366-B8D4-F40E5FCC9E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4449"/>
            <a:ext cx="1342480" cy="9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22">
            <a:extLst>
              <a:ext uri="{FF2B5EF4-FFF2-40B4-BE49-F238E27FC236}">
                <a16:creationId xmlns:a16="http://schemas.microsoft.com/office/drawing/2014/main" id="{0B5704F1-2EE8-428B-904F-0B5A23D90A3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189039" y="-3124200"/>
            <a:ext cx="14204979" cy="7641383"/>
            <a:chOff x="-1476672" y="-2547663"/>
            <a:chExt cx="11086638" cy="7640432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BB54F8B-4888-40CB-9381-44C27F1E244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334845">
              <a:off x="-1026748" y="-2490383"/>
              <a:ext cx="10636714" cy="7583152"/>
              <a:chOff x="-340879" y="-2490306"/>
              <a:chExt cx="10636714" cy="7583152"/>
            </a:xfrm>
          </p:grpSpPr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F76239ED-7E4C-49E9-99FB-84FEAF03574F}"/>
                  </a:ext>
                </a:extLst>
              </p:cNvPr>
              <p:cNvSpPr/>
              <p:nvPr userDrawn="1"/>
            </p:nvSpPr>
            <p:spPr>
              <a:xfrm rot="17155831">
                <a:off x="1986928" y="-1135603"/>
                <a:ext cx="3900642" cy="8556255"/>
              </a:xfrm>
              <a:prstGeom prst="arc">
                <a:avLst/>
              </a:prstGeom>
              <a:ln w="12700" cmpd="sng">
                <a:gradFill>
                  <a:gsLst>
                    <a:gs pos="0">
                      <a:srgbClr val="000082">
                        <a:alpha val="0"/>
                      </a:srgbClr>
                    </a:gs>
                    <a:gs pos="13000">
                      <a:srgbClr val="0047FF">
                        <a:alpha val="0"/>
                      </a:srgbClr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 b="0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6F147319-571C-407F-BDBC-8051CC7708E0}"/>
                  </a:ext>
                </a:extLst>
              </p:cNvPr>
              <p:cNvSpPr/>
              <p:nvPr userDrawn="1"/>
            </p:nvSpPr>
            <p:spPr>
              <a:xfrm rot="6338221">
                <a:off x="3056274" y="-5829226"/>
                <a:ext cx="3900642" cy="10578481"/>
              </a:xfrm>
              <a:prstGeom prst="arc">
                <a:avLst/>
              </a:prstGeom>
              <a:ln w="12700" cmpd="sng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 b="0"/>
              </a:p>
            </p:txBody>
          </p:sp>
        </p:grp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DF7EC4B7-147A-4890-8A31-CAE87DD4E08F}"/>
                </a:ext>
              </a:extLst>
            </p:cNvPr>
            <p:cNvSpPr/>
            <p:nvPr userDrawn="1"/>
          </p:nvSpPr>
          <p:spPr>
            <a:xfrm rot="5910521">
              <a:off x="1867756" y="-5892091"/>
              <a:ext cx="3900642" cy="10589498"/>
            </a:xfrm>
            <a:prstGeom prst="arc">
              <a:avLst/>
            </a:prstGeom>
            <a:ln w="12700" cmpd="sng">
              <a:gradFill>
                <a:gsLst>
                  <a:gs pos="0">
                    <a:srgbClr val="000082">
                      <a:alpha val="0"/>
                    </a:srgbClr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b="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F948D2B-872D-49F6-A56C-FCEB4670B224}"/>
                </a:ext>
              </a:extLst>
            </p:cNvPr>
            <p:cNvSpPr/>
            <p:nvPr userDrawn="1"/>
          </p:nvSpPr>
          <p:spPr>
            <a:xfrm rot="5910521">
              <a:off x="2065190" y="-5850230"/>
              <a:ext cx="3900642" cy="10589498"/>
            </a:xfrm>
            <a:prstGeom prst="arc">
              <a:avLst/>
            </a:prstGeom>
            <a:ln w="12700" cmpd="sng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b="0"/>
            </a:p>
          </p:txBody>
        </p:sp>
      </p:grpSp>
      <p:sp>
        <p:nvSpPr>
          <p:cNvPr id="15" name="Forme libre 57">
            <a:extLst>
              <a:ext uri="{FF2B5EF4-FFF2-40B4-BE49-F238E27FC236}">
                <a16:creationId xmlns:a16="http://schemas.microsoft.com/office/drawing/2014/main" id="{0C39C0B1-D53F-4D9F-9DFF-807CD0A13453}"/>
              </a:ext>
            </a:extLst>
          </p:cNvPr>
          <p:cNvSpPr/>
          <p:nvPr userDrawn="1"/>
        </p:nvSpPr>
        <p:spPr>
          <a:xfrm>
            <a:off x="7979225" y="5998084"/>
            <a:ext cx="4038600" cy="815603"/>
          </a:xfrm>
          <a:custGeom>
            <a:avLst/>
            <a:gdLst>
              <a:gd name="connsiteX0" fmla="*/ 0 w 3790950"/>
              <a:gd name="connsiteY0" fmla="*/ 590550 h 590550"/>
              <a:gd name="connsiteX1" fmla="*/ 342900 w 3790950"/>
              <a:gd name="connsiteY1" fmla="*/ 581025 h 590550"/>
              <a:gd name="connsiteX2" fmla="*/ 723900 w 3790950"/>
              <a:gd name="connsiteY2" fmla="*/ 561975 h 590550"/>
              <a:gd name="connsiteX3" fmla="*/ 1304925 w 3790950"/>
              <a:gd name="connsiteY3" fmla="*/ 504825 h 590550"/>
              <a:gd name="connsiteX4" fmla="*/ 1752600 w 3790950"/>
              <a:gd name="connsiteY4" fmla="*/ 447675 h 590550"/>
              <a:gd name="connsiteX5" fmla="*/ 2324100 w 3790950"/>
              <a:gd name="connsiteY5" fmla="*/ 371475 h 590550"/>
              <a:gd name="connsiteX6" fmla="*/ 2752725 w 3790950"/>
              <a:gd name="connsiteY6" fmla="*/ 285750 h 590550"/>
              <a:gd name="connsiteX7" fmla="*/ 3133725 w 3790950"/>
              <a:gd name="connsiteY7" fmla="*/ 200025 h 590550"/>
              <a:gd name="connsiteX8" fmla="*/ 3524250 w 3790950"/>
              <a:gd name="connsiteY8" fmla="*/ 95250 h 590550"/>
              <a:gd name="connsiteX9" fmla="*/ 3790950 w 3790950"/>
              <a:gd name="connsiteY9" fmla="*/ 0 h 590550"/>
              <a:gd name="connsiteX10" fmla="*/ 3790950 w 3790950"/>
              <a:gd name="connsiteY10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0950" h="590550">
                <a:moveTo>
                  <a:pt x="0" y="590550"/>
                </a:moveTo>
                <a:lnTo>
                  <a:pt x="342900" y="581025"/>
                </a:lnTo>
                <a:cubicBezTo>
                  <a:pt x="463550" y="576263"/>
                  <a:pt x="563563" y="574675"/>
                  <a:pt x="723900" y="561975"/>
                </a:cubicBezTo>
                <a:cubicBezTo>
                  <a:pt x="884237" y="549275"/>
                  <a:pt x="1133475" y="523875"/>
                  <a:pt x="1304925" y="504825"/>
                </a:cubicBezTo>
                <a:cubicBezTo>
                  <a:pt x="1476375" y="485775"/>
                  <a:pt x="1752600" y="447675"/>
                  <a:pt x="1752600" y="447675"/>
                </a:cubicBezTo>
                <a:cubicBezTo>
                  <a:pt x="1922463" y="425450"/>
                  <a:pt x="2157413" y="398462"/>
                  <a:pt x="2324100" y="371475"/>
                </a:cubicBezTo>
                <a:cubicBezTo>
                  <a:pt x="2490788" y="344487"/>
                  <a:pt x="2617788" y="314325"/>
                  <a:pt x="2752725" y="285750"/>
                </a:cubicBezTo>
                <a:cubicBezTo>
                  <a:pt x="2887662" y="257175"/>
                  <a:pt x="3005137" y="231775"/>
                  <a:pt x="3133725" y="200025"/>
                </a:cubicBezTo>
                <a:cubicBezTo>
                  <a:pt x="3262313" y="168275"/>
                  <a:pt x="3414713" y="128587"/>
                  <a:pt x="3524250" y="95250"/>
                </a:cubicBezTo>
                <a:cubicBezTo>
                  <a:pt x="3633787" y="61913"/>
                  <a:pt x="3790950" y="0"/>
                  <a:pt x="3790950" y="0"/>
                </a:cubicBezTo>
                <a:lnTo>
                  <a:pt x="3790950" y="0"/>
                </a:lnTo>
              </a:path>
            </a:pathLst>
          </a:custGeom>
          <a:noFill/>
          <a:ln w="12700">
            <a:gradFill>
              <a:gsLst>
                <a:gs pos="0">
                  <a:srgbClr val="000082">
                    <a:alpha val="0"/>
                  </a:srgbClr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0"/>
          </a:p>
        </p:txBody>
      </p:sp>
      <p:pic>
        <p:nvPicPr>
          <p:cNvPr id="16" name="Picture 30">
            <a:extLst>
              <a:ext uri="{FF2B5EF4-FFF2-40B4-BE49-F238E27FC236}">
                <a16:creationId xmlns:a16="http://schemas.microsoft.com/office/drawing/2014/main" id="{37B0B6EE-15ED-4B5A-8CAF-A0D75694CF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625" y="6292225"/>
            <a:ext cx="838200" cy="49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79BEF6BD-5AB1-4F92-B5F4-E921194A2E71}"/>
              </a:ext>
            </a:extLst>
          </p:cNvPr>
          <p:cNvSpPr txBox="1">
            <a:spLocks/>
          </p:cNvSpPr>
          <p:nvPr userDrawn="1"/>
        </p:nvSpPr>
        <p:spPr>
          <a:xfrm>
            <a:off x="8436425" y="63389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b="1" i="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2EFB81-4C58-4CC4-8A24-CE079CC7CD9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1F79A117-F43D-4570-BA16-932B2808E8BF}"/>
              </a:ext>
            </a:extLst>
          </p:cNvPr>
          <p:cNvSpPr txBox="1">
            <a:spLocks/>
          </p:cNvSpPr>
          <p:nvPr userDrawn="1"/>
        </p:nvSpPr>
        <p:spPr>
          <a:xfrm>
            <a:off x="52387" y="6330859"/>
            <a:ext cx="3986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400" b="1" i="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Reducing</a:t>
            </a:r>
            <a:r>
              <a:rPr lang="fr-FR" dirty="0"/>
              <a:t> the speed </a:t>
            </a:r>
            <a:r>
              <a:rPr lang="fr-FR" dirty="0" err="1"/>
              <a:t>limit</a:t>
            </a:r>
            <a:r>
              <a:rPr lang="fr-FR" dirty="0"/>
              <a:t> on the French rural network TRB 14/1/2019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CCEC080-8F42-4D05-950D-887EE059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814" y="-362526"/>
            <a:ext cx="10515600" cy="1325563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4473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4806AA-134C-45F4-9EBB-EB6C1A3CA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293012-01A7-4FA1-B362-C92A6A8F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685A3-1F2A-47DC-A448-4C774CBD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FB81-4C58-4CC4-8A24-CE079CC7CD93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Picture 26">
            <a:extLst>
              <a:ext uri="{FF2B5EF4-FFF2-40B4-BE49-F238E27FC236}">
                <a16:creationId xmlns:a16="http://schemas.microsoft.com/office/drawing/2014/main" id="{D3E0727E-C10E-4366-B8D4-F40E5FCC9E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4449"/>
            <a:ext cx="1342480" cy="9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rme libre 57">
            <a:extLst>
              <a:ext uri="{FF2B5EF4-FFF2-40B4-BE49-F238E27FC236}">
                <a16:creationId xmlns:a16="http://schemas.microsoft.com/office/drawing/2014/main" id="{0C39C0B1-D53F-4D9F-9DFF-807CD0A13453}"/>
              </a:ext>
            </a:extLst>
          </p:cNvPr>
          <p:cNvSpPr/>
          <p:nvPr userDrawn="1"/>
        </p:nvSpPr>
        <p:spPr>
          <a:xfrm>
            <a:off x="7979225" y="5998084"/>
            <a:ext cx="4038600" cy="815603"/>
          </a:xfrm>
          <a:custGeom>
            <a:avLst/>
            <a:gdLst>
              <a:gd name="connsiteX0" fmla="*/ 0 w 3790950"/>
              <a:gd name="connsiteY0" fmla="*/ 590550 h 590550"/>
              <a:gd name="connsiteX1" fmla="*/ 342900 w 3790950"/>
              <a:gd name="connsiteY1" fmla="*/ 581025 h 590550"/>
              <a:gd name="connsiteX2" fmla="*/ 723900 w 3790950"/>
              <a:gd name="connsiteY2" fmla="*/ 561975 h 590550"/>
              <a:gd name="connsiteX3" fmla="*/ 1304925 w 3790950"/>
              <a:gd name="connsiteY3" fmla="*/ 504825 h 590550"/>
              <a:gd name="connsiteX4" fmla="*/ 1752600 w 3790950"/>
              <a:gd name="connsiteY4" fmla="*/ 447675 h 590550"/>
              <a:gd name="connsiteX5" fmla="*/ 2324100 w 3790950"/>
              <a:gd name="connsiteY5" fmla="*/ 371475 h 590550"/>
              <a:gd name="connsiteX6" fmla="*/ 2752725 w 3790950"/>
              <a:gd name="connsiteY6" fmla="*/ 285750 h 590550"/>
              <a:gd name="connsiteX7" fmla="*/ 3133725 w 3790950"/>
              <a:gd name="connsiteY7" fmla="*/ 200025 h 590550"/>
              <a:gd name="connsiteX8" fmla="*/ 3524250 w 3790950"/>
              <a:gd name="connsiteY8" fmla="*/ 95250 h 590550"/>
              <a:gd name="connsiteX9" fmla="*/ 3790950 w 3790950"/>
              <a:gd name="connsiteY9" fmla="*/ 0 h 590550"/>
              <a:gd name="connsiteX10" fmla="*/ 3790950 w 3790950"/>
              <a:gd name="connsiteY10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0950" h="590550">
                <a:moveTo>
                  <a:pt x="0" y="590550"/>
                </a:moveTo>
                <a:lnTo>
                  <a:pt x="342900" y="581025"/>
                </a:lnTo>
                <a:cubicBezTo>
                  <a:pt x="463550" y="576263"/>
                  <a:pt x="563563" y="574675"/>
                  <a:pt x="723900" y="561975"/>
                </a:cubicBezTo>
                <a:cubicBezTo>
                  <a:pt x="884237" y="549275"/>
                  <a:pt x="1133475" y="523875"/>
                  <a:pt x="1304925" y="504825"/>
                </a:cubicBezTo>
                <a:cubicBezTo>
                  <a:pt x="1476375" y="485775"/>
                  <a:pt x="1752600" y="447675"/>
                  <a:pt x="1752600" y="447675"/>
                </a:cubicBezTo>
                <a:cubicBezTo>
                  <a:pt x="1922463" y="425450"/>
                  <a:pt x="2157413" y="398462"/>
                  <a:pt x="2324100" y="371475"/>
                </a:cubicBezTo>
                <a:cubicBezTo>
                  <a:pt x="2490788" y="344487"/>
                  <a:pt x="2617788" y="314325"/>
                  <a:pt x="2752725" y="285750"/>
                </a:cubicBezTo>
                <a:cubicBezTo>
                  <a:pt x="2887662" y="257175"/>
                  <a:pt x="3005137" y="231775"/>
                  <a:pt x="3133725" y="200025"/>
                </a:cubicBezTo>
                <a:cubicBezTo>
                  <a:pt x="3262313" y="168275"/>
                  <a:pt x="3414713" y="128587"/>
                  <a:pt x="3524250" y="95250"/>
                </a:cubicBezTo>
                <a:cubicBezTo>
                  <a:pt x="3633787" y="61913"/>
                  <a:pt x="3790950" y="0"/>
                  <a:pt x="3790950" y="0"/>
                </a:cubicBezTo>
                <a:lnTo>
                  <a:pt x="3790950" y="0"/>
                </a:lnTo>
              </a:path>
            </a:pathLst>
          </a:custGeom>
          <a:noFill/>
          <a:ln w="12700">
            <a:gradFill>
              <a:gsLst>
                <a:gs pos="0">
                  <a:srgbClr val="000082">
                    <a:alpha val="0"/>
                  </a:srgbClr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b="0"/>
          </a:p>
        </p:txBody>
      </p:sp>
      <p:pic>
        <p:nvPicPr>
          <p:cNvPr id="16" name="Picture 30">
            <a:extLst>
              <a:ext uri="{FF2B5EF4-FFF2-40B4-BE49-F238E27FC236}">
                <a16:creationId xmlns:a16="http://schemas.microsoft.com/office/drawing/2014/main" id="{37B0B6EE-15ED-4B5A-8CAF-A0D75694CF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625" y="6292225"/>
            <a:ext cx="838200" cy="49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79BEF6BD-5AB1-4F92-B5F4-E921194A2E71}"/>
              </a:ext>
            </a:extLst>
          </p:cNvPr>
          <p:cNvSpPr txBox="1">
            <a:spLocks/>
          </p:cNvSpPr>
          <p:nvPr userDrawn="1"/>
        </p:nvSpPr>
        <p:spPr>
          <a:xfrm>
            <a:off x="8436425" y="63389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b="1" i="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2EFB81-4C58-4CC4-8A24-CE079CC7CD9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1F79A117-F43D-4570-BA16-932B2808E8BF}"/>
              </a:ext>
            </a:extLst>
          </p:cNvPr>
          <p:cNvSpPr txBox="1">
            <a:spLocks/>
          </p:cNvSpPr>
          <p:nvPr userDrawn="1"/>
        </p:nvSpPr>
        <p:spPr>
          <a:xfrm>
            <a:off x="0" y="6491424"/>
            <a:ext cx="40624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400" b="1" i="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France – </a:t>
            </a:r>
            <a:r>
              <a:rPr lang="fr-FR" dirty="0" err="1" smtClean="0"/>
              <a:t>Reducing</a:t>
            </a:r>
            <a:r>
              <a:rPr lang="fr-FR" dirty="0" smtClean="0"/>
              <a:t> the speed on rural </a:t>
            </a:r>
            <a:r>
              <a:rPr lang="fr-FR" dirty="0" err="1" smtClean="0"/>
              <a:t>roads</a:t>
            </a:r>
            <a:r>
              <a:rPr lang="fr-FR" dirty="0" smtClean="0"/>
              <a:t>, ETSC 11-09-2024</a:t>
            </a:r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CCEC080-8F42-4D05-950D-887EE059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814" y="-362526"/>
            <a:ext cx="10515600" cy="1325563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89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B7DF1-561C-4EEE-ABBE-198C0187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E75F25-D379-4E53-94DD-C3FD6D41E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C30E74-3D4F-4BDC-B6BE-07E167B8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6F72-4FB7-45A0-A613-9BC90638DE10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357AB4-B86C-40CB-8E3B-AE8D8184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20E25-087F-45AF-BD6A-92484A9C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FB81-4C58-4CC4-8A24-CE079CC7CD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98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2CA063-5322-4BB8-8B2A-23136D67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1382E8-A539-4B5B-9166-A3F35EFE8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FE4FBB-158C-463A-8736-56DEB38FB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7A8614-2278-4651-BF37-30EC3C64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6F72-4FB7-45A0-A613-9BC90638DE10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C44B68-6E90-433E-820E-A21B5D89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CF5407-A4F9-4248-947F-EB05AF4D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FB81-4C58-4CC4-8A24-CE079CC7CD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51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D70BF-056C-4566-A820-5E82DC15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E201F3-ECC3-4E1F-AC93-E7786A676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A141B3-E635-43AC-AC20-4E127554B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89BE13-8A6F-4B0E-9F08-C20037242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F16F2C-BE1E-410F-867B-24293799E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95BB9B-23F4-419C-980E-6AE9A453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6F72-4FB7-45A0-A613-9BC90638DE10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605E8AD-722D-42DB-9839-6B2A07EA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60E74D6-B37C-4EDB-85DD-462BCE0F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FB81-4C58-4CC4-8A24-CE079CC7CD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09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7EEF1-0800-4BB9-BB4A-AB64C153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1EFA6C-6B63-4FA6-A75F-83B322F4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6F72-4FB7-45A0-A613-9BC90638DE10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4A92EE-26A0-4CD5-80AA-51430556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A80354-2AA0-412E-B070-2DB4B7C4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FB81-4C58-4CC4-8A24-CE079CC7CD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72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4EE928-7EF8-4014-AF88-568A47D9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6F72-4FB7-45A0-A613-9BC90638DE10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38A185-92A1-41E6-8A47-03CB9046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CFCCF9-6957-4EBD-9B16-96F9D5EF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FB81-4C58-4CC4-8A24-CE079CC7CD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01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2587C-737B-42FC-BCE2-46D831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A5AC35-49E8-4318-95D5-C5BC5F25F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A95C11-B093-4FFD-A88B-B3BE1CFEF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54CF40-D390-4ABD-A50C-FFE028F4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6F72-4FB7-45A0-A613-9BC90638DE10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F92418-D762-4733-B64C-3CA901B0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DEDF13-2211-49E4-BB04-A872C8B8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FB81-4C58-4CC4-8A24-CE079CC7CD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10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8794F-FA90-411A-B50D-5CE5B11C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27CC12-670D-4CCD-9F3F-5F9A28925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19DC55-8550-4CD2-8063-5D1CD0FF4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BB7550-9C64-4A38-83AF-8792EEE1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6F72-4FB7-45A0-A613-9BC90638DE10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9AA4B8-8CC2-4383-8D7D-430C2D76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6A7709-06B4-435A-AAA2-11AB699F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FB81-4C58-4CC4-8A24-CE079CC7CD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2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5D0423-0EC7-4816-B13F-DE52F0A4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A2FA7D-E25E-4F2D-B5C0-726338D5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A09FF1-EFE3-4BFB-BDFA-B0914FCEC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6F72-4FB7-45A0-A613-9BC90638DE10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A155A4-F2FF-4E3F-83F5-346FFDB62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5BB478-84C3-490E-A0D7-F9A9F3481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FB81-4C58-4CC4-8A24-CE079CC7CD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97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" y="994040"/>
            <a:ext cx="12192000" cy="144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798513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798513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798513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571500" defTabSz="798513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798513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lvl="3" algn="ctr" eaLnBrk="1" hangingPunct="1"/>
            <a:r>
              <a:rPr lang="fr-FR" altLang="fr-FR" sz="4400" dirty="0" err="1" smtClean="0">
                <a:solidFill>
                  <a:srgbClr val="666699"/>
                </a:solidFill>
                <a:latin typeface="Arial Narrow" panose="020B0606020202030204" pitchFamily="34" charset="0"/>
              </a:rPr>
              <a:t>Reducing</a:t>
            </a:r>
            <a:r>
              <a:rPr lang="fr-FR" altLang="fr-FR" sz="4400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 the speed </a:t>
            </a:r>
            <a:r>
              <a:rPr lang="fr-FR" altLang="fr-FR" sz="4400" dirty="0" err="1" smtClean="0">
                <a:solidFill>
                  <a:srgbClr val="666699"/>
                </a:solidFill>
                <a:latin typeface="Arial Narrow" panose="020B0606020202030204" pitchFamily="34" charset="0"/>
              </a:rPr>
              <a:t>limit</a:t>
            </a:r>
            <a:r>
              <a:rPr lang="fr-FR" altLang="fr-FR" sz="4400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 on the rural network</a:t>
            </a:r>
          </a:p>
          <a:p>
            <a:pPr lvl="3" algn="ctr" eaLnBrk="1" hangingPunct="1"/>
            <a:r>
              <a:rPr lang="fr-FR" altLang="fr-FR" sz="4400" dirty="0" smtClean="0">
                <a:solidFill>
                  <a:srgbClr val="666699"/>
                </a:solidFill>
                <a:latin typeface="Arial Narrow" panose="020B0606020202030204" pitchFamily="34" charset="0"/>
              </a:rPr>
              <a:t>in France</a:t>
            </a:r>
            <a:endParaRPr lang="fr-FR" altLang="fr-FR" sz="4400" dirty="0">
              <a:solidFill>
                <a:srgbClr val="666699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D0ACEA-A16D-4DA7-8840-DCD64ADC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16987"/>
            <a:ext cx="5136776" cy="3841013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8932281C-DB75-4AED-968A-8B2616856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6777" y="2449130"/>
            <a:ext cx="6731325" cy="2015581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3300" b="1" dirty="0" smtClean="0"/>
              <a:t>French </a:t>
            </a:r>
            <a:r>
              <a:rPr lang="fr-FR" sz="3300" b="1" dirty="0"/>
              <a:t>Road </a:t>
            </a:r>
            <a:r>
              <a:rPr lang="fr-FR" sz="3300" b="1" dirty="0" err="1"/>
              <a:t>Safety</a:t>
            </a:r>
            <a:r>
              <a:rPr lang="fr-FR" sz="3300" b="1" dirty="0"/>
              <a:t> </a:t>
            </a:r>
            <a:r>
              <a:rPr lang="fr-FR" sz="3300" b="1" dirty="0" err="1"/>
              <a:t>Observatory</a:t>
            </a:r>
            <a:endParaRPr lang="fr-FR" sz="3300" b="1" dirty="0"/>
          </a:p>
          <a:p>
            <a:pPr algn="l"/>
            <a:endParaRPr lang="fr-FR" sz="800" b="1" dirty="0"/>
          </a:p>
          <a:p>
            <a:pPr algn="l"/>
            <a:r>
              <a:rPr lang="fr-FR" b="1" dirty="0" smtClean="0"/>
              <a:t>ETSC – 11 </a:t>
            </a:r>
            <a:r>
              <a:rPr lang="fr-FR" b="1" dirty="0" err="1" smtClean="0"/>
              <a:t>September</a:t>
            </a:r>
            <a:r>
              <a:rPr lang="fr-FR" b="1" dirty="0" smtClean="0"/>
              <a:t> 2024</a:t>
            </a:r>
          </a:p>
          <a:p>
            <a:pPr algn="l"/>
            <a:r>
              <a:rPr lang="en-US" b="1" dirty="0"/>
              <a:t>Speed and improving the safety of vulnerable</a:t>
            </a:r>
          </a:p>
          <a:p>
            <a:pPr algn="l"/>
            <a:r>
              <a:rPr lang="en-US" b="1" dirty="0"/>
              <a:t>road users</a:t>
            </a:r>
            <a:endParaRPr lang="fr-FR" b="1" dirty="0"/>
          </a:p>
        </p:txBody>
      </p:sp>
      <p:pic>
        <p:nvPicPr>
          <p:cNvPr id="7" name="Picture 7" descr="Résultat de recherche d'images pour &quot;expérimentation 80&quot;">
            <a:extLst>
              <a:ext uri="{FF2B5EF4-FFF2-40B4-BE49-F238E27FC236}">
                <a16:creationId xmlns:a16="http://schemas.microsoft.com/office/drawing/2014/main" id="{855D9E8B-386B-42E0-8605-1FCA329A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61" y="4481792"/>
            <a:ext cx="33051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F2584843-BD2D-4204-8203-1DF2FA0C4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711" y="6466167"/>
            <a:ext cx="1838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Clr>
                <a:schemeClr val="bg2"/>
              </a:buClr>
            </a:pPr>
            <a:r>
              <a:rPr lang="fr-FR" altLang="fr-FR" sz="800" b="0"/>
              <a:t>http://www.securite-routiere.gouv.fr</a:t>
            </a:r>
          </a:p>
        </p:txBody>
      </p:sp>
    </p:spTree>
    <p:extLst>
      <p:ext uri="{BB962C8B-B14F-4D97-AF65-F5344CB8AC3E}">
        <p14:creationId xmlns:p14="http://schemas.microsoft.com/office/powerpoint/2010/main" val="35216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228162" y="290114"/>
            <a:ext cx="9278472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000" dirty="0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Journey Time 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follow</a:t>
            </a:r>
            <a:r>
              <a:rPr lang="fr-FR" altLang="fr-FR" sz="2000" dirty="0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-up 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before</a:t>
            </a:r>
            <a:r>
              <a:rPr lang="fr-FR" altLang="fr-FR" sz="2000" dirty="0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after</a:t>
            </a:r>
            <a:r>
              <a:rPr lang="fr-FR" altLang="fr-FR" sz="2000" dirty="0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between</a:t>
            </a:r>
            <a:r>
              <a:rPr lang="fr-FR" altLang="fr-FR" sz="2000" dirty="0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June</a:t>
            </a:r>
            <a:r>
              <a:rPr lang="fr-FR" altLang="fr-FR" sz="2000" dirty="0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to 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September</a:t>
            </a:r>
            <a:r>
              <a:rPr lang="fr-FR" altLang="fr-FR" sz="2000" dirty="0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2018)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5DAC789-7179-424A-9AB5-49D9F21A7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49" y="1339849"/>
            <a:ext cx="9833910" cy="340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en-GB" altLang="fr-FR" sz="2000" b="0" dirty="0">
                <a:latin typeface="+mn-lt"/>
              </a:rPr>
              <a:t>On </a:t>
            </a:r>
            <a:r>
              <a:rPr lang="en-GB" altLang="fr-FR" sz="2000" b="0" dirty="0" smtClean="0">
                <a:latin typeface="+mn-lt"/>
              </a:rPr>
              <a:t>average</a:t>
            </a:r>
            <a:r>
              <a:rPr lang="en-GB" altLang="fr-FR" sz="2000" b="0" dirty="0">
                <a:latin typeface="+mn-lt"/>
              </a:rPr>
              <a:t>, a </a:t>
            </a:r>
            <a:r>
              <a:rPr lang="en-GB" altLang="fr-FR" sz="2000" dirty="0" smtClean="0">
                <a:latin typeface="+mn-lt"/>
              </a:rPr>
              <a:t>travel delay</a:t>
            </a:r>
            <a:r>
              <a:rPr lang="en-GB" altLang="fr-FR" sz="2000" b="0" dirty="0" smtClean="0">
                <a:latin typeface="+mn-lt"/>
              </a:rPr>
              <a:t> </a:t>
            </a:r>
            <a:r>
              <a:rPr lang="en-GB" altLang="fr-FR" sz="2000" b="0" dirty="0">
                <a:latin typeface="+mn-lt"/>
              </a:rPr>
              <a:t>of one second per </a:t>
            </a:r>
            <a:r>
              <a:rPr lang="en-GB" altLang="fr-FR" sz="2000" b="0" dirty="0" smtClean="0">
                <a:latin typeface="+mn-lt"/>
              </a:rPr>
              <a:t>kilometre over 300 30-km itineraries</a:t>
            </a:r>
            <a:endParaRPr lang="en-GB" altLang="fr-FR" sz="2000" b="0" dirty="0">
              <a:latin typeface="+mn-lt"/>
            </a:endParaRP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FontTx/>
              <a:buNone/>
              <a:defRPr/>
            </a:pPr>
            <a:endParaRPr lang="en-GB" altLang="fr-FR" sz="2000" b="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en-GB" altLang="fr-FR" sz="2000" b="0" dirty="0">
                <a:solidFill>
                  <a:srgbClr val="7030A0"/>
                </a:solidFill>
                <a:latin typeface="+mn-lt"/>
              </a:rPr>
              <a:t>34% </a:t>
            </a:r>
            <a:r>
              <a:rPr lang="en-GB" altLang="fr-FR" sz="2000" b="0" dirty="0">
                <a:latin typeface="+mn-lt"/>
              </a:rPr>
              <a:t>of itineraries even noticed time saving.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defRPr/>
            </a:pPr>
            <a:endParaRPr lang="en-GB" altLang="fr-FR" sz="2000" b="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en-GB" altLang="fr-FR" sz="2000" b="0" dirty="0">
                <a:latin typeface="+mn-lt"/>
              </a:rPr>
              <a:t>37% of itineraries noticed a </a:t>
            </a:r>
            <a:r>
              <a:rPr lang="en-GB" altLang="fr-FR" sz="2000" b="0" dirty="0" smtClean="0">
                <a:latin typeface="+mn-lt"/>
              </a:rPr>
              <a:t>travel delay under 1 </a:t>
            </a:r>
            <a:r>
              <a:rPr lang="en-GB" altLang="fr-FR" sz="2000" b="0" dirty="0">
                <a:latin typeface="+mn-lt"/>
              </a:rPr>
              <a:t>second per kilometre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defRPr/>
            </a:pPr>
            <a:endParaRPr lang="en-GB" altLang="fr-FR" sz="2000" b="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en-GB" altLang="fr-FR" sz="2000" b="0" dirty="0">
                <a:latin typeface="+mn-lt"/>
              </a:rPr>
              <a:t>12 % have a </a:t>
            </a:r>
            <a:r>
              <a:rPr lang="en-GB" altLang="fr-FR" sz="2000" b="0" dirty="0" smtClean="0">
                <a:latin typeface="+mn-lt"/>
              </a:rPr>
              <a:t>travel delay</a:t>
            </a:r>
            <a:r>
              <a:rPr lang="en-GB" altLang="fr-FR" sz="2000" b="0" dirty="0">
                <a:latin typeface="+mn-lt"/>
              </a:rPr>
              <a:t/>
            </a:r>
            <a:br>
              <a:rPr lang="en-GB" altLang="fr-FR" sz="2000" b="0" dirty="0">
                <a:latin typeface="+mn-lt"/>
              </a:rPr>
            </a:br>
            <a:r>
              <a:rPr lang="en-GB" altLang="fr-FR" sz="2000" b="0" dirty="0">
                <a:latin typeface="+mn-lt"/>
              </a:rPr>
              <a:t>higher than 2s/km.</a:t>
            </a:r>
            <a:endParaRPr lang="en-GB" altLang="fr-FR" sz="1800" b="0" dirty="0">
              <a:latin typeface="+mn-lt"/>
            </a:endParaRP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47" y="3086568"/>
            <a:ext cx="49371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610" y="867492"/>
            <a:ext cx="21844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152" y="0"/>
            <a:ext cx="1970201" cy="51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1246094" y="300256"/>
            <a:ext cx="10569388" cy="57626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000" b="1" dirty="0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User </a:t>
            </a:r>
            <a:r>
              <a:rPr lang="fr-FR" altLang="fr-FR" sz="2000" b="1" dirty="0" err="1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survey</a:t>
            </a:r>
            <a:r>
              <a:rPr lang="fr-FR" altLang="fr-FR" sz="2000" b="1" dirty="0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 err="1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before</a:t>
            </a:r>
            <a:r>
              <a:rPr lang="fr-FR" altLang="fr-FR" sz="2000" b="1" dirty="0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fr-FR" altLang="fr-FR" sz="2000" b="1" dirty="0" err="1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after</a:t>
            </a:r>
            <a:r>
              <a:rPr lang="fr-FR" altLang="fr-FR" sz="2000" b="1" dirty="0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 err="1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implementation</a:t>
            </a:r>
            <a:r>
              <a:rPr lang="fr-FR" altLang="fr-FR" sz="2000" b="1" dirty="0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of the 80 km/h speed </a:t>
            </a:r>
            <a:r>
              <a:rPr lang="fr-FR" altLang="fr-FR" sz="2000" b="1" dirty="0" err="1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limit</a:t>
            </a:r>
            <a:endParaRPr lang="fr-FR" altLang="fr-FR" sz="2000" b="1" dirty="0" smtClean="0">
              <a:solidFill>
                <a:srgbClr val="6666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4313" y="1359928"/>
            <a:ext cx="11576579" cy="59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fr-FR" sz="2000" dirty="0" smtClean="0">
                <a:latin typeface="+mn-lt"/>
              </a:rPr>
              <a:t>Survey end April, 2018, 5,310 </a:t>
            </a:r>
            <a:r>
              <a:rPr lang="en-US" altLang="fr-FR" sz="2000" dirty="0">
                <a:latin typeface="+mn-lt"/>
              </a:rPr>
              <a:t>respondents aged 18 </a:t>
            </a:r>
            <a:r>
              <a:rPr lang="en-US" altLang="fr-FR" sz="2000" dirty="0" smtClean="0">
                <a:latin typeface="+mn-lt"/>
              </a:rPr>
              <a:t>+, representative </a:t>
            </a:r>
            <a:r>
              <a:rPr lang="en-US" altLang="fr-FR" sz="2000" dirty="0">
                <a:latin typeface="+mn-lt"/>
              </a:rPr>
              <a:t>of </a:t>
            </a:r>
            <a:r>
              <a:rPr lang="en-US" altLang="fr-FR" sz="2000" dirty="0" smtClean="0">
                <a:latin typeface="+mn-lt"/>
              </a:rPr>
              <a:t>French population</a:t>
            </a:r>
          </a:p>
          <a:p>
            <a:pPr marL="0" indent="0">
              <a:buNone/>
              <a:defRPr/>
            </a:pPr>
            <a:r>
              <a:rPr lang="en-US" altLang="fr-FR" sz="2000" dirty="0">
                <a:latin typeface="+mn-lt"/>
              </a:rPr>
              <a:t>	</a:t>
            </a:r>
            <a:r>
              <a:rPr lang="en-US" altLang="fr-FR" sz="2000" dirty="0" smtClean="0">
                <a:latin typeface="+mn-lt"/>
              </a:rPr>
              <a:t>84 % use car as main travel mode on that </a:t>
            </a:r>
            <a:r>
              <a:rPr lang="en-US" altLang="fr-FR" sz="2000" dirty="0">
                <a:latin typeface="+mn-lt"/>
              </a:rPr>
              <a:t>network </a:t>
            </a:r>
            <a:endParaRPr lang="en-US" altLang="fr-FR" sz="2000" dirty="0" smtClean="0">
              <a:latin typeface="+mn-lt"/>
            </a:endParaRPr>
          </a:p>
          <a:p>
            <a:pPr marL="0" indent="0">
              <a:buNone/>
              <a:defRPr/>
            </a:pPr>
            <a:r>
              <a:rPr lang="en-US" altLang="fr-FR" sz="2000" dirty="0">
                <a:latin typeface="+mn-lt"/>
              </a:rPr>
              <a:t>	</a:t>
            </a:r>
            <a:r>
              <a:rPr lang="en-US" altLang="fr-FR" sz="2000" dirty="0" smtClean="0">
                <a:solidFill>
                  <a:srgbClr val="0070C0"/>
                </a:solidFill>
                <a:latin typeface="+mn-lt"/>
              </a:rPr>
              <a:t>30</a:t>
            </a:r>
            <a:r>
              <a:rPr lang="en-US" altLang="fr-FR" sz="2000" dirty="0">
                <a:solidFill>
                  <a:srgbClr val="0070C0"/>
                </a:solidFill>
                <a:latin typeface="+mn-lt"/>
              </a:rPr>
              <a:t>% </a:t>
            </a:r>
            <a:r>
              <a:rPr lang="en-US" altLang="fr-FR" sz="2000" dirty="0" smtClean="0">
                <a:solidFill>
                  <a:srgbClr val="0070C0"/>
                </a:solidFill>
                <a:latin typeface="+mn-lt"/>
              </a:rPr>
              <a:t>are in </a:t>
            </a:r>
            <a:r>
              <a:rPr lang="en-US" altLang="fr-FR" sz="2000" dirty="0" err="1">
                <a:solidFill>
                  <a:srgbClr val="0070C0"/>
                </a:solidFill>
                <a:latin typeface="+mn-lt"/>
              </a:rPr>
              <a:t>favour</a:t>
            </a:r>
            <a:r>
              <a:rPr lang="en-US" altLang="fr-FR" sz="2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fr-FR" sz="2000" dirty="0">
                <a:latin typeface="+mn-lt"/>
              </a:rPr>
              <a:t>of the measure, 40% </a:t>
            </a:r>
            <a:r>
              <a:rPr lang="en-US" altLang="fr-FR" sz="2000" dirty="0" smtClean="0">
                <a:latin typeface="+mn-lt"/>
              </a:rPr>
              <a:t>against </a:t>
            </a:r>
            <a:r>
              <a:rPr lang="en-US" altLang="fr-FR" sz="2000" dirty="0">
                <a:latin typeface="+mn-lt"/>
              </a:rPr>
              <a:t>it</a:t>
            </a:r>
            <a:r>
              <a:rPr lang="en-US" altLang="fr-FR" sz="2000" dirty="0" smtClean="0">
                <a:latin typeface="+mn-lt"/>
              </a:rPr>
              <a:t>. </a:t>
            </a:r>
          </a:p>
          <a:p>
            <a:pPr marL="0" indent="0">
              <a:buNone/>
              <a:defRPr/>
            </a:pPr>
            <a:r>
              <a:rPr lang="en-US" altLang="fr-FR" sz="2000" dirty="0">
                <a:latin typeface="+mn-lt"/>
              </a:rPr>
              <a:t>	</a:t>
            </a:r>
            <a:r>
              <a:rPr lang="en-US" altLang="fr-FR" sz="2000" dirty="0" smtClean="0">
                <a:solidFill>
                  <a:srgbClr val="0070C0"/>
                </a:solidFill>
                <a:latin typeface="+mn-lt"/>
              </a:rPr>
              <a:t>77</a:t>
            </a:r>
            <a:r>
              <a:rPr lang="en-US" altLang="fr-FR" sz="2000" dirty="0">
                <a:solidFill>
                  <a:srgbClr val="0070C0"/>
                </a:solidFill>
                <a:latin typeface="+mn-lt"/>
              </a:rPr>
              <a:t>% </a:t>
            </a:r>
            <a:r>
              <a:rPr lang="en-US" altLang="fr-FR" sz="2000" dirty="0" smtClean="0">
                <a:solidFill>
                  <a:srgbClr val="0070C0"/>
                </a:solidFill>
                <a:latin typeface="+mn-lt"/>
              </a:rPr>
              <a:t>intend </a:t>
            </a:r>
            <a:r>
              <a:rPr lang="en-US" altLang="fr-FR" sz="2000" dirty="0">
                <a:solidFill>
                  <a:srgbClr val="0070C0"/>
                </a:solidFill>
                <a:latin typeface="+mn-lt"/>
              </a:rPr>
              <a:t>to comply </a:t>
            </a:r>
            <a:r>
              <a:rPr lang="en-US" altLang="fr-FR" sz="2000" dirty="0" smtClean="0">
                <a:latin typeface="+mn-lt"/>
              </a:rPr>
              <a:t>always or nearly always with 80 km/h. </a:t>
            </a:r>
          </a:p>
          <a:p>
            <a:pPr marL="0" indent="0">
              <a:buNone/>
              <a:defRPr/>
            </a:pPr>
            <a:r>
              <a:rPr lang="en-US" altLang="fr-FR" sz="2000" dirty="0">
                <a:latin typeface="+mn-lt"/>
              </a:rPr>
              <a:t>	</a:t>
            </a:r>
            <a:r>
              <a:rPr lang="en-US" altLang="fr-FR" sz="2000" dirty="0" smtClean="0">
                <a:latin typeface="+mn-lt"/>
              </a:rPr>
              <a:t>Reason for not complying very often is that “they like </a:t>
            </a:r>
            <a:r>
              <a:rPr lang="en-US" altLang="fr-FR" sz="2000" dirty="0">
                <a:latin typeface="+mn-lt"/>
              </a:rPr>
              <a:t>and want to drive </a:t>
            </a:r>
            <a:r>
              <a:rPr lang="en-US" altLang="fr-FR" sz="2000" dirty="0" smtClean="0">
                <a:latin typeface="+mn-lt"/>
              </a:rPr>
              <a:t>fast”. </a:t>
            </a:r>
          </a:p>
          <a:p>
            <a:pPr marL="0" indent="0">
              <a:buNone/>
              <a:defRPr/>
            </a:pPr>
            <a:r>
              <a:rPr lang="en-US" altLang="fr-FR" sz="2000" dirty="0">
                <a:latin typeface="+mn-lt"/>
              </a:rPr>
              <a:t>	</a:t>
            </a:r>
            <a:r>
              <a:rPr lang="en-US" altLang="fr-FR" sz="2000" dirty="0" smtClean="0">
                <a:latin typeface="+mn-lt"/>
              </a:rPr>
              <a:t>Time delay rarely quoted. </a:t>
            </a:r>
          </a:p>
          <a:p>
            <a:pPr marL="0" indent="0">
              <a:buNone/>
              <a:defRPr/>
            </a:pPr>
            <a:endParaRPr lang="fr-FR" altLang="fr-FR" sz="1800" b="0" dirty="0" smtClean="0">
              <a:latin typeface="+mn-lt"/>
            </a:endParaRPr>
          </a:p>
          <a:p>
            <a:pPr marL="0" indent="0">
              <a:buNone/>
              <a:defRPr/>
            </a:pPr>
            <a:endParaRPr lang="fr-FR" altLang="fr-FR" sz="1800" b="0" dirty="0" smtClean="0">
              <a:latin typeface="+mn-lt"/>
            </a:endParaRPr>
          </a:p>
          <a:p>
            <a:pPr>
              <a:defRPr/>
            </a:pPr>
            <a:r>
              <a:rPr lang="fr-FR" altLang="fr-FR" sz="2000" b="0" dirty="0" smtClean="0">
                <a:latin typeface="+mn-lt"/>
              </a:rPr>
              <a:t> Survey </a:t>
            </a:r>
            <a:r>
              <a:rPr lang="fr-FR" altLang="fr-FR" sz="2000" b="0" dirty="0" err="1" smtClean="0">
                <a:latin typeface="+mn-lt"/>
              </a:rPr>
              <a:t>early</a:t>
            </a:r>
            <a:r>
              <a:rPr lang="fr-FR" altLang="fr-FR" sz="2000" b="0" dirty="0" smtClean="0">
                <a:latin typeface="+mn-lt"/>
              </a:rPr>
              <a:t> March, 2019 (</a:t>
            </a:r>
            <a:r>
              <a:rPr lang="fr-FR" altLang="fr-FR" sz="2000" b="0" dirty="0" err="1" smtClean="0">
                <a:latin typeface="+mn-lt"/>
              </a:rPr>
              <a:t>after</a:t>
            </a:r>
            <a:r>
              <a:rPr lang="fr-FR" altLang="fr-FR" sz="2000" b="0" dirty="0" smtClean="0">
                <a:latin typeface="+mn-lt"/>
              </a:rPr>
              <a:t> </a:t>
            </a:r>
            <a:r>
              <a:rPr lang="fr-FR" altLang="fr-FR" sz="2000" b="0" dirty="0" err="1" smtClean="0">
                <a:latin typeface="+mn-lt"/>
              </a:rPr>
              <a:t>yellow</a:t>
            </a:r>
            <a:r>
              <a:rPr lang="fr-FR" altLang="fr-FR" sz="2000" b="0" dirty="0" smtClean="0">
                <a:latin typeface="+mn-lt"/>
              </a:rPr>
              <a:t> </a:t>
            </a:r>
            <a:r>
              <a:rPr lang="fr-FR" altLang="fr-FR" sz="2000" b="0" dirty="0" err="1" smtClean="0">
                <a:latin typeface="+mn-lt"/>
              </a:rPr>
              <a:t>vest</a:t>
            </a:r>
            <a:r>
              <a:rPr lang="fr-FR" altLang="fr-FR" sz="2000" b="0" dirty="0" smtClean="0">
                <a:latin typeface="+mn-lt"/>
              </a:rPr>
              <a:t> </a:t>
            </a:r>
            <a:r>
              <a:rPr lang="fr-FR" altLang="fr-FR" sz="2000" dirty="0" err="1" smtClean="0">
                <a:latin typeface="+mn-lt"/>
              </a:rPr>
              <a:t>movement</a:t>
            </a:r>
            <a:r>
              <a:rPr lang="fr-FR" altLang="fr-FR" sz="2000" dirty="0" smtClean="0">
                <a:latin typeface="+mn-lt"/>
              </a:rPr>
              <a:t>)</a:t>
            </a:r>
          </a:p>
          <a:p>
            <a:pPr marL="0" lvl="1" indent="0">
              <a:buNone/>
              <a:defRPr/>
            </a:pPr>
            <a:r>
              <a:rPr lang="en-US" altLang="fr-FR" sz="2000" dirty="0" smtClean="0">
                <a:latin typeface="+mn-lt"/>
              </a:rPr>
              <a:t>	</a:t>
            </a:r>
            <a:r>
              <a:rPr lang="en-US" altLang="fr-FR" sz="2000" dirty="0" smtClean="0">
                <a:solidFill>
                  <a:srgbClr val="0070C0"/>
                </a:solidFill>
                <a:latin typeface="+mn-lt"/>
              </a:rPr>
              <a:t>25% still totally opposed </a:t>
            </a:r>
            <a:r>
              <a:rPr lang="en-US" altLang="fr-FR" sz="2000" dirty="0" smtClean="0">
                <a:latin typeface="+mn-lt"/>
              </a:rPr>
              <a:t>to 80 km/h (40% before) 	</a:t>
            </a:r>
          </a:p>
          <a:p>
            <a:pPr marL="0" lvl="1" indent="0">
              <a:buNone/>
              <a:defRPr/>
            </a:pPr>
            <a:r>
              <a:rPr lang="en-US" altLang="fr-FR" sz="2000" dirty="0">
                <a:latin typeface="+mn-lt"/>
              </a:rPr>
              <a:t>	</a:t>
            </a:r>
            <a:r>
              <a:rPr lang="en-US" altLang="fr-FR" sz="2000" dirty="0" smtClean="0">
                <a:latin typeface="+mn-lt"/>
              </a:rPr>
              <a:t>Agreement progressing including among rural </a:t>
            </a:r>
            <a:r>
              <a:rPr lang="en-US" altLang="fr-FR" sz="2000" dirty="0">
                <a:latin typeface="+mn-lt"/>
              </a:rPr>
              <a:t>people, except for two-wheelers. </a:t>
            </a:r>
            <a:r>
              <a:rPr lang="en-US" altLang="fr-FR" sz="2000" dirty="0" smtClean="0">
                <a:latin typeface="+mn-lt"/>
              </a:rPr>
              <a:t>	</a:t>
            </a:r>
          </a:p>
          <a:p>
            <a:pPr marL="0" lvl="1" indent="0">
              <a:buNone/>
              <a:defRPr/>
            </a:pPr>
            <a:r>
              <a:rPr lang="en-US" altLang="fr-FR" sz="2000" dirty="0">
                <a:latin typeface="+mn-lt"/>
              </a:rPr>
              <a:t>	</a:t>
            </a:r>
            <a:r>
              <a:rPr lang="en-US" altLang="fr-FR" sz="2000" dirty="0" smtClean="0">
                <a:latin typeface="+mn-lt"/>
              </a:rPr>
              <a:t>Respondents declare </a:t>
            </a:r>
            <a:r>
              <a:rPr lang="en-US" altLang="fr-FR" sz="2000" dirty="0" smtClean="0">
                <a:solidFill>
                  <a:srgbClr val="0070C0"/>
                </a:solidFill>
                <a:latin typeface="+mn-lt"/>
              </a:rPr>
              <a:t>additional </a:t>
            </a:r>
            <a:r>
              <a:rPr lang="en-US" altLang="fr-FR" sz="2000" dirty="0">
                <a:solidFill>
                  <a:srgbClr val="0070C0"/>
                </a:solidFill>
                <a:latin typeface="+mn-lt"/>
              </a:rPr>
              <a:t>travel time </a:t>
            </a:r>
            <a:r>
              <a:rPr lang="en-US" altLang="fr-FR" sz="2000" dirty="0" smtClean="0">
                <a:solidFill>
                  <a:srgbClr val="0070C0"/>
                </a:solidFill>
                <a:latin typeface="+mn-lt"/>
              </a:rPr>
              <a:t>generally under 5 minutes</a:t>
            </a:r>
            <a:r>
              <a:rPr lang="en-US" altLang="fr-FR" sz="2000" dirty="0" smtClean="0">
                <a:latin typeface="+mn-lt"/>
              </a:rPr>
              <a:t>. </a:t>
            </a:r>
          </a:p>
          <a:p>
            <a:pPr marL="0" lvl="1" indent="0">
              <a:buNone/>
              <a:defRPr/>
            </a:pPr>
            <a:r>
              <a:rPr lang="en-US" altLang="fr-FR" sz="2000" dirty="0">
                <a:latin typeface="+mn-lt"/>
              </a:rPr>
              <a:t>	</a:t>
            </a:r>
            <a:r>
              <a:rPr lang="en-US" altLang="fr-FR" sz="2000" dirty="0" smtClean="0">
                <a:latin typeface="+mn-lt"/>
              </a:rPr>
              <a:t>For 28%, no journey time difference.</a:t>
            </a:r>
            <a:endParaRPr lang="fr-FR" altLang="fr-FR" sz="2000" dirty="0"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04066" y="937746"/>
            <a:ext cx="2220306" cy="292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1588" indent="-1588" defTabSz="896938"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  <a:buFontTx/>
              <a:buNone/>
            </a:pPr>
            <a:r>
              <a:rPr lang="fr-FR" altLang="fr-FR" sz="19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Before</a:t>
            </a:r>
            <a:endParaRPr lang="fr-FR" altLang="fr-FR" sz="19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04066" y="3695980"/>
            <a:ext cx="2218267" cy="292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1588" indent="-1588" defTabSz="896938"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  <a:buFontTx/>
              <a:buNone/>
            </a:pPr>
            <a:r>
              <a:rPr lang="fr-FR" altLang="fr-FR" sz="19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After</a:t>
            </a:r>
            <a:endParaRPr lang="fr-FR" altLang="fr-FR" sz="19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1052513"/>
            <a:ext cx="7126288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 txBox="1">
            <a:spLocks noChangeArrowheads="1"/>
          </p:cNvSpPr>
          <p:nvPr/>
        </p:nvSpPr>
        <p:spPr bwMode="auto">
          <a:xfrm>
            <a:off x="1981200" y="249171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900" b="1" dirty="0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Agreement is progressing among all populations</a:t>
            </a:r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1595438" y="5298932"/>
            <a:ext cx="468312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  <a:buFontTx/>
              <a:buNone/>
            </a:pPr>
            <a:endParaRPr lang="fr-FR" altLang="fr-FR" sz="19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40965" name="Rectangle à coins arrondis 1"/>
          <p:cNvSpPr>
            <a:spLocks noChangeArrowheads="1"/>
          </p:cNvSpPr>
          <p:nvPr/>
        </p:nvSpPr>
        <p:spPr bwMode="auto">
          <a:xfrm>
            <a:off x="3359151" y="5068889"/>
            <a:ext cx="1235075" cy="511175"/>
          </a:xfrm>
          <a:prstGeom prst="roundRect">
            <a:avLst>
              <a:gd name="adj" fmla="val 16667"/>
            </a:avLst>
          </a:prstGeom>
          <a:solidFill>
            <a:srgbClr val="7CB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BEFORE </a:t>
            </a:r>
          </a:p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April 2018</a:t>
            </a:r>
          </a:p>
        </p:txBody>
      </p:sp>
      <p:sp>
        <p:nvSpPr>
          <p:cNvPr id="40966" name="Rectangle à coins arrondis 6"/>
          <p:cNvSpPr>
            <a:spLocks noChangeArrowheads="1"/>
          </p:cNvSpPr>
          <p:nvPr/>
        </p:nvSpPr>
        <p:spPr bwMode="auto">
          <a:xfrm>
            <a:off x="5280026" y="5078414"/>
            <a:ext cx="2328863" cy="511175"/>
          </a:xfrm>
          <a:prstGeom prst="roundRect">
            <a:avLst>
              <a:gd name="adj" fmla="val 16667"/>
            </a:avLst>
          </a:prstGeom>
          <a:solidFill>
            <a:srgbClr val="757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AFTER </a:t>
            </a:r>
          </a:p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March       October 2019</a:t>
            </a:r>
          </a:p>
        </p:txBody>
      </p:sp>
      <p:sp>
        <p:nvSpPr>
          <p:cNvPr id="40967" name="Rectangle à coins arrondis 7"/>
          <p:cNvSpPr>
            <a:spLocks noChangeArrowheads="1"/>
          </p:cNvSpPr>
          <p:nvPr/>
        </p:nvSpPr>
        <p:spPr bwMode="auto">
          <a:xfrm>
            <a:off x="8201025" y="5078414"/>
            <a:ext cx="1233488" cy="511175"/>
          </a:xfrm>
          <a:prstGeom prst="roundRect">
            <a:avLst>
              <a:gd name="adj" fmla="val 16667"/>
            </a:avLst>
          </a:prstGeom>
          <a:solidFill>
            <a:srgbClr val="9BBA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AFTER </a:t>
            </a:r>
          </a:p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June 2020</a:t>
            </a:r>
          </a:p>
        </p:txBody>
      </p:sp>
      <p:sp>
        <p:nvSpPr>
          <p:cNvPr id="40968" name="Rectangle à coins arrondis 8"/>
          <p:cNvSpPr>
            <a:spLocks noChangeArrowheads="1"/>
          </p:cNvSpPr>
          <p:nvPr/>
        </p:nvSpPr>
        <p:spPr bwMode="auto">
          <a:xfrm>
            <a:off x="2640013" y="5746751"/>
            <a:ext cx="1377950" cy="16986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/>
              <a:t>Absolutely in favor</a:t>
            </a:r>
          </a:p>
        </p:txBody>
      </p:sp>
      <p:sp>
        <p:nvSpPr>
          <p:cNvPr id="40969" name="Rectangle à coins arrondis 9"/>
          <p:cNvSpPr>
            <a:spLocks noChangeArrowheads="1"/>
          </p:cNvSpPr>
          <p:nvPr/>
        </p:nvSpPr>
        <p:spPr bwMode="auto">
          <a:xfrm>
            <a:off x="4660900" y="5751513"/>
            <a:ext cx="1379538" cy="16986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/>
              <a:t>Rather in favor</a:t>
            </a:r>
          </a:p>
        </p:txBody>
      </p:sp>
      <p:sp>
        <p:nvSpPr>
          <p:cNvPr id="40970" name="Rectangle à coins arrondis 10"/>
          <p:cNvSpPr>
            <a:spLocks noChangeArrowheads="1"/>
          </p:cNvSpPr>
          <p:nvPr/>
        </p:nvSpPr>
        <p:spPr bwMode="auto">
          <a:xfrm>
            <a:off x="6542088" y="5738813"/>
            <a:ext cx="1223962" cy="16986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/>
              <a:t>Rather against</a:t>
            </a:r>
          </a:p>
        </p:txBody>
      </p:sp>
      <p:sp>
        <p:nvSpPr>
          <p:cNvPr id="40971" name="Rectangle à coins arrondis 11"/>
          <p:cNvSpPr>
            <a:spLocks noChangeArrowheads="1"/>
          </p:cNvSpPr>
          <p:nvPr/>
        </p:nvSpPr>
        <p:spPr bwMode="auto">
          <a:xfrm>
            <a:off x="8329613" y="5751513"/>
            <a:ext cx="1104900" cy="16986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/>
              <a:t>Totally against</a:t>
            </a:r>
          </a:p>
        </p:txBody>
      </p:sp>
    </p:spTree>
    <p:extLst>
      <p:ext uri="{BB962C8B-B14F-4D97-AF65-F5344CB8AC3E}">
        <p14:creationId xmlns:p14="http://schemas.microsoft.com/office/powerpoint/2010/main" val="40751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ChangeArrowheads="1"/>
          </p:cNvSpPr>
          <p:nvPr/>
        </p:nvSpPr>
        <p:spPr bwMode="auto">
          <a:xfrm>
            <a:off x="1981200" y="276464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fr-FR" sz="2000" dirty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900" b="1" dirty="0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and in particular for people living in rural areas</a:t>
            </a:r>
            <a:endParaRPr lang="fr-FR" altLang="fr-FR" sz="1900" b="1" dirty="0">
              <a:solidFill>
                <a:srgbClr val="666699"/>
              </a:solidFill>
              <a:latin typeface="Tahoma" panose="020B060403050404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987" name="Rectangle 9"/>
          <p:cNvSpPr>
            <a:spLocks noChangeArrowheads="1"/>
          </p:cNvSpPr>
          <p:nvPr/>
        </p:nvSpPr>
        <p:spPr bwMode="auto">
          <a:xfrm>
            <a:off x="1595438" y="5298932"/>
            <a:ext cx="468312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  <a:buFontTx/>
              <a:buNone/>
            </a:pPr>
            <a:endParaRPr lang="fr-FR" altLang="fr-FR" sz="19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41988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4" y="1111250"/>
            <a:ext cx="7081837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à coins arrondis 13"/>
          <p:cNvSpPr>
            <a:spLocks noChangeArrowheads="1"/>
          </p:cNvSpPr>
          <p:nvPr/>
        </p:nvSpPr>
        <p:spPr bwMode="auto">
          <a:xfrm>
            <a:off x="3359151" y="5068889"/>
            <a:ext cx="1235075" cy="511175"/>
          </a:xfrm>
          <a:prstGeom prst="roundRect">
            <a:avLst>
              <a:gd name="adj" fmla="val 16667"/>
            </a:avLst>
          </a:prstGeom>
          <a:solidFill>
            <a:srgbClr val="7CB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BEFORE </a:t>
            </a:r>
          </a:p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April 2018</a:t>
            </a:r>
          </a:p>
        </p:txBody>
      </p:sp>
      <p:sp>
        <p:nvSpPr>
          <p:cNvPr id="41990" name="Rectangle à coins arrondis 14"/>
          <p:cNvSpPr>
            <a:spLocks noChangeArrowheads="1"/>
          </p:cNvSpPr>
          <p:nvPr/>
        </p:nvSpPr>
        <p:spPr bwMode="auto">
          <a:xfrm>
            <a:off x="5280026" y="5078414"/>
            <a:ext cx="2328863" cy="511175"/>
          </a:xfrm>
          <a:prstGeom prst="roundRect">
            <a:avLst>
              <a:gd name="adj" fmla="val 16667"/>
            </a:avLst>
          </a:prstGeom>
          <a:solidFill>
            <a:srgbClr val="757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AFTER </a:t>
            </a:r>
          </a:p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March       October 2019</a:t>
            </a:r>
          </a:p>
        </p:txBody>
      </p:sp>
      <p:sp>
        <p:nvSpPr>
          <p:cNvPr id="41991" name="Rectangle à coins arrondis 15"/>
          <p:cNvSpPr>
            <a:spLocks noChangeArrowheads="1"/>
          </p:cNvSpPr>
          <p:nvPr/>
        </p:nvSpPr>
        <p:spPr bwMode="auto">
          <a:xfrm>
            <a:off x="8201025" y="5078414"/>
            <a:ext cx="1233488" cy="511175"/>
          </a:xfrm>
          <a:prstGeom prst="roundRect">
            <a:avLst>
              <a:gd name="adj" fmla="val 16667"/>
            </a:avLst>
          </a:prstGeom>
          <a:solidFill>
            <a:srgbClr val="9BBA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AFTER </a:t>
            </a:r>
          </a:p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June 2020</a:t>
            </a:r>
          </a:p>
        </p:txBody>
      </p:sp>
      <p:sp>
        <p:nvSpPr>
          <p:cNvPr id="41992" name="Rectangle à coins arrondis 16"/>
          <p:cNvSpPr>
            <a:spLocks noChangeArrowheads="1"/>
          </p:cNvSpPr>
          <p:nvPr/>
        </p:nvSpPr>
        <p:spPr bwMode="auto">
          <a:xfrm>
            <a:off x="2640013" y="5746751"/>
            <a:ext cx="1377950" cy="16986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/>
              <a:t>Absolutely in favor</a:t>
            </a:r>
          </a:p>
        </p:txBody>
      </p:sp>
      <p:sp>
        <p:nvSpPr>
          <p:cNvPr id="41993" name="Rectangle à coins arrondis 17"/>
          <p:cNvSpPr>
            <a:spLocks noChangeArrowheads="1"/>
          </p:cNvSpPr>
          <p:nvPr/>
        </p:nvSpPr>
        <p:spPr bwMode="auto">
          <a:xfrm>
            <a:off x="4641850" y="5751513"/>
            <a:ext cx="1379538" cy="16986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 dirty="0" err="1"/>
              <a:t>Rather</a:t>
            </a:r>
            <a:r>
              <a:rPr lang="fr-FR" altLang="fr-FR" sz="1000" dirty="0"/>
              <a:t> in </a:t>
            </a:r>
            <a:r>
              <a:rPr lang="fr-FR" altLang="fr-FR" sz="1000" dirty="0" err="1"/>
              <a:t>favor</a:t>
            </a:r>
            <a:endParaRPr lang="fr-FR" altLang="fr-FR" sz="1000" dirty="0"/>
          </a:p>
        </p:txBody>
      </p:sp>
      <p:sp>
        <p:nvSpPr>
          <p:cNvPr id="41994" name="Rectangle à coins arrondis 18"/>
          <p:cNvSpPr>
            <a:spLocks noChangeArrowheads="1"/>
          </p:cNvSpPr>
          <p:nvPr/>
        </p:nvSpPr>
        <p:spPr bwMode="auto">
          <a:xfrm>
            <a:off x="6523038" y="5745163"/>
            <a:ext cx="1223962" cy="16986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 dirty="0" err="1"/>
              <a:t>Rather</a:t>
            </a:r>
            <a:r>
              <a:rPr lang="fr-FR" altLang="fr-FR" sz="1000" dirty="0"/>
              <a:t> </a:t>
            </a:r>
            <a:r>
              <a:rPr lang="fr-FR" altLang="fr-FR" sz="1000" dirty="0" err="1"/>
              <a:t>against</a:t>
            </a:r>
            <a:endParaRPr lang="fr-FR" altLang="fr-FR" sz="1000" dirty="0"/>
          </a:p>
        </p:txBody>
      </p:sp>
      <p:sp>
        <p:nvSpPr>
          <p:cNvPr id="41995" name="Rectangle à coins arrondis 19"/>
          <p:cNvSpPr>
            <a:spLocks noChangeArrowheads="1"/>
          </p:cNvSpPr>
          <p:nvPr/>
        </p:nvSpPr>
        <p:spPr bwMode="auto">
          <a:xfrm>
            <a:off x="8329613" y="5751513"/>
            <a:ext cx="1104900" cy="16986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/>
              <a:t>Totally against</a:t>
            </a:r>
          </a:p>
        </p:txBody>
      </p:sp>
    </p:spTree>
    <p:extLst>
      <p:ext uri="{BB962C8B-B14F-4D97-AF65-F5344CB8AC3E}">
        <p14:creationId xmlns:p14="http://schemas.microsoft.com/office/powerpoint/2010/main" val="2050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ChangeArrowheads="1"/>
          </p:cNvSpPr>
          <p:nvPr/>
        </p:nvSpPr>
        <p:spPr bwMode="auto">
          <a:xfrm>
            <a:off x="2208213" y="238720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1900" b="1" dirty="0" err="1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Women</a:t>
            </a:r>
            <a:r>
              <a:rPr lang="fr-FR" altLang="fr-FR" sz="1900" b="1" dirty="0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altLang="fr-FR" sz="1900" b="1" dirty="0" err="1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agree</a:t>
            </a:r>
            <a:r>
              <a:rPr lang="fr-FR" altLang="fr-FR" sz="1900" b="1" dirty="0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 more </a:t>
            </a:r>
            <a:r>
              <a:rPr lang="fr-FR" altLang="fr-FR" sz="1900" b="1" dirty="0" err="1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often</a:t>
            </a:r>
            <a:r>
              <a:rPr lang="fr-FR" altLang="fr-FR" sz="1900" b="1" dirty="0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altLang="fr-FR" sz="1900" b="1" dirty="0" err="1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with</a:t>
            </a:r>
            <a:r>
              <a:rPr lang="fr-FR" altLang="fr-FR" sz="1900" b="1" dirty="0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 the new </a:t>
            </a:r>
            <a:r>
              <a:rPr lang="fr-FR" altLang="fr-FR" sz="1900" b="1" dirty="0" err="1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measure</a:t>
            </a:r>
            <a:r>
              <a:rPr lang="fr-FR" altLang="fr-FR" sz="1900" b="1" dirty="0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altLang="fr-FR" sz="1900" b="1" dirty="0" err="1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than</a:t>
            </a:r>
            <a:r>
              <a:rPr lang="fr-FR" altLang="fr-FR" sz="1900" b="1" dirty="0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 men</a:t>
            </a:r>
          </a:p>
        </p:txBody>
      </p:sp>
      <p:sp>
        <p:nvSpPr>
          <p:cNvPr id="43011" name="Rectangle 9"/>
          <p:cNvSpPr>
            <a:spLocks noChangeArrowheads="1"/>
          </p:cNvSpPr>
          <p:nvPr/>
        </p:nvSpPr>
        <p:spPr bwMode="auto">
          <a:xfrm>
            <a:off x="1487488" y="5441807"/>
            <a:ext cx="468313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  <a:buFontTx/>
              <a:buNone/>
            </a:pPr>
            <a:endParaRPr lang="fr-FR" altLang="fr-FR" sz="19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4301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868364"/>
            <a:ext cx="720090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à coins arrondis 18"/>
          <p:cNvSpPr>
            <a:spLocks noChangeArrowheads="1"/>
          </p:cNvSpPr>
          <p:nvPr/>
        </p:nvSpPr>
        <p:spPr bwMode="auto">
          <a:xfrm>
            <a:off x="3359151" y="5068889"/>
            <a:ext cx="1235075" cy="511175"/>
          </a:xfrm>
          <a:prstGeom prst="roundRect">
            <a:avLst>
              <a:gd name="adj" fmla="val 16667"/>
            </a:avLst>
          </a:prstGeom>
          <a:solidFill>
            <a:srgbClr val="7CB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BEFORE </a:t>
            </a:r>
          </a:p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April 2018</a:t>
            </a:r>
          </a:p>
        </p:txBody>
      </p:sp>
      <p:sp>
        <p:nvSpPr>
          <p:cNvPr id="43014" name="Rectangle à coins arrondis 19"/>
          <p:cNvSpPr>
            <a:spLocks noChangeArrowheads="1"/>
          </p:cNvSpPr>
          <p:nvPr/>
        </p:nvSpPr>
        <p:spPr bwMode="auto">
          <a:xfrm>
            <a:off x="5280026" y="5078414"/>
            <a:ext cx="2436813" cy="511175"/>
          </a:xfrm>
          <a:prstGeom prst="roundRect">
            <a:avLst>
              <a:gd name="adj" fmla="val 16667"/>
            </a:avLst>
          </a:prstGeom>
          <a:solidFill>
            <a:srgbClr val="757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AFTER </a:t>
            </a:r>
          </a:p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March       October 2019</a:t>
            </a:r>
          </a:p>
        </p:txBody>
      </p:sp>
      <p:sp>
        <p:nvSpPr>
          <p:cNvPr id="43015" name="Rectangle à coins arrondis 20"/>
          <p:cNvSpPr>
            <a:spLocks noChangeArrowheads="1"/>
          </p:cNvSpPr>
          <p:nvPr/>
        </p:nvSpPr>
        <p:spPr bwMode="auto">
          <a:xfrm>
            <a:off x="8201025" y="5078414"/>
            <a:ext cx="1233488" cy="511175"/>
          </a:xfrm>
          <a:prstGeom prst="roundRect">
            <a:avLst>
              <a:gd name="adj" fmla="val 16667"/>
            </a:avLst>
          </a:prstGeom>
          <a:solidFill>
            <a:srgbClr val="9BBA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AFTER </a:t>
            </a:r>
          </a:p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200"/>
              <a:t>June 2020</a:t>
            </a:r>
          </a:p>
        </p:txBody>
      </p:sp>
      <p:sp>
        <p:nvSpPr>
          <p:cNvPr id="43016" name="Rectangle à coins arrondis 21"/>
          <p:cNvSpPr>
            <a:spLocks noChangeArrowheads="1"/>
          </p:cNvSpPr>
          <p:nvPr/>
        </p:nvSpPr>
        <p:spPr bwMode="auto">
          <a:xfrm>
            <a:off x="2640013" y="5746751"/>
            <a:ext cx="1377950" cy="16986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/>
              <a:t>Absolutely in favor</a:t>
            </a:r>
          </a:p>
        </p:txBody>
      </p:sp>
      <p:sp>
        <p:nvSpPr>
          <p:cNvPr id="43017" name="Rectangle à coins arrondis 22"/>
          <p:cNvSpPr>
            <a:spLocks noChangeArrowheads="1"/>
          </p:cNvSpPr>
          <p:nvPr/>
        </p:nvSpPr>
        <p:spPr bwMode="auto">
          <a:xfrm>
            <a:off x="4660900" y="5751513"/>
            <a:ext cx="1379538" cy="16986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/>
              <a:t>Rather in favor</a:t>
            </a:r>
          </a:p>
        </p:txBody>
      </p:sp>
      <p:sp>
        <p:nvSpPr>
          <p:cNvPr id="43018" name="Rectangle à coins arrondis 23"/>
          <p:cNvSpPr>
            <a:spLocks noChangeArrowheads="1"/>
          </p:cNvSpPr>
          <p:nvPr/>
        </p:nvSpPr>
        <p:spPr bwMode="auto">
          <a:xfrm>
            <a:off x="6542088" y="5738813"/>
            <a:ext cx="1223962" cy="16986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/>
              <a:t>Rather against</a:t>
            </a:r>
          </a:p>
        </p:txBody>
      </p:sp>
      <p:sp>
        <p:nvSpPr>
          <p:cNvPr id="43019" name="Rectangle à coins arrondis 24"/>
          <p:cNvSpPr>
            <a:spLocks noChangeArrowheads="1"/>
          </p:cNvSpPr>
          <p:nvPr/>
        </p:nvSpPr>
        <p:spPr bwMode="auto">
          <a:xfrm>
            <a:off x="8329614" y="5745163"/>
            <a:ext cx="1311275" cy="16986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/>
              <a:t>Totally against</a:t>
            </a:r>
          </a:p>
        </p:txBody>
      </p:sp>
      <p:sp>
        <p:nvSpPr>
          <p:cNvPr id="43020" name="Rectangle à coins arrondis 39"/>
          <p:cNvSpPr>
            <a:spLocks noChangeArrowheads="1"/>
          </p:cNvSpPr>
          <p:nvPr/>
        </p:nvSpPr>
        <p:spPr bwMode="auto">
          <a:xfrm>
            <a:off x="3565526" y="4833938"/>
            <a:ext cx="442913" cy="169862"/>
          </a:xfrm>
          <a:prstGeom prst="roundRect">
            <a:avLst>
              <a:gd name="adj" fmla="val 16667"/>
            </a:avLst>
          </a:prstGeom>
          <a:solidFill>
            <a:srgbClr val="7CB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/>
              <a:t>Men</a:t>
            </a:r>
          </a:p>
        </p:txBody>
      </p:sp>
      <p:sp>
        <p:nvSpPr>
          <p:cNvPr id="43021" name="Rectangle à coins arrondis 40"/>
          <p:cNvSpPr>
            <a:spLocks noChangeArrowheads="1"/>
          </p:cNvSpPr>
          <p:nvPr/>
        </p:nvSpPr>
        <p:spPr bwMode="auto">
          <a:xfrm>
            <a:off x="4027489" y="4829176"/>
            <a:ext cx="644525" cy="169863"/>
          </a:xfrm>
          <a:prstGeom prst="roundRect">
            <a:avLst>
              <a:gd name="adj" fmla="val 16667"/>
            </a:avLst>
          </a:prstGeom>
          <a:solidFill>
            <a:srgbClr val="7CB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>
                <a:solidFill>
                  <a:schemeClr val="bg1"/>
                </a:solidFill>
              </a:rPr>
              <a:t>Women</a:t>
            </a:r>
          </a:p>
        </p:txBody>
      </p:sp>
      <p:sp>
        <p:nvSpPr>
          <p:cNvPr id="43022" name="Rectangle à coins arrondis 41"/>
          <p:cNvSpPr>
            <a:spLocks noChangeArrowheads="1"/>
          </p:cNvSpPr>
          <p:nvPr/>
        </p:nvSpPr>
        <p:spPr bwMode="auto">
          <a:xfrm>
            <a:off x="5360989" y="4822826"/>
            <a:ext cx="441325" cy="169863"/>
          </a:xfrm>
          <a:prstGeom prst="roundRect">
            <a:avLst>
              <a:gd name="adj" fmla="val 16667"/>
            </a:avLst>
          </a:prstGeom>
          <a:solidFill>
            <a:srgbClr val="7A7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/>
              <a:t>Men</a:t>
            </a:r>
          </a:p>
        </p:txBody>
      </p:sp>
      <p:sp>
        <p:nvSpPr>
          <p:cNvPr id="43023" name="Rectangle à coins arrondis 42"/>
          <p:cNvSpPr>
            <a:spLocks noChangeArrowheads="1"/>
          </p:cNvSpPr>
          <p:nvPr/>
        </p:nvSpPr>
        <p:spPr bwMode="auto">
          <a:xfrm>
            <a:off x="5822951" y="4818063"/>
            <a:ext cx="644525" cy="169862"/>
          </a:xfrm>
          <a:prstGeom prst="roundRect">
            <a:avLst>
              <a:gd name="adj" fmla="val 16667"/>
            </a:avLst>
          </a:prstGeom>
          <a:solidFill>
            <a:srgbClr val="7A7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>
                <a:solidFill>
                  <a:schemeClr val="bg1"/>
                </a:solidFill>
              </a:rPr>
              <a:t>Women</a:t>
            </a:r>
          </a:p>
        </p:txBody>
      </p:sp>
      <p:sp>
        <p:nvSpPr>
          <p:cNvPr id="43024" name="Rectangle à coins arrondis 43"/>
          <p:cNvSpPr>
            <a:spLocks noChangeArrowheads="1"/>
          </p:cNvSpPr>
          <p:nvPr/>
        </p:nvSpPr>
        <p:spPr bwMode="auto">
          <a:xfrm>
            <a:off x="8312151" y="4824413"/>
            <a:ext cx="442913" cy="169862"/>
          </a:xfrm>
          <a:prstGeom prst="roundRect">
            <a:avLst>
              <a:gd name="adj" fmla="val 16667"/>
            </a:avLst>
          </a:prstGeom>
          <a:solidFill>
            <a:srgbClr val="9BBA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/>
              <a:t>Men</a:t>
            </a:r>
          </a:p>
        </p:txBody>
      </p:sp>
      <p:sp>
        <p:nvSpPr>
          <p:cNvPr id="43025" name="Rectangle à coins arrondis 44"/>
          <p:cNvSpPr>
            <a:spLocks noChangeArrowheads="1"/>
          </p:cNvSpPr>
          <p:nvPr/>
        </p:nvSpPr>
        <p:spPr bwMode="auto">
          <a:xfrm>
            <a:off x="8775700" y="4819651"/>
            <a:ext cx="642938" cy="169863"/>
          </a:xfrm>
          <a:prstGeom prst="roundRect">
            <a:avLst>
              <a:gd name="adj" fmla="val 16667"/>
            </a:avLst>
          </a:prstGeom>
          <a:solidFill>
            <a:srgbClr val="9BBA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>
                <a:solidFill>
                  <a:schemeClr val="bg1"/>
                </a:solidFill>
              </a:rPr>
              <a:t>Women</a:t>
            </a:r>
          </a:p>
        </p:txBody>
      </p:sp>
      <p:sp>
        <p:nvSpPr>
          <p:cNvPr id="43026" name="Rectangle à coins arrondis 45"/>
          <p:cNvSpPr>
            <a:spLocks noChangeArrowheads="1"/>
          </p:cNvSpPr>
          <p:nvPr/>
        </p:nvSpPr>
        <p:spPr bwMode="auto">
          <a:xfrm>
            <a:off x="6659563" y="4837113"/>
            <a:ext cx="442912" cy="169862"/>
          </a:xfrm>
          <a:prstGeom prst="roundRect">
            <a:avLst>
              <a:gd name="adj" fmla="val 16667"/>
            </a:avLst>
          </a:prstGeom>
          <a:solidFill>
            <a:srgbClr val="7A7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/>
              <a:t>Men</a:t>
            </a:r>
          </a:p>
        </p:txBody>
      </p:sp>
      <p:sp>
        <p:nvSpPr>
          <p:cNvPr id="43027" name="Rectangle à coins arrondis 46"/>
          <p:cNvSpPr>
            <a:spLocks noChangeArrowheads="1"/>
          </p:cNvSpPr>
          <p:nvPr/>
        </p:nvSpPr>
        <p:spPr bwMode="auto">
          <a:xfrm>
            <a:off x="7123114" y="4830763"/>
            <a:ext cx="642937" cy="171450"/>
          </a:xfrm>
          <a:prstGeom prst="roundRect">
            <a:avLst>
              <a:gd name="adj" fmla="val 16667"/>
            </a:avLst>
          </a:prstGeom>
          <a:solidFill>
            <a:srgbClr val="7A7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6938"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>
                <a:solidFill>
                  <a:schemeClr val="bg1"/>
                </a:solidFill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30999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416050" y="289432"/>
            <a:ext cx="8229600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Good news expected also on air pollutant emissions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F528A6-8D05-4A3D-834F-D7F5AA01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79" y="1223309"/>
            <a:ext cx="9672543" cy="505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FontTx/>
              <a:buNone/>
              <a:defRPr/>
            </a:pPr>
            <a:r>
              <a:rPr lang="en-GB" altLang="fr-FR" sz="2000" b="0" dirty="0" smtClean="0">
                <a:latin typeface="+mn-lt"/>
              </a:rPr>
              <a:t>A </a:t>
            </a:r>
            <a:r>
              <a:rPr lang="en-GB" altLang="fr-FR" sz="2000" b="0" dirty="0">
                <a:latin typeface="+mn-lt"/>
              </a:rPr>
              <a:t>study </a:t>
            </a:r>
            <a:r>
              <a:rPr lang="en-GB" altLang="fr-FR" sz="2000" b="0" dirty="0" smtClean="0">
                <a:latin typeface="+mn-lt"/>
              </a:rPr>
              <a:t>from ATMO Auvergne Rhône-Alpes </a:t>
            </a:r>
            <a:r>
              <a:rPr lang="en-GB" altLang="fr-FR" sz="2000" b="0" dirty="0">
                <a:latin typeface="+mn-lt"/>
              </a:rPr>
              <a:t>based on models currently available concerning air </a:t>
            </a:r>
            <a:r>
              <a:rPr lang="en-GB" altLang="fr-FR" sz="2000" b="0" dirty="0" smtClean="0">
                <a:latin typeface="+mn-lt"/>
              </a:rPr>
              <a:t>pollutants expects that </a:t>
            </a:r>
            <a:r>
              <a:rPr lang="en-GB" altLang="fr-FR" sz="2000" b="0" dirty="0">
                <a:latin typeface="+mn-lt"/>
              </a:rPr>
              <a:t>the speed </a:t>
            </a:r>
            <a:r>
              <a:rPr lang="en-GB" altLang="fr-FR" sz="2000" b="0" dirty="0" smtClean="0">
                <a:latin typeface="+mn-lt"/>
              </a:rPr>
              <a:t>limit </a:t>
            </a:r>
            <a:r>
              <a:rPr lang="en-GB" altLang="fr-FR" sz="2000" b="0" dirty="0">
                <a:latin typeface="+mn-lt"/>
              </a:rPr>
              <a:t>reduction will </a:t>
            </a:r>
            <a:r>
              <a:rPr lang="en-GB" altLang="fr-FR" sz="2000" b="0" dirty="0" smtClean="0">
                <a:latin typeface="+mn-lt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FontTx/>
              <a:buNone/>
              <a:defRPr/>
            </a:pPr>
            <a:endParaRPr lang="en-GB" altLang="fr-FR" sz="2000" b="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Tx/>
              <a:buChar char="-"/>
              <a:defRPr/>
            </a:pPr>
            <a:r>
              <a:rPr lang="en-GB" altLang="fr-FR" sz="2000" b="0" dirty="0">
                <a:latin typeface="+mn-lt"/>
              </a:rPr>
              <a:t>reduce greenhouse </a:t>
            </a:r>
            <a:r>
              <a:rPr lang="en-GB" altLang="fr-FR" sz="2000" b="0" dirty="0" smtClean="0">
                <a:latin typeface="+mn-lt"/>
              </a:rPr>
              <a:t>gases (CO</a:t>
            </a:r>
            <a:r>
              <a:rPr lang="en-GB" altLang="fr-FR" sz="2000" b="0" baseline="-25000" dirty="0" smtClean="0">
                <a:latin typeface="+mn-lt"/>
              </a:rPr>
              <a:t>2</a:t>
            </a:r>
            <a:r>
              <a:rPr lang="en-GB" altLang="fr-FR" sz="2000" b="0" dirty="0">
                <a:latin typeface="+mn-lt"/>
              </a:rPr>
              <a:t>) </a:t>
            </a:r>
            <a:endParaRPr lang="en-GB" altLang="fr-FR" sz="2000" b="0" dirty="0" smtClean="0">
              <a:latin typeface="+mn-lt"/>
            </a:endParaRP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None/>
              <a:defRPr/>
            </a:pPr>
            <a:r>
              <a:rPr lang="en-GB" altLang="fr-FR" sz="2000" dirty="0">
                <a:latin typeface="+mn-lt"/>
              </a:rPr>
              <a:t>	</a:t>
            </a:r>
            <a:r>
              <a:rPr lang="en-GB" altLang="fr-FR" sz="2000" b="0" dirty="0" smtClean="0">
                <a:latin typeface="+mn-lt"/>
              </a:rPr>
              <a:t>by </a:t>
            </a:r>
            <a:r>
              <a:rPr lang="en-GB" altLang="fr-FR" sz="2000" dirty="0" smtClean="0">
                <a:solidFill>
                  <a:srgbClr val="0070C0"/>
                </a:solidFill>
                <a:latin typeface="+mn-lt"/>
              </a:rPr>
              <a:t>3 % </a:t>
            </a:r>
            <a:r>
              <a:rPr lang="en-GB" altLang="fr-FR" sz="2000" dirty="0">
                <a:solidFill>
                  <a:srgbClr val="0070C0"/>
                </a:solidFill>
                <a:latin typeface="+mn-lt"/>
              </a:rPr>
              <a:t>at </a:t>
            </a:r>
            <a:r>
              <a:rPr lang="en-GB" altLang="fr-FR" sz="2000" dirty="0" smtClean="0">
                <a:solidFill>
                  <a:srgbClr val="0070C0"/>
                </a:solidFill>
                <a:latin typeface="+mn-lt"/>
              </a:rPr>
              <a:t>most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Tx/>
              <a:buChar char="-"/>
              <a:defRPr/>
            </a:pPr>
            <a:endParaRPr lang="en-GB" altLang="fr-FR" sz="2000" dirty="0">
              <a:solidFill>
                <a:srgbClr val="7030A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Tx/>
              <a:buChar char="-"/>
              <a:defRPr/>
            </a:pPr>
            <a:r>
              <a:rPr lang="en-GB" altLang="fr-FR" sz="2000" b="0" dirty="0">
                <a:latin typeface="+mn-lt"/>
              </a:rPr>
              <a:t>reduce pollutants </a:t>
            </a:r>
            <a:r>
              <a:rPr lang="en-GB" altLang="fr-FR" sz="2000" b="0" dirty="0" smtClean="0">
                <a:latin typeface="+mn-lt"/>
              </a:rPr>
              <a:t>harmful for </a:t>
            </a:r>
            <a:r>
              <a:rPr lang="en-GB" altLang="fr-FR" sz="2000" b="0" dirty="0">
                <a:latin typeface="+mn-lt"/>
              </a:rPr>
              <a:t>our health </a:t>
            </a:r>
            <a:endParaRPr lang="en-GB" altLang="fr-FR" sz="2000" b="0" dirty="0" smtClean="0">
              <a:latin typeface="+mn-lt"/>
            </a:endParaRP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None/>
              <a:defRPr/>
            </a:pPr>
            <a:r>
              <a:rPr lang="en-GB" altLang="fr-FR" sz="2000" b="0" dirty="0" smtClean="0">
                <a:latin typeface="+mn-lt"/>
              </a:rPr>
              <a:t>(</a:t>
            </a:r>
            <a:r>
              <a:rPr lang="en-GB" altLang="fr-FR" sz="2000" b="0" dirty="0">
                <a:latin typeface="+mn-lt"/>
              </a:rPr>
              <a:t>Nitrogen oxide </a:t>
            </a:r>
            <a:r>
              <a:rPr lang="en-GB" altLang="fr-FR" sz="2000" b="0" dirty="0" smtClean="0">
                <a:latin typeface="+mn-lt"/>
              </a:rPr>
              <a:t>and </a:t>
            </a:r>
            <a:r>
              <a:rPr lang="en-GB" altLang="fr-FR" sz="2000" b="0" dirty="0">
                <a:latin typeface="+mn-lt"/>
              </a:rPr>
              <a:t>fine particles) </a:t>
            </a:r>
            <a:r>
              <a:rPr lang="en-GB" altLang="fr-FR" sz="2000" dirty="0">
                <a:solidFill>
                  <a:srgbClr val="0070C0"/>
                </a:solidFill>
                <a:latin typeface="+mn-lt"/>
              </a:rPr>
              <a:t>by </a:t>
            </a:r>
            <a:r>
              <a:rPr lang="en-GB" altLang="fr-FR" sz="2000" dirty="0" smtClean="0">
                <a:solidFill>
                  <a:srgbClr val="0070C0"/>
                </a:solidFill>
                <a:latin typeface="+mn-lt"/>
              </a:rPr>
              <a:t>7 % </a:t>
            </a:r>
            <a:r>
              <a:rPr lang="en-GB" altLang="fr-FR" sz="2000" dirty="0">
                <a:solidFill>
                  <a:srgbClr val="0070C0"/>
                </a:solidFill>
                <a:latin typeface="+mn-lt"/>
              </a:rPr>
              <a:t>at </a:t>
            </a: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FontTx/>
              <a:buNone/>
              <a:defRPr/>
            </a:pPr>
            <a:r>
              <a:rPr lang="en-GB" altLang="fr-FR" sz="2000" dirty="0">
                <a:solidFill>
                  <a:srgbClr val="0070C0"/>
                </a:solidFill>
                <a:latin typeface="+mn-lt"/>
              </a:rPr>
              <a:t>most</a:t>
            </a:r>
            <a:r>
              <a:rPr lang="en-GB" altLang="fr-FR" sz="2000" b="0" dirty="0">
                <a:solidFill>
                  <a:srgbClr val="0070C0"/>
                </a:solidFill>
                <a:latin typeface="+mn-lt"/>
              </a:rPr>
              <a:t>.</a:t>
            </a:r>
            <a:r>
              <a:rPr lang="en-GB" altLang="fr-FR" sz="2000" b="0" dirty="0">
                <a:latin typeface="+mn-lt"/>
              </a:rPr>
              <a:t> This would benefit </a:t>
            </a:r>
            <a:r>
              <a:rPr lang="en-GB" altLang="fr-FR" sz="2000" b="0" dirty="0" smtClean="0">
                <a:latin typeface="+mn-lt"/>
              </a:rPr>
              <a:t>the population living</a:t>
            </a: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FontTx/>
              <a:buNone/>
              <a:defRPr/>
            </a:pPr>
            <a:r>
              <a:rPr lang="en-GB" altLang="fr-FR" sz="2000" b="0" dirty="0" smtClean="0">
                <a:latin typeface="+mn-lt"/>
              </a:rPr>
              <a:t>within </a:t>
            </a:r>
            <a:r>
              <a:rPr lang="en-GB" altLang="fr-FR" sz="2000" b="0" dirty="0">
                <a:latin typeface="+mn-lt"/>
              </a:rPr>
              <a:t>50m </a:t>
            </a:r>
            <a:r>
              <a:rPr lang="en-GB" altLang="fr-FR" sz="2000" b="0" dirty="0" smtClean="0">
                <a:latin typeface="+mn-lt"/>
              </a:rPr>
              <a:t>from </a:t>
            </a:r>
            <a:r>
              <a:rPr lang="en-GB" altLang="fr-FR" sz="2000" b="0" dirty="0">
                <a:latin typeface="+mn-lt"/>
              </a:rPr>
              <a:t>rural roads.</a:t>
            </a:r>
            <a:endParaRPr lang="en-GB" altLang="fr-FR" sz="2000" dirty="0">
              <a:solidFill>
                <a:srgbClr val="7030A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Tx/>
              <a:buNone/>
              <a:defRPr/>
            </a:pPr>
            <a:r>
              <a:rPr lang="en-GB" altLang="fr-FR" sz="2000" dirty="0">
                <a:solidFill>
                  <a:srgbClr val="0070C0"/>
                </a:solidFill>
                <a:latin typeface="+mn-lt"/>
              </a:rPr>
              <a:t>The gain decreases as </a:t>
            </a:r>
            <a:r>
              <a:rPr lang="en-GB" altLang="fr-FR" sz="2000" dirty="0" smtClean="0">
                <a:solidFill>
                  <a:srgbClr val="0070C0"/>
                </a:solidFill>
                <a:latin typeface="+mn-lt"/>
              </a:rPr>
              <a:t>HGV </a:t>
            </a:r>
            <a:r>
              <a:rPr lang="en-GB" altLang="fr-FR" sz="2000" dirty="0">
                <a:solidFill>
                  <a:srgbClr val="0070C0"/>
                </a:solidFill>
                <a:latin typeface="+mn-lt"/>
              </a:rPr>
              <a:t>traffic share </a:t>
            </a:r>
            <a:endParaRPr lang="en-GB" altLang="fr-FR" sz="2000" dirty="0" smtClean="0">
              <a:solidFill>
                <a:srgbClr val="0070C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Tx/>
              <a:buNone/>
              <a:defRPr/>
            </a:pPr>
            <a:r>
              <a:rPr lang="en-GB" altLang="fr-FR" sz="2000" dirty="0" smtClean="0">
                <a:solidFill>
                  <a:srgbClr val="0070C0"/>
                </a:solidFill>
                <a:latin typeface="+mn-lt"/>
              </a:rPr>
              <a:t>increases</a:t>
            </a:r>
            <a:r>
              <a:rPr lang="en-GB" altLang="fr-FR" sz="2000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pic>
        <p:nvPicPr>
          <p:cNvPr id="6" name="Imag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450" y="2134061"/>
            <a:ext cx="549592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18356" y="2250603"/>
            <a:ext cx="4751387" cy="7001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588" indent="-1588" algn="ctr" defTabSz="896938" eaLnBrk="1" hangingPunct="1">
              <a:spcBef>
                <a:spcPct val="50000"/>
              </a:spcBef>
              <a:buClr>
                <a:schemeClr val="tx2"/>
              </a:buClr>
              <a:buSzPct val="80000"/>
              <a:tabLst>
                <a:tab pos="269875" algn="l"/>
              </a:tabLst>
            </a:pPr>
            <a:r>
              <a:rPr lang="fr-FR" altLang="fr-FR" sz="1300" b="1" dirty="0" err="1"/>
              <a:t>Reduction</a:t>
            </a:r>
            <a:r>
              <a:rPr lang="fr-FR" altLang="fr-FR" sz="1300" b="1" dirty="0"/>
              <a:t> in air </a:t>
            </a:r>
            <a:r>
              <a:rPr lang="fr-FR" altLang="fr-FR" sz="1300" b="1" dirty="0" err="1"/>
              <a:t>pollutant</a:t>
            </a:r>
            <a:r>
              <a:rPr lang="fr-FR" altLang="fr-FR" sz="1300" b="1" dirty="0"/>
              <a:t> </a:t>
            </a:r>
            <a:r>
              <a:rPr lang="fr-FR" altLang="fr-FR" sz="1300" b="1" dirty="0" err="1"/>
              <a:t>emissions</a:t>
            </a:r>
            <a:r>
              <a:rPr lang="fr-FR" altLang="fr-FR" sz="1300" b="1" dirty="0"/>
              <a:t>, </a:t>
            </a:r>
            <a:r>
              <a:rPr lang="fr-FR" altLang="fr-FR" sz="1300" b="1" dirty="0" err="1"/>
              <a:t>according</a:t>
            </a:r>
            <a:r>
              <a:rPr lang="fr-FR" altLang="fr-FR" sz="1300" b="1" dirty="0"/>
              <a:t> to the </a:t>
            </a:r>
            <a:r>
              <a:rPr lang="fr-FR" altLang="fr-FR" sz="1300" b="1" dirty="0" err="1"/>
              <a:t>share</a:t>
            </a:r>
            <a:r>
              <a:rPr lang="fr-FR" altLang="fr-FR" sz="1300" b="1" dirty="0"/>
              <a:t> in </a:t>
            </a:r>
            <a:r>
              <a:rPr lang="fr-FR" altLang="fr-FR" sz="1300" b="1" dirty="0" smtClean="0"/>
              <a:t>HGV (PL) </a:t>
            </a:r>
            <a:r>
              <a:rPr lang="fr-FR" altLang="fr-FR" sz="1300" b="1" dirty="0" err="1"/>
              <a:t>traffic</a:t>
            </a:r>
            <a:r>
              <a:rPr lang="fr-FR" altLang="fr-FR" sz="1300" b="1" dirty="0"/>
              <a:t>, as a </a:t>
            </a:r>
            <a:r>
              <a:rPr lang="fr-FR" altLang="fr-FR" sz="1300" b="1" dirty="0" err="1"/>
              <a:t>result</a:t>
            </a:r>
            <a:r>
              <a:rPr lang="fr-FR" altLang="fr-FR" sz="1300" b="1" dirty="0"/>
              <a:t> of the </a:t>
            </a:r>
            <a:r>
              <a:rPr lang="fr-FR" altLang="fr-FR" sz="1300" b="1" dirty="0" err="1"/>
              <a:t>reduction</a:t>
            </a:r>
            <a:r>
              <a:rPr lang="fr-FR" altLang="fr-FR" sz="1300" b="1" dirty="0"/>
              <a:t> of the speed </a:t>
            </a:r>
            <a:r>
              <a:rPr lang="fr-FR" altLang="fr-FR" sz="1300" b="1" dirty="0" err="1"/>
              <a:t>limit</a:t>
            </a:r>
            <a:r>
              <a:rPr lang="fr-FR" altLang="fr-FR" sz="1300" b="1" dirty="0"/>
              <a:t> to 80 </a:t>
            </a:r>
            <a:r>
              <a:rPr lang="fr-FR" altLang="fr-FR" sz="1300" b="1" dirty="0" smtClean="0"/>
              <a:t>km/h</a:t>
            </a:r>
          </a:p>
          <a:p>
            <a:pPr marL="1588" indent="-1588" algn="ctr" defTabSz="896938" eaLnBrk="1" hangingPunct="1">
              <a:spcBef>
                <a:spcPct val="50000"/>
              </a:spcBef>
              <a:buClr>
                <a:schemeClr val="tx2"/>
              </a:buClr>
              <a:buSzPct val="80000"/>
              <a:tabLst>
                <a:tab pos="269875" algn="l"/>
              </a:tabLst>
            </a:pPr>
            <a:endParaRPr lang="fr-FR" altLang="fr-FR" sz="13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0"/>
            <a:ext cx="16192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062039"/>
            <a:ext cx="80645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"/>
          <p:cNvSpPr txBox="1">
            <a:spLocks noChangeArrowheads="1"/>
          </p:cNvSpPr>
          <p:nvPr/>
        </p:nvSpPr>
        <p:spPr bwMode="auto">
          <a:xfrm>
            <a:off x="1371601" y="266016"/>
            <a:ext cx="1065929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fr-FR" sz="1900" b="1" dirty="0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A positive overall socio-economic balance </a:t>
            </a:r>
            <a:r>
              <a:rPr lang="en-US" altLang="fr-FR" sz="1900" b="1" dirty="0" smtClean="0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sheet in </a:t>
            </a:r>
            <a:r>
              <a:rPr lang="en-US" altLang="fr-FR" sz="1900" b="1" dirty="0">
                <a:solidFill>
                  <a:srgbClr val="666699"/>
                </a:solidFill>
                <a:latin typeface="Tahoma" panose="020B0604030504040204" pitchFamily="34" charset="0"/>
                <a:ea typeface="+mj-ea"/>
                <a:cs typeface="Times New Roman" panose="02020603050405020304" pitchFamily="18" charset="0"/>
              </a:rPr>
              <a:t>the order of €700 million per year</a:t>
            </a:r>
            <a:endParaRPr lang="fr-FR" altLang="fr-FR" sz="1900" b="1" dirty="0">
              <a:solidFill>
                <a:srgbClr val="666699"/>
              </a:solidFill>
              <a:latin typeface="Tahoma" panose="020B060403050404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595439" y="5442600"/>
            <a:ext cx="936625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  <a:buFontTx/>
              <a:buNone/>
            </a:pPr>
            <a:endParaRPr lang="fr-FR" altLang="fr-FR" sz="19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36869" name="Rectangle à coins arrondis 6"/>
          <p:cNvSpPr>
            <a:spLocks noChangeArrowheads="1"/>
          </p:cNvSpPr>
          <p:nvPr/>
        </p:nvSpPr>
        <p:spPr bwMode="auto">
          <a:xfrm>
            <a:off x="2532063" y="1384300"/>
            <a:ext cx="1225550" cy="477838"/>
          </a:xfrm>
          <a:prstGeom prst="roundRect">
            <a:avLst>
              <a:gd name="adj" fmla="val 16667"/>
            </a:avLst>
          </a:prstGeom>
          <a:solidFill>
            <a:srgbClr val="BA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  <a:buFontTx/>
              <a:buNone/>
            </a:pPr>
            <a:r>
              <a:rPr lang="fr-FR" altLang="fr-FR" sz="1400">
                <a:solidFill>
                  <a:schemeClr val="tx2"/>
                </a:solidFill>
                <a:latin typeface="verdana" panose="020B0604030504040204" pitchFamily="34" charset="0"/>
              </a:rPr>
              <a:t>€1,2 billion gain</a:t>
            </a:r>
          </a:p>
        </p:txBody>
      </p:sp>
      <p:sp>
        <p:nvSpPr>
          <p:cNvPr id="36870" name="Rectangle à coins arrondis 6"/>
          <p:cNvSpPr>
            <a:spLocks noChangeArrowheads="1"/>
          </p:cNvSpPr>
          <p:nvPr/>
        </p:nvSpPr>
        <p:spPr bwMode="auto">
          <a:xfrm>
            <a:off x="5483225" y="2970213"/>
            <a:ext cx="1225550" cy="476250"/>
          </a:xfrm>
          <a:prstGeom prst="roundRect">
            <a:avLst>
              <a:gd name="adj" fmla="val 16667"/>
            </a:avLst>
          </a:prstGeom>
          <a:solidFill>
            <a:srgbClr val="BA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  <a:buFontTx/>
              <a:buNone/>
            </a:pPr>
            <a:r>
              <a:rPr lang="fr-FR" altLang="fr-FR" sz="1400">
                <a:solidFill>
                  <a:schemeClr val="tx2"/>
                </a:solidFill>
                <a:latin typeface="verdana" panose="020B0604030504040204" pitchFamily="34" charset="0"/>
              </a:rPr>
              <a:t>€60 million gain</a:t>
            </a:r>
          </a:p>
        </p:txBody>
      </p:sp>
      <p:sp>
        <p:nvSpPr>
          <p:cNvPr id="36871" name="Rectangle à coins arrondis 6"/>
          <p:cNvSpPr>
            <a:spLocks noChangeArrowheads="1"/>
          </p:cNvSpPr>
          <p:nvPr/>
        </p:nvSpPr>
        <p:spPr bwMode="auto">
          <a:xfrm>
            <a:off x="6959600" y="2509838"/>
            <a:ext cx="1333500" cy="476250"/>
          </a:xfrm>
          <a:prstGeom prst="roundRect">
            <a:avLst>
              <a:gd name="adj" fmla="val 16667"/>
            </a:avLst>
          </a:prstGeom>
          <a:solidFill>
            <a:srgbClr val="BA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  <a:buFontTx/>
              <a:buNone/>
            </a:pPr>
            <a:r>
              <a:rPr lang="fr-FR" altLang="fr-FR" sz="1400">
                <a:solidFill>
                  <a:schemeClr val="tx2"/>
                </a:solidFill>
                <a:latin typeface="verdana" panose="020B0604030504040204" pitchFamily="34" charset="0"/>
              </a:rPr>
              <a:t>€300 million gain</a:t>
            </a:r>
          </a:p>
        </p:txBody>
      </p:sp>
      <p:sp>
        <p:nvSpPr>
          <p:cNvPr id="36872" name="Rectangle à coins arrondis 6"/>
          <p:cNvSpPr>
            <a:spLocks noChangeArrowheads="1"/>
          </p:cNvSpPr>
          <p:nvPr/>
        </p:nvSpPr>
        <p:spPr bwMode="auto">
          <a:xfrm>
            <a:off x="4008439" y="4868863"/>
            <a:ext cx="1328737" cy="476250"/>
          </a:xfrm>
          <a:prstGeom prst="roundRect">
            <a:avLst>
              <a:gd name="adj" fmla="val 16667"/>
            </a:avLst>
          </a:prstGeom>
          <a:solidFill>
            <a:srgbClr val="BAE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  <a:buFontTx/>
              <a:buNone/>
            </a:pPr>
            <a:r>
              <a:rPr lang="fr-FR" altLang="fr-FR" sz="1400" dirty="0">
                <a:solidFill>
                  <a:schemeClr val="tx2"/>
                </a:solidFill>
                <a:latin typeface="verdana" panose="020B0604030504040204" pitchFamily="34" charset="0"/>
              </a:rPr>
              <a:t>€800 million </a:t>
            </a:r>
            <a:r>
              <a:rPr lang="fr-FR" altLang="fr-FR" sz="1400" dirty="0" err="1">
                <a:solidFill>
                  <a:schemeClr val="tx2"/>
                </a:solidFill>
                <a:latin typeface="verdana" panose="020B0604030504040204" pitchFamily="34" charset="0"/>
              </a:rPr>
              <a:t>loss</a:t>
            </a:r>
            <a:endParaRPr lang="fr-FR" altLang="fr-FR" sz="140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36873" name="ZoneTexte 1"/>
          <p:cNvSpPr txBox="1">
            <a:spLocks noChangeArrowheads="1"/>
          </p:cNvSpPr>
          <p:nvPr/>
        </p:nvSpPr>
        <p:spPr bwMode="auto">
          <a:xfrm>
            <a:off x="3778250" y="1062038"/>
            <a:ext cx="57023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/>
              <a:t>Gains and losses composing the socio-economic balance sheet of the 80 km/h measure, in €millions (comparison 2017/2019) (Cerema 2020)</a:t>
            </a:r>
          </a:p>
        </p:txBody>
      </p:sp>
      <p:sp>
        <p:nvSpPr>
          <p:cNvPr id="36874" name="ZoneTexte 12"/>
          <p:cNvSpPr txBox="1">
            <a:spLocks noChangeArrowheads="1"/>
          </p:cNvSpPr>
          <p:nvPr/>
        </p:nvSpPr>
        <p:spPr bwMode="auto">
          <a:xfrm>
            <a:off x="6334125" y="4437063"/>
            <a:ext cx="4262438" cy="938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100"/>
              <a:t>with a low hypothesis for traffic on relevant network</a:t>
            </a:r>
          </a:p>
          <a:p>
            <a:endParaRPr lang="fr-FR" altLang="fr-FR" sz="1100"/>
          </a:p>
          <a:p>
            <a:r>
              <a:rPr lang="fr-FR" altLang="fr-FR" sz="1100"/>
              <a:t>with a high hypothesis for traffic on relevant network</a:t>
            </a:r>
          </a:p>
        </p:txBody>
      </p:sp>
      <p:sp>
        <p:nvSpPr>
          <p:cNvPr id="36875" name="ZoneTexte 13"/>
          <p:cNvSpPr txBox="1">
            <a:spLocks noChangeArrowheads="1"/>
          </p:cNvSpPr>
          <p:nvPr/>
        </p:nvSpPr>
        <p:spPr bwMode="auto">
          <a:xfrm>
            <a:off x="2698750" y="3598863"/>
            <a:ext cx="742950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100"/>
              <a:t>Accidents	            Time delay        CO2 emissions        Fuel savings         Annual costs</a:t>
            </a:r>
          </a:p>
        </p:txBody>
      </p:sp>
      <p:sp>
        <p:nvSpPr>
          <p:cNvPr id="36876" name="ZoneTexte 14"/>
          <p:cNvSpPr txBox="1">
            <a:spLocks noChangeArrowheads="1"/>
          </p:cNvSpPr>
          <p:nvPr/>
        </p:nvSpPr>
        <p:spPr bwMode="auto">
          <a:xfrm>
            <a:off x="2490789" y="5445126"/>
            <a:ext cx="77819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sz="1200"/>
          </a:p>
          <a:p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5865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59465" y="1123876"/>
            <a:ext cx="10515600" cy="4351338"/>
          </a:xfrm>
        </p:spPr>
        <p:txBody>
          <a:bodyPr/>
          <a:lstStyle/>
          <a:p>
            <a:r>
              <a:rPr lang="en-US" dirty="0"/>
              <a:t>A highly effective and low-cost measure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 strong decrease of fatalities thanks to an overall decrease of </a:t>
            </a:r>
            <a:r>
              <a:rPr lang="en-US" dirty="0" err="1"/>
              <a:t>practised</a:t>
            </a:r>
            <a:r>
              <a:rPr lang="en-US" dirty="0"/>
              <a:t> speeds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 small journey-time increase of 1 second per km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An on-going increase in acceptability over </a:t>
            </a:r>
            <a:r>
              <a:rPr lang="en-US" dirty="0" smtClean="0"/>
              <a:t>time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from </a:t>
            </a:r>
            <a:r>
              <a:rPr lang="en-US" dirty="0"/>
              <a:t>30% in </a:t>
            </a:r>
            <a:r>
              <a:rPr lang="en-US" dirty="0" err="1"/>
              <a:t>favour</a:t>
            </a:r>
            <a:r>
              <a:rPr lang="en-US" dirty="0"/>
              <a:t> to 48%, 2 years later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05814" y="-89568"/>
            <a:ext cx="10515600" cy="1325563"/>
          </a:xfrm>
        </p:spPr>
        <p:txBody>
          <a:bodyPr>
            <a:normAutofit/>
          </a:bodyPr>
          <a:lstStyle/>
          <a:p>
            <a:r>
              <a:rPr lang="fr-FR" sz="1900" dirty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More </a:t>
            </a:r>
            <a:r>
              <a:rPr lang="fr-FR" sz="1900" dirty="0" err="1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than</a:t>
            </a:r>
            <a:r>
              <a:rPr lang="fr-FR" sz="1900" dirty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300 </a:t>
            </a:r>
            <a:r>
              <a:rPr lang="fr-FR" sz="1900" dirty="0" err="1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lives</a:t>
            </a:r>
            <a:r>
              <a:rPr lang="fr-FR" sz="1900" dirty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were</a:t>
            </a:r>
            <a:r>
              <a:rPr lang="fr-FR" sz="1900" dirty="0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spared</a:t>
            </a:r>
            <a:r>
              <a:rPr lang="fr-FR" sz="1900" dirty="0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over 20 </a:t>
            </a:r>
            <a:r>
              <a:rPr lang="fr-FR" sz="1900" dirty="0" err="1" smtClean="0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months</a:t>
            </a:r>
            <a:endParaRPr lang="fr-FR" sz="1900" dirty="0">
              <a:solidFill>
                <a:srgbClr val="6666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22716" y="1098458"/>
            <a:ext cx="11673447" cy="5015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400" dirty="0" smtClean="0"/>
              <a:t>80 km/h : a Prime </a:t>
            </a:r>
            <a:r>
              <a:rPr lang="fr-FR" sz="2400" dirty="0" err="1" smtClean="0"/>
              <a:t>Minister</a:t>
            </a:r>
            <a:r>
              <a:rPr lang="fr-FR" sz="2400" dirty="0" smtClean="0"/>
              <a:t> </a:t>
            </a:r>
            <a:r>
              <a:rPr lang="fr-FR" sz="2400" dirty="0" err="1" smtClean="0"/>
              <a:t>decision</a:t>
            </a:r>
            <a:endParaRPr lang="fr-FR" sz="2400" dirty="0" smtClean="0"/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« New </a:t>
            </a:r>
            <a:r>
              <a:rPr lang="fr-FR" sz="2400" dirty="0" err="1" smtClean="0"/>
              <a:t>mobility</a:t>
            </a:r>
            <a:r>
              <a:rPr lang="fr-FR" sz="2400" dirty="0" smtClean="0"/>
              <a:t> » </a:t>
            </a:r>
            <a:r>
              <a:rPr lang="fr-FR" sz="2400" dirty="0" err="1" smtClean="0"/>
              <a:t>Act</a:t>
            </a:r>
            <a:r>
              <a:rPr lang="fr-FR" sz="2400" dirty="0" smtClean="0"/>
              <a:t> (</a:t>
            </a:r>
            <a:r>
              <a:rPr lang="fr-FR" sz="2400" dirty="0" err="1" smtClean="0"/>
              <a:t>Dec</a:t>
            </a:r>
            <a:r>
              <a:rPr lang="fr-FR" sz="2400" dirty="0" smtClean="0"/>
              <a:t> 2019) : local </a:t>
            </a:r>
            <a:r>
              <a:rPr lang="fr-FR" sz="2400" dirty="0" err="1" smtClean="0"/>
              <a:t>authorities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raise</a:t>
            </a:r>
            <a:r>
              <a:rPr lang="fr-FR" sz="2400" dirty="0" smtClean="0"/>
              <a:t> back to 90 km/h on </a:t>
            </a:r>
            <a:r>
              <a:rPr lang="fr-FR" sz="2400" dirty="0" err="1" smtClean="0"/>
              <a:t>selected</a:t>
            </a:r>
            <a:r>
              <a:rPr lang="fr-FR" sz="2400" dirty="0" smtClean="0"/>
              <a:t> </a:t>
            </a:r>
            <a:r>
              <a:rPr lang="fr-FR" sz="2400" dirty="0" err="1" smtClean="0"/>
              <a:t>roads</a:t>
            </a:r>
            <a:r>
              <a:rPr lang="fr-FR" sz="2400" dirty="0" smtClean="0"/>
              <a:t> :</a:t>
            </a:r>
          </a:p>
          <a:p>
            <a:pPr lvl="2">
              <a:buFont typeface="Arial" charset="0"/>
              <a:buChar char="–"/>
              <a:defRPr/>
            </a:pPr>
            <a:r>
              <a:rPr lang="fr-FR" sz="2400" dirty="0" smtClean="0"/>
              <a:t>Not for the </a:t>
            </a:r>
            <a:r>
              <a:rPr lang="fr-FR" sz="2400" dirty="0" err="1" smtClean="0"/>
              <a:t>trunk</a:t>
            </a:r>
            <a:r>
              <a:rPr lang="fr-FR" sz="2400" dirty="0" smtClean="0"/>
              <a:t> </a:t>
            </a:r>
            <a:r>
              <a:rPr lang="fr-FR" sz="2400" dirty="0"/>
              <a:t>road </a:t>
            </a:r>
            <a:r>
              <a:rPr lang="fr-FR" sz="2400" dirty="0" smtClean="0"/>
              <a:t>network (80 km/h)</a:t>
            </a:r>
            <a:endParaRPr lang="fr-FR" sz="2400" dirty="0"/>
          </a:p>
          <a:p>
            <a:pPr lvl="2">
              <a:buFont typeface="Arial" charset="0"/>
              <a:buChar char="–"/>
              <a:defRPr/>
            </a:pPr>
            <a:r>
              <a:rPr lang="fr-FR" sz="2400" dirty="0"/>
              <a:t>Discussions </a:t>
            </a:r>
            <a:r>
              <a:rPr lang="fr-FR" sz="2400" dirty="0" smtClean="0"/>
              <a:t>at </a:t>
            </a:r>
            <a:r>
              <a:rPr lang="fr-FR" sz="2400" dirty="0" err="1" smtClean="0"/>
              <a:t>county</a:t>
            </a:r>
            <a:r>
              <a:rPr lang="fr-FR" sz="2400" dirty="0" smtClean="0"/>
              <a:t> </a:t>
            </a:r>
            <a:r>
              <a:rPr lang="fr-FR" sz="2400" dirty="0" err="1" smtClean="0"/>
              <a:t>level</a:t>
            </a:r>
            <a:endParaRPr lang="fr-FR" sz="2400" dirty="0"/>
          </a:p>
          <a:p>
            <a:pPr marL="914400" lvl="2" indent="0">
              <a:buNone/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err="1"/>
              <a:t>R</a:t>
            </a:r>
            <a:r>
              <a:rPr lang="fr-FR" sz="2400" dirty="0" err="1" smtClean="0"/>
              <a:t>isk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roads</a:t>
            </a:r>
            <a:r>
              <a:rPr lang="fr-FR" sz="2400" dirty="0" smtClean="0"/>
              <a:t> </a:t>
            </a:r>
            <a:r>
              <a:rPr lang="fr-FR" sz="2400" dirty="0" err="1" smtClean="0"/>
              <a:t>selected</a:t>
            </a:r>
            <a:r>
              <a:rPr lang="fr-FR" sz="2400" dirty="0" smtClean="0"/>
              <a:t> are </a:t>
            </a:r>
            <a:r>
              <a:rPr lang="fr-FR" sz="2400" dirty="0" err="1" smtClean="0"/>
              <a:t>from</a:t>
            </a:r>
            <a:r>
              <a:rPr lang="fr-FR" sz="2400" dirty="0" smtClean="0"/>
              <a:t> the main local network </a:t>
            </a:r>
            <a:r>
              <a:rPr lang="fr-FR" sz="2400" dirty="0" err="1" smtClean="0"/>
              <a:t>where</a:t>
            </a:r>
            <a:r>
              <a:rPr lang="fr-FR" sz="2400" dirty="0" smtClean="0"/>
              <a:t> :</a:t>
            </a:r>
          </a:p>
          <a:p>
            <a:pPr lvl="2">
              <a:buFont typeface="Arial" charset="0"/>
              <a:buChar char="–"/>
              <a:defRPr/>
            </a:pPr>
            <a:r>
              <a:rPr lang="fr-FR" altLang="fr-FR" sz="2400" dirty="0" smtClean="0"/>
              <a:t>38% </a:t>
            </a:r>
            <a:r>
              <a:rPr lang="fr-FR" altLang="fr-FR" sz="2400" dirty="0" err="1" smtClean="0"/>
              <a:t>fatalities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occur</a:t>
            </a:r>
            <a:r>
              <a:rPr lang="fr-FR" altLang="fr-FR" sz="2400" dirty="0" smtClean="0"/>
              <a:t> on the first 10% main rural </a:t>
            </a:r>
            <a:r>
              <a:rPr lang="fr-FR" altLang="fr-FR" sz="2400" dirty="0" err="1" smtClean="0"/>
              <a:t>roads</a:t>
            </a:r>
            <a:endParaRPr lang="fr-FR" altLang="fr-FR" sz="2400" dirty="0" smtClean="0"/>
          </a:p>
          <a:p>
            <a:pPr lvl="2">
              <a:buFont typeface="Arial" charset="0"/>
              <a:buChar char="–"/>
              <a:defRPr/>
            </a:pPr>
            <a:r>
              <a:rPr lang="fr-FR" altLang="fr-FR" sz="2400" dirty="0" smtClean="0"/>
              <a:t>55</a:t>
            </a:r>
            <a:r>
              <a:rPr lang="fr-FR" altLang="fr-FR" sz="2400" dirty="0"/>
              <a:t>% </a:t>
            </a:r>
            <a:r>
              <a:rPr lang="fr-FR" altLang="fr-FR" sz="2400" dirty="0" err="1"/>
              <a:t>fatalities</a:t>
            </a:r>
            <a:r>
              <a:rPr lang="fr-FR" altLang="fr-FR" sz="2400" dirty="0"/>
              <a:t> </a:t>
            </a:r>
            <a:r>
              <a:rPr lang="fr-FR" altLang="fr-FR" sz="2400" dirty="0" err="1" smtClean="0"/>
              <a:t>occur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on the </a:t>
            </a:r>
            <a:r>
              <a:rPr lang="fr-FR" altLang="fr-FR" sz="2400" dirty="0" smtClean="0"/>
              <a:t>first 20</a:t>
            </a:r>
            <a:r>
              <a:rPr lang="fr-FR" altLang="fr-FR" sz="2400" dirty="0"/>
              <a:t>% main rural </a:t>
            </a:r>
            <a:r>
              <a:rPr lang="fr-FR" altLang="fr-FR" sz="2400" dirty="0" err="1"/>
              <a:t>roads</a:t>
            </a:r>
            <a:endParaRPr lang="fr-FR" altLang="fr-FR" sz="2400" dirty="0"/>
          </a:p>
          <a:p>
            <a:pPr lvl="2">
              <a:buFont typeface="Arial" charset="0"/>
              <a:buChar char="–"/>
              <a:defRPr/>
            </a:pPr>
            <a:r>
              <a:rPr lang="fr-FR" altLang="fr-FR" sz="2400" dirty="0"/>
              <a:t>64% </a:t>
            </a:r>
            <a:r>
              <a:rPr lang="fr-FR" altLang="fr-FR" sz="2400" dirty="0" err="1"/>
              <a:t>fatalities</a:t>
            </a:r>
            <a:r>
              <a:rPr lang="fr-FR" altLang="fr-FR" sz="2400" dirty="0"/>
              <a:t> </a:t>
            </a:r>
            <a:r>
              <a:rPr lang="fr-FR" altLang="fr-FR" sz="2400" dirty="0" err="1" smtClean="0"/>
              <a:t>occur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on the </a:t>
            </a:r>
            <a:r>
              <a:rPr lang="fr-FR" altLang="fr-FR" sz="2400" dirty="0" smtClean="0"/>
              <a:t>first 30</a:t>
            </a:r>
            <a:r>
              <a:rPr lang="fr-FR" altLang="fr-FR" sz="2400" dirty="0"/>
              <a:t>% main rural </a:t>
            </a:r>
            <a:r>
              <a:rPr lang="fr-FR" altLang="fr-FR" sz="2400" dirty="0" err="1"/>
              <a:t>roads</a:t>
            </a:r>
            <a:endParaRPr lang="fr-FR" altLang="fr-FR" sz="2400" dirty="0"/>
          </a:p>
          <a:p>
            <a:pPr lvl="2">
              <a:buFont typeface="Arial" charset="0"/>
              <a:buChar char="–"/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Expert </a:t>
            </a:r>
            <a:r>
              <a:rPr lang="fr-FR" sz="2400" dirty="0" err="1" smtClean="0"/>
              <a:t>committee</a:t>
            </a:r>
            <a:r>
              <a:rPr lang="fr-FR" sz="2400" dirty="0" smtClean="0"/>
              <a:t> </a:t>
            </a:r>
            <a:r>
              <a:rPr lang="fr-FR" sz="2400" dirty="0" err="1" smtClean="0"/>
              <a:t>advice</a:t>
            </a:r>
            <a:r>
              <a:rPr lang="fr-FR" sz="2400" dirty="0" smtClean="0"/>
              <a:t> in July 2019, </a:t>
            </a:r>
            <a:r>
              <a:rPr lang="fr-FR" sz="2400" dirty="0" err="1" smtClean="0"/>
              <a:t>based</a:t>
            </a:r>
            <a:r>
              <a:rPr lang="fr-FR" sz="2400" dirty="0" smtClean="0"/>
              <a:t> on </a:t>
            </a:r>
            <a:r>
              <a:rPr lang="fr-FR" sz="2400" dirty="0" err="1" smtClean="0"/>
              <a:t>safe</a:t>
            </a:r>
            <a:r>
              <a:rPr lang="fr-FR" sz="2400" dirty="0" smtClean="0"/>
              <a:t> system :</a:t>
            </a:r>
          </a:p>
          <a:p>
            <a:pPr>
              <a:buFontTx/>
              <a:buNone/>
              <a:defRPr/>
            </a:pPr>
            <a:r>
              <a:rPr lang="fr-FR" sz="2400" b="1" dirty="0">
                <a:solidFill>
                  <a:srgbClr val="002060"/>
                </a:solidFill>
              </a:rPr>
              <a:t>https://www.onisr.securite-routiere.interieur.gouv.fr/en/knowledge-centre/road-environment/rural-networks/departure-from-the-80-kmh-speed-limit-decision-support</a:t>
            </a:r>
          </a:p>
          <a:p>
            <a:pPr lvl="2">
              <a:buFont typeface="Arial" charset="0"/>
              <a:buChar char="–"/>
              <a:defRPr/>
            </a:pPr>
            <a:endParaRPr lang="fr-FR" sz="2400" dirty="0" smtClean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1416050" y="289432"/>
            <a:ext cx="8229600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A difficult way forward : change of law + COVID period</a:t>
            </a:r>
          </a:p>
        </p:txBody>
      </p:sp>
    </p:spTree>
    <p:extLst>
      <p:ext uri="{BB962C8B-B14F-4D97-AF65-F5344CB8AC3E}">
        <p14:creationId xmlns:p14="http://schemas.microsoft.com/office/powerpoint/2010/main" val="10342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05745" y="416883"/>
            <a:ext cx="10686255" cy="792088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 kern="1200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666699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fr-FR" altLang="fr-FR" sz="1900" dirty="0">
                <a:latin typeface="Tahoma" panose="020B0604030504040204" pitchFamily="34" charset="0"/>
                <a:cs typeface="Times New Roman" panose="02020603050405020304" pitchFamily="18" charset="0"/>
              </a:rPr>
              <a:t>Impact of </a:t>
            </a:r>
            <a:r>
              <a:rPr lang="fr-FR" altLang="fr-FR" sz="1900" dirty="0" err="1">
                <a:latin typeface="Tahoma" panose="020B0604030504040204" pitchFamily="34" charset="0"/>
                <a:cs typeface="Times New Roman" panose="02020603050405020304" pitchFamily="18" charset="0"/>
              </a:rPr>
              <a:t>raising</a:t>
            </a:r>
            <a:r>
              <a:rPr lang="fr-FR" altLang="fr-FR" sz="1900" dirty="0">
                <a:latin typeface="Tahoma" panose="020B0604030504040204" pitchFamily="34" charset="0"/>
                <a:cs typeface="Times New Roman" panose="02020603050405020304" pitchFamily="18" charset="0"/>
              </a:rPr>
              <a:t> the speed </a:t>
            </a:r>
            <a:r>
              <a:rPr lang="fr-FR" altLang="fr-FR" sz="1900" dirty="0" err="1">
                <a:latin typeface="Tahoma" panose="020B0604030504040204" pitchFamily="34" charset="0"/>
                <a:cs typeface="Times New Roman" panose="02020603050405020304" pitchFamily="18" charset="0"/>
              </a:rPr>
              <a:t>limit</a:t>
            </a:r>
            <a:r>
              <a:rPr lang="fr-FR" altLang="fr-FR" sz="1900" dirty="0">
                <a:latin typeface="Tahoma" panose="020B0604030504040204" pitchFamily="34" charset="0"/>
                <a:cs typeface="Times New Roman" panose="02020603050405020304" pitchFamily="18" charset="0"/>
              </a:rPr>
              <a:t> to 90 </a:t>
            </a:r>
            <a:r>
              <a:rPr lang="fr-FR" altLang="fr-FR" sz="19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km/h </a:t>
            </a:r>
            <a:r>
              <a:rPr lang="fr-FR" altLang="fr-FR" sz="1900" dirty="0" err="1" smtClean="0">
                <a:latin typeface="Tahoma" panose="020B0604030504040204" pitchFamily="34" charset="0"/>
                <a:cs typeface="Times New Roman" panose="02020603050405020304" pitchFamily="18" charset="0"/>
              </a:rPr>
              <a:t>totally</a:t>
            </a:r>
            <a:r>
              <a:rPr lang="fr-FR" altLang="fr-FR" sz="19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900" dirty="0">
                <a:latin typeface="Tahoma" panose="020B0604030504040204" pitchFamily="34" charset="0"/>
                <a:cs typeface="Times New Roman" panose="02020603050405020304" pitchFamily="18" charset="0"/>
              </a:rPr>
              <a:t>or </a:t>
            </a:r>
            <a:r>
              <a:rPr lang="fr-FR" altLang="fr-FR" sz="1900" dirty="0" err="1">
                <a:latin typeface="Tahoma" panose="020B0604030504040204" pitchFamily="34" charset="0"/>
                <a:cs typeface="Times New Roman" panose="02020603050405020304" pitchFamily="18" charset="0"/>
              </a:rPr>
              <a:t>partially</a:t>
            </a:r>
            <a:r>
              <a:rPr lang="fr-FR" altLang="fr-FR" sz="1900" dirty="0">
                <a:latin typeface="Tahoma" panose="020B0604030504040204" pitchFamily="34" charset="0"/>
                <a:cs typeface="Times New Roman" panose="02020603050405020304" pitchFamily="18" charset="0"/>
              </a:rPr>
              <a:t> in 40% of the </a:t>
            </a:r>
            <a:r>
              <a:rPr lang="fr-FR" altLang="fr-FR" sz="1900" dirty="0" err="1">
                <a:latin typeface="Tahoma" panose="020B0604030504040204" pitchFamily="34" charset="0"/>
                <a:cs typeface="Times New Roman" panose="02020603050405020304" pitchFamily="18" charset="0"/>
              </a:rPr>
              <a:t>counties</a:t>
            </a:r>
            <a:endParaRPr lang="fr-FR" altLang="fr-FR" sz="1900" dirty="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756" y="914400"/>
            <a:ext cx="3087426" cy="19965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31" y="1062443"/>
            <a:ext cx="2805252" cy="15128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11" y="1435883"/>
            <a:ext cx="495373" cy="4912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11" y="2639273"/>
            <a:ext cx="2934073" cy="15632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817" y="2999452"/>
            <a:ext cx="377566" cy="52604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8956" y="1022704"/>
            <a:ext cx="5235982" cy="186618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3837" y="3026748"/>
            <a:ext cx="9005804" cy="2026805"/>
          </a:xfrm>
          <a:prstGeom prst="rect">
            <a:avLst/>
          </a:prstGeom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8932281C-DB75-4AED-968A-8B26168563F8}"/>
              </a:ext>
            </a:extLst>
          </p:cNvPr>
          <p:cNvSpPr txBox="1">
            <a:spLocks/>
          </p:cNvSpPr>
          <p:nvPr/>
        </p:nvSpPr>
        <p:spPr>
          <a:xfrm>
            <a:off x="4096870" y="5169365"/>
            <a:ext cx="7700682" cy="201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More info on ONISR </a:t>
            </a:r>
            <a:r>
              <a:rPr lang="fr-FR" sz="2000" b="1" dirty="0" err="1" smtClean="0">
                <a:solidFill>
                  <a:srgbClr val="002060"/>
                </a:solidFill>
              </a:rPr>
              <a:t>website</a:t>
            </a:r>
            <a:r>
              <a:rPr lang="fr-FR" sz="2000" b="1" dirty="0" smtClean="0">
                <a:solidFill>
                  <a:srgbClr val="002060"/>
                </a:solidFill>
              </a:rPr>
              <a:t> :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002060"/>
                </a:solidFill>
              </a:rPr>
              <a:t>https://www.onisr.securite-routiere.gouv.fr/en/knowledge-centre/evaluation/evaluation-of-the-measures/increasing-the-speed-limit-to-90-kph-on-certain-departmental-roads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9" y="4316357"/>
            <a:ext cx="1860798" cy="186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41824FD-5CBC-4256-99BD-C980EBFF8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09" y="88384"/>
            <a:ext cx="7780192" cy="614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BBBEC7D-2C5C-4BB9-B20B-30D8B6EDA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0095"/>
            <a:ext cx="10515600" cy="4351338"/>
          </a:xfrm>
        </p:spPr>
        <p:txBody>
          <a:bodyPr/>
          <a:lstStyle/>
          <a:p>
            <a:r>
              <a:rPr lang="fr-FR" dirty="0"/>
              <a:t>Population : 66 million </a:t>
            </a:r>
            <a:r>
              <a:rPr lang="fr-FR" dirty="0" err="1"/>
              <a:t>inhabitants</a:t>
            </a:r>
            <a:endParaRPr lang="fr-FR" dirty="0"/>
          </a:p>
          <a:p>
            <a:r>
              <a:rPr lang="fr-FR" dirty="0"/>
              <a:t>Area : 600.000 km</a:t>
            </a:r>
            <a:r>
              <a:rPr lang="fr-FR" baseline="30000" dirty="0"/>
              <a:t>2</a:t>
            </a:r>
          </a:p>
          <a:p>
            <a:r>
              <a:rPr lang="fr-FR" dirty="0" err="1"/>
              <a:t>Exposure</a:t>
            </a:r>
            <a:r>
              <a:rPr lang="fr-FR" dirty="0"/>
              <a:t> : 606 billion veh.km</a:t>
            </a:r>
          </a:p>
          <a:p>
            <a:r>
              <a:rPr lang="fr-FR" dirty="0"/>
              <a:t>3 700 RT </a:t>
            </a:r>
            <a:r>
              <a:rPr lang="fr-FR" dirty="0" err="1"/>
              <a:t>fatalities</a:t>
            </a:r>
            <a:r>
              <a:rPr lang="fr-FR" dirty="0"/>
              <a:t> </a:t>
            </a:r>
            <a:r>
              <a:rPr lang="fr-FR" dirty="0" smtClean="0"/>
              <a:t>in 2017 </a:t>
            </a:r>
          </a:p>
          <a:p>
            <a:pPr marL="457200" lvl="1" indent="0">
              <a:buNone/>
            </a:pPr>
            <a:r>
              <a:rPr lang="fr-FR" dirty="0" smtClean="0"/>
              <a:t>(</a:t>
            </a:r>
            <a:r>
              <a:rPr lang="fr-FR" dirty="0" err="1" smtClean="0"/>
              <a:t>incl</a:t>
            </a:r>
            <a:r>
              <a:rPr lang="fr-FR" dirty="0" smtClean="0"/>
              <a:t> </a:t>
            </a:r>
            <a:r>
              <a:rPr lang="fr-FR" dirty="0" err="1" smtClean="0"/>
              <a:t>overseas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/>
              <a:t>80% population </a:t>
            </a:r>
            <a:r>
              <a:rPr lang="fr-FR" dirty="0" err="1"/>
              <a:t>lives</a:t>
            </a:r>
            <a:r>
              <a:rPr lang="fr-FR" dirty="0"/>
              <a:t> in </a:t>
            </a:r>
            <a:r>
              <a:rPr lang="fr-FR" dirty="0" err="1"/>
              <a:t>urban</a:t>
            </a:r>
            <a:r>
              <a:rPr lang="fr-FR" dirty="0"/>
              <a:t> </a:t>
            </a:r>
            <a:r>
              <a:rPr lang="fr-FR" dirty="0" smtClean="0"/>
              <a:t>areas</a:t>
            </a:r>
            <a:endParaRPr lang="fr-FR" dirty="0"/>
          </a:p>
          <a:p>
            <a:r>
              <a:rPr lang="fr-FR" dirty="0"/>
              <a:t>63% RT </a:t>
            </a:r>
            <a:r>
              <a:rPr lang="fr-FR" dirty="0" err="1"/>
              <a:t>fatalities</a:t>
            </a:r>
            <a:r>
              <a:rPr lang="fr-FR" dirty="0"/>
              <a:t> on rural network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BDFD976-9978-4477-90D8-E3AFD746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814" y="-75445"/>
            <a:ext cx="10515600" cy="1325563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France at a </a:t>
            </a:r>
            <a:r>
              <a:rPr lang="fr-FR" sz="2000" dirty="0" err="1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glance</a:t>
            </a:r>
            <a:endParaRPr lang="fr-FR" sz="2000" dirty="0">
              <a:solidFill>
                <a:srgbClr val="666699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1CF214-2F19-4675-9700-2168A5688938}"/>
              </a:ext>
            </a:extLst>
          </p:cNvPr>
          <p:cNvSpPr/>
          <p:nvPr/>
        </p:nvSpPr>
        <p:spPr>
          <a:xfrm>
            <a:off x="9024730" y="866567"/>
            <a:ext cx="3061253" cy="1174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Fatalities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the rural network over 5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(2012-2016)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3FDD25-8B41-4A6B-BB9F-4382BCC050B9}"/>
              </a:ext>
            </a:extLst>
          </p:cNvPr>
          <p:cNvSpPr/>
          <p:nvPr/>
        </p:nvSpPr>
        <p:spPr>
          <a:xfrm>
            <a:off x="10290314" y="2055111"/>
            <a:ext cx="1901687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Fewer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25 and 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 and 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100 and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150 and 286</a:t>
            </a:r>
          </a:p>
        </p:txBody>
      </p:sp>
    </p:spTree>
    <p:extLst>
      <p:ext uri="{BB962C8B-B14F-4D97-AF65-F5344CB8AC3E}">
        <p14:creationId xmlns:p14="http://schemas.microsoft.com/office/powerpoint/2010/main" val="30059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47165" y="1135343"/>
            <a:ext cx="10690412" cy="4351338"/>
          </a:xfrm>
        </p:spPr>
        <p:txBody>
          <a:bodyPr>
            <a:normAutofit/>
          </a:bodyPr>
          <a:lstStyle/>
          <a:p>
            <a:r>
              <a:rPr lang="fr-FR" sz="2600" dirty="0" smtClean="0"/>
              <a:t>Speed (FLAM) : 1</a:t>
            </a:r>
            <a:r>
              <a:rPr lang="fr-FR" sz="2600" baseline="30000" dirty="0" smtClean="0"/>
              <a:t>st</a:t>
            </a:r>
            <a:r>
              <a:rPr lang="fr-FR" sz="2600" dirty="0" smtClean="0"/>
              <a:t> </a:t>
            </a:r>
            <a:r>
              <a:rPr lang="fr-FR" sz="2600" dirty="0" err="1" smtClean="0"/>
              <a:t>risk</a:t>
            </a:r>
            <a:r>
              <a:rPr lang="fr-FR" sz="2600" dirty="0" smtClean="0"/>
              <a:t> factor for fatal accidents </a:t>
            </a:r>
            <a:r>
              <a:rPr lang="fr-FR" sz="2600" dirty="0" err="1" smtClean="0"/>
              <a:t>outside</a:t>
            </a:r>
            <a:r>
              <a:rPr lang="fr-FR" sz="2600" dirty="0" smtClean="0"/>
              <a:t> </a:t>
            </a:r>
            <a:r>
              <a:rPr lang="fr-FR" sz="2600" dirty="0" err="1" smtClean="0"/>
              <a:t>built</a:t>
            </a:r>
            <a:r>
              <a:rPr lang="fr-FR" sz="2600" dirty="0" smtClean="0"/>
              <a:t>-up areas (37 %) </a:t>
            </a:r>
          </a:p>
          <a:p>
            <a:r>
              <a:rPr lang="fr-FR" sz="2600" dirty="0" smtClean="0"/>
              <a:t>But : </a:t>
            </a:r>
            <a:r>
              <a:rPr lang="fr-FR" sz="2600" b="1" dirty="0" smtClean="0"/>
              <a:t>speed </a:t>
            </a:r>
            <a:r>
              <a:rPr lang="fr-FR" sz="2600" b="1" dirty="0" err="1" smtClean="0"/>
              <a:t>limit</a:t>
            </a:r>
            <a:r>
              <a:rPr lang="fr-FR" sz="2600" b="1" dirty="0" smtClean="0"/>
              <a:t> change &gt; </a:t>
            </a:r>
            <a:r>
              <a:rPr lang="fr-FR" sz="2600" b="1" dirty="0" err="1" smtClean="0"/>
              <a:t>decrease</a:t>
            </a:r>
            <a:r>
              <a:rPr lang="fr-FR" sz="2600" b="1" dirty="0" smtClean="0"/>
              <a:t> in </a:t>
            </a:r>
            <a:r>
              <a:rPr lang="fr-FR" sz="2600" dirty="0" err="1" smtClean="0"/>
              <a:t>overall</a:t>
            </a:r>
            <a:r>
              <a:rPr lang="fr-FR" sz="2600" dirty="0" smtClean="0"/>
              <a:t> speeds &gt; fatal accidents drop                      							       </a:t>
            </a:r>
            <a:r>
              <a:rPr lang="fr-FR" sz="2600" b="1" u="sng" dirty="0" err="1" smtClean="0"/>
              <a:t>whichever</a:t>
            </a:r>
            <a:r>
              <a:rPr lang="fr-FR" sz="2600" b="1" u="sng" dirty="0" smtClean="0"/>
              <a:t> the </a:t>
            </a:r>
            <a:r>
              <a:rPr lang="fr-FR" sz="2600" b="1" u="sng" dirty="0" err="1" smtClean="0"/>
              <a:t>risk</a:t>
            </a:r>
            <a:r>
              <a:rPr lang="fr-FR" sz="2600" b="1" u="sng" dirty="0" smtClean="0"/>
              <a:t> factor</a:t>
            </a:r>
          </a:p>
          <a:p>
            <a:pPr lvl="1"/>
            <a:endParaRPr lang="fr-FR" sz="800" dirty="0"/>
          </a:p>
          <a:p>
            <a:pPr marL="0" indent="0">
              <a:buNone/>
            </a:pPr>
            <a:r>
              <a:rPr lang="fr-FR" sz="2600" dirty="0" smtClean="0"/>
              <a:t>Dangerous </a:t>
            </a:r>
            <a:r>
              <a:rPr lang="fr-FR" sz="2600" dirty="0" err="1" smtClean="0"/>
              <a:t>roads</a:t>
            </a:r>
            <a:r>
              <a:rPr lang="fr-FR" sz="2600" dirty="0" smtClean="0"/>
              <a:t> are no longer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b="1" dirty="0" err="1" smtClean="0"/>
              <a:t>we</a:t>
            </a:r>
            <a:r>
              <a:rPr lang="fr-FR" sz="2600" b="1" dirty="0" smtClean="0"/>
              <a:t> drivers </a:t>
            </a:r>
            <a:r>
              <a:rPr lang="fr-FR" sz="2600" dirty="0" err="1" smtClean="0"/>
              <a:t>think</a:t>
            </a:r>
            <a:r>
              <a:rPr lang="fr-FR" sz="2600" dirty="0" smtClean="0"/>
              <a:t>. </a:t>
            </a:r>
            <a:r>
              <a:rPr lang="fr-FR" sz="2600" dirty="0" err="1" smtClean="0"/>
              <a:t>Severe</a:t>
            </a:r>
            <a:r>
              <a:rPr lang="fr-FR" sz="2600" dirty="0" smtClean="0"/>
              <a:t> crashes </a:t>
            </a:r>
            <a:r>
              <a:rPr lang="fr-FR" sz="2600" dirty="0" err="1" smtClean="0"/>
              <a:t>occur</a:t>
            </a:r>
            <a:r>
              <a:rPr lang="fr-FR" sz="2600" dirty="0" smtClean="0"/>
              <a:t> :</a:t>
            </a:r>
            <a:endParaRPr lang="fr-FR" sz="2600" dirty="0"/>
          </a:p>
          <a:p>
            <a:pPr lvl="1"/>
            <a:r>
              <a:rPr lang="fr-FR" b="1" dirty="0" err="1" smtClean="0"/>
              <a:t>where</a:t>
            </a:r>
            <a:r>
              <a:rPr lang="fr-FR" b="1" dirty="0" smtClean="0"/>
              <a:t> the </a:t>
            </a:r>
            <a:r>
              <a:rPr lang="fr-FR" b="1" dirty="0" err="1" smtClean="0"/>
              <a:t>traffic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(main network)</a:t>
            </a:r>
          </a:p>
          <a:p>
            <a:pPr lvl="1"/>
            <a:r>
              <a:rPr lang="fr-FR" dirty="0" err="1" smtClean="0"/>
              <a:t>with</a:t>
            </a:r>
            <a:r>
              <a:rPr lang="fr-FR" dirty="0" smtClean="0"/>
              <a:t> free-flow speeds (</a:t>
            </a:r>
            <a:r>
              <a:rPr lang="fr-FR" dirty="0" err="1" smtClean="0"/>
              <a:t>away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traffic</a:t>
            </a:r>
            <a:r>
              <a:rPr lang="fr-FR" dirty="0" smtClean="0"/>
              <a:t> jam)</a:t>
            </a:r>
          </a:p>
          <a:p>
            <a:pPr lvl="1"/>
            <a:r>
              <a:rPr lang="fr-FR" dirty="0" err="1"/>
              <a:t>w</a:t>
            </a:r>
            <a:r>
              <a:rPr lang="fr-FR" dirty="0" err="1" smtClean="0"/>
              <a:t>ithout</a:t>
            </a:r>
            <a:r>
              <a:rPr lang="fr-FR" dirty="0" smtClean="0"/>
              <a:t> central </a:t>
            </a:r>
            <a:r>
              <a:rPr lang="fr-FR" dirty="0" err="1" smtClean="0"/>
              <a:t>reserve</a:t>
            </a:r>
            <a:r>
              <a:rPr lang="fr-FR" dirty="0" smtClean="0"/>
              <a:t> </a:t>
            </a:r>
            <a:r>
              <a:rPr lang="fr-FR" dirty="0" err="1" smtClean="0"/>
              <a:t>separation</a:t>
            </a:r>
            <a:r>
              <a:rPr lang="fr-FR" dirty="0" smtClean="0"/>
              <a:t>, road </a:t>
            </a:r>
            <a:r>
              <a:rPr lang="fr-FR" dirty="0" err="1" smtClean="0"/>
              <a:t>users</a:t>
            </a:r>
            <a:r>
              <a:rPr lang="fr-FR" dirty="0" smtClean="0"/>
              <a:t> </a:t>
            </a:r>
            <a:r>
              <a:rPr lang="fr-FR" dirty="0" err="1" smtClean="0"/>
              <a:t>separation</a:t>
            </a:r>
            <a:r>
              <a:rPr lang="fr-FR" dirty="0" smtClean="0"/>
              <a:t>, grade-</a:t>
            </a:r>
            <a:r>
              <a:rPr lang="fr-FR" dirty="0" err="1" smtClean="0"/>
              <a:t>separated</a:t>
            </a:r>
            <a:r>
              <a:rPr lang="fr-FR" dirty="0" smtClean="0"/>
              <a:t> </a:t>
            </a:r>
            <a:r>
              <a:rPr lang="fr-FR" dirty="0" err="1" smtClean="0"/>
              <a:t>crossings</a:t>
            </a:r>
            <a:r>
              <a:rPr lang="fr-FR" dirty="0" smtClean="0"/>
              <a:t> (single </a:t>
            </a:r>
            <a:r>
              <a:rPr lang="fr-FR" dirty="0" err="1" smtClean="0"/>
              <a:t>carriageways</a:t>
            </a:r>
            <a:r>
              <a:rPr lang="fr-FR" dirty="0" smtClean="0"/>
              <a:t>)</a:t>
            </a:r>
          </a:p>
        </p:txBody>
      </p:sp>
      <p:pic>
        <p:nvPicPr>
          <p:cNvPr id="4" name="Imag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799" y="0"/>
            <a:ext cx="1970201" cy="51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8932281C-DB75-4AED-968A-8B26168563F8}"/>
              </a:ext>
            </a:extLst>
          </p:cNvPr>
          <p:cNvSpPr txBox="1">
            <a:spLocks/>
          </p:cNvSpPr>
          <p:nvPr/>
        </p:nvSpPr>
        <p:spPr>
          <a:xfrm>
            <a:off x="4096870" y="5169365"/>
            <a:ext cx="7700682" cy="201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More info on ONISR </a:t>
            </a:r>
            <a:r>
              <a:rPr lang="fr-FR" sz="2000" b="1" dirty="0" err="1" smtClean="0">
                <a:solidFill>
                  <a:srgbClr val="002060"/>
                </a:solidFill>
              </a:rPr>
              <a:t>website</a:t>
            </a:r>
            <a:r>
              <a:rPr lang="fr-FR" sz="2000" b="1" dirty="0" smtClean="0">
                <a:solidFill>
                  <a:srgbClr val="002060"/>
                </a:solidFill>
              </a:rPr>
              <a:t> :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002060"/>
                </a:solidFill>
              </a:rPr>
              <a:t>https://www.onisr.securite-routiere.interieur.gouv.fr/en/knowledge-centre/evaluation/evaluation-of-the-measures/80-kmh-speed-limit-on-rural-single-carriageways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1305813" y="310469"/>
            <a:ext cx="10491739" cy="531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As a conclusion, speed 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is</a:t>
            </a:r>
            <a:r>
              <a:rPr lang="fr-FR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not 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like</a:t>
            </a:r>
            <a:r>
              <a:rPr lang="fr-FR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any</a:t>
            </a:r>
            <a:r>
              <a:rPr lang="fr-FR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other</a:t>
            </a:r>
            <a:r>
              <a:rPr lang="fr-FR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factor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28" y="5047129"/>
            <a:ext cx="3529467" cy="11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11139" y="419078"/>
            <a:ext cx="56161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588"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91"/>
              </a:spcBef>
              <a:buSzPct val="80000"/>
            </a:pPr>
            <a:r>
              <a:rPr lang="fr-FR" altLang="fr-FR" sz="2000" dirty="0">
                <a:solidFill>
                  <a:srgbClr val="666699"/>
                </a:solidFill>
                <a:ea typeface="+mj-ea"/>
                <a:cs typeface="Times New Roman" pitchFamily="18" charset="0"/>
              </a:rPr>
              <a:t>More information on </a:t>
            </a:r>
            <a:r>
              <a:rPr lang="fr-FR" altLang="fr-FR" sz="2000" dirty="0" err="1">
                <a:solidFill>
                  <a:srgbClr val="666699"/>
                </a:solidFill>
                <a:ea typeface="+mj-ea"/>
                <a:cs typeface="Times New Roman" pitchFamily="18" charset="0"/>
              </a:rPr>
              <a:t>our</a:t>
            </a:r>
            <a:r>
              <a:rPr lang="fr-FR" altLang="fr-FR" sz="2000" dirty="0">
                <a:solidFill>
                  <a:srgbClr val="666699"/>
                </a:solidFill>
                <a:ea typeface="+mj-ea"/>
                <a:cs typeface="Times New Roman" pitchFamily="18" charset="0"/>
              </a:rPr>
              <a:t> </a:t>
            </a:r>
            <a:r>
              <a:rPr lang="fr-FR" altLang="fr-FR" sz="2000" dirty="0" err="1">
                <a:solidFill>
                  <a:srgbClr val="666699"/>
                </a:solidFill>
                <a:ea typeface="+mj-ea"/>
                <a:cs typeface="Times New Roman" pitchFamily="18" charset="0"/>
              </a:rPr>
              <a:t>website</a:t>
            </a:r>
            <a:endParaRPr lang="fr-FR" altLang="fr-FR" sz="2000" dirty="0">
              <a:solidFill>
                <a:srgbClr val="666699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245659" y="736494"/>
            <a:ext cx="1047779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defTabSz="798513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79388" indent="-190500" defTabSz="798513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58775" indent="-261938" defTabSz="798513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538163" defTabSz="7985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98513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985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985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985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985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3" algn="ctr" eaLnBrk="1" fontAlgn="ctr" hangingPunct="1">
              <a:buClrTx/>
              <a:buSzTx/>
              <a:buFontTx/>
              <a:buNone/>
            </a:pPr>
            <a:r>
              <a:rPr lang="fr-FR" altLang="fr-F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https://www.onisr.securite-routiere.gouv.fr/en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70870" y="4715234"/>
            <a:ext cx="61206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588"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891"/>
              </a:spcBef>
              <a:buSzPct val="80000"/>
            </a:pPr>
            <a:r>
              <a:rPr lang="fr-FR" altLang="fr-FR" sz="2000" dirty="0" err="1">
                <a:solidFill>
                  <a:srgbClr val="666699"/>
                </a:solidFill>
                <a:latin typeface="+mj-lt"/>
              </a:rPr>
              <a:t>Websites</a:t>
            </a:r>
            <a:r>
              <a:rPr lang="fr-FR" altLang="fr-FR" sz="2000" dirty="0">
                <a:solidFill>
                  <a:srgbClr val="666699"/>
                </a:solidFill>
                <a:latin typeface="+mj-lt"/>
              </a:rPr>
              <a:t> to compare countries performance :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684" y="5123589"/>
            <a:ext cx="8774933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defTabSz="798513"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79388" indent="-190500" defTabSz="798513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58775" indent="-261938" defTabSz="798513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538163" defTabSz="7985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98513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985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985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985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985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3" eaLnBrk="1" fontAlgn="ctr" hangingPunct="1"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OECD – ITF – IRTAD : https://www.itf-oecd.org/IRTAD</a:t>
            </a:r>
          </a:p>
          <a:p>
            <a:pPr lvl="3" eaLnBrk="1" fontAlgn="ctr" hangingPunct="1"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WHO : https://www.who.int/publications/i/item/9789241565684</a:t>
            </a:r>
          </a:p>
          <a:p>
            <a:pPr lvl="3" eaLnBrk="1" fontAlgn="ctr" hangingPunct="1">
              <a:buClrTx/>
              <a:buSzTx/>
              <a:buFontTx/>
              <a:buNone/>
            </a:pPr>
            <a:r>
              <a:rPr lang="fr-FR" altLang="fr-FR" sz="1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European</a:t>
            </a:r>
            <a:r>
              <a:rPr lang="fr-FR" altLang="fr-FR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commission : https://road-safety.transport.ec.europa.eu/statistics-and-analysis_en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97" y="249566"/>
            <a:ext cx="1248334" cy="124833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75" y="2811687"/>
            <a:ext cx="1356742" cy="135674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029" y="1523999"/>
            <a:ext cx="6398669" cy="3040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04" y="1523999"/>
            <a:ext cx="2156864" cy="30405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337" y="4590730"/>
            <a:ext cx="1618553" cy="159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9CD6280-7B29-406F-8CF1-9AA2BC932FC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74649" y="1252537"/>
          <a:ext cx="11592064" cy="5699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46638">
                  <a:extLst>
                    <a:ext uri="{9D8B030D-6E8A-4147-A177-3AD203B41FA5}">
                      <a16:colId xmlns:a16="http://schemas.microsoft.com/office/drawing/2014/main" val="1674553996"/>
                    </a:ext>
                  </a:extLst>
                </a:gridCol>
                <a:gridCol w="5645426">
                  <a:extLst>
                    <a:ext uri="{9D8B030D-6E8A-4147-A177-3AD203B41FA5}">
                      <a16:colId xmlns:a16="http://schemas.microsoft.com/office/drawing/2014/main" val="3678322365"/>
                    </a:ext>
                  </a:extLst>
                </a:gridCol>
              </a:tblGrid>
              <a:tr h="4194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 err="1"/>
                        <a:t>Political</a:t>
                      </a:r>
                      <a:r>
                        <a:rPr lang="fr-FR" sz="2600" dirty="0"/>
                        <a:t> timeline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President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 François HOLLANDE 2012-2017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dirty="0" err="1"/>
                        <a:t>November</a:t>
                      </a:r>
                      <a:r>
                        <a:rPr lang="fr-FR" altLang="fr-FR" dirty="0"/>
                        <a:t> 2012 : 2020 </a:t>
                      </a:r>
                      <a:r>
                        <a:rPr lang="fr-FR" altLang="fr-FR" dirty="0" err="1"/>
                        <a:t>target</a:t>
                      </a:r>
                      <a:r>
                        <a:rPr lang="fr-FR" altLang="fr-FR" dirty="0"/>
                        <a:t> (to </a:t>
                      </a:r>
                      <a:r>
                        <a:rPr lang="fr-FR" altLang="fr-FR" dirty="0" err="1"/>
                        <a:t>reduce</a:t>
                      </a:r>
                      <a:r>
                        <a:rPr lang="fr-FR" altLang="fr-FR" dirty="0"/>
                        <a:t> </a:t>
                      </a:r>
                      <a:r>
                        <a:rPr lang="fr-FR" altLang="fr-FR" dirty="0" err="1"/>
                        <a:t>fatalities</a:t>
                      </a:r>
                      <a:r>
                        <a:rPr lang="fr-FR" altLang="fr-FR" dirty="0"/>
                        <a:t> by 50%) set by </a:t>
                      </a:r>
                      <a:r>
                        <a:rPr lang="fr-FR" altLang="fr-FR" dirty="0" err="1"/>
                        <a:t>Minister</a:t>
                      </a:r>
                      <a:r>
                        <a:rPr lang="fr-FR" altLang="fr-FR" dirty="0"/>
                        <a:t> of </a:t>
                      </a:r>
                      <a:r>
                        <a:rPr lang="fr-FR" altLang="fr-FR" dirty="0" err="1"/>
                        <a:t>Interior</a:t>
                      </a:r>
                      <a:endParaRPr lang="fr-FR" alt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dirty="0"/>
                        <a:t>June 2014 : </a:t>
                      </a:r>
                      <a:r>
                        <a:rPr lang="fr-FR" altLang="fr-FR" b="0" dirty="0"/>
                        <a:t>National road </a:t>
                      </a:r>
                      <a:r>
                        <a:rPr lang="fr-FR" altLang="fr-FR" b="0" dirty="0" err="1"/>
                        <a:t>safety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council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advises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government</a:t>
                      </a:r>
                      <a:r>
                        <a:rPr lang="fr-FR" altLang="fr-FR" b="0" dirty="0"/>
                        <a:t> to </a:t>
                      </a:r>
                      <a:r>
                        <a:rPr lang="fr-FR" altLang="fr-FR" b="0" dirty="0" err="1"/>
                        <a:t>experiment</a:t>
                      </a:r>
                      <a:r>
                        <a:rPr lang="fr-FR" altLang="fr-FR" b="0" dirty="0"/>
                        <a:t> a </a:t>
                      </a:r>
                      <a:r>
                        <a:rPr lang="fr-FR" altLang="fr-FR" b="0" dirty="0" err="1"/>
                        <a:t>reduced</a:t>
                      </a:r>
                      <a:r>
                        <a:rPr lang="fr-FR" altLang="fr-FR" b="0" dirty="0"/>
                        <a:t> speed </a:t>
                      </a:r>
                      <a:r>
                        <a:rPr lang="fr-FR" altLang="fr-FR" b="0" dirty="0" err="1"/>
                        <a:t>limit</a:t>
                      </a:r>
                      <a:r>
                        <a:rPr lang="fr-FR" altLang="fr-FR" b="0" dirty="0"/>
                        <a:t> of 80km/h on rural network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dirty="0"/>
                        <a:t>July 2015 to July 2017 : </a:t>
                      </a:r>
                      <a:r>
                        <a:rPr lang="fr-FR" altLang="fr-FR" b="0" dirty="0" err="1"/>
                        <a:t>experiment</a:t>
                      </a:r>
                      <a:r>
                        <a:rPr lang="fr-FR" altLang="fr-FR" b="0" dirty="0"/>
                        <a:t> on 80km of </a:t>
                      </a:r>
                      <a:r>
                        <a:rPr lang="fr-FR" altLang="fr-FR" b="0" dirty="0" err="1"/>
                        <a:t>trunk</a:t>
                      </a:r>
                      <a:r>
                        <a:rPr lang="fr-FR" altLang="fr-FR" b="0" dirty="0"/>
                        <a:t> road network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b="1" dirty="0" err="1">
                          <a:solidFill>
                            <a:srgbClr val="FF0000"/>
                          </a:solidFill>
                        </a:rPr>
                        <a:t>President</a:t>
                      </a:r>
                      <a:r>
                        <a:rPr lang="fr-FR" altLang="fr-FR" b="1" dirty="0">
                          <a:solidFill>
                            <a:srgbClr val="FF0000"/>
                          </a:solidFill>
                        </a:rPr>
                        <a:t> Emmanuel MACRON 2017-2022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dirty="0" err="1"/>
                        <a:t>December</a:t>
                      </a:r>
                      <a:r>
                        <a:rPr lang="fr-FR" altLang="fr-FR" dirty="0"/>
                        <a:t> 2017 :</a:t>
                      </a:r>
                      <a:r>
                        <a:rPr lang="fr-FR" altLang="fr-FR" b="0" dirty="0"/>
                        <a:t> Prime </a:t>
                      </a:r>
                      <a:r>
                        <a:rPr lang="fr-FR" altLang="fr-FR" b="0" dirty="0" err="1"/>
                        <a:t>Minister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says</a:t>
                      </a:r>
                      <a:r>
                        <a:rPr lang="fr-FR" altLang="fr-FR" b="0" dirty="0"/>
                        <a:t> in the media </a:t>
                      </a:r>
                      <a:r>
                        <a:rPr lang="fr-FR" altLang="fr-FR" b="0" dirty="0" err="1"/>
                        <a:t>that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from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his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personal</a:t>
                      </a:r>
                      <a:r>
                        <a:rPr lang="fr-FR" altLang="fr-FR" b="0" dirty="0"/>
                        <a:t> perspective </a:t>
                      </a:r>
                      <a:r>
                        <a:rPr lang="fr-FR" altLang="fr-FR" b="0" dirty="0" err="1"/>
                        <a:t>we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should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decrease</a:t>
                      </a:r>
                      <a:r>
                        <a:rPr lang="fr-FR" altLang="fr-FR" b="0" dirty="0"/>
                        <a:t> the speed </a:t>
                      </a:r>
                      <a:r>
                        <a:rPr lang="fr-FR" altLang="fr-FR" b="0" dirty="0" err="1"/>
                        <a:t>limit</a:t>
                      </a:r>
                      <a:r>
                        <a:rPr lang="fr-FR" altLang="fr-FR" b="0" dirty="0"/>
                        <a:t> to 80 km/h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dirty="0"/>
                        <a:t>9 </a:t>
                      </a:r>
                      <a:r>
                        <a:rPr lang="fr-FR" altLang="fr-FR" dirty="0" err="1"/>
                        <a:t>January</a:t>
                      </a:r>
                      <a:r>
                        <a:rPr lang="fr-FR" altLang="fr-FR" dirty="0"/>
                        <a:t> 2018 :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Interministerial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committee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chaired</a:t>
                      </a:r>
                      <a:r>
                        <a:rPr lang="fr-FR" altLang="fr-FR" b="0" dirty="0"/>
                        <a:t> by Prime </a:t>
                      </a:r>
                      <a:r>
                        <a:rPr lang="fr-FR" altLang="fr-FR" b="0" dirty="0" err="1"/>
                        <a:t>Minister</a:t>
                      </a:r>
                      <a:r>
                        <a:rPr lang="fr-FR" altLang="fr-FR" b="0" dirty="0"/>
                        <a:t> Edouard Philippe </a:t>
                      </a:r>
                      <a:r>
                        <a:rPr lang="fr-FR" altLang="fr-FR" b="0" dirty="0" err="1"/>
                        <a:t>announces</a:t>
                      </a:r>
                      <a:r>
                        <a:rPr lang="fr-FR" altLang="fr-FR" b="0" dirty="0"/>
                        <a:t> 18 new </a:t>
                      </a:r>
                      <a:r>
                        <a:rPr lang="fr-FR" altLang="fr-FR" b="0" dirty="0" err="1"/>
                        <a:t>measures</a:t>
                      </a:r>
                      <a:r>
                        <a:rPr lang="fr-FR" altLang="fr-FR" b="0" dirty="0"/>
                        <a:t>.        </a:t>
                      </a:r>
                      <a:endParaRPr lang="fr-FR" altLang="fr-FR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600" baseline="0" dirty="0"/>
                        <a:t>Scientific timeline</a:t>
                      </a:r>
                    </a:p>
                    <a:p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dirty="0"/>
                        <a:t>2012-2014 : </a:t>
                      </a:r>
                      <a:r>
                        <a:rPr lang="fr-FR" altLang="fr-FR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Cerema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study</a:t>
                      </a:r>
                      <a:r>
                        <a:rPr lang="fr-FR" altLang="fr-FR" b="0" dirty="0"/>
                        <a:t> on road accidents </a:t>
                      </a:r>
                      <a:r>
                        <a:rPr lang="fr-FR" altLang="fr-FR" b="0" dirty="0" err="1"/>
                        <a:t>according</a:t>
                      </a:r>
                      <a:r>
                        <a:rPr lang="fr-FR" altLang="fr-FR" b="0" dirty="0"/>
                        <a:t> to the type of rural network (</a:t>
                      </a:r>
                      <a:r>
                        <a:rPr lang="fr-FR" altLang="fr-FR" b="1" dirty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fr-FR" altLang="fr-FR" b="1" dirty="0" err="1">
                          <a:solidFill>
                            <a:srgbClr val="FF0000"/>
                          </a:solidFill>
                        </a:rPr>
                        <a:t>counties</a:t>
                      </a:r>
                      <a:r>
                        <a:rPr lang="fr-FR" altLang="fr-FR" b="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dirty="0" err="1"/>
                        <a:t>November</a:t>
                      </a:r>
                      <a:r>
                        <a:rPr lang="fr-FR" altLang="fr-FR" dirty="0"/>
                        <a:t> 2013 : </a:t>
                      </a:r>
                      <a:r>
                        <a:rPr lang="fr-FR" altLang="fr-FR" b="0" dirty="0"/>
                        <a:t>National road </a:t>
                      </a:r>
                      <a:r>
                        <a:rPr lang="fr-FR" altLang="fr-FR" b="0" dirty="0" err="1"/>
                        <a:t>safety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council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EXPERT COMMITTEE </a:t>
                      </a:r>
                      <a:r>
                        <a:rPr lang="fr-FR" altLang="fr-FR" b="0" dirty="0" err="1"/>
                        <a:t>recommends</a:t>
                      </a:r>
                      <a:r>
                        <a:rPr lang="fr-FR" altLang="fr-FR" b="0" dirty="0"/>
                        <a:t> key </a:t>
                      </a:r>
                      <a:r>
                        <a:rPr lang="fr-FR" altLang="fr-FR" b="0" dirty="0" err="1"/>
                        <a:t>measures</a:t>
                      </a:r>
                      <a:r>
                        <a:rPr lang="fr-FR" altLang="fr-FR" b="0" dirty="0"/>
                        <a:t> to </a:t>
                      </a:r>
                      <a:r>
                        <a:rPr lang="fr-FR" altLang="fr-FR" b="0" dirty="0" err="1"/>
                        <a:t>meet</a:t>
                      </a:r>
                      <a:r>
                        <a:rPr lang="fr-FR" altLang="fr-FR" b="0" dirty="0"/>
                        <a:t> the </a:t>
                      </a:r>
                      <a:r>
                        <a:rPr lang="fr-FR" altLang="fr-FR" b="0" dirty="0" err="1"/>
                        <a:t>target</a:t>
                      </a:r>
                      <a:r>
                        <a:rPr lang="fr-FR" altLang="fr-FR" b="0" dirty="0"/>
                        <a:t>. </a:t>
                      </a:r>
                      <a:r>
                        <a:rPr lang="fr-FR" altLang="fr-FR" b="1" dirty="0"/>
                        <a:t>300 to 400 </a:t>
                      </a:r>
                      <a:r>
                        <a:rPr lang="fr-FR" altLang="fr-FR" b="1" dirty="0" err="1"/>
                        <a:t>lives</a:t>
                      </a:r>
                      <a:r>
                        <a:rPr lang="fr-FR" altLang="fr-FR" b="1" dirty="0"/>
                        <a:t> to </a:t>
                      </a:r>
                      <a:r>
                        <a:rPr lang="fr-FR" altLang="fr-FR" b="1" dirty="0" err="1"/>
                        <a:t>be</a:t>
                      </a:r>
                      <a:r>
                        <a:rPr lang="fr-FR" altLang="fr-FR" b="1" dirty="0"/>
                        <a:t> </a:t>
                      </a:r>
                      <a:r>
                        <a:rPr lang="fr-FR" altLang="fr-FR" b="1" dirty="0" err="1"/>
                        <a:t>saved</a:t>
                      </a:r>
                      <a:r>
                        <a:rPr lang="fr-FR" altLang="fr-FR" b="1" dirty="0"/>
                        <a:t> per </a:t>
                      </a:r>
                      <a:r>
                        <a:rPr lang="fr-FR" altLang="fr-FR" b="1" dirty="0" err="1"/>
                        <a:t>year</a:t>
                      </a:r>
                      <a:r>
                        <a:rPr lang="fr-FR" altLang="fr-FR" b="1" dirty="0"/>
                        <a:t> </a:t>
                      </a:r>
                      <a:r>
                        <a:rPr lang="fr-FR" altLang="fr-FR" b="0" dirty="0" err="1"/>
                        <a:t>with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lowering</a:t>
                      </a:r>
                      <a:r>
                        <a:rPr lang="fr-FR" altLang="fr-FR" b="0" dirty="0"/>
                        <a:t> the speed </a:t>
                      </a:r>
                      <a:r>
                        <a:rPr lang="fr-FR" altLang="fr-FR" b="0" dirty="0" err="1"/>
                        <a:t>limit</a:t>
                      </a:r>
                      <a:r>
                        <a:rPr lang="fr-FR" altLang="fr-FR" b="0" dirty="0"/>
                        <a:t> on rural </a:t>
                      </a:r>
                      <a:r>
                        <a:rPr lang="fr-FR" altLang="fr-FR" b="0" dirty="0" err="1"/>
                        <a:t>roads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from</a:t>
                      </a:r>
                      <a:r>
                        <a:rPr lang="fr-FR" altLang="fr-FR" b="0" dirty="0"/>
                        <a:t> 90 to 80 km/h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b="1" dirty="0"/>
                        <a:t>2013-2015 : </a:t>
                      </a:r>
                      <a:r>
                        <a:rPr lang="fr-FR" altLang="fr-FR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Cerema</a:t>
                      </a:r>
                      <a:r>
                        <a:rPr lang="fr-FR" altLang="fr-FR" b="0" dirty="0"/>
                        <a:t> questionnaire to County </a:t>
                      </a:r>
                      <a:r>
                        <a:rPr lang="fr-FR" altLang="fr-FR" b="0" dirty="0" err="1"/>
                        <a:t>Councils</a:t>
                      </a:r>
                      <a:r>
                        <a:rPr lang="fr-FR" altLang="fr-FR" b="0" dirty="0"/>
                        <a:t> about </a:t>
                      </a:r>
                      <a:r>
                        <a:rPr lang="fr-FR" altLang="fr-FR" b="0" dirty="0" err="1"/>
                        <a:t>traffic</a:t>
                      </a:r>
                      <a:r>
                        <a:rPr lang="fr-FR" altLang="fr-FR" b="0" dirty="0"/>
                        <a:t> and accidents </a:t>
                      </a:r>
                      <a:r>
                        <a:rPr lang="fr-FR" altLang="fr-FR" b="0" dirty="0" err="1"/>
                        <a:t>according</a:t>
                      </a:r>
                      <a:r>
                        <a:rPr lang="fr-FR" altLang="fr-FR" b="0" dirty="0"/>
                        <a:t> to the type of rural network (</a:t>
                      </a:r>
                      <a:r>
                        <a:rPr lang="fr-FR" altLang="fr-FR" b="1" dirty="0">
                          <a:solidFill>
                            <a:srgbClr val="FF0000"/>
                          </a:solidFill>
                        </a:rPr>
                        <a:t>9 </a:t>
                      </a:r>
                      <a:r>
                        <a:rPr lang="fr-FR" altLang="fr-FR" b="1" dirty="0" err="1">
                          <a:solidFill>
                            <a:srgbClr val="FF0000"/>
                          </a:solidFill>
                        </a:rPr>
                        <a:t>counties</a:t>
                      </a:r>
                      <a:r>
                        <a:rPr lang="fr-FR" altLang="fr-FR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altLang="fr-FR" b="0" dirty="0" err="1"/>
                        <a:t>with</a:t>
                      </a:r>
                      <a:r>
                        <a:rPr lang="fr-FR" altLang="fr-FR" b="0" dirty="0"/>
                        <a:t> full </a:t>
                      </a:r>
                      <a:r>
                        <a:rPr lang="fr-FR" altLang="fr-FR" b="0" dirty="0" err="1"/>
                        <a:t>reply</a:t>
                      </a:r>
                      <a:r>
                        <a:rPr lang="fr-FR" altLang="fr-FR" b="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b="1" dirty="0"/>
                        <a:t>2015-2017 : </a:t>
                      </a:r>
                      <a:r>
                        <a:rPr lang="fr-FR" altLang="fr-FR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Cerema</a:t>
                      </a:r>
                      <a:r>
                        <a:rPr lang="fr-FR" altLang="fr-FR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altLang="fr-FR" b="0" dirty="0" err="1"/>
                        <a:t>traffic</a:t>
                      </a:r>
                      <a:r>
                        <a:rPr lang="fr-FR" altLang="fr-FR" b="0" dirty="0"/>
                        <a:t> observations on </a:t>
                      </a:r>
                      <a:r>
                        <a:rPr lang="fr-FR" altLang="fr-FR" b="0" dirty="0" err="1"/>
                        <a:t>experiment</a:t>
                      </a:r>
                      <a:endParaRPr lang="fr-FR" altLang="fr-FR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b="1" dirty="0"/>
                        <a:t>2017 : </a:t>
                      </a:r>
                      <a:r>
                        <a:rPr lang="fr-FR" altLang="fr-FR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ETSC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i="1" dirty="0" err="1"/>
                        <a:t>Reducing</a:t>
                      </a:r>
                      <a:r>
                        <a:rPr lang="fr-FR" altLang="fr-FR" b="0" i="1" dirty="0"/>
                        <a:t> </a:t>
                      </a:r>
                      <a:r>
                        <a:rPr lang="fr-FR" altLang="fr-FR" b="0" i="1" dirty="0" err="1"/>
                        <a:t>deaths</a:t>
                      </a:r>
                      <a:r>
                        <a:rPr lang="fr-FR" altLang="fr-FR" b="0" i="1" dirty="0"/>
                        <a:t> in single </a:t>
                      </a:r>
                      <a:r>
                        <a:rPr lang="fr-FR" altLang="fr-FR" b="0" i="1" dirty="0" err="1"/>
                        <a:t>vehicle</a:t>
                      </a:r>
                      <a:r>
                        <a:rPr lang="fr-FR" altLang="fr-FR" b="0" i="1" dirty="0"/>
                        <a:t> collisions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b="1" dirty="0"/>
                        <a:t>2016-2018 : </a:t>
                      </a:r>
                      <a:r>
                        <a:rPr lang="fr-FR" altLang="fr-FR" b="0" dirty="0"/>
                        <a:t>Socio-</a:t>
                      </a:r>
                      <a:r>
                        <a:rPr lang="fr-FR" altLang="fr-FR" b="0" dirty="0" err="1"/>
                        <a:t>eco</a:t>
                      </a:r>
                      <a:r>
                        <a:rPr lang="fr-FR" altLang="fr-FR" b="0" dirty="0"/>
                        <a:t> impact of a 10km/h speed </a:t>
                      </a:r>
                      <a:r>
                        <a:rPr lang="fr-FR" altLang="fr-FR" b="0" dirty="0" err="1"/>
                        <a:t>limit</a:t>
                      </a:r>
                      <a:r>
                        <a:rPr lang="fr-FR" altLang="fr-FR" b="0" dirty="0"/>
                        <a:t> </a:t>
                      </a:r>
                      <a:r>
                        <a:rPr lang="fr-FR" altLang="fr-FR" b="0" dirty="0" err="1"/>
                        <a:t>reduction</a:t>
                      </a:r>
                      <a:r>
                        <a:rPr lang="fr-FR" altLang="fr-FR" b="0" dirty="0"/>
                        <a:t> on all networks (</a:t>
                      </a:r>
                      <a:r>
                        <a:rPr lang="fr-FR" altLang="fr-FR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 Transport </a:t>
                      </a:r>
                      <a:r>
                        <a:rPr lang="fr-FR" altLang="fr-FR" b="0" dirty="0" err="1"/>
                        <a:t>eco</a:t>
                      </a:r>
                      <a:r>
                        <a:rPr lang="fr-FR" altLang="fr-FR" b="0" dirty="0"/>
                        <a:t> experts).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b="1" dirty="0"/>
                        <a:t>Jan-April 2018 : </a:t>
                      </a:r>
                      <a:r>
                        <a:rPr lang="fr-FR" altLang="fr-FR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ONISR</a:t>
                      </a:r>
                      <a:r>
                        <a:rPr lang="fr-FR" altLang="fr-FR" b="0" dirty="0"/>
                        <a:t> questionnaire to </a:t>
                      </a:r>
                      <a:r>
                        <a:rPr lang="fr-FR" altLang="fr-FR" b="1" dirty="0">
                          <a:solidFill>
                            <a:srgbClr val="FF0000"/>
                          </a:solidFill>
                        </a:rPr>
                        <a:t>100 </a:t>
                      </a:r>
                      <a:r>
                        <a:rPr lang="fr-FR" altLang="fr-FR" b="1" dirty="0" err="1">
                          <a:solidFill>
                            <a:srgbClr val="FF0000"/>
                          </a:solidFill>
                        </a:rPr>
                        <a:t>Prefects</a:t>
                      </a:r>
                      <a:r>
                        <a:rPr lang="fr-FR" altLang="fr-FR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altLang="fr-FR" b="0" dirty="0"/>
                        <a:t>on accidents </a:t>
                      </a:r>
                      <a:r>
                        <a:rPr lang="fr-FR" altLang="fr-FR" b="0" dirty="0" err="1"/>
                        <a:t>according</a:t>
                      </a:r>
                      <a:r>
                        <a:rPr lang="fr-FR" altLang="fr-FR" b="0" dirty="0"/>
                        <a:t> to the type of rural network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b="1" dirty="0"/>
                        <a:t>2018 : </a:t>
                      </a:r>
                      <a:r>
                        <a:rPr lang="fr-FR" altLang="fr-FR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IRTAD</a:t>
                      </a:r>
                      <a:r>
                        <a:rPr lang="fr-FR" altLang="fr-FR" b="0" dirty="0"/>
                        <a:t> report on </a:t>
                      </a:r>
                      <a:r>
                        <a:rPr lang="fr-FR" altLang="fr-FR" b="0" i="1" dirty="0"/>
                        <a:t>Speed and crash </a:t>
                      </a:r>
                      <a:r>
                        <a:rPr lang="fr-FR" altLang="fr-FR" b="0" i="1" dirty="0" err="1"/>
                        <a:t>risk</a:t>
                      </a:r>
                      <a:endParaRPr lang="fr-FR" altLang="fr-FR" b="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b="0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74800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8B75D47B-3F63-4070-ACC2-634C4F67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814" y="-107339"/>
            <a:ext cx="10515600" cy="1325563"/>
          </a:xfrm>
        </p:spPr>
        <p:txBody>
          <a:bodyPr>
            <a:normAutofit/>
          </a:bodyPr>
          <a:lstStyle/>
          <a:p>
            <a:r>
              <a:rPr lang="fr-FR" sz="2000" dirty="0" err="1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Historical</a:t>
            </a:r>
            <a:r>
              <a:rPr lang="fr-FR" sz="2000" dirty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background for the speed </a:t>
            </a:r>
            <a:r>
              <a:rPr lang="fr-FR" sz="2000" dirty="0" err="1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limit</a:t>
            </a:r>
            <a:r>
              <a:rPr lang="fr-FR" sz="2000" dirty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reduction</a:t>
            </a:r>
            <a:endParaRPr lang="fr-FR" sz="2000" dirty="0">
              <a:solidFill>
                <a:srgbClr val="666699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5" name="Picture 7" descr="Résultat de recherche d'images pour &quot;expérimentation 80&quot;">
            <a:extLst>
              <a:ext uri="{FF2B5EF4-FFF2-40B4-BE49-F238E27FC236}">
                <a16:creationId xmlns:a16="http://schemas.microsoft.com/office/drawing/2014/main" id="{280CF7E6-83DC-45B5-849C-D3CFD6CCF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165" y="7650"/>
            <a:ext cx="2040835" cy="12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DDB1FCEA-76C9-48A3-8C53-FD425F138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388" y="1252537"/>
            <a:ext cx="1838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http://www.securite-routiere.gouv.fr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B899B8-EB71-4BD8-8FE8-EF214B544299}"/>
              </a:ext>
            </a:extLst>
          </p:cNvPr>
          <p:cNvSpPr/>
          <p:nvPr/>
        </p:nvSpPr>
        <p:spPr>
          <a:xfrm>
            <a:off x="4108174" y="6400798"/>
            <a:ext cx="4465983" cy="397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80km/h has been in force </a:t>
            </a:r>
            <a:r>
              <a:rPr kumimoji="0" lang="fr-FR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1st July 2018</a:t>
            </a:r>
          </a:p>
        </p:txBody>
      </p:sp>
    </p:spTree>
    <p:extLst>
      <p:ext uri="{BB962C8B-B14F-4D97-AF65-F5344CB8AC3E}">
        <p14:creationId xmlns:p14="http://schemas.microsoft.com/office/powerpoint/2010/main" val="38614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9B28E77-C8CE-4B6B-99BF-BAA7808A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31" y="1825625"/>
            <a:ext cx="10932048" cy="462833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fr-FR" altLang="fr-FR" b="1" dirty="0" smtClean="0"/>
              <a:t>On non-</a:t>
            </a:r>
            <a:r>
              <a:rPr lang="fr-FR" altLang="fr-FR" b="1" dirty="0" err="1" smtClean="0"/>
              <a:t>motorway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roads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outside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built</a:t>
            </a:r>
            <a:r>
              <a:rPr lang="fr-FR" altLang="fr-FR" b="1" dirty="0" smtClean="0"/>
              <a:t>-up areas :</a:t>
            </a:r>
          </a:p>
          <a:p>
            <a:pPr>
              <a:buFontTx/>
              <a:buChar char="-"/>
            </a:pPr>
            <a:r>
              <a:rPr lang="fr-FR" altLang="fr-FR" b="1" dirty="0" smtClean="0"/>
              <a:t>38% of </a:t>
            </a:r>
            <a:r>
              <a:rPr lang="fr-FR" altLang="fr-FR" b="1" dirty="0" err="1" smtClean="0"/>
              <a:t>fatalities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occur</a:t>
            </a:r>
            <a:r>
              <a:rPr lang="fr-FR" altLang="fr-FR" b="1" dirty="0" smtClean="0"/>
              <a:t> on the first 10</a:t>
            </a:r>
            <a:r>
              <a:rPr lang="fr-FR" altLang="fr-FR" b="1" dirty="0"/>
              <a:t>% </a:t>
            </a:r>
            <a:r>
              <a:rPr lang="fr-FR" altLang="fr-FR" b="1" dirty="0" smtClean="0"/>
              <a:t>main </a:t>
            </a:r>
            <a:r>
              <a:rPr lang="fr-FR" altLang="fr-FR" b="1" dirty="0"/>
              <a:t>rural </a:t>
            </a:r>
            <a:r>
              <a:rPr lang="fr-FR" altLang="fr-FR" b="1" dirty="0" err="1" smtClean="0"/>
              <a:t>roads</a:t>
            </a:r>
            <a:endParaRPr lang="fr-FR" altLang="fr-FR" b="1" dirty="0" smtClean="0"/>
          </a:p>
          <a:p>
            <a:pPr>
              <a:buFontTx/>
              <a:buChar char="-"/>
            </a:pPr>
            <a:r>
              <a:rPr lang="fr-FR" altLang="fr-FR" b="1" dirty="0" smtClean="0"/>
              <a:t>55% </a:t>
            </a:r>
            <a:r>
              <a:rPr lang="fr-FR" altLang="fr-FR" b="1" dirty="0"/>
              <a:t>of </a:t>
            </a:r>
            <a:r>
              <a:rPr lang="fr-FR" altLang="fr-FR" b="1" dirty="0" err="1"/>
              <a:t>fatalities</a:t>
            </a:r>
            <a:r>
              <a:rPr lang="fr-FR" altLang="fr-FR" b="1" dirty="0"/>
              <a:t> </a:t>
            </a:r>
            <a:r>
              <a:rPr lang="fr-FR" altLang="fr-FR" b="1" dirty="0" err="1"/>
              <a:t>occur</a:t>
            </a:r>
            <a:r>
              <a:rPr lang="fr-FR" altLang="fr-FR" b="1" dirty="0"/>
              <a:t> on the first </a:t>
            </a:r>
            <a:r>
              <a:rPr lang="fr-FR" altLang="fr-FR" b="1" dirty="0" smtClean="0"/>
              <a:t>20</a:t>
            </a:r>
            <a:r>
              <a:rPr lang="fr-FR" altLang="fr-FR" b="1" dirty="0"/>
              <a:t>% </a:t>
            </a:r>
            <a:r>
              <a:rPr lang="fr-FR" altLang="fr-FR" b="1" dirty="0" smtClean="0"/>
              <a:t>main </a:t>
            </a:r>
            <a:r>
              <a:rPr lang="fr-FR" altLang="fr-FR" b="1" dirty="0"/>
              <a:t>rural </a:t>
            </a:r>
            <a:r>
              <a:rPr lang="fr-FR" altLang="fr-FR" b="1" dirty="0" err="1"/>
              <a:t>roads</a:t>
            </a:r>
            <a:endParaRPr lang="fr-FR" altLang="fr-FR" b="1" dirty="0"/>
          </a:p>
          <a:p>
            <a:pPr>
              <a:buFontTx/>
              <a:buChar char="-"/>
            </a:pPr>
            <a:r>
              <a:rPr lang="fr-FR" altLang="fr-FR" b="1" dirty="0" smtClean="0"/>
              <a:t>64% </a:t>
            </a:r>
            <a:r>
              <a:rPr lang="fr-FR" altLang="fr-FR" b="1" dirty="0"/>
              <a:t>of </a:t>
            </a:r>
            <a:r>
              <a:rPr lang="fr-FR" altLang="fr-FR" b="1" dirty="0" err="1"/>
              <a:t>fatalities</a:t>
            </a:r>
            <a:r>
              <a:rPr lang="fr-FR" altLang="fr-FR" b="1" dirty="0"/>
              <a:t> </a:t>
            </a:r>
            <a:r>
              <a:rPr lang="fr-FR" altLang="fr-FR" b="1" dirty="0" err="1"/>
              <a:t>occur</a:t>
            </a:r>
            <a:r>
              <a:rPr lang="fr-FR" altLang="fr-FR" b="1" dirty="0"/>
              <a:t> on the first </a:t>
            </a:r>
            <a:r>
              <a:rPr lang="fr-FR" altLang="fr-FR" b="1" dirty="0" smtClean="0"/>
              <a:t>30</a:t>
            </a:r>
            <a:r>
              <a:rPr lang="fr-FR" altLang="fr-FR" b="1" dirty="0"/>
              <a:t>% </a:t>
            </a:r>
            <a:r>
              <a:rPr lang="fr-FR" altLang="fr-FR" b="1" dirty="0" smtClean="0"/>
              <a:t>main </a:t>
            </a:r>
            <a:r>
              <a:rPr lang="fr-FR" altLang="fr-FR" b="1" dirty="0"/>
              <a:t>rural </a:t>
            </a:r>
            <a:r>
              <a:rPr lang="fr-FR" altLang="fr-FR" b="1" dirty="0" err="1"/>
              <a:t>roads</a:t>
            </a:r>
            <a:endParaRPr lang="fr-FR" altLang="fr-FR" b="1" dirty="0"/>
          </a:p>
          <a:p>
            <a:pPr>
              <a:buFontTx/>
              <a:buChar char="-"/>
            </a:pPr>
            <a:endParaRPr lang="fr-FR" altLang="fr-FR" b="1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fr-FR" altLang="fr-FR" b="1" dirty="0">
                <a:solidFill>
                  <a:srgbClr val="666699"/>
                </a:solidFill>
              </a:rPr>
              <a:t>There must </a:t>
            </a:r>
            <a:r>
              <a:rPr lang="fr-FR" altLang="fr-FR" b="1" dirty="0" err="1">
                <a:solidFill>
                  <a:srgbClr val="666699"/>
                </a:solidFill>
              </a:rPr>
              <a:t>be</a:t>
            </a:r>
            <a:r>
              <a:rPr lang="fr-FR" altLang="fr-FR" b="1" dirty="0">
                <a:solidFill>
                  <a:srgbClr val="666699"/>
                </a:solidFill>
              </a:rPr>
              <a:t> no exception to the 80 km/h </a:t>
            </a:r>
            <a:r>
              <a:rPr lang="fr-FR" altLang="fr-FR" b="1" dirty="0" err="1">
                <a:solidFill>
                  <a:srgbClr val="666699"/>
                </a:solidFill>
              </a:rPr>
              <a:t>measure</a:t>
            </a:r>
            <a:r>
              <a:rPr lang="fr-FR" altLang="fr-FR" b="1" dirty="0">
                <a:solidFill>
                  <a:srgbClr val="666699"/>
                </a:solidFill>
              </a:rPr>
              <a:t> !</a:t>
            </a:r>
          </a:p>
          <a:p>
            <a:pPr>
              <a:buFontTx/>
              <a:buNone/>
            </a:pPr>
            <a:endParaRPr lang="fr-FR" altLang="fr-FR" b="1" dirty="0">
              <a:solidFill>
                <a:srgbClr val="666699"/>
              </a:solidFill>
            </a:endParaRPr>
          </a:p>
          <a:p>
            <a:pPr>
              <a:buFontTx/>
              <a:buNone/>
            </a:pPr>
            <a:r>
              <a:rPr lang="fr-FR" altLang="fr-FR" b="1" dirty="0" err="1" smtClean="0">
                <a:solidFill>
                  <a:schemeClr val="tx2"/>
                </a:solidFill>
              </a:rPr>
              <a:t>We</a:t>
            </a:r>
            <a:r>
              <a:rPr lang="fr-FR" altLang="fr-FR" b="1" dirty="0" smtClean="0">
                <a:solidFill>
                  <a:schemeClr val="tx2"/>
                </a:solidFill>
              </a:rPr>
              <a:t> </a:t>
            </a:r>
            <a:r>
              <a:rPr lang="fr-FR" altLang="fr-FR" b="1" dirty="0" err="1" smtClean="0">
                <a:solidFill>
                  <a:schemeClr val="tx2"/>
                </a:solidFill>
              </a:rPr>
              <a:t>did</a:t>
            </a:r>
            <a:r>
              <a:rPr lang="fr-FR" altLang="fr-FR" b="1" dirty="0" smtClean="0">
                <a:solidFill>
                  <a:schemeClr val="tx2"/>
                </a:solidFill>
              </a:rPr>
              <a:t> </a:t>
            </a:r>
            <a:r>
              <a:rPr lang="fr-FR" altLang="fr-FR" b="1" dirty="0" err="1" smtClean="0">
                <a:solidFill>
                  <a:schemeClr val="tx2"/>
                </a:solidFill>
              </a:rPr>
              <a:t>make</a:t>
            </a:r>
            <a:r>
              <a:rPr lang="fr-FR" altLang="fr-FR" b="1" dirty="0" smtClean="0">
                <a:solidFill>
                  <a:schemeClr val="tx2"/>
                </a:solidFill>
              </a:rPr>
              <a:t> an exception </a:t>
            </a:r>
            <a:r>
              <a:rPr lang="fr-FR" altLang="fr-FR" b="1" dirty="0" err="1" smtClean="0">
                <a:solidFill>
                  <a:schemeClr val="tx2"/>
                </a:solidFill>
              </a:rPr>
              <a:t>when</a:t>
            </a:r>
            <a:r>
              <a:rPr lang="fr-FR" altLang="fr-FR" b="1" dirty="0" smtClean="0">
                <a:solidFill>
                  <a:schemeClr val="tx2"/>
                </a:solidFill>
              </a:rPr>
              <a:t> </a:t>
            </a:r>
            <a:r>
              <a:rPr lang="fr-FR" altLang="fr-FR" b="1" dirty="0" err="1" smtClean="0">
                <a:solidFill>
                  <a:schemeClr val="tx2"/>
                </a:solidFill>
              </a:rPr>
              <a:t>there</a:t>
            </a:r>
            <a:r>
              <a:rPr lang="fr-FR" altLang="fr-FR" b="1" dirty="0" smtClean="0">
                <a:solidFill>
                  <a:schemeClr val="tx2"/>
                </a:solidFill>
              </a:rPr>
              <a:t> </a:t>
            </a:r>
            <a:r>
              <a:rPr lang="fr-FR" altLang="fr-FR" b="1" dirty="0" err="1" smtClean="0">
                <a:solidFill>
                  <a:schemeClr val="tx2"/>
                </a:solidFill>
              </a:rPr>
              <a:t>were</a:t>
            </a:r>
            <a:r>
              <a:rPr lang="fr-FR" altLang="fr-FR" b="1" dirty="0" smtClean="0">
                <a:solidFill>
                  <a:schemeClr val="tx2"/>
                </a:solidFill>
              </a:rPr>
              <a:t> </a:t>
            </a:r>
            <a:r>
              <a:rPr lang="fr-FR" altLang="fr-FR" b="1" dirty="0" err="1" smtClean="0">
                <a:solidFill>
                  <a:schemeClr val="tx2"/>
                </a:solidFill>
              </a:rPr>
              <a:t>overtaking</a:t>
            </a:r>
            <a:r>
              <a:rPr lang="fr-FR" altLang="fr-FR" b="1" dirty="0" smtClean="0">
                <a:solidFill>
                  <a:schemeClr val="tx2"/>
                </a:solidFill>
              </a:rPr>
              <a:t> </a:t>
            </a:r>
            <a:r>
              <a:rPr lang="fr-FR" altLang="fr-FR" b="1" dirty="0" err="1">
                <a:solidFill>
                  <a:schemeClr val="tx2"/>
                </a:solidFill>
              </a:rPr>
              <a:t>stretches</a:t>
            </a:r>
            <a:r>
              <a:rPr lang="fr-FR" altLang="fr-FR" b="1" dirty="0">
                <a:solidFill>
                  <a:schemeClr val="tx2"/>
                </a:solidFill>
              </a:rPr>
              <a:t> </a:t>
            </a:r>
            <a:endParaRPr lang="fr-FR" altLang="fr-FR" b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fr-FR" altLang="fr-FR" b="1" dirty="0" smtClean="0">
                <a:solidFill>
                  <a:schemeClr val="tx2"/>
                </a:solidFill>
              </a:rPr>
              <a:t>in </a:t>
            </a:r>
            <a:r>
              <a:rPr lang="fr-FR" altLang="fr-FR" b="1" dirty="0">
                <a:solidFill>
                  <a:schemeClr val="tx2"/>
                </a:solidFill>
              </a:rPr>
              <a:t>3 or 4 </a:t>
            </a:r>
            <a:r>
              <a:rPr lang="fr-FR" altLang="fr-FR" b="1" dirty="0" err="1">
                <a:solidFill>
                  <a:schemeClr val="tx2"/>
                </a:solidFill>
              </a:rPr>
              <a:t>lanes</a:t>
            </a:r>
            <a:r>
              <a:rPr lang="fr-FR" altLang="fr-FR" b="1" dirty="0">
                <a:solidFill>
                  <a:schemeClr val="tx2"/>
                </a:solidFill>
              </a:rPr>
              <a:t> </a:t>
            </a:r>
            <a:r>
              <a:rPr lang="fr-FR" altLang="fr-FR" b="1" dirty="0" smtClean="0">
                <a:solidFill>
                  <a:schemeClr val="tx2"/>
                </a:solidFill>
              </a:rPr>
              <a:t>sections but </a:t>
            </a:r>
            <a:r>
              <a:rPr lang="fr-FR" altLang="fr-FR" b="1" dirty="0" err="1" smtClean="0">
                <a:solidFill>
                  <a:schemeClr val="tx2"/>
                </a:solidFill>
              </a:rPr>
              <a:t>they</a:t>
            </a:r>
            <a:r>
              <a:rPr lang="fr-FR" altLang="fr-FR" b="1" dirty="0" smtClean="0">
                <a:solidFill>
                  <a:schemeClr val="tx2"/>
                </a:solidFill>
              </a:rPr>
              <a:t> </a:t>
            </a:r>
            <a:r>
              <a:rPr lang="fr-FR" altLang="fr-FR" b="1" dirty="0" err="1" smtClean="0">
                <a:solidFill>
                  <a:schemeClr val="tx2"/>
                </a:solidFill>
              </a:rPr>
              <a:t>represented</a:t>
            </a:r>
            <a:r>
              <a:rPr lang="fr-FR" altLang="fr-FR" b="1" dirty="0" smtClean="0">
                <a:solidFill>
                  <a:schemeClr val="tx2"/>
                </a:solidFill>
              </a:rPr>
              <a:t> </a:t>
            </a:r>
            <a:r>
              <a:rPr lang="fr-FR" altLang="fr-FR" b="1" dirty="0" err="1" smtClean="0">
                <a:solidFill>
                  <a:schemeClr val="tx2"/>
                </a:solidFill>
              </a:rPr>
              <a:t>less</a:t>
            </a:r>
            <a:r>
              <a:rPr lang="fr-FR" altLang="fr-FR" b="1" dirty="0" smtClean="0">
                <a:solidFill>
                  <a:schemeClr val="tx2"/>
                </a:solidFill>
              </a:rPr>
              <a:t> </a:t>
            </a:r>
            <a:r>
              <a:rPr lang="fr-FR" altLang="fr-FR" b="1" dirty="0" err="1" smtClean="0">
                <a:solidFill>
                  <a:schemeClr val="tx2"/>
                </a:solidFill>
              </a:rPr>
              <a:t>than</a:t>
            </a:r>
            <a:r>
              <a:rPr lang="fr-FR" altLang="fr-FR" b="1" dirty="0" smtClean="0">
                <a:solidFill>
                  <a:schemeClr val="tx2"/>
                </a:solidFill>
              </a:rPr>
              <a:t> 5 000 km </a:t>
            </a:r>
          </a:p>
          <a:p>
            <a:pPr>
              <a:buFontTx/>
              <a:buNone/>
            </a:pPr>
            <a:r>
              <a:rPr lang="fr-FR" altLang="fr-FR" b="1" dirty="0" smtClean="0">
                <a:solidFill>
                  <a:schemeClr val="tx2"/>
                </a:solidFill>
              </a:rPr>
              <a:t>(out of more </a:t>
            </a:r>
            <a:r>
              <a:rPr lang="fr-FR" altLang="fr-FR" b="1" dirty="0" err="1" smtClean="0">
                <a:solidFill>
                  <a:schemeClr val="tx2"/>
                </a:solidFill>
              </a:rPr>
              <a:t>than</a:t>
            </a:r>
            <a:r>
              <a:rPr lang="fr-FR" altLang="fr-FR" b="1" dirty="0" smtClean="0">
                <a:solidFill>
                  <a:schemeClr val="tx2"/>
                </a:solidFill>
              </a:rPr>
              <a:t> 400 000km).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6426D6A-D57F-46FA-AC89-FAA21BEE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814" y="-86068"/>
            <a:ext cx="10515600" cy="1325563"/>
          </a:xfrm>
        </p:spPr>
        <p:txBody>
          <a:bodyPr>
            <a:normAutofit/>
          </a:bodyPr>
          <a:lstStyle/>
          <a:p>
            <a:r>
              <a:rPr lang="fr-FR" sz="2000" dirty="0" err="1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Fatalities</a:t>
            </a:r>
            <a:r>
              <a:rPr lang="fr-FR" sz="2000" dirty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occur</a:t>
            </a:r>
            <a:r>
              <a:rPr 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first on the main </a:t>
            </a:r>
            <a:r>
              <a:rPr lang="fr-FR" sz="2000" dirty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rural </a:t>
            </a:r>
            <a:r>
              <a:rPr 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roads</a:t>
            </a:r>
            <a:r>
              <a:rPr 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(</a:t>
            </a:r>
            <a:r>
              <a:rPr 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where</a:t>
            </a:r>
            <a:r>
              <a:rPr 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most</a:t>
            </a:r>
            <a:r>
              <a:rPr 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traffic</a:t>
            </a:r>
            <a:r>
              <a:rPr 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is</a:t>
            </a:r>
            <a:r>
              <a:rPr 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)</a:t>
            </a:r>
            <a:endParaRPr lang="fr-FR" sz="2000" dirty="0">
              <a:solidFill>
                <a:srgbClr val="666699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698" y="788142"/>
            <a:ext cx="3473302" cy="19410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856" y="2789091"/>
            <a:ext cx="2899144" cy="14248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237" y="4278603"/>
            <a:ext cx="2186763" cy="102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5CA8FF5-CF8C-4871-811C-D912B0F00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a mature network, </a:t>
            </a:r>
            <a:r>
              <a:rPr lang="fr-FR" dirty="0" err="1"/>
              <a:t>fatalities</a:t>
            </a:r>
            <a:r>
              <a:rPr lang="fr-FR" dirty="0"/>
              <a:t> </a:t>
            </a:r>
            <a:r>
              <a:rPr lang="fr-FR" dirty="0" err="1"/>
              <a:t>occur</a:t>
            </a:r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 the </a:t>
            </a:r>
            <a:r>
              <a:rPr lang="fr-FR" dirty="0" err="1"/>
              <a:t>traffic</a:t>
            </a:r>
            <a:r>
              <a:rPr lang="fr-FR" dirty="0"/>
              <a:t> flows, </a:t>
            </a:r>
            <a:r>
              <a:rPr lang="fr-FR" dirty="0" err="1"/>
              <a:t>therefore</a:t>
            </a:r>
            <a:r>
              <a:rPr lang="fr-FR" dirty="0"/>
              <a:t> on the </a:t>
            </a:r>
            <a:r>
              <a:rPr lang="fr-FR" dirty="0" err="1"/>
              <a:t>nice</a:t>
            </a:r>
            <a:r>
              <a:rPr lang="fr-FR" dirty="0"/>
              <a:t> and </a:t>
            </a:r>
            <a:r>
              <a:rPr lang="fr-FR" dirty="0" err="1"/>
              <a:t>comfortable</a:t>
            </a:r>
            <a:r>
              <a:rPr lang="fr-FR" dirty="0"/>
              <a:t> </a:t>
            </a:r>
            <a:r>
              <a:rPr lang="fr-FR" dirty="0" err="1"/>
              <a:t>roads</a:t>
            </a:r>
            <a:endParaRPr lang="fr-FR" dirty="0"/>
          </a:p>
          <a:p>
            <a:r>
              <a:rPr lang="fr-FR" dirty="0"/>
              <a:t>Setting up a </a:t>
            </a:r>
            <a:r>
              <a:rPr lang="fr-FR" dirty="0" err="1"/>
              <a:t>reduction</a:t>
            </a:r>
            <a:r>
              <a:rPr lang="fr-FR" dirty="0"/>
              <a:t> </a:t>
            </a:r>
            <a:r>
              <a:rPr lang="fr-FR" dirty="0" err="1"/>
              <a:t>target</a:t>
            </a:r>
            <a:r>
              <a:rPr lang="fr-FR" dirty="0"/>
              <a:t> for </a:t>
            </a:r>
            <a:r>
              <a:rPr lang="fr-FR" dirty="0" err="1"/>
              <a:t>fatalities</a:t>
            </a:r>
            <a:r>
              <a:rPr lang="fr-FR" dirty="0"/>
              <a:t> </a:t>
            </a:r>
            <a:r>
              <a:rPr lang="fr-FR" dirty="0" err="1"/>
              <a:t>implies</a:t>
            </a:r>
            <a:r>
              <a:rPr lang="fr-FR" dirty="0"/>
              <a:t> </a:t>
            </a:r>
            <a:r>
              <a:rPr lang="fr-FR" dirty="0" err="1"/>
              <a:t>targetting</a:t>
            </a:r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 the </a:t>
            </a:r>
            <a:r>
              <a:rPr lang="fr-FR" dirty="0" err="1"/>
              <a:t>fatalities</a:t>
            </a:r>
            <a:r>
              <a:rPr lang="fr-FR" dirty="0"/>
              <a:t> </a:t>
            </a:r>
            <a:r>
              <a:rPr lang="fr-FR" dirty="0" err="1"/>
              <a:t>occur</a:t>
            </a:r>
            <a:r>
              <a:rPr lang="fr-FR" dirty="0"/>
              <a:t>, and not </a:t>
            </a:r>
            <a:r>
              <a:rPr lang="fr-FR" dirty="0" err="1"/>
              <a:t>just</a:t>
            </a:r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roads</a:t>
            </a:r>
            <a:r>
              <a:rPr lang="fr-FR" dirty="0"/>
              <a:t> have the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i.e</a:t>
            </a:r>
            <a:r>
              <a:rPr lang="fr-FR" dirty="0"/>
              <a:t> :</a:t>
            </a:r>
          </a:p>
          <a:p>
            <a:endParaRPr lang="fr-FR" dirty="0"/>
          </a:p>
          <a:p>
            <a:pPr lvl="1"/>
            <a:r>
              <a:rPr lang="fr-FR" dirty="0"/>
              <a:t>Use the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fatalities</a:t>
            </a:r>
            <a:r>
              <a:rPr lang="fr-FR" dirty="0"/>
              <a:t> (or </a:t>
            </a:r>
            <a:r>
              <a:rPr lang="fr-FR" dirty="0" err="1"/>
              <a:t>seriously</a:t>
            </a:r>
            <a:r>
              <a:rPr lang="fr-FR" dirty="0"/>
              <a:t> </a:t>
            </a:r>
            <a:r>
              <a:rPr lang="fr-FR" dirty="0" err="1"/>
              <a:t>injured</a:t>
            </a:r>
            <a:r>
              <a:rPr lang="fr-FR" dirty="0"/>
              <a:t>) per km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And not the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fatalities</a:t>
            </a:r>
            <a:r>
              <a:rPr lang="fr-FR" dirty="0"/>
              <a:t> (or </a:t>
            </a:r>
            <a:r>
              <a:rPr lang="fr-FR" dirty="0" err="1"/>
              <a:t>seriously</a:t>
            </a:r>
            <a:r>
              <a:rPr lang="fr-FR" dirty="0"/>
              <a:t> </a:t>
            </a:r>
            <a:r>
              <a:rPr lang="fr-FR" dirty="0" err="1"/>
              <a:t>injured</a:t>
            </a:r>
            <a:r>
              <a:rPr lang="fr-FR" dirty="0"/>
              <a:t>) per veh.km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A581E01-6003-4CDB-A9BB-4CF88054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814" y="-75447"/>
            <a:ext cx="10515600" cy="1325563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Lesson </a:t>
            </a:r>
            <a:r>
              <a:rPr lang="fr-FR" sz="2000" dirty="0" err="1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learnt</a:t>
            </a:r>
            <a:endParaRPr lang="fr-FR" sz="2000" dirty="0">
              <a:solidFill>
                <a:srgbClr val="666699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004" y="1678657"/>
            <a:ext cx="6352144" cy="517934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72" y="2012886"/>
            <a:ext cx="3973068" cy="2973324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BB0D82A7-8F85-4AA5-AC9C-67B5C89DB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367" y="1207941"/>
            <a:ext cx="62285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195263" indent="-195263"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ct val="60000"/>
              </a:spcBef>
              <a:buClr>
                <a:schemeClr val="bg2"/>
              </a:buClr>
              <a:buNone/>
            </a:pPr>
            <a:r>
              <a:rPr lang="fr-FR" altLang="fr-FR" sz="1800" b="1" dirty="0" err="1">
                <a:latin typeface="Tahoma" panose="020B0604030504040204" pitchFamily="34" charset="0"/>
              </a:rPr>
              <a:t>Fatality</a:t>
            </a:r>
            <a:r>
              <a:rPr lang="fr-FR" altLang="fr-FR" sz="1800" b="1" dirty="0">
                <a:latin typeface="Tahoma" panose="020B0604030504040204" pitchFamily="34" charset="0"/>
              </a:rPr>
              <a:t> trend (</a:t>
            </a:r>
            <a:r>
              <a:rPr lang="fr-FR" altLang="fr-FR" sz="1800" b="1" dirty="0" err="1">
                <a:latin typeface="Tahoma" panose="020B0604030504040204" pitchFamily="34" charset="0"/>
              </a:rPr>
              <a:t>red</a:t>
            </a:r>
            <a:r>
              <a:rPr lang="fr-FR" altLang="fr-FR" sz="1800" b="1" dirty="0">
                <a:latin typeface="Tahoma" panose="020B0604030504040204" pitchFamily="34" charset="0"/>
              </a:rPr>
              <a:t>), </a:t>
            </a:r>
            <a:r>
              <a:rPr lang="fr-FR" altLang="fr-FR" sz="1800" b="1" dirty="0" err="1">
                <a:latin typeface="Tahoma" panose="020B0604030504040204" pitchFamily="34" charset="0"/>
              </a:rPr>
              <a:t>traffic</a:t>
            </a:r>
            <a:r>
              <a:rPr lang="fr-FR" altLang="fr-FR" sz="1800" b="1" dirty="0">
                <a:latin typeface="Tahoma" panose="020B0604030504040204" pitchFamily="34" charset="0"/>
              </a:rPr>
              <a:t> (</a:t>
            </a:r>
            <a:r>
              <a:rPr lang="fr-FR" altLang="fr-FR" sz="1800" b="1" dirty="0" err="1">
                <a:latin typeface="Tahoma" panose="020B0604030504040204" pitchFamily="34" charset="0"/>
              </a:rPr>
              <a:t>blue</a:t>
            </a:r>
            <a:r>
              <a:rPr lang="fr-FR" altLang="fr-FR" sz="1800" b="1" dirty="0">
                <a:latin typeface="Tahoma" panose="020B0604030504040204" pitchFamily="34" charset="0"/>
              </a:rPr>
              <a:t>), and </a:t>
            </a:r>
            <a:r>
              <a:rPr lang="fr-FR" altLang="fr-FR" sz="1800" b="1" dirty="0" err="1">
                <a:latin typeface="Tahoma" panose="020B0604030504040204" pitchFamily="34" charset="0"/>
              </a:rPr>
              <a:t>number</a:t>
            </a:r>
            <a:r>
              <a:rPr lang="fr-FR" altLang="fr-FR" sz="1800" b="1" dirty="0">
                <a:latin typeface="Tahoma" panose="020B0604030504040204" pitchFamily="34" charset="0"/>
              </a:rPr>
              <a:t> of </a:t>
            </a:r>
            <a:r>
              <a:rPr lang="fr-FR" altLang="fr-FR" sz="1800" b="1" dirty="0" err="1">
                <a:latin typeface="Tahoma" panose="020B0604030504040204" pitchFamily="34" charset="0"/>
              </a:rPr>
              <a:t>fatalities</a:t>
            </a:r>
            <a:r>
              <a:rPr lang="fr-FR" altLang="fr-FR" sz="1800" b="1" dirty="0">
                <a:latin typeface="Tahoma" panose="020B0604030504040204" pitchFamily="34" charset="0"/>
              </a:rPr>
              <a:t> per billion veh.km (green) </a:t>
            </a:r>
            <a:r>
              <a:rPr lang="fr-FR" altLang="fr-FR" sz="1800" b="1" dirty="0" err="1">
                <a:latin typeface="Tahoma" panose="020B0604030504040204" pitchFamily="34" charset="0"/>
              </a:rPr>
              <a:t>since</a:t>
            </a:r>
            <a:r>
              <a:rPr lang="fr-FR" altLang="fr-FR" sz="1800" b="1" dirty="0">
                <a:latin typeface="Tahoma" panose="020B0604030504040204" pitchFamily="34" charset="0"/>
              </a:rPr>
              <a:t> 1952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543AB56-0705-4450-9DF2-A8684C1CB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96" y="1207940"/>
            <a:ext cx="5417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ct val="60000"/>
              </a:spcBef>
              <a:buClr>
                <a:schemeClr val="bg2"/>
              </a:buClr>
              <a:buNone/>
            </a:pPr>
            <a:r>
              <a:rPr lang="fr-FR" altLang="fr-FR" sz="1800" b="1" dirty="0" err="1">
                <a:latin typeface="Tahoma" panose="020B0604030504040204" pitchFamily="34" charset="0"/>
              </a:rPr>
              <a:t>Development</a:t>
            </a:r>
            <a:r>
              <a:rPr lang="fr-FR" altLang="fr-FR" sz="1800" b="1" dirty="0">
                <a:latin typeface="Tahoma" panose="020B0604030504040204" pitchFamily="34" charset="0"/>
              </a:rPr>
              <a:t> of the </a:t>
            </a:r>
            <a:r>
              <a:rPr lang="fr-FR" altLang="fr-FR" sz="1800" b="1" dirty="0" err="1">
                <a:latin typeface="Tahoma" panose="020B0604030504040204" pitchFamily="34" charset="0"/>
              </a:rPr>
              <a:t>number</a:t>
            </a:r>
            <a:r>
              <a:rPr lang="fr-FR" altLang="fr-FR" sz="1800" b="1" dirty="0">
                <a:latin typeface="Tahoma" panose="020B0604030504040204" pitchFamily="34" charset="0"/>
              </a:rPr>
              <a:t> of </a:t>
            </a:r>
            <a:r>
              <a:rPr lang="fr-FR" altLang="fr-FR" sz="1800" b="1" dirty="0" err="1">
                <a:latin typeface="Tahoma" panose="020B0604030504040204" pitchFamily="34" charset="0"/>
              </a:rPr>
              <a:t>fatalities</a:t>
            </a:r>
            <a:r>
              <a:rPr lang="fr-FR" altLang="fr-FR" sz="1800" b="1" dirty="0">
                <a:latin typeface="Tahoma" panose="020B0604030504040204" pitchFamily="34" charset="0"/>
              </a:rPr>
              <a:t> per million </a:t>
            </a:r>
            <a:r>
              <a:rPr lang="fr-FR" altLang="fr-FR" sz="1800" b="1" dirty="0" err="1">
                <a:latin typeface="Tahoma" panose="020B0604030504040204" pitchFamily="34" charset="0"/>
              </a:rPr>
              <a:t>inhabitants</a:t>
            </a:r>
            <a:r>
              <a:rPr lang="fr-FR" altLang="fr-FR" sz="1800" b="1" dirty="0">
                <a:latin typeface="Tahoma" panose="020B0604030504040204" pitchFamily="34" charset="0"/>
              </a:rPr>
              <a:t> </a:t>
            </a:r>
            <a:r>
              <a:rPr lang="fr-FR" altLang="fr-FR" sz="1800" b="1" dirty="0" smtClean="0">
                <a:latin typeface="Tahoma" panose="020B0604030504040204" pitchFamily="34" charset="0"/>
              </a:rPr>
              <a:t>over the </a:t>
            </a:r>
            <a:r>
              <a:rPr lang="fr-FR" altLang="fr-FR" sz="1800" b="1" dirty="0" err="1" smtClean="0">
                <a:latin typeface="Tahoma" panose="020B0604030504040204" pitchFamily="34" charset="0"/>
              </a:rPr>
              <a:t>past</a:t>
            </a:r>
            <a:r>
              <a:rPr lang="fr-FR" altLang="fr-FR" sz="1800" b="1" dirty="0" smtClean="0">
                <a:latin typeface="Tahoma" panose="020B0604030504040204" pitchFamily="34" charset="0"/>
              </a:rPr>
              <a:t> 15 </a:t>
            </a:r>
            <a:r>
              <a:rPr lang="fr-FR" altLang="fr-FR" sz="1800" b="1" dirty="0" err="1" smtClean="0">
                <a:latin typeface="Tahoma" panose="020B0604030504040204" pitchFamily="34" charset="0"/>
              </a:rPr>
              <a:t>years</a:t>
            </a:r>
            <a:endParaRPr lang="fr-FR" altLang="fr-FR" sz="1800" b="1" dirty="0">
              <a:latin typeface="Tahoma" panose="020B0604030504040204" pitchFamily="34" charset="0"/>
            </a:endParaRPr>
          </a:p>
        </p:txBody>
      </p:sp>
      <p:sp>
        <p:nvSpPr>
          <p:cNvPr id="10" name="Éclair 6"/>
          <p:cNvSpPr>
            <a:spLocks noChangeArrowheads="1"/>
          </p:cNvSpPr>
          <p:nvPr/>
        </p:nvSpPr>
        <p:spPr bwMode="auto">
          <a:xfrm rot="5400000">
            <a:off x="8089060" y="2060512"/>
            <a:ext cx="503238" cy="407987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marL="1588" indent="-1588" defTabSz="896938"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  <a:buFontTx/>
              <a:buNone/>
            </a:pPr>
            <a:endParaRPr lang="fr-FR" altLang="fr-FR" sz="19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Éclair 8"/>
          <p:cNvSpPr>
            <a:spLocks noChangeArrowheads="1"/>
          </p:cNvSpPr>
          <p:nvPr/>
        </p:nvSpPr>
        <p:spPr bwMode="auto">
          <a:xfrm rot="5400000">
            <a:off x="9623332" y="4063540"/>
            <a:ext cx="504825" cy="409575"/>
          </a:xfrm>
          <a:prstGeom prst="lightningBol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588" indent="-1588" defTabSz="896938"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  <a:buFontTx/>
              <a:buNone/>
            </a:pPr>
            <a:endParaRPr lang="fr-FR" altLang="fr-FR" sz="19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Éclair 6"/>
          <p:cNvSpPr>
            <a:spLocks noChangeArrowheads="1"/>
          </p:cNvSpPr>
          <p:nvPr/>
        </p:nvSpPr>
        <p:spPr bwMode="auto">
          <a:xfrm rot="5400000">
            <a:off x="10496709" y="4993146"/>
            <a:ext cx="503238" cy="407987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marL="1588" indent="-1588" defTabSz="896938"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  <a:buFontTx/>
              <a:buNone/>
            </a:pPr>
            <a:endParaRPr lang="fr-FR" altLang="fr-FR" sz="19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pSp>
        <p:nvGrpSpPr>
          <p:cNvPr id="13" name="Groupe 2"/>
          <p:cNvGrpSpPr>
            <a:grpSpLocks/>
          </p:cNvGrpSpPr>
          <p:nvPr/>
        </p:nvGrpSpPr>
        <p:grpSpPr bwMode="auto">
          <a:xfrm>
            <a:off x="272452" y="4945520"/>
            <a:ext cx="4919594" cy="1103313"/>
            <a:chOff x="2225675" y="5278438"/>
            <a:chExt cx="6216650" cy="1103312"/>
          </a:xfrm>
        </p:grpSpPr>
        <p:sp>
          <p:nvSpPr>
            <p:cNvPr id="14" name="Éclair 10"/>
            <p:cNvSpPr>
              <a:spLocks noChangeArrowheads="1"/>
            </p:cNvSpPr>
            <p:nvPr/>
          </p:nvSpPr>
          <p:spPr bwMode="auto">
            <a:xfrm rot="5400000">
              <a:off x="2178844" y="5420519"/>
              <a:ext cx="503237" cy="409575"/>
            </a:xfrm>
            <a:prstGeom prst="lightningBol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marL="1588" indent="-1588" defTabSz="896938">
                <a:spcBef>
                  <a:spcPct val="20000"/>
                </a:spcBef>
                <a:buChar char="•"/>
                <a:tabLst>
                  <a:tab pos="269875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6938">
                <a:spcBef>
                  <a:spcPct val="20000"/>
                </a:spcBef>
                <a:buChar char="–"/>
                <a:tabLst>
                  <a:tab pos="2698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6938">
                <a:spcBef>
                  <a:spcPct val="20000"/>
                </a:spcBef>
                <a:buChar char="•"/>
                <a:tabLst>
                  <a:tab pos="2698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6938">
                <a:spcBef>
                  <a:spcPct val="20000"/>
                </a:spcBef>
                <a:buChar char="–"/>
                <a:tabLst>
                  <a:tab pos="269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6938">
                <a:spcBef>
                  <a:spcPct val="20000"/>
                </a:spcBef>
                <a:buChar char="»"/>
                <a:tabLst>
                  <a:tab pos="269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69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9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69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9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69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9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69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9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tx2"/>
                </a:buClr>
                <a:buSzPct val="80000"/>
                <a:buFontTx/>
                <a:buNone/>
              </a:pPr>
              <a:endParaRPr lang="fr-FR" altLang="fr-FR" sz="1900">
                <a:solidFill>
                  <a:schemeClr val="tx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Éclair 11"/>
            <p:cNvSpPr>
              <a:spLocks noChangeArrowheads="1"/>
            </p:cNvSpPr>
            <p:nvPr/>
          </p:nvSpPr>
          <p:spPr bwMode="auto">
            <a:xfrm rot="5400000">
              <a:off x="2178050" y="5924550"/>
              <a:ext cx="504825" cy="409575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1588" indent="-1588" defTabSz="896938">
                <a:spcBef>
                  <a:spcPct val="20000"/>
                </a:spcBef>
                <a:buChar char="•"/>
                <a:tabLst>
                  <a:tab pos="269875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96938">
                <a:spcBef>
                  <a:spcPct val="20000"/>
                </a:spcBef>
                <a:buChar char="–"/>
                <a:tabLst>
                  <a:tab pos="2698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96938">
                <a:spcBef>
                  <a:spcPct val="20000"/>
                </a:spcBef>
                <a:buChar char="•"/>
                <a:tabLst>
                  <a:tab pos="2698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96938">
                <a:spcBef>
                  <a:spcPct val="20000"/>
                </a:spcBef>
                <a:buChar char="–"/>
                <a:tabLst>
                  <a:tab pos="269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96938">
                <a:spcBef>
                  <a:spcPct val="20000"/>
                </a:spcBef>
                <a:buChar char="»"/>
                <a:tabLst>
                  <a:tab pos="269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969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9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969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9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969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9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969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98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tx2"/>
                </a:buClr>
                <a:buSzPct val="80000"/>
                <a:buFontTx/>
                <a:buNone/>
              </a:pPr>
              <a:endParaRPr lang="fr-FR" altLang="fr-FR" sz="1900">
                <a:solidFill>
                  <a:schemeClr val="tx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1CF214-2F19-4675-9700-2168A5688938}"/>
                </a:ext>
              </a:extLst>
            </p:cNvPr>
            <p:cNvSpPr/>
            <p:nvPr/>
          </p:nvSpPr>
          <p:spPr>
            <a:xfrm>
              <a:off x="2657475" y="5278438"/>
              <a:ext cx="5784850" cy="958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fr-FR" dirty="0">
                  <a:solidFill>
                    <a:schemeClr val="accent1">
                      <a:lumMod val="75000"/>
                    </a:schemeClr>
                  </a:solidFill>
                </a:rPr>
                <a:t>- </a:t>
              </a:r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Setting </a:t>
              </a: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up speed </a:t>
              </a:r>
              <a:r>
                <a:rPr lang="fr-FR" dirty="0" err="1" smtClean="0">
                  <a:solidFill>
                    <a:schemeClr val="accent1">
                      <a:lumMod val="50000"/>
                    </a:schemeClr>
                  </a:solidFill>
                </a:rPr>
                <a:t>limits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>
                <a:defRPr/>
              </a:pPr>
              <a:endParaRPr lang="fr-FR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defRPr/>
              </a:pPr>
              <a:r>
                <a:rPr lang="fr-FR" dirty="0">
                  <a:solidFill>
                    <a:schemeClr val="accent1">
                      <a:lumMod val="75000"/>
                    </a:schemeClr>
                  </a:solidFill>
                </a:rPr>
                <a:t>- </a:t>
              </a:r>
              <a:r>
                <a:rPr lang="fr-FR" dirty="0" err="1">
                  <a:solidFill>
                    <a:schemeClr val="accent1">
                      <a:lumMod val="50000"/>
                    </a:schemeClr>
                  </a:solidFill>
                </a:rPr>
                <a:t>Implementing</a:t>
              </a:r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fr-FR" dirty="0" err="1">
                  <a:solidFill>
                    <a:schemeClr val="accent1">
                      <a:lumMod val="50000"/>
                    </a:schemeClr>
                  </a:solidFill>
                </a:rPr>
                <a:t>automated</a:t>
              </a:r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 speed cameras</a:t>
              </a:r>
            </a:p>
          </p:txBody>
        </p:sp>
      </p:grpSp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1305813" y="288099"/>
            <a:ext cx="10491739" cy="531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Fatality</a:t>
            </a:r>
            <a:r>
              <a:rPr lang="fr-FR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trend 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against</a:t>
            </a:r>
            <a:r>
              <a:rPr lang="fr-FR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population and 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traffic</a:t>
            </a:r>
            <a:r>
              <a:rPr lang="fr-FR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(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excl.overseas</a:t>
            </a:r>
            <a:r>
              <a:rPr lang="fr-FR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Éclair 6"/>
          <p:cNvSpPr>
            <a:spLocks noChangeArrowheads="1"/>
          </p:cNvSpPr>
          <p:nvPr/>
        </p:nvSpPr>
        <p:spPr bwMode="auto">
          <a:xfrm rot="5400000">
            <a:off x="3079256" y="2469100"/>
            <a:ext cx="503238" cy="407987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marL="1588" indent="-1588" defTabSz="896938">
              <a:spcBef>
                <a:spcPct val="20000"/>
              </a:spcBef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spcBef>
                <a:spcPct val="20000"/>
              </a:spcBef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spcBef>
                <a:spcPct val="20000"/>
              </a:spcBef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spcBef>
                <a:spcPct val="20000"/>
              </a:spcBef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spcBef>
                <a:spcPct val="20000"/>
              </a:spcBef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80000"/>
              <a:buFontTx/>
              <a:buNone/>
            </a:pPr>
            <a:endParaRPr lang="fr-FR" altLang="fr-FR" sz="19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89176" y="1245066"/>
            <a:ext cx="6571130" cy="446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400" b="1" dirty="0" smtClean="0"/>
              <a:t>From a dedicated </a:t>
            </a:r>
            <a:r>
              <a:rPr lang="en-GB" altLang="fr-FR" sz="2400" b="1" dirty="0" err="1" smtClean="0"/>
              <a:t>Cerema</a:t>
            </a:r>
            <a:r>
              <a:rPr lang="en-GB" altLang="fr-FR" sz="2400" b="1" dirty="0" smtClean="0"/>
              <a:t> traffic observatory 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400" b="1" dirty="0" smtClean="0"/>
              <a:t>(50 permanent traffic/speed counts)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sz="2400" b="1" dirty="0" smtClean="0"/>
          </a:p>
          <a:p>
            <a:pPr marL="341313" indent="-341313">
              <a:lnSpc>
                <a:spcPct val="80000"/>
              </a:lnSpc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000" dirty="0" smtClean="0"/>
              <a:t>A sudden drop of passenger cars driving speeds from the very 1st July 2018, although it was a Sunday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sz="2400" dirty="0" smtClean="0"/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sz="2000" dirty="0" smtClean="0"/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000" dirty="0" smtClean="0"/>
              <a:t>The decrease on average driving speeds for passenger cars and heavy goods vehicles :</a:t>
            </a:r>
          </a:p>
          <a:p>
            <a:pPr marL="741363" lvl="1" indent="-284163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000" dirty="0" smtClean="0"/>
              <a:t>-</a:t>
            </a:r>
            <a:r>
              <a:rPr lang="en-GB" altLang="fr-FR" sz="2000" b="1" dirty="0" smtClean="0"/>
              <a:t>3.9 km/h </a:t>
            </a:r>
            <a:r>
              <a:rPr lang="en-GB" altLang="fr-FR" sz="2000" dirty="0" smtClean="0"/>
              <a:t>for passenger cars between June and September</a:t>
            </a:r>
          </a:p>
          <a:p>
            <a:pPr marL="741363" lvl="1" indent="-284163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000" dirty="0" smtClean="0"/>
              <a:t>-1.8 km/h for HGV between June and September (their speed limit was already max 80km/h)</a:t>
            </a:r>
          </a:p>
          <a:p>
            <a:pPr marL="741363" lvl="1" indent="-284163">
              <a:lnSpc>
                <a:spcPct val="80000"/>
              </a:lnSpc>
              <a:spcBef>
                <a:spcPts val="35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sz="1800" dirty="0" smtClean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1305813" y="298730"/>
            <a:ext cx="10491739" cy="531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Average</a:t>
            </a:r>
            <a:r>
              <a:rPr lang="fr-FR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speed changes 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before</a:t>
            </a:r>
            <a:r>
              <a:rPr lang="fr-FR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and 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after</a:t>
            </a:r>
            <a:r>
              <a:rPr lang="fr-FR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(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June</a:t>
            </a:r>
            <a:r>
              <a:rPr lang="fr-FR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to </a:t>
            </a:r>
            <a:r>
              <a:rPr lang="fr-FR" altLang="fr-FR" sz="2000" dirty="0" err="1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November</a:t>
            </a:r>
            <a:r>
              <a:rPr lang="fr-FR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 2018)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076" y="3514164"/>
            <a:ext cx="4034678" cy="2651212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2902" y="3587165"/>
            <a:ext cx="36290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588" indent="-1588" algn="ctr" defTabSz="896938" eaLnBrk="1" hangingPunct="1">
              <a:spcBef>
                <a:spcPct val="50000"/>
              </a:spcBef>
              <a:buClr>
                <a:schemeClr val="tx2"/>
              </a:buClr>
              <a:buSzPct val="80000"/>
              <a:tabLst>
                <a:tab pos="269875" algn="l"/>
              </a:tabLst>
            </a:pPr>
            <a:r>
              <a:rPr lang="fr-FR" altLang="fr-FR" sz="1000" b="1" dirty="0" err="1" smtClean="0"/>
              <a:t>Passenger</a:t>
            </a:r>
            <a:r>
              <a:rPr lang="fr-FR" altLang="fr-FR" sz="1000" b="1" dirty="0" smtClean="0"/>
              <a:t> cars (</a:t>
            </a:r>
            <a:r>
              <a:rPr lang="fr-FR" altLang="fr-FR" sz="1000" b="1" dirty="0" err="1" smtClean="0"/>
              <a:t>left</a:t>
            </a:r>
            <a:r>
              <a:rPr lang="fr-FR" altLang="fr-FR" sz="1000" b="1" dirty="0"/>
              <a:t>) and HGV (right) </a:t>
            </a:r>
            <a:r>
              <a:rPr lang="fr-FR" altLang="fr-FR" sz="1000" b="1" dirty="0" err="1"/>
              <a:t>mean</a:t>
            </a:r>
            <a:r>
              <a:rPr lang="fr-FR" altLang="fr-FR" sz="1000" b="1" dirty="0"/>
              <a:t> speeds </a:t>
            </a:r>
            <a:r>
              <a:rPr lang="fr-FR" altLang="fr-FR" sz="1000" b="1" dirty="0" err="1"/>
              <a:t>from</a:t>
            </a:r>
            <a:r>
              <a:rPr lang="fr-FR" altLang="fr-FR" sz="1000" b="1" dirty="0"/>
              <a:t> </a:t>
            </a:r>
            <a:r>
              <a:rPr lang="fr-FR" altLang="fr-FR" sz="1000" b="1" dirty="0" err="1"/>
              <a:t>June</a:t>
            </a:r>
            <a:r>
              <a:rPr lang="fr-FR" altLang="fr-FR" sz="1000" b="1" dirty="0"/>
              <a:t> (</a:t>
            </a:r>
            <a:r>
              <a:rPr lang="fr-FR" altLang="fr-FR" sz="1000" b="1" dirty="0" err="1"/>
              <a:t>blue</a:t>
            </a:r>
            <a:r>
              <a:rPr lang="fr-FR" altLang="fr-FR" sz="1000" b="1" dirty="0"/>
              <a:t>) to </a:t>
            </a:r>
            <a:r>
              <a:rPr lang="fr-FR" altLang="fr-FR" sz="1000" b="1" dirty="0" err="1"/>
              <a:t>November</a:t>
            </a:r>
            <a:r>
              <a:rPr lang="fr-FR" altLang="fr-FR" sz="1000" b="1" dirty="0"/>
              <a:t> (black) 2018</a:t>
            </a:r>
          </a:p>
        </p:txBody>
      </p:sp>
      <p:pic>
        <p:nvPicPr>
          <p:cNvPr id="9" name="Imag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152" y="0"/>
            <a:ext cx="1970201" cy="51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6" y="1049400"/>
            <a:ext cx="4034678" cy="224961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45729" y="1115603"/>
            <a:ext cx="3520083" cy="3847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588" indent="-1588" algn="ctr" defTabSz="896938" eaLnBrk="1" hangingPunct="1">
              <a:spcBef>
                <a:spcPct val="50000"/>
              </a:spcBef>
              <a:buClr>
                <a:schemeClr val="tx2"/>
              </a:buClr>
              <a:buSzPct val="80000"/>
              <a:tabLst>
                <a:tab pos="269875" algn="l"/>
              </a:tabLst>
            </a:pPr>
            <a:r>
              <a:rPr lang="fr-FR" altLang="fr-FR" sz="1000" b="1" dirty="0" err="1" smtClean="0"/>
              <a:t>Passenger</a:t>
            </a:r>
            <a:r>
              <a:rPr lang="fr-FR" altLang="fr-FR" sz="1000" b="1" dirty="0" smtClean="0"/>
              <a:t> cars </a:t>
            </a:r>
            <a:r>
              <a:rPr lang="fr-FR" altLang="fr-FR" sz="1000" b="1" dirty="0" err="1" smtClean="0"/>
              <a:t>average</a:t>
            </a:r>
            <a:r>
              <a:rPr lang="fr-FR" altLang="fr-FR" sz="1000" b="1" dirty="0" smtClean="0"/>
              <a:t> </a:t>
            </a:r>
            <a:r>
              <a:rPr lang="fr-FR" altLang="fr-FR" sz="1000" b="1" dirty="0" err="1" smtClean="0"/>
              <a:t>daily</a:t>
            </a:r>
            <a:r>
              <a:rPr lang="fr-FR" altLang="fr-FR" sz="1000" b="1" dirty="0" smtClean="0"/>
              <a:t> speeds in </a:t>
            </a:r>
            <a:r>
              <a:rPr lang="fr-FR" altLang="fr-FR" sz="1000" b="1" dirty="0" err="1" smtClean="0"/>
              <a:t>June</a:t>
            </a:r>
            <a:r>
              <a:rPr lang="fr-FR" altLang="fr-FR" sz="1000" b="1" dirty="0" smtClean="0"/>
              <a:t> and July 2018</a:t>
            </a:r>
          </a:p>
          <a:p>
            <a:pPr marL="1588" indent="-1588" algn="ctr" defTabSz="896938" eaLnBrk="1" hangingPunct="1">
              <a:spcBef>
                <a:spcPct val="50000"/>
              </a:spcBef>
              <a:buClr>
                <a:schemeClr val="tx2"/>
              </a:buClr>
              <a:buSzPct val="80000"/>
              <a:tabLst>
                <a:tab pos="269875" algn="l"/>
              </a:tabLst>
            </a:pPr>
            <a:endParaRPr lang="fr-FR" alt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13564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2975" y="299631"/>
            <a:ext cx="8852671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2000" dirty="0" smtClean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Driving speeds changes before (June 2018)/after (August 2018 +)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21582" y="5040333"/>
            <a:ext cx="7351059" cy="1246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000" dirty="0" smtClean="0"/>
              <a:t>After period shows : 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000" dirty="0" smtClean="0"/>
              <a:t>shift </a:t>
            </a:r>
            <a:r>
              <a:rPr lang="en-GB" altLang="fr-FR" sz="2000" dirty="0"/>
              <a:t>to the left for the whole driving speed distribution </a:t>
            </a:r>
            <a:endParaRPr lang="en-GB" altLang="fr-FR" sz="2000" dirty="0" smtClean="0"/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000" dirty="0" smtClean="0"/>
              <a:t>driver behaviour stability once the measure is in place. </a:t>
            </a:r>
          </a:p>
        </p:txBody>
      </p:sp>
      <p:pic>
        <p:nvPicPr>
          <p:cNvPr id="19" name="Imag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152" y="0"/>
            <a:ext cx="1970201" cy="51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538" y="1008851"/>
            <a:ext cx="6202456" cy="4057650"/>
          </a:xfrm>
          <a:prstGeom prst="rect">
            <a:avLst/>
          </a:prstGeom>
        </p:spPr>
      </p:pic>
      <p:sp>
        <p:nvSpPr>
          <p:cNvPr id="26" name="ZoneTexte 1"/>
          <p:cNvSpPr txBox="1">
            <a:spLocks noChangeArrowheads="1"/>
          </p:cNvSpPr>
          <p:nvPr/>
        </p:nvSpPr>
        <p:spPr bwMode="auto">
          <a:xfrm>
            <a:off x="3113397" y="772705"/>
            <a:ext cx="653032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fr-FR" b="1" dirty="0" smtClean="0">
                <a:cs typeface="Arial" charset="0"/>
              </a:rPr>
              <a:t>Speed distribution of passenger vehicles on French two-way roads)</a:t>
            </a:r>
            <a:endParaRPr lang="en-US" altLang="fr-FR" b="1" dirty="0">
              <a:solidFill>
                <a:schemeClr val="tx2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96FB04C8-D6B5-476F-8469-BD0A5482D1AB}"/>
              </a:ext>
            </a:extLst>
          </p:cNvPr>
          <p:cNvCxnSpPr>
            <a:cxnSpLocks/>
          </p:cNvCxnSpPr>
          <p:nvPr/>
        </p:nvCxnSpPr>
        <p:spPr>
          <a:xfrm flipV="1">
            <a:off x="6045887" y="2260823"/>
            <a:ext cx="1589" cy="23502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95C56981-4841-4137-B55C-EC63ADC7DEA9}"/>
              </a:ext>
            </a:extLst>
          </p:cNvPr>
          <p:cNvSpPr/>
          <p:nvPr/>
        </p:nvSpPr>
        <p:spPr>
          <a:xfrm>
            <a:off x="5895868" y="1927897"/>
            <a:ext cx="300038" cy="3127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90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2CBEF6C-5189-489C-94DE-FC60A64BE311}"/>
              </a:ext>
            </a:extLst>
          </p:cNvPr>
          <p:cNvCxnSpPr>
            <a:cxnSpLocks/>
          </p:cNvCxnSpPr>
          <p:nvPr/>
        </p:nvCxnSpPr>
        <p:spPr bwMode="auto">
          <a:xfrm flipV="1">
            <a:off x="5392866" y="1673136"/>
            <a:ext cx="12142" cy="293797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71073FD9-5B4A-405B-8335-D89089CF7D09}"/>
              </a:ext>
            </a:extLst>
          </p:cNvPr>
          <p:cNvSpPr/>
          <p:nvPr/>
        </p:nvSpPr>
        <p:spPr bwMode="auto">
          <a:xfrm>
            <a:off x="5261103" y="1322580"/>
            <a:ext cx="314325" cy="3127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42091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35" y="1148978"/>
            <a:ext cx="8220637" cy="276383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48" y="462248"/>
            <a:ext cx="10645217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sz="2000" dirty="0">
                <a:solidFill>
                  <a:srgbClr val="666699"/>
                </a:solidFill>
                <a:latin typeface="Tahoma" pitchFamily="34" charset="0"/>
                <a:cs typeface="Times New Roman" pitchFamily="18" charset="0"/>
              </a:rPr>
              <a:t>Road safety performance on roads outside built-up areas fares better than on 					remaining network</a:t>
            </a:r>
            <a:endParaRPr lang="en-GB" altLang="fr-FR" sz="2000" dirty="0">
              <a:solidFill>
                <a:srgbClr val="666699"/>
              </a:solidFill>
              <a:latin typeface="Tahoma" pitchFamily="34" charset="0"/>
              <a:cs typeface="Times New Roman" pitchFamily="18" charset="0"/>
            </a:endParaRPr>
          </a:p>
        </p:txBody>
      </p:sp>
      <p:cxnSp>
        <p:nvCxnSpPr>
          <p:cNvPr id="5" name="Connecteur droit 4"/>
          <p:cNvCxnSpPr>
            <a:cxnSpLocks noChangeShapeType="1"/>
          </p:cNvCxnSpPr>
          <p:nvPr/>
        </p:nvCxnSpPr>
        <p:spPr bwMode="auto">
          <a:xfrm>
            <a:off x="1416998" y="514182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  <a:effectLst/>
        </p:spPr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48050" y="3613337"/>
            <a:ext cx="343077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altLang="fr-FR" sz="2000" dirty="0" smtClean="0">
                <a:cs typeface="Arial" panose="020B0604020202020204" pitchFamily="34" charset="0"/>
              </a:rPr>
              <a:t>1</a:t>
            </a:r>
            <a:r>
              <a:rPr lang="fr-FR" altLang="fr-FR" sz="2000" baseline="30000" dirty="0" smtClean="0">
                <a:cs typeface="Arial" panose="020B0604020202020204" pitchFamily="34" charset="0"/>
              </a:rPr>
              <a:t>st</a:t>
            </a:r>
            <a:r>
              <a:rPr lang="fr-FR" altLang="fr-FR" sz="2000" dirty="0" smtClean="0"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cs typeface="Arial" panose="020B0604020202020204" pitchFamily="34" charset="0"/>
              </a:rPr>
              <a:t>semester</a:t>
            </a:r>
            <a:r>
              <a:rPr lang="fr-FR" altLang="fr-FR" sz="2000" dirty="0">
                <a:cs typeface="Arial" panose="020B0604020202020204" pitchFamily="34" charset="0"/>
              </a:rPr>
              <a:t> 2018 : </a:t>
            </a:r>
            <a:r>
              <a:rPr lang="fr-FR" altLang="fr-FR" sz="2000" dirty="0" err="1" smtClean="0">
                <a:cs typeface="Arial" panose="020B0604020202020204" pitchFamily="34" charset="0"/>
              </a:rPr>
              <a:t>falling</a:t>
            </a:r>
            <a:r>
              <a:rPr lang="fr-FR" altLang="fr-FR" sz="2000" dirty="0" smtClean="0">
                <a:cs typeface="Arial" panose="020B0604020202020204" pitchFamily="34" charset="0"/>
              </a:rPr>
              <a:t> </a:t>
            </a:r>
            <a:r>
              <a:rPr lang="fr-FR" altLang="fr-FR" sz="2000" dirty="0">
                <a:cs typeface="Arial" panose="020B0604020202020204" pitchFamily="34" charset="0"/>
              </a:rPr>
              <a:t>trend for all </a:t>
            </a:r>
            <a:r>
              <a:rPr lang="fr-FR" altLang="fr-FR" sz="2000" dirty="0" smtClean="0">
                <a:cs typeface="Arial" panose="020B0604020202020204" pitchFamily="34" charset="0"/>
              </a:rPr>
              <a:t>networks</a:t>
            </a:r>
          </a:p>
          <a:p>
            <a:pPr>
              <a:spcBef>
                <a:spcPts val="1200"/>
              </a:spcBef>
            </a:pPr>
            <a:r>
              <a:rPr lang="fr-FR" altLang="fr-FR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fr-FR" altLang="fr-FR" sz="2000" baseline="30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nd</a:t>
            </a:r>
            <a:r>
              <a:rPr lang="fr-FR" altLang="fr-FR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semester</a:t>
            </a:r>
            <a:r>
              <a:rPr lang="fr-FR" altLang="fr-FR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2018 : 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fr-FR" altLang="fr-FR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rural </a:t>
            </a:r>
            <a:r>
              <a:rPr lang="fr-FR" altLang="fr-FR" sz="20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roads</a:t>
            </a:r>
            <a:r>
              <a:rPr lang="fr-FR" altLang="fr-FR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fatalities</a:t>
            </a:r>
            <a:r>
              <a:rPr lang="fr-FR" altLang="fr-FR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decrease</a:t>
            </a:r>
            <a:endParaRPr lang="fr-FR" altLang="fr-FR" sz="20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fr-FR" altLang="fr-FR" sz="20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Fatalities</a:t>
            </a:r>
            <a:r>
              <a:rPr lang="fr-FR" altLang="fr-FR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increase</a:t>
            </a:r>
            <a:r>
              <a:rPr lang="fr-FR" altLang="fr-FR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on </a:t>
            </a:r>
            <a:r>
              <a:rPr lang="fr-FR" altLang="fr-FR" sz="20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remaining</a:t>
            </a:r>
            <a:r>
              <a:rPr lang="fr-FR" altLang="fr-FR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network</a:t>
            </a:r>
            <a:endParaRPr lang="fr-FR" altLang="fr-FR" sz="20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1" name="Imag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36" y="3918454"/>
            <a:ext cx="5629836" cy="28539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9"/>
          <p:cNvSpPr txBox="1">
            <a:spLocks noChangeArrowheads="1"/>
          </p:cNvSpPr>
          <p:nvPr/>
        </p:nvSpPr>
        <p:spPr bwMode="auto">
          <a:xfrm>
            <a:off x="9369578" y="3918454"/>
            <a:ext cx="2928938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000" dirty="0">
                <a:latin typeface="+mn-lt"/>
              </a:rPr>
              <a:t>Despite weather hazards</a:t>
            </a:r>
          </a:p>
          <a:p>
            <a:r>
              <a:rPr lang="en-US" altLang="fr-FR" sz="2000" dirty="0">
                <a:latin typeface="+mn-lt"/>
              </a:rPr>
              <a:t>and vandalized radars,</a:t>
            </a:r>
          </a:p>
          <a:p>
            <a:r>
              <a:rPr lang="en-US" altLang="fr-FR" sz="2000" b="0" dirty="0">
                <a:latin typeface="+mn-lt"/>
              </a:rPr>
              <a:t>1</a:t>
            </a:r>
            <a:r>
              <a:rPr lang="en-US" altLang="fr-FR" sz="2000" b="0" baseline="30000" dirty="0">
                <a:latin typeface="+mn-lt"/>
              </a:rPr>
              <a:t>st</a:t>
            </a:r>
            <a:r>
              <a:rPr lang="en-US" altLang="fr-FR" sz="2000" b="0" dirty="0">
                <a:latin typeface="+mn-lt"/>
              </a:rPr>
              <a:t> semester 2019 </a:t>
            </a:r>
            <a:r>
              <a:rPr lang="en-US" altLang="fr-FR" sz="2000" b="0" dirty="0" smtClean="0">
                <a:latin typeface="+mn-lt"/>
              </a:rPr>
              <a:t>: rural non-motorway roads fare better than </a:t>
            </a:r>
            <a:r>
              <a:rPr lang="en-US" altLang="fr-FR" sz="2000" b="0" dirty="0">
                <a:latin typeface="+mn-lt"/>
              </a:rPr>
              <a:t>the rest of the</a:t>
            </a:r>
          </a:p>
          <a:p>
            <a:r>
              <a:rPr lang="en-US" altLang="fr-FR" sz="2000" b="0" dirty="0">
                <a:latin typeface="+mn-lt"/>
              </a:rPr>
              <a:t>network.</a:t>
            </a:r>
          </a:p>
          <a:p>
            <a:endParaRPr lang="fr-FR" altLang="fr-FR" sz="1700" dirty="0"/>
          </a:p>
        </p:txBody>
      </p:sp>
      <p:sp>
        <p:nvSpPr>
          <p:cNvPr id="25" name="ZoneTexte 1"/>
          <p:cNvSpPr txBox="1">
            <a:spLocks noChangeArrowheads="1"/>
          </p:cNvSpPr>
          <p:nvPr/>
        </p:nvSpPr>
        <p:spPr bwMode="auto">
          <a:xfrm>
            <a:off x="2430009" y="996886"/>
            <a:ext cx="575039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fr-FR" dirty="0" smtClean="0">
                <a:cs typeface="Arial" charset="0"/>
              </a:rPr>
              <a:t>Gliding 12 months road traffic fatalities in France mainland</a:t>
            </a:r>
            <a:endParaRPr lang="en-US" altLang="fr-FR" dirty="0">
              <a:solidFill>
                <a:schemeClr val="tx2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72F10E7C4C39940B5A4614184529A47" ma:contentTypeVersion="18" ma:contentTypeDescription="Izveidot jaunu dokumentu." ma:contentTypeScope="" ma:versionID="3926929491e7304346cff615ec13751e">
  <xsd:schema xmlns:xsd="http://www.w3.org/2001/XMLSchema" xmlns:xs="http://www.w3.org/2001/XMLSchema" xmlns:p="http://schemas.microsoft.com/office/2006/metadata/properties" xmlns:ns2="929ef86d-0678-474b-a2d1-4b70d1db9477" xmlns:ns3="a57d379d-1838-4fe5-9dd3-f55eabd60318" targetNamespace="http://schemas.microsoft.com/office/2006/metadata/properties" ma:root="true" ma:fieldsID="f8fe86a69b47df0eb9631c78104166cf" ns2:_="" ns3:_="">
    <xsd:import namespace="929ef86d-0678-474b-a2d1-4b70d1db9477"/>
    <xsd:import namespace="a57d379d-1838-4fe5-9dd3-f55eabd60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ef86d-0678-474b-a2d1-4b70d1db9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ttēlu atzīmes" ma:readOnly="false" ma:fieldId="{5cf76f15-5ced-4ddc-b409-7134ff3c332f}" ma:taxonomyMulti="true" ma:sspId="a02c859b-0546-4206-9cae-cfa997077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d379d-1838-4fe5-9dd3-f55eabd6031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c23498-8d43-4f6c-b49d-fc58ffadf4f7}" ma:internalName="TaxCatchAll" ma:showField="CatchAllData" ma:web="a57d379d-1838-4fe5-9dd3-f55eabd603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6582F6-3E29-4CB9-948D-5292FD7970F3}"/>
</file>

<file path=customXml/itemProps2.xml><?xml version="1.0" encoding="utf-8"?>
<ds:datastoreItem xmlns:ds="http://schemas.openxmlformats.org/officeDocument/2006/customXml" ds:itemID="{8EA64725-3445-49BA-AF70-AB0B5F536D2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Words>1322</Words>
  <Application>Microsoft Office PowerPoint</Application>
  <PresentationFormat>Widescreen</PresentationFormat>
  <Paragraphs>225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Tahoma</vt:lpstr>
      <vt:lpstr>Times New Roman</vt:lpstr>
      <vt:lpstr>Verdana</vt:lpstr>
      <vt:lpstr>Verdana</vt:lpstr>
      <vt:lpstr>Wingdings</vt:lpstr>
      <vt:lpstr>Thème Office</vt:lpstr>
      <vt:lpstr>PowerPoint Presentation</vt:lpstr>
      <vt:lpstr>France at a glance</vt:lpstr>
      <vt:lpstr>Historical background for the speed limit reduction</vt:lpstr>
      <vt:lpstr>Fatalities occur first on the main rural roads (where most traffic is)</vt:lpstr>
      <vt:lpstr>Lesson learnt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 survey before/after implementation of the 80 km/h speed limit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than 300 lives were spared over 20 months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Manuelle</dc:creator>
  <cp:lastModifiedBy>Jenny Carson</cp:lastModifiedBy>
  <cp:revision>94</cp:revision>
  <cp:lastPrinted>2020-01-09T15:03:41Z</cp:lastPrinted>
  <dcterms:created xsi:type="dcterms:W3CDTF">2019-01-08T21:11:36Z</dcterms:created>
  <dcterms:modified xsi:type="dcterms:W3CDTF">2024-09-05T12:45:03Z</dcterms:modified>
</cp:coreProperties>
</file>