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69" r:id="rId2"/>
    <p:sldId id="278" r:id="rId3"/>
    <p:sldId id="375" r:id="rId4"/>
    <p:sldId id="376" r:id="rId5"/>
    <p:sldId id="280" r:id="rId6"/>
    <p:sldId id="269" r:id="rId7"/>
    <p:sldId id="270" r:id="rId8"/>
    <p:sldId id="281" r:id="rId9"/>
    <p:sldId id="282" r:id="rId10"/>
    <p:sldId id="299" r:id="rId11"/>
    <p:sldId id="315" r:id="rId12"/>
    <p:sldId id="312" r:id="rId13"/>
    <p:sldId id="367" r:id="rId14"/>
    <p:sldId id="259" r:id="rId15"/>
    <p:sldId id="265" r:id="rId16"/>
    <p:sldId id="371" r:id="rId17"/>
    <p:sldId id="374" r:id="rId18"/>
    <p:sldId id="297" r:id="rId19"/>
    <p:sldId id="357" r:id="rId20"/>
    <p:sldId id="373" r:id="rId21"/>
    <p:sldId id="293" r:id="rId22"/>
    <p:sldId id="290" r:id="rId23"/>
    <p:sldId id="361" r:id="rId24"/>
    <p:sldId id="3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Michelaraki" initials="EM" lastIdx="2" clrIdx="0">
    <p:extLst>
      <p:ext uri="{19B8F6BF-5375-455C-9EA6-DF929625EA0E}">
        <p15:presenceInfo xmlns:p15="http://schemas.microsoft.com/office/powerpoint/2012/main" userId="b53035ecd3284d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1F2"/>
    <a:srgbClr val="FF6600"/>
    <a:srgbClr val="EAF2FA"/>
    <a:srgbClr val="E64C3B"/>
    <a:srgbClr val="EC5F36"/>
    <a:srgbClr val="F07130"/>
    <a:srgbClr val="F58529"/>
    <a:srgbClr val="FA9D22"/>
    <a:srgbClr val="FFB71B"/>
    <a:srgbClr val="F7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3" autoAdjust="0"/>
    <p:restoredTop sz="94660"/>
  </p:normalViewPr>
  <p:slideViewPr>
    <p:cSldViewPr snapToGrid="0">
      <p:cViewPr varScale="1">
        <p:scale>
          <a:sx n="85" d="100"/>
          <a:sy n="85" d="100"/>
        </p:scale>
        <p:origin x="32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93555F-ED72-4E7D-B754-5188DAD62496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C479A3-4B42-4B85-BE44-B96F6B4468A2}">
      <dgm:prSet phldrT="[Text]" custT="1"/>
      <dgm:spPr/>
      <dgm:t>
        <a:bodyPr/>
        <a:lstStyle/>
        <a:p>
          <a:r>
            <a:rPr lang="en-US" sz="1400" b="1" dirty="0">
              <a:solidFill>
                <a:srgbClr val="FF6600"/>
              </a:solidFill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rPr>
            <a:t>Policy </a:t>
          </a:r>
          <a:r>
            <a:rPr lang="en-US" sz="1400" b="1" dirty="0">
              <a:solidFill>
                <a:srgbClr val="002060"/>
              </a:solidFill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rPr>
            <a:t>Speed Limit 30km/h</a:t>
          </a:r>
          <a:endParaRPr lang="en-US" sz="14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9EFBBD9C-FFBF-4334-BC2A-45D2BB3918FC}" type="parTrans" cxnId="{0E8F34C5-ED95-4F3B-8353-CF7852E1D674}">
      <dgm:prSet/>
      <dgm:spPr/>
      <dgm:t>
        <a:bodyPr/>
        <a:lstStyle/>
        <a:p>
          <a:endParaRPr lang="en-US" sz="320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A28CB3EC-DDAB-443D-B49F-D13EDF645294}" type="sibTrans" cxnId="{0E8F34C5-ED95-4F3B-8353-CF7852E1D674}">
      <dgm:prSet/>
      <dgm:spPr/>
      <dgm:t>
        <a:bodyPr/>
        <a:lstStyle/>
        <a:p>
          <a:endParaRPr lang="en-US" sz="320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2C21FD5-42CE-4F38-A1D5-D4DD18C0C798}">
      <dgm:prSet phldrT="[Text]" custT="1"/>
      <dgm:spPr/>
      <dgm:t>
        <a:bodyPr/>
        <a:lstStyle/>
        <a:p>
          <a:r>
            <a:rPr lang="pt-BR" sz="1400" b="1" spc="-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pt-BR" sz="1400" b="1" spc="28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pt-BR" sz="1400" b="1" spc="8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pt-BR" sz="1400" b="1" spc="6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pt-BR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400" b="1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&gt;0</a:t>
          </a:r>
          <a:r>
            <a:rPr lang="pt-BR" sz="1400" b="1" spc="-1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pt-BR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pt-BR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aprox. </a:t>
          </a:r>
          <a:r>
            <a:rPr lang="pt-BR" sz="1400" b="1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pt-BR" sz="1400" b="1" spc="-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  <a:r>
            <a:rPr lang="pt-BR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(mil. €)</a:t>
          </a:r>
          <a:endParaRPr lang="en-US" sz="14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5C2725B5-E41C-4840-B557-150B953D4C2B}" type="parTrans" cxnId="{52CD1A04-0AF0-46D1-9346-236D0FF8583D}">
      <dgm:prSet/>
      <dgm:spPr/>
      <dgm:t>
        <a:bodyPr/>
        <a:lstStyle/>
        <a:p>
          <a:endParaRPr lang="en-US" sz="320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3F8F0F21-875E-4E04-993E-DA1846100215}" type="sibTrans" cxnId="{52CD1A04-0AF0-46D1-9346-236D0FF8583D}">
      <dgm:prSet/>
      <dgm:spPr/>
      <dgm:t>
        <a:bodyPr/>
        <a:lstStyle/>
        <a:p>
          <a:endParaRPr lang="en-US" sz="320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64609F6A-F0F4-439B-AB57-CA1771A622EC}">
      <dgm:prSet custT="1"/>
      <dgm:spPr/>
      <dgm:t>
        <a:bodyPr/>
        <a:lstStyle/>
        <a:p>
          <a:r>
            <a:rPr lang="en-US" sz="1400" b="1" spc="-1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b="1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spc="10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spc="-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&gt;</a:t>
          </a:r>
          <a:r>
            <a:rPr lang="en-US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spc="8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400" b="1" spc="19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</a:t>
          </a:r>
          <a:r>
            <a:rPr lang="en-US" sz="1400" b="1" spc="10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spc="-1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US" sz="1400" b="1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spc="-1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b="1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RR</a:t>
          </a:r>
          <a:r>
            <a:rPr lang="en-US" sz="1400" b="1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=64.5</a:t>
          </a:r>
          <a:r>
            <a:rPr lang="en-US" sz="1400" b="1" spc="41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r>
            <a:rPr lang="en-US" sz="1400" b="1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&gt;</a:t>
          </a:r>
          <a:r>
            <a:rPr lang="en-US" sz="1400" b="1" spc="8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400" b="1" spc="19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</a:t>
          </a:r>
          <a:r>
            <a:rPr lang="en-US" sz="1400" b="1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=0.8</a:t>
          </a:r>
          <a:r>
            <a:rPr lang="en-US" sz="1400" b="1" spc="4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en-US" sz="14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C3B3DD3E-C29E-4CC9-A69A-77E8E3A1A7A9}" type="parTrans" cxnId="{1B9F1EE3-7A64-4A71-B68F-CF2FE47FBC2C}">
      <dgm:prSet/>
      <dgm:spPr/>
      <dgm:t>
        <a:bodyPr/>
        <a:lstStyle/>
        <a:p>
          <a:endParaRPr lang="en-US" sz="320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417FDC3B-762D-41E0-A730-76C31C874BC2}" type="sibTrans" cxnId="{1B9F1EE3-7A64-4A71-B68F-CF2FE47FBC2C}">
      <dgm:prSet/>
      <dgm:spPr/>
      <dgm:t>
        <a:bodyPr/>
        <a:lstStyle/>
        <a:p>
          <a:endParaRPr lang="en-US" sz="320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30784212-00F2-4F71-9A64-A520BB64AEE1}">
      <dgm:prSet phldrT="[Text]" custT="1"/>
      <dgm:spPr/>
      <dgm:t>
        <a:bodyPr/>
        <a:lstStyle/>
        <a:p>
          <a:r>
            <a:rPr lang="pt-BR" sz="1400" b="1" spc="-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Timeframe 2021-2030</a:t>
          </a:r>
          <a:endParaRPr lang="en-US" sz="14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22BD4471-D2FB-4F93-A305-2370675E0FD0}" type="parTrans" cxnId="{F0D2F05B-22D8-4BDB-A47E-CCD67D91212F}">
      <dgm:prSet/>
      <dgm:spPr/>
      <dgm:t>
        <a:bodyPr/>
        <a:lstStyle/>
        <a:p>
          <a:endParaRPr lang="en-US"/>
        </a:p>
      </dgm:t>
    </dgm:pt>
    <dgm:pt modelId="{98D7597C-105F-4474-9F4E-1230E12972E2}" type="sibTrans" cxnId="{F0D2F05B-22D8-4BDB-A47E-CCD67D91212F}">
      <dgm:prSet/>
      <dgm:spPr/>
      <dgm:t>
        <a:bodyPr/>
        <a:lstStyle/>
        <a:p>
          <a:endParaRPr lang="en-US"/>
        </a:p>
      </dgm:t>
    </dgm:pt>
    <dgm:pt modelId="{A0F911C6-EC81-4564-ADBD-963FAE2C332E}">
      <dgm:prSet phldrT="[Text]" custT="1"/>
      <dgm:spPr/>
      <dgm:t>
        <a:bodyPr/>
        <a:lstStyle/>
        <a:p>
          <a:r>
            <a:rPr lang="en-US" sz="1400" b="1" spc="150" dirty="0">
              <a:solidFill>
                <a:srgbClr val="002060"/>
              </a:solidFill>
              <a:latin typeface="Trebuchet MS"/>
              <a:cs typeface="Trebuchet MS"/>
            </a:rPr>
            <a:t>B</a:t>
          </a:r>
          <a:r>
            <a:rPr lang="en-US" sz="1400" b="1" spc="47" dirty="0">
              <a:solidFill>
                <a:srgbClr val="002060"/>
              </a:solidFill>
              <a:latin typeface="Trebuchet MS"/>
              <a:cs typeface="Trebuchet MS"/>
            </a:rPr>
            <a:t>/</a:t>
          </a:r>
          <a:r>
            <a:rPr lang="en-US" sz="1400" b="1" spc="60" dirty="0">
              <a:solidFill>
                <a:srgbClr val="002060"/>
              </a:solidFill>
              <a:latin typeface="Trebuchet MS"/>
              <a:cs typeface="Trebuchet MS"/>
            </a:rPr>
            <a:t>C</a:t>
          </a:r>
          <a:r>
            <a:rPr lang="en-US" sz="1400" b="1" spc="-73" dirty="0">
              <a:solidFill>
                <a:srgbClr val="002060"/>
              </a:solidFill>
              <a:latin typeface="Trebuchet MS"/>
              <a:cs typeface="Trebuchet MS"/>
            </a:rPr>
            <a:t> </a:t>
          </a:r>
          <a:r>
            <a:rPr lang="en-US" sz="1400" b="1" spc="-23" dirty="0">
              <a:solidFill>
                <a:srgbClr val="002060"/>
              </a:solidFill>
              <a:latin typeface="Trebuchet MS"/>
              <a:cs typeface="Trebuchet MS"/>
            </a:rPr>
            <a:t>&gt;1</a:t>
          </a:r>
          <a:r>
            <a:rPr lang="en-US" sz="1400" b="1" spc="-140" dirty="0">
              <a:solidFill>
                <a:srgbClr val="002060"/>
              </a:solidFill>
              <a:latin typeface="Trebuchet MS"/>
              <a:cs typeface="Trebuchet MS"/>
            </a:rPr>
            <a:t>,</a:t>
          </a:r>
          <a:r>
            <a:rPr lang="en-US" sz="1400" b="1" spc="-73" dirty="0">
              <a:solidFill>
                <a:srgbClr val="002060"/>
              </a:solidFill>
              <a:latin typeface="Trebuchet MS"/>
              <a:cs typeface="Trebuchet MS"/>
            </a:rPr>
            <a:t> </a:t>
          </a:r>
          <a:r>
            <a:rPr lang="en-US" sz="1400" b="1" spc="150" dirty="0">
              <a:solidFill>
                <a:srgbClr val="002060"/>
              </a:solidFill>
              <a:latin typeface="Trebuchet MS"/>
              <a:cs typeface="Trebuchet MS"/>
            </a:rPr>
            <a:t>B</a:t>
          </a:r>
          <a:r>
            <a:rPr lang="en-US" sz="1400" b="1" spc="47" dirty="0">
              <a:solidFill>
                <a:srgbClr val="002060"/>
              </a:solidFill>
              <a:latin typeface="Trebuchet MS"/>
              <a:cs typeface="Trebuchet MS"/>
            </a:rPr>
            <a:t>/</a:t>
          </a:r>
          <a:r>
            <a:rPr lang="en-US" sz="1400" b="1" spc="57" dirty="0">
              <a:solidFill>
                <a:srgbClr val="002060"/>
              </a:solidFill>
              <a:latin typeface="Trebuchet MS"/>
              <a:cs typeface="Trebuchet MS"/>
            </a:rPr>
            <a:t>C</a:t>
          </a:r>
          <a:r>
            <a:rPr lang="en-US" sz="1400" b="1" spc="-23" dirty="0">
              <a:solidFill>
                <a:srgbClr val="002060"/>
              </a:solidFill>
              <a:latin typeface="Trebuchet MS"/>
              <a:cs typeface="Trebuchet MS"/>
            </a:rPr>
            <a:t>=1</a:t>
          </a:r>
          <a:r>
            <a:rPr lang="en-US" sz="1400" b="1" spc="-143" dirty="0">
              <a:solidFill>
                <a:srgbClr val="002060"/>
              </a:solidFill>
              <a:latin typeface="Trebuchet MS"/>
              <a:cs typeface="Trebuchet MS"/>
            </a:rPr>
            <a:t>,</a:t>
          </a:r>
          <a:r>
            <a:rPr lang="en-US" sz="1400" b="1" spc="-23" dirty="0">
              <a:solidFill>
                <a:srgbClr val="002060"/>
              </a:solidFill>
              <a:latin typeface="Trebuchet MS"/>
              <a:cs typeface="Trebuchet MS"/>
            </a:rPr>
            <a:t>5</a:t>
          </a:r>
          <a:r>
            <a:rPr lang="en-US" sz="1400" b="1" spc="-20" dirty="0">
              <a:solidFill>
                <a:srgbClr val="002060"/>
              </a:solidFill>
              <a:latin typeface="Trebuchet MS"/>
              <a:cs typeface="Trebuchet MS"/>
            </a:rPr>
            <a:t>5</a:t>
          </a:r>
          <a:endParaRPr lang="en-US" sz="14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gm:t>
    </dgm:pt>
    <dgm:pt modelId="{85E5FF69-8A5F-427D-97D2-F744F928721B}" type="parTrans" cxnId="{EB262BB9-9334-479F-A709-B9C97E4AE6E5}">
      <dgm:prSet/>
      <dgm:spPr/>
      <dgm:t>
        <a:bodyPr/>
        <a:lstStyle/>
        <a:p>
          <a:endParaRPr lang="en-US"/>
        </a:p>
      </dgm:t>
    </dgm:pt>
    <dgm:pt modelId="{19D74D0D-B4EE-45D0-8D98-941579A8C427}" type="sibTrans" cxnId="{EB262BB9-9334-479F-A709-B9C97E4AE6E5}">
      <dgm:prSet/>
      <dgm:spPr/>
      <dgm:t>
        <a:bodyPr/>
        <a:lstStyle/>
        <a:p>
          <a:endParaRPr lang="en-US"/>
        </a:p>
      </dgm:t>
    </dgm:pt>
    <dgm:pt modelId="{D87D1DDF-AA32-4299-B44F-F4108C8E2999}" type="pres">
      <dgm:prSet presAssocID="{A993555F-ED72-4E7D-B754-5188DAD62496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50721ED-3B21-471F-8D92-03119CAA1DCB}" type="pres">
      <dgm:prSet presAssocID="{E4C479A3-4B42-4B85-BE44-B96F6B4468A2}" presName="Accent1" presStyleCnt="0"/>
      <dgm:spPr/>
    </dgm:pt>
    <dgm:pt modelId="{27D0E5BF-945B-44D4-8DEC-5E560EBF41FD}" type="pres">
      <dgm:prSet presAssocID="{E4C479A3-4B42-4B85-BE44-B96F6B4468A2}" presName="Accent" presStyleLbl="node1" presStyleIdx="0" presStyleCnt="5" custScaleX="162190"/>
      <dgm:spPr>
        <a:solidFill>
          <a:srgbClr val="FF6600"/>
        </a:solidFill>
      </dgm:spPr>
    </dgm:pt>
    <dgm:pt modelId="{05460841-E1C8-4A52-8CFF-0C1A96E0DC0D}" type="pres">
      <dgm:prSet presAssocID="{E4C479A3-4B42-4B85-BE44-B96F6B4468A2}" presName="Parent1" presStyleLbl="revTx" presStyleIdx="0" presStyleCnt="5" custScaleX="135965" custLinFactNeighborX="0" custLinFactNeighborY="-170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8E2DBC-B95A-4A47-8187-42B9D026DC9E}" type="pres">
      <dgm:prSet presAssocID="{30784212-00F2-4F71-9A64-A520BB64AEE1}" presName="Accent2" presStyleCnt="0"/>
      <dgm:spPr/>
    </dgm:pt>
    <dgm:pt modelId="{842EBB5B-9CA3-449F-A314-FF535CF7F147}" type="pres">
      <dgm:prSet presAssocID="{30784212-00F2-4F71-9A64-A520BB64AEE1}" presName="Accent" presStyleLbl="node1" presStyleIdx="1" presStyleCnt="5"/>
      <dgm:spPr/>
    </dgm:pt>
    <dgm:pt modelId="{DB26EE1D-1481-4B4A-BDA5-4994F6D00071}" type="pres">
      <dgm:prSet presAssocID="{30784212-00F2-4F71-9A64-A520BB64AEE1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E85FEF-61A7-4F54-868A-CBA941FE4BA3}" type="pres">
      <dgm:prSet presAssocID="{22C21FD5-42CE-4F38-A1D5-D4DD18C0C798}" presName="Accent3" presStyleCnt="0"/>
      <dgm:spPr/>
    </dgm:pt>
    <dgm:pt modelId="{BA257563-CC52-4E55-836E-B2FE2D5F22D4}" type="pres">
      <dgm:prSet presAssocID="{22C21FD5-42CE-4F38-A1D5-D4DD18C0C798}" presName="Accent" presStyleLbl="node1" presStyleIdx="2" presStyleCnt="5" custScaleX="162190"/>
      <dgm:spPr>
        <a:solidFill>
          <a:srgbClr val="FF6600"/>
        </a:solidFill>
      </dgm:spPr>
    </dgm:pt>
    <dgm:pt modelId="{2EB8F481-BBA7-42A8-8D65-665CD2CCF04B}" type="pres">
      <dgm:prSet presAssocID="{22C21FD5-42CE-4F38-A1D5-D4DD18C0C798}" presName="Parent3" presStyleLbl="revTx" presStyleIdx="2" presStyleCnt="5" custScaleX="143206" custLinFactNeighborX="22948" custLinFactNeighborY="4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9F6960-7834-4AA4-AD79-C1689988CD66}" type="pres">
      <dgm:prSet presAssocID="{A0F911C6-EC81-4564-ADBD-963FAE2C332E}" presName="Accent4" presStyleCnt="0"/>
      <dgm:spPr/>
    </dgm:pt>
    <dgm:pt modelId="{2604D529-8613-4E7E-B188-5EF0E326D185}" type="pres">
      <dgm:prSet presAssocID="{A0F911C6-EC81-4564-ADBD-963FAE2C332E}" presName="Accent" presStyleLbl="node1" presStyleIdx="3" presStyleCnt="5"/>
      <dgm:spPr/>
    </dgm:pt>
    <dgm:pt modelId="{AFD15128-80EA-48EC-AD8A-5C52565F4A2D}" type="pres">
      <dgm:prSet presAssocID="{A0F911C6-EC81-4564-ADBD-963FAE2C332E}" presName="Parent4" presStyleLbl="revTx" presStyleIdx="3" presStyleCnt="5" custScaleX="9847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BDF5A3-F539-4359-9488-56A593E9D0E8}" type="pres">
      <dgm:prSet presAssocID="{64609F6A-F0F4-439B-AB57-CA1771A622EC}" presName="Accent5" presStyleCnt="0"/>
      <dgm:spPr/>
    </dgm:pt>
    <dgm:pt modelId="{4A2E4D35-3554-43CF-8DBE-82B603D6C841}" type="pres">
      <dgm:prSet presAssocID="{64609F6A-F0F4-439B-AB57-CA1771A622EC}" presName="Accent" presStyleLbl="node1" presStyleIdx="4" presStyleCnt="5" custScaleX="162190"/>
      <dgm:spPr>
        <a:solidFill>
          <a:srgbClr val="FF6600"/>
        </a:solidFill>
      </dgm:spPr>
    </dgm:pt>
    <dgm:pt modelId="{24C948FF-C587-4115-A693-339C0514C6ED}" type="pres">
      <dgm:prSet presAssocID="{64609F6A-F0F4-439B-AB57-CA1771A622EC}" presName="Parent5" presStyleLbl="revTx" presStyleIdx="4" presStyleCnt="5" custScaleX="202426" custLinFactNeighborX="4218" custLinFactNeighborY="50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262BB9-9334-479F-A709-B9C97E4AE6E5}" srcId="{A993555F-ED72-4E7D-B754-5188DAD62496}" destId="{A0F911C6-EC81-4564-ADBD-963FAE2C332E}" srcOrd="3" destOrd="0" parTransId="{85E5FF69-8A5F-427D-97D2-F744F928721B}" sibTransId="{19D74D0D-B4EE-45D0-8D98-941579A8C427}"/>
    <dgm:cxn modelId="{18C7805E-0E2C-47F1-AAD7-050CACC41620}" type="presOf" srcId="{A0F911C6-EC81-4564-ADBD-963FAE2C332E}" destId="{AFD15128-80EA-48EC-AD8A-5C52565F4A2D}" srcOrd="0" destOrd="0" presId="urn:microsoft.com/office/officeart/2009/layout/CircleArrowProcess"/>
    <dgm:cxn modelId="{F0BBD0E6-7A3C-41E6-96F3-88AAFAEE7F5E}" type="presOf" srcId="{A993555F-ED72-4E7D-B754-5188DAD62496}" destId="{D87D1DDF-AA32-4299-B44F-F4108C8E2999}" srcOrd="0" destOrd="0" presId="urn:microsoft.com/office/officeart/2009/layout/CircleArrowProcess"/>
    <dgm:cxn modelId="{1B9F1EE3-7A64-4A71-B68F-CF2FE47FBC2C}" srcId="{A993555F-ED72-4E7D-B754-5188DAD62496}" destId="{64609F6A-F0F4-439B-AB57-CA1771A622EC}" srcOrd="4" destOrd="0" parTransId="{C3B3DD3E-C29E-4CC9-A69A-77E8E3A1A7A9}" sibTransId="{417FDC3B-762D-41E0-A730-76C31C874BC2}"/>
    <dgm:cxn modelId="{52CD1A04-0AF0-46D1-9346-236D0FF8583D}" srcId="{A993555F-ED72-4E7D-B754-5188DAD62496}" destId="{22C21FD5-42CE-4F38-A1D5-D4DD18C0C798}" srcOrd="2" destOrd="0" parTransId="{5C2725B5-E41C-4840-B557-150B953D4C2B}" sibTransId="{3F8F0F21-875E-4E04-993E-DA1846100215}"/>
    <dgm:cxn modelId="{7F376DE4-C086-4398-BEDF-3C7D434C2B2A}" type="presOf" srcId="{22C21FD5-42CE-4F38-A1D5-D4DD18C0C798}" destId="{2EB8F481-BBA7-42A8-8D65-665CD2CCF04B}" srcOrd="0" destOrd="0" presId="urn:microsoft.com/office/officeart/2009/layout/CircleArrowProcess"/>
    <dgm:cxn modelId="{0E42CB48-0406-44E0-BDE4-BCC710F90EF9}" type="presOf" srcId="{64609F6A-F0F4-439B-AB57-CA1771A622EC}" destId="{24C948FF-C587-4115-A693-339C0514C6ED}" srcOrd="0" destOrd="0" presId="urn:microsoft.com/office/officeart/2009/layout/CircleArrowProcess"/>
    <dgm:cxn modelId="{EE122CBF-0D1A-4E96-867A-D3AD8CECBE6F}" type="presOf" srcId="{30784212-00F2-4F71-9A64-A520BB64AEE1}" destId="{DB26EE1D-1481-4B4A-BDA5-4994F6D00071}" srcOrd="0" destOrd="0" presId="urn:microsoft.com/office/officeart/2009/layout/CircleArrowProcess"/>
    <dgm:cxn modelId="{F0D2F05B-22D8-4BDB-A47E-CCD67D91212F}" srcId="{A993555F-ED72-4E7D-B754-5188DAD62496}" destId="{30784212-00F2-4F71-9A64-A520BB64AEE1}" srcOrd="1" destOrd="0" parTransId="{22BD4471-D2FB-4F93-A305-2370675E0FD0}" sibTransId="{98D7597C-105F-4474-9F4E-1230E12972E2}"/>
    <dgm:cxn modelId="{0E8F34C5-ED95-4F3B-8353-CF7852E1D674}" srcId="{A993555F-ED72-4E7D-B754-5188DAD62496}" destId="{E4C479A3-4B42-4B85-BE44-B96F6B4468A2}" srcOrd="0" destOrd="0" parTransId="{9EFBBD9C-FFBF-4334-BC2A-45D2BB3918FC}" sibTransId="{A28CB3EC-DDAB-443D-B49F-D13EDF645294}"/>
    <dgm:cxn modelId="{88C03422-01D5-4F04-B3C7-62A7A17C1D30}" type="presOf" srcId="{E4C479A3-4B42-4B85-BE44-B96F6B4468A2}" destId="{05460841-E1C8-4A52-8CFF-0C1A96E0DC0D}" srcOrd="0" destOrd="0" presId="urn:microsoft.com/office/officeart/2009/layout/CircleArrowProcess"/>
    <dgm:cxn modelId="{BCF4768F-29CB-41C5-A84A-6132E58D2FF2}" type="presParOf" srcId="{D87D1DDF-AA32-4299-B44F-F4108C8E2999}" destId="{850721ED-3B21-471F-8D92-03119CAA1DCB}" srcOrd="0" destOrd="0" presId="urn:microsoft.com/office/officeart/2009/layout/CircleArrowProcess"/>
    <dgm:cxn modelId="{3A48CCFC-167C-478D-9C03-13225E67F436}" type="presParOf" srcId="{850721ED-3B21-471F-8D92-03119CAA1DCB}" destId="{27D0E5BF-945B-44D4-8DEC-5E560EBF41FD}" srcOrd="0" destOrd="0" presId="urn:microsoft.com/office/officeart/2009/layout/CircleArrowProcess"/>
    <dgm:cxn modelId="{5838E2FB-EF26-45C0-990A-65BB29109749}" type="presParOf" srcId="{D87D1DDF-AA32-4299-B44F-F4108C8E2999}" destId="{05460841-E1C8-4A52-8CFF-0C1A96E0DC0D}" srcOrd="1" destOrd="0" presId="urn:microsoft.com/office/officeart/2009/layout/CircleArrowProcess"/>
    <dgm:cxn modelId="{D7132250-4F1D-4C05-BADE-63F8287B76F7}" type="presParOf" srcId="{D87D1DDF-AA32-4299-B44F-F4108C8E2999}" destId="{B48E2DBC-B95A-4A47-8187-42B9D026DC9E}" srcOrd="2" destOrd="0" presId="urn:microsoft.com/office/officeart/2009/layout/CircleArrowProcess"/>
    <dgm:cxn modelId="{03F46307-A3FB-420C-882B-423BA54FA9DF}" type="presParOf" srcId="{B48E2DBC-B95A-4A47-8187-42B9D026DC9E}" destId="{842EBB5B-9CA3-449F-A314-FF535CF7F147}" srcOrd="0" destOrd="0" presId="urn:microsoft.com/office/officeart/2009/layout/CircleArrowProcess"/>
    <dgm:cxn modelId="{9FC37ADE-890B-4D5A-8857-E45A662E7B4D}" type="presParOf" srcId="{D87D1DDF-AA32-4299-B44F-F4108C8E2999}" destId="{DB26EE1D-1481-4B4A-BDA5-4994F6D00071}" srcOrd="3" destOrd="0" presId="urn:microsoft.com/office/officeart/2009/layout/CircleArrowProcess"/>
    <dgm:cxn modelId="{52B57E48-00A6-425C-AE1D-F1B58CFC3164}" type="presParOf" srcId="{D87D1DDF-AA32-4299-B44F-F4108C8E2999}" destId="{E3E85FEF-61A7-4F54-868A-CBA941FE4BA3}" srcOrd="4" destOrd="0" presId="urn:microsoft.com/office/officeart/2009/layout/CircleArrowProcess"/>
    <dgm:cxn modelId="{A610694C-575B-4A7C-A186-F03A1C12E9AF}" type="presParOf" srcId="{E3E85FEF-61A7-4F54-868A-CBA941FE4BA3}" destId="{BA257563-CC52-4E55-836E-B2FE2D5F22D4}" srcOrd="0" destOrd="0" presId="urn:microsoft.com/office/officeart/2009/layout/CircleArrowProcess"/>
    <dgm:cxn modelId="{C322F275-2FFC-4BE6-9046-27984002EB2F}" type="presParOf" srcId="{D87D1DDF-AA32-4299-B44F-F4108C8E2999}" destId="{2EB8F481-BBA7-42A8-8D65-665CD2CCF04B}" srcOrd="5" destOrd="0" presId="urn:microsoft.com/office/officeart/2009/layout/CircleArrowProcess"/>
    <dgm:cxn modelId="{70D0C976-AA7C-4E80-9B30-391449A9F6DE}" type="presParOf" srcId="{D87D1DDF-AA32-4299-B44F-F4108C8E2999}" destId="{7D9F6960-7834-4AA4-AD79-C1689988CD66}" srcOrd="6" destOrd="0" presId="urn:microsoft.com/office/officeart/2009/layout/CircleArrowProcess"/>
    <dgm:cxn modelId="{0B578A64-028F-4D7C-A30A-48F575A3AC47}" type="presParOf" srcId="{7D9F6960-7834-4AA4-AD79-C1689988CD66}" destId="{2604D529-8613-4E7E-B188-5EF0E326D185}" srcOrd="0" destOrd="0" presId="urn:microsoft.com/office/officeart/2009/layout/CircleArrowProcess"/>
    <dgm:cxn modelId="{C8B71599-681A-40EC-9137-DEB7EB6C76F5}" type="presParOf" srcId="{D87D1DDF-AA32-4299-B44F-F4108C8E2999}" destId="{AFD15128-80EA-48EC-AD8A-5C52565F4A2D}" srcOrd="7" destOrd="0" presId="urn:microsoft.com/office/officeart/2009/layout/CircleArrowProcess"/>
    <dgm:cxn modelId="{74E30F00-8699-467A-B948-18BD29BA5D53}" type="presParOf" srcId="{D87D1DDF-AA32-4299-B44F-F4108C8E2999}" destId="{D6BDF5A3-F539-4359-9488-56A593E9D0E8}" srcOrd="8" destOrd="0" presId="urn:microsoft.com/office/officeart/2009/layout/CircleArrowProcess"/>
    <dgm:cxn modelId="{1E9BCB97-C79F-4A4D-9EAA-6D5070CCD0A1}" type="presParOf" srcId="{D6BDF5A3-F539-4359-9488-56A593E9D0E8}" destId="{4A2E4D35-3554-43CF-8DBE-82B603D6C841}" srcOrd="0" destOrd="0" presId="urn:microsoft.com/office/officeart/2009/layout/CircleArrowProcess"/>
    <dgm:cxn modelId="{8CC9507F-5EA6-4E15-B157-A88BE402BF28}" type="presParOf" srcId="{D87D1DDF-AA32-4299-B44F-F4108C8E2999}" destId="{24C948FF-C587-4115-A693-339C0514C6ED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0E5BF-945B-44D4-8DEC-5E560EBF41FD}">
      <dsp:nvSpPr>
        <dsp:cNvPr id="0" name=""/>
        <dsp:cNvSpPr/>
      </dsp:nvSpPr>
      <dsp:spPr>
        <a:xfrm>
          <a:off x="679012" y="0"/>
          <a:ext cx="3087648" cy="190381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60841-E1C8-4A52-8CFF-0C1A96E0DC0D}">
      <dsp:nvSpPr>
        <dsp:cNvPr id="0" name=""/>
        <dsp:cNvSpPr/>
      </dsp:nvSpPr>
      <dsp:spPr>
        <a:xfrm>
          <a:off x="1500243" y="599178"/>
          <a:ext cx="1444472" cy="53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FF6600"/>
              </a:solidFill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rPr>
            <a:t>Policy </a:t>
          </a:r>
          <a:r>
            <a:rPr lang="en-US" sz="1400" b="1" kern="1200" dirty="0">
              <a:solidFill>
                <a:srgbClr val="002060"/>
              </a:solidFill>
              <a:effectLst/>
              <a:latin typeface="Segoe UI Semilight" panose="020B0402040204020203" pitchFamily="34" charset="0"/>
              <a:ea typeface="Times New Roman" panose="02020603050405020304" pitchFamily="18" charset="0"/>
              <a:cs typeface="Segoe UI Semilight" panose="020B0402040204020203" pitchFamily="34" charset="0"/>
            </a:rPr>
            <a:t>Speed Limit 30km/h</a:t>
          </a:r>
          <a:endParaRPr lang="en-US" sz="1400" kern="12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500243" y="599178"/>
        <a:ext cx="1444472" cy="530955"/>
      </dsp:txXfrm>
    </dsp:sp>
    <dsp:sp modelId="{842EBB5B-9CA3-449F-A314-FF535CF7F147}">
      <dsp:nvSpPr>
        <dsp:cNvPr id="0" name=""/>
        <dsp:cNvSpPr/>
      </dsp:nvSpPr>
      <dsp:spPr>
        <a:xfrm>
          <a:off x="742103" y="1093866"/>
          <a:ext cx="1903723" cy="190381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6EE1D-1481-4B4A-BDA5-4994F6D00071}">
      <dsp:nvSpPr>
        <dsp:cNvPr id="0" name=""/>
        <dsp:cNvSpPr/>
      </dsp:nvSpPr>
      <dsp:spPr>
        <a:xfrm>
          <a:off x="1160272" y="1785829"/>
          <a:ext cx="1062385" cy="53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spc="-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Timeframe 2021-2030</a:t>
          </a:r>
          <a:endParaRPr lang="en-US" sz="1400" kern="12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160272" y="1785829"/>
        <a:ext cx="1062385" cy="530955"/>
      </dsp:txXfrm>
    </dsp:sp>
    <dsp:sp modelId="{BA257563-CC52-4E55-836E-B2FE2D5F22D4}">
      <dsp:nvSpPr>
        <dsp:cNvPr id="0" name=""/>
        <dsp:cNvSpPr/>
      </dsp:nvSpPr>
      <dsp:spPr>
        <a:xfrm>
          <a:off x="679012" y="2192649"/>
          <a:ext cx="3087648" cy="190381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8F481-BBA7-42A8-8D65-665CD2CCF04B}">
      <dsp:nvSpPr>
        <dsp:cNvPr id="0" name=""/>
        <dsp:cNvSpPr/>
      </dsp:nvSpPr>
      <dsp:spPr>
        <a:xfrm>
          <a:off x="1705575" y="2884061"/>
          <a:ext cx="1521399" cy="53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spc="-1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pt-BR" sz="1400" b="1" kern="1200" spc="28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</a:t>
          </a:r>
          <a:r>
            <a:rPr lang="pt-BR" sz="1400" b="1" kern="1200" spc="8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</a:t>
          </a:r>
          <a:r>
            <a:rPr lang="pt-BR" sz="1400" b="1" kern="1200" spc="6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</a:t>
          </a:r>
          <a:r>
            <a:rPr lang="pt-BR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1400" b="1" kern="1200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&gt;0</a:t>
          </a:r>
          <a:r>
            <a:rPr lang="pt-BR" sz="1400" b="1" kern="1200" spc="-1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pt-BR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aprox. </a:t>
          </a:r>
          <a:r>
            <a:rPr lang="pt-BR" sz="1400" b="1" kern="1200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  <a:r>
            <a:rPr lang="pt-BR" sz="1400" b="1" kern="1200" spc="-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5</a:t>
          </a:r>
          <a:r>
            <a:rPr lang="pt-BR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(mil. €)</a:t>
          </a:r>
          <a:endParaRPr lang="en-US" sz="1400" kern="12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705575" y="2884061"/>
        <a:ext cx="1521399" cy="530955"/>
      </dsp:txXfrm>
    </dsp:sp>
    <dsp:sp modelId="{2604D529-8613-4E7E-B188-5EF0E326D185}">
      <dsp:nvSpPr>
        <dsp:cNvPr id="0" name=""/>
        <dsp:cNvSpPr/>
      </dsp:nvSpPr>
      <dsp:spPr>
        <a:xfrm>
          <a:off x="742103" y="3288359"/>
          <a:ext cx="1903723" cy="190381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15128-80EA-48EC-AD8A-5C52565F4A2D}">
      <dsp:nvSpPr>
        <dsp:cNvPr id="0" name=""/>
        <dsp:cNvSpPr/>
      </dsp:nvSpPr>
      <dsp:spPr>
        <a:xfrm>
          <a:off x="1168367" y="3977863"/>
          <a:ext cx="1046194" cy="53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pc="150" dirty="0">
              <a:solidFill>
                <a:srgbClr val="002060"/>
              </a:solidFill>
              <a:latin typeface="Trebuchet MS"/>
              <a:cs typeface="Trebuchet MS"/>
            </a:rPr>
            <a:t>B</a:t>
          </a:r>
          <a:r>
            <a:rPr lang="en-US" sz="1400" b="1" kern="1200" spc="47" dirty="0">
              <a:solidFill>
                <a:srgbClr val="002060"/>
              </a:solidFill>
              <a:latin typeface="Trebuchet MS"/>
              <a:cs typeface="Trebuchet MS"/>
            </a:rPr>
            <a:t>/</a:t>
          </a:r>
          <a:r>
            <a:rPr lang="en-US" sz="1400" b="1" kern="1200" spc="60" dirty="0">
              <a:solidFill>
                <a:srgbClr val="002060"/>
              </a:solidFill>
              <a:latin typeface="Trebuchet MS"/>
              <a:cs typeface="Trebuchet MS"/>
            </a:rPr>
            <a:t>C</a:t>
          </a:r>
          <a:r>
            <a:rPr lang="en-US" sz="1400" b="1" kern="1200" spc="-73" dirty="0">
              <a:solidFill>
                <a:srgbClr val="002060"/>
              </a:solidFill>
              <a:latin typeface="Trebuchet MS"/>
              <a:cs typeface="Trebuchet MS"/>
            </a:rPr>
            <a:t> </a:t>
          </a:r>
          <a:r>
            <a:rPr lang="en-US" sz="1400" b="1" kern="1200" spc="-23" dirty="0">
              <a:solidFill>
                <a:srgbClr val="002060"/>
              </a:solidFill>
              <a:latin typeface="Trebuchet MS"/>
              <a:cs typeface="Trebuchet MS"/>
            </a:rPr>
            <a:t>&gt;1</a:t>
          </a:r>
          <a:r>
            <a:rPr lang="en-US" sz="1400" b="1" kern="1200" spc="-140" dirty="0">
              <a:solidFill>
                <a:srgbClr val="002060"/>
              </a:solidFill>
              <a:latin typeface="Trebuchet MS"/>
              <a:cs typeface="Trebuchet MS"/>
            </a:rPr>
            <a:t>,</a:t>
          </a:r>
          <a:r>
            <a:rPr lang="en-US" sz="1400" b="1" kern="1200" spc="-73" dirty="0">
              <a:solidFill>
                <a:srgbClr val="002060"/>
              </a:solidFill>
              <a:latin typeface="Trebuchet MS"/>
              <a:cs typeface="Trebuchet MS"/>
            </a:rPr>
            <a:t> </a:t>
          </a:r>
          <a:r>
            <a:rPr lang="en-US" sz="1400" b="1" kern="1200" spc="150" dirty="0">
              <a:solidFill>
                <a:srgbClr val="002060"/>
              </a:solidFill>
              <a:latin typeface="Trebuchet MS"/>
              <a:cs typeface="Trebuchet MS"/>
            </a:rPr>
            <a:t>B</a:t>
          </a:r>
          <a:r>
            <a:rPr lang="en-US" sz="1400" b="1" kern="1200" spc="47" dirty="0">
              <a:solidFill>
                <a:srgbClr val="002060"/>
              </a:solidFill>
              <a:latin typeface="Trebuchet MS"/>
              <a:cs typeface="Trebuchet MS"/>
            </a:rPr>
            <a:t>/</a:t>
          </a:r>
          <a:r>
            <a:rPr lang="en-US" sz="1400" b="1" kern="1200" spc="57" dirty="0">
              <a:solidFill>
                <a:srgbClr val="002060"/>
              </a:solidFill>
              <a:latin typeface="Trebuchet MS"/>
              <a:cs typeface="Trebuchet MS"/>
            </a:rPr>
            <a:t>C</a:t>
          </a:r>
          <a:r>
            <a:rPr lang="en-US" sz="1400" b="1" kern="1200" spc="-23" dirty="0">
              <a:solidFill>
                <a:srgbClr val="002060"/>
              </a:solidFill>
              <a:latin typeface="Trebuchet MS"/>
              <a:cs typeface="Trebuchet MS"/>
            </a:rPr>
            <a:t>=1</a:t>
          </a:r>
          <a:r>
            <a:rPr lang="en-US" sz="1400" b="1" kern="1200" spc="-143" dirty="0">
              <a:solidFill>
                <a:srgbClr val="002060"/>
              </a:solidFill>
              <a:latin typeface="Trebuchet MS"/>
              <a:cs typeface="Trebuchet MS"/>
            </a:rPr>
            <a:t>,</a:t>
          </a:r>
          <a:r>
            <a:rPr lang="en-US" sz="1400" b="1" kern="1200" spc="-23" dirty="0">
              <a:solidFill>
                <a:srgbClr val="002060"/>
              </a:solidFill>
              <a:latin typeface="Trebuchet MS"/>
              <a:cs typeface="Trebuchet MS"/>
            </a:rPr>
            <a:t>5</a:t>
          </a:r>
          <a:r>
            <a:rPr lang="en-US" sz="1400" b="1" kern="1200" spc="-20" dirty="0">
              <a:solidFill>
                <a:srgbClr val="002060"/>
              </a:solidFill>
              <a:latin typeface="Trebuchet MS"/>
              <a:cs typeface="Trebuchet MS"/>
            </a:rPr>
            <a:t>5</a:t>
          </a:r>
          <a:endParaRPr lang="en-US" sz="1400" kern="12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168367" y="3977863"/>
        <a:ext cx="1046194" cy="530955"/>
      </dsp:txXfrm>
    </dsp:sp>
    <dsp:sp modelId="{4A2E4D35-3554-43CF-8DBE-82B603D6C841}">
      <dsp:nvSpPr>
        <dsp:cNvPr id="0" name=""/>
        <dsp:cNvSpPr/>
      </dsp:nvSpPr>
      <dsp:spPr>
        <a:xfrm>
          <a:off x="897746" y="4508819"/>
          <a:ext cx="2652679" cy="163649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C948FF-C587-4115-A693-339C0514C6ED}">
      <dsp:nvSpPr>
        <dsp:cNvPr id="0" name=""/>
        <dsp:cNvSpPr/>
      </dsp:nvSpPr>
      <dsp:spPr>
        <a:xfrm>
          <a:off x="1192018" y="5100757"/>
          <a:ext cx="2150544" cy="530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spc="-1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b="1" kern="1200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kern="1200" spc="10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spc="-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&gt;</a:t>
          </a:r>
          <a:r>
            <a:rPr lang="en-US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spc="8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400" b="1" kern="1200" spc="19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</a:t>
          </a:r>
          <a:r>
            <a:rPr lang="en-US" sz="1400" b="1" kern="1200" spc="10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kern="1200" spc="-14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US" sz="1400" b="1" kern="1200" spc="-7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400" b="1" kern="1200" spc="-1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</a:t>
          </a:r>
          <a:r>
            <a:rPr lang="en-US" sz="1400" b="1" kern="1200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RR</a:t>
          </a:r>
          <a:r>
            <a:rPr lang="en-US" sz="1400" b="1" kern="1200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=64.5</a:t>
          </a:r>
          <a:r>
            <a:rPr lang="en-US" sz="1400" b="1" kern="1200" spc="417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r>
            <a:rPr lang="en-US" sz="1400" b="1" kern="1200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&gt;</a:t>
          </a:r>
          <a:r>
            <a:rPr lang="en-US" sz="1400" b="1" kern="1200" spc="8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</a:t>
          </a:r>
          <a:r>
            <a:rPr lang="en-US" sz="1400" b="1" kern="1200" spc="19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D</a:t>
          </a:r>
          <a:r>
            <a:rPr lang="en-US" sz="1400" b="1" kern="1200" spc="1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</a:t>
          </a:r>
          <a:r>
            <a:rPr lang="en-US" sz="1400" b="1" kern="1200" spc="-2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=0.8</a:t>
          </a:r>
          <a:r>
            <a:rPr lang="en-US" sz="1400" b="1" kern="1200" spc="42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  <a:endParaRPr lang="en-US" sz="1400" kern="1200" dirty="0">
            <a:solidFill>
              <a:srgbClr val="002060"/>
            </a:solidFill>
            <a:latin typeface="Segoe UI Semibold" panose="020B0702040204020203" pitchFamily="34" charset="0"/>
            <a:cs typeface="Segoe UI Semibold" panose="020B0702040204020203" pitchFamily="34" charset="0"/>
          </a:endParaRPr>
        </a:p>
      </dsp:txBody>
      <dsp:txXfrm>
        <a:off x="1192018" y="5100757"/>
        <a:ext cx="2150544" cy="530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D2F374-0511-4760-AB06-2297519C200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CE4D3-0E34-4855-BE2A-7FF437D0C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0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68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19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2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01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6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98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95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6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18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7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244E3-39AA-4F88-8B47-4304418AB7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38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38194-9BDB-4B75-847D-455F3A3E22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718B-6B35-4A55-8346-F8FF1A7C3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67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rso-MASTER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ítulo 1"/>
          <p:cNvSpPr>
            <a:spLocks noGrp="1"/>
          </p:cNvSpPr>
          <p:nvPr>
            <p:ph type="title"/>
          </p:nvPr>
        </p:nvSpPr>
        <p:spPr>
          <a:xfrm>
            <a:off x="93133" y="109138"/>
            <a:ext cx="7285441" cy="696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pt-PT" dirty="0"/>
              <a:t>Clique para editar o estilo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4DA9B7E-F3B6-4C65-8F02-75E4AA1CF2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" y="6451182"/>
            <a:ext cx="380143" cy="3965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BFC6F5-AD82-45AD-B06F-D27DB52C37F2}"/>
              </a:ext>
            </a:extLst>
          </p:cNvPr>
          <p:cNvSpPr/>
          <p:nvPr userDrawn="1"/>
        </p:nvSpPr>
        <p:spPr>
          <a:xfrm>
            <a:off x="410966" y="6501848"/>
            <a:ext cx="7947646" cy="295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pt-PT" sz="1300" b="1" dirty="0">
                <a:solidFill>
                  <a:srgbClr val="00206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Eva Michelaraki</a:t>
            </a:r>
            <a:r>
              <a:rPr lang="en-US" altLang="pt-PT" sz="1300" dirty="0">
                <a:solidFill>
                  <a:srgbClr val="002060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, Review of 30 km/h speed limit benefits in Europe</a:t>
            </a:r>
            <a:endParaRPr lang="en-US" altLang="pt-PT" sz="1300" kern="1200" spc="0" baseline="0" dirty="0">
              <a:solidFill>
                <a:srgbClr val="002060"/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62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38194-9BDB-4B75-847D-455F3A3E223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D718B-6B35-4A55-8346-F8FF1A7C3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1-1050/16/11/4382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071-1050/16/11/438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A89CA3-AB40-03C9-3090-17B3581AF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5"/>
          <a:stretch/>
        </p:blipFill>
        <p:spPr>
          <a:xfrm>
            <a:off x="1" y="-1410"/>
            <a:ext cx="4628558" cy="68571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77078-A5F8-4CA1-80DD-69EC06E66698}"/>
              </a:ext>
            </a:extLst>
          </p:cNvPr>
          <p:cNvGrpSpPr/>
          <p:nvPr/>
        </p:nvGrpSpPr>
        <p:grpSpPr>
          <a:xfrm>
            <a:off x="3725253" y="2267"/>
            <a:ext cx="1078857" cy="6860267"/>
            <a:chOff x="3733052" y="-2267"/>
            <a:chExt cx="1078857" cy="68602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E3CE0FC-6F99-45BA-B1B9-FA531EFEE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355"/>
            <a:stretch/>
          </p:blipFill>
          <p:spPr>
            <a:xfrm>
              <a:off x="3748382" y="-2267"/>
              <a:ext cx="1063527" cy="2376308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45C5A9-92E0-4F9C-B2C6-4A0BE626E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289"/>
            <a:stretch/>
          </p:blipFill>
          <p:spPr>
            <a:xfrm>
              <a:off x="3733052" y="4384759"/>
              <a:ext cx="1054101" cy="2473241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1B5752E0-C730-48A0-8517-F0DE205C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58" y="2380842"/>
            <a:ext cx="7563441" cy="20084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PT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Review of 30 km/h speed limit benefits in Europe</a:t>
            </a:r>
          </a:p>
        </p:txBody>
      </p:sp>
      <p:sp>
        <p:nvSpPr>
          <p:cNvPr id="18" name="Retângulo 10"/>
          <p:cNvSpPr/>
          <p:nvPr/>
        </p:nvSpPr>
        <p:spPr>
          <a:xfrm>
            <a:off x="5026075" y="4442110"/>
            <a:ext cx="6957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 Michelaraki</a:t>
            </a:r>
            <a:endParaRPr lang="en-US" sz="3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Associate</a:t>
            </a:r>
          </a:p>
          <a:p>
            <a:pPr algn="ctr"/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Together with: George Yannis, Professor</a:t>
            </a:r>
            <a:endParaRPr lang="el-GR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8540" y="6117155"/>
            <a:ext cx="6735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pt-PT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Department of Transportation Planning and Engineering</a:t>
            </a:r>
          </a:p>
          <a:p>
            <a:pPr algn="ctr"/>
            <a:r>
              <a:rPr lang="en-US" altLang="pt-PT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National Technical University of Athens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80" y="6117155"/>
            <a:ext cx="631399" cy="6586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53347" y="1100195"/>
            <a:ext cx="698269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Road Safety Performance Index debate - PIN Talk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Speed and improving the safety of vulnerable road users</a:t>
            </a:r>
          </a:p>
          <a:p>
            <a:pPr algn="ctr"/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Rīga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, Latvia, 11 September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7D570-CA4B-4A9F-9E65-D64984D49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582" y="258321"/>
            <a:ext cx="2059709" cy="6778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00FA9A-7308-4C8F-84EB-8346F3EB3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936" y="69197"/>
            <a:ext cx="1063527" cy="978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67A3F-357B-4EB0-BCF2-D7F237200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79" r="45715" b="11134"/>
          <a:stretch/>
        </p:blipFill>
        <p:spPr>
          <a:xfrm>
            <a:off x="4829388" y="217791"/>
            <a:ext cx="2762903" cy="7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88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7AD1D22-1DF0-4FF9-986B-519D716A8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0"/>
          <a:stretch/>
        </p:blipFill>
        <p:spPr>
          <a:xfrm>
            <a:off x="7799016" y="0"/>
            <a:ext cx="4392983" cy="6858000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0" y="1061519"/>
            <a:ext cx="7530859" cy="554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17E294-F511-41CE-BC69-187A245C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BB7D3-4BBE-40A9-B563-6B180BD7D8A5}"/>
              </a:ext>
            </a:extLst>
          </p:cNvPr>
          <p:cNvSpPr txBox="1"/>
          <p:nvPr/>
        </p:nvSpPr>
        <p:spPr>
          <a:xfrm>
            <a:off x="0" y="1151501"/>
            <a:ext cx="7915564" cy="49090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endParaRPr lang="el-GR" sz="6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0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Fuel consumption reduction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Lower speeds lead to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lower fuel consumption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Smoother traffic flow 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leads to additional fuel economy (eco-driving)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sz="2000" b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0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Traffic flow improvement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Motor traffic volumes decrease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, since slower speeds encourage active, sustainable and shared travel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Reducing the speed limit at 30km/h improves traffic flow,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reduces congestion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and improves travel times as there is less stop/start   traffic movement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l-GR" sz="7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0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Sustainable improvement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Calm driving in lower speeds is a mean of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healthier living 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for all road users; and especially children and the elderly walk more freely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Significant increase (in the mid-term) of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pedestrian, cyclists and     e-scooter active mobility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and Public Transport passengers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E9B071-ACAD-42CF-B998-3BCCF0F2CE71}"/>
              </a:ext>
            </a:extLst>
          </p:cNvPr>
          <p:cNvSpPr txBox="1">
            <a:spLocks/>
          </p:cNvSpPr>
          <p:nvPr/>
        </p:nvSpPr>
        <p:spPr>
          <a:xfrm>
            <a:off x="0" y="89887"/>
            <a:ext cx="10395284" cy="696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sz="3800" b="1" dirty="0"/>
              <a:t>Benefits from 30km/h Speed Limit (2/2)</a:t>
            </a:r>
          </a:p>
          <a:p>
            <a:r>
              <a:rPr lang="en-US" sz="2200" i="1" dirty="0"/>
              <a:t>according to international literature</a:t>
            </a:r>
          </a:p>
        </p:txBody>
      </p:sp>
    </p:spTree>
    <p:extLst>
      <p:ext uri="{BB962C8B-B14F-4D97-AF65-F5344CB8AC3E}">
        <p14:creationId xmlns:p14="http://schemas.microsoft.com/office/powerpoint/2010/main" val="1529407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0" y="1061519"/>
            <a:ext cx="7530859" cy="554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89887"/>
            <a:ext cx="10395284" cy="696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b="1" dirty="0"/>
              <a:t>Cities with 30 km/h Speed Limit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169585"/>
              </p:ext>
            </p:extLst>
          </p:nvPr>
        </p:nvGraphicFramePr>
        <p:xfrm>
          <a:off x="1796716" y="786508"/>
          <a:ext cx="8543638" cy="5589270"/>
        </p:xfrm>
        <a:graphic>
          <a:graphicData uri="http://schemas.openxmlformats.org/drawingml/2006/table">
            <a:tbl>
              <a:tblPr/>
              <a:tblGrid>
                <a:gridCol w="561787">
                  <a:extLst>
                    <a:ext uri="{9D8B030D-6E8A-4147-A177-3AD203B41FA5}">
                      <a16:colId xmlns:a16="http://schemas.microsoft.com/office/drawing/2014/main" val="2810567487"/>
                    </a:ext>
                  </a:extLst>
                </a:gridCol>
                <a:gridCol w="1194649">
                  <a:extLst>
                    <a:ext uri="{9D8B030D-6E8A-4147-A177-3AD203B41FA5}">
                      <a16:colId xmlns:a16="http://schemas.microsoft.com/office/drawing/2014/main" val="2109585148"/>
                    </a:ext>
                  </a:extLst>
                </a:gridCol>
                <a:gridCol w="2286065">
                  <a:extLst>
                    <a:ext uri="{9D8B030D-6E8A-4147-A177-3AD203B41FA5}">
                      <a16:colId xmlns:a16="http://schemas.microsoft.com/office/drawing/2014/main" val="1109494776"/>
                    </a:ext>
                  </a:extLst>
                </a:gridCol>
                <a:gridCol w="224695">
                  <a:extLst>
                    <a:ext uri="{9D8B030D-6E8A-4147-A177-3AD203B41FA5}">
                      <a16:colId xmlns:a16="http://schemas.microsoft.com/office/drawing/2014/main" val="4248332948"/>
                    </a:ext>
                  </a:extLst>
                </a:gridCol>
                <a:gridCol w="637486">
                  <a:extLst>
                    <a:ext uri="{9D8B030D-6E8A-4147-A177-3AD203B41FA5}">
                      <a16:colId xmlns:a16="http://schemas.microsoft.com/office/drawing/2014/main" val="3424025133"/>
                    </a:ext>
                  </a:extLst>
                </a:gridCol>
                <a:gridCol w="1394275">
                  <a:extLst>
                    <a:ext uri="{9D8B030D-6E8A-4147-A177-3AD203B41FA5}">
                      <a16:colId xmlns:a16="http://schemas.microsoft.com/office/drawing/2014/main" val="1515088984"/>
                    </a:ext>
                  </a:extLst>
                </a:gridCol>
                <a:gridCol w="2244681">
                  <a:extLst>
                    <a:ext uri="{9D8B030D-6E8A-4147-A177-3AD203B41FA5}">
                      <a16:colId xmlns:a16="http://schemas.microsoft.com/office/drawing/2014/main" val="543451615"/>
                    </a:ext>
                  </a:extLst>
                </a:gridCol>
              </a:tblGrid>
              <a:tr h="2584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A/A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City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Implementation Started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A/A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City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Implementation Started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356507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Amsterdam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December 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Lille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August 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16279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Wales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September 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Helsinki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May 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0928642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Bologna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July 2023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700" b="0" i="0" u="none" strike="noStrike" kern="12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Madrid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September 2018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82434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Florence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November 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Bilbao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June 2018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653543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Copenhagen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June 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Strasbourg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February 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872390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Lyon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March 2022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Dublin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January 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70268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Den Haag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December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Berlin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January 2017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842945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Zurich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December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Edinburgh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July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847627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Toulouse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November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London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June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038290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Vienna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September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Grenoble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January 2016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152363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Paris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August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Ljubljana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September 2015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872308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Montpellier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August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Luxembourg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August 2015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212169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Münster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July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Ghent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April 2015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3209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Valencia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May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Bristol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396916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Leuven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April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Munich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104083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Brussels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January 2021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Brighton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742619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Nantes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August 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Hove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71282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Glasgow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January 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Warrington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July 2005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048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Antwerp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January 2020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Stockholm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2004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33101"/>
                  </a:ext>
                </a:extLst>
              </a:tr>
              <a:tr h="252659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Barcelona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December 2019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700" b="0" i="0" u="none" strike="noStrike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Graz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700" b="0" i="0" u="none" strike="noStrike" kern="120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September 1992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578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4424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98ACD7-462E-4B78-990D-CA8E6E4D4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43"/>
          <a:stretch/>
        </p:blipFill>
        <p:spPr>
          <a:xfrm>
            <a:off x="7799016" y="0"/>
            <a:ext cx="4392984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17E294-F511-41CE-BC69-187A245C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23852"/>
            <a:ext cx="8734290" cy="1134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b="1" dirty="0"/>
              <a:t>30km/h Speed Limit in Cities (1/2)</a:t>
            </a:r>
          </a:p>
          <a:p>
            <a:r>
              <a:rPr lang="en-US" sz="1600" i="1" dirty="0">
                <a:hlinkClick r:id="rId5"/>
              </a:rPr>
              <a:t>Yannis, G., &amp; Michelaraki, E. (2024). Review of City-Wide 30 km/h Speed Limit Benefits in Europe Sustainability, 16(11), 4382</a:t>
            </a:r>
            <a:endParaRPr lang="en-US" sz="16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7E2F4F-C54C-45E5-8576-A576D6CAF3AF}"/>
              </a:ext>
            </a:extLst>
          </p:cNvPr>
          <p:cNvSpPr txBox="1"/>
          <p:nvPr/>
        </p:nvSpPr>
        <p:spPr>
          <a:xfrm>
            <a:off x="90515" y="1307706"/>
            <a:ext cx="7921274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0513" lvl="1" indent="-290513">
              <a:buClr>
                <a:schemeClr val="accent5">
                  <a:lumMod val="50000"/>
                </a:schemeClr>
              </a:buClr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City-wide 30km/h speed limits led to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average reduction 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in:</a:t>
            </a:r>
          </a:p>
          <a:p>
            <a:pPr marL="290513" lvl="1" indent="-290513">
              <a:buClr>
                <a:schemeClr val="accent5">
                  <a:lumMod val="50000"/>
                </a:schemeClr>
              </a:buClr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(meta-analyses from 17 cities and 70 studies)</a:t>
            </a:r>
          </a:p>
          <a:p>
            <a:pPr marL="519113" lvl="1" indent="-2286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Fatalities 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37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%</a:t>
            </a:r>
            <a:endParaRPr lang="en-US" sz="24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Serious injuries 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38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%</a:t>
            </a: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Road crashes 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23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%</a:t>
            </a:r>
            <a:endParaRPr lang="en-US" sz="24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Emissions 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18%</a:t>
            </a: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Noise 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5 </a:t>
            </a:r>
            <a:r>
              <a:rPr lang="en-US" sz="2400" b="1" dirty="0" err="1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db</a:t>
            </a:r>
            <a:endParaRPr lang="en-US" sz="24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l-GR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Fuel consumption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%</a:t>
            </a:r>
            <a:endParaRPr lang="en-US" sz="24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628650" lvl="1" indent="-36036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Traffic congestion by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4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%</a:t>
            </a:r>
            <a:endParaRPr lang="el-GR" sz="28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51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27E2F4F-C54C-45E5-8576-A576D6CAF3AF}"/>
              </a:ext>
            </a:extLst>
          </p:cNvPr>
          <p:cNvSpPr txBox="1"/>
          <p:nvPr/>
        </p:nvSpPr>
        <p:spPr>
          <a:xfrm>
            <a:off x="0" y="1158670"/>
            <a:ext cx="6714836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Fatalities: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63% and 55%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Bristol and Brussels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Serious injuries: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72% and 50%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Münster and Grenoble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Road crashes: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46% and 40%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London and Paris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Emissions: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29% and 25%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Berlin and Graz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Noise: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 </a:t>
            </a:r>
            <a:r>
              <a:rPr lang="en-US" sz="2200" i="1" dirty="0" err="1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db</a:t>
            </a: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Paris and Berlin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12% and 10%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Münster and Brussels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5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Traffic congestion: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9% and 2%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 Grenoble and Bilbao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46C4D52-42E6-4644-A109-05C0106A6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289267"/>
              </p:ext>
            </p:extLst>
          </p:nvPr>
        </p:nvGraphicFramePr>
        <p:xfrm>
          <a:off x="6253016" y="1074021"/>
          <a:ext cx="5846617" cy="4922205"/>
        </p:xfrm>
        <a:graphic>
          <a:graphicData uri="http://schemas.openxmlformats.org/drawingml/2006/table">
            <a:tbl>
              <a:tblPr firstRow="1" firstCol="1" bandRow="1"/>
              <a:tblGrid>
                <a:gridCol w="886947">
                  <a:extLst>
                    <a:ext uri="{9D8B030D-6E8A-4147-A177-3AD203B41FA5}">
                      <a16:colId xmlns:a16="http://schemas.microsoft.com/office/drawing/2014/main" val="1023397434"/>
                    </a:ext>
                  </a:extLst>
                </a:gridCol>
                <a:gridCol w="624660">
                  <a:extLst>
                    <a:ext uri="{9D8B030D-6E8A-4147-A177-3AD203B41FA5}">
                      <a16:colId xmlns:a16="http://schemas.microsoft.com/office/drawing/2014/main" val="1376512853"/>
                    </a:ext>
                  </a:extLst>
                </a:gridCol>
                <a:gridCol w="694203">
                  <a:extLst>
                    <a:ext uri="{9D8B030D-6E8A-4147-A177-3AD203B41FA5}">
                      <a16:colId xmlns:a16="http://schemas.microsoft.com/office/drawing/2014/main" val="1728875479"/>
                    </a:ext>
                  </a:extLst>
                </a:gridCol>
                <a:gridCol w="604911">
                  <a:extLst>
                    <a:ext uri="{9D8B030D-6E8A-4147-A177-3AD203B41FA5}">
                      <a16:colId xmlns:a16="http://schemas.microsoft.com/office/drawing/2014/main" val="3545425891"/>
                    </a:ext>
                  </a:extLst>
                </a:gridCol>
                <a:gridCol w="902296">
                  <a:extLst>
                    <a:ext uri="{9D8B030D-6E8A-4147-A177-3AD203B41FA5}">
                      <a16:colId xmlns:a16="http://schemas.microsoft.com/office/drawing/2014/main" val="1811003561"/>
                    </a:ext>
                  </a:extLst>
                </a:gridCol>
                <a:gridCol w="655782">
                  <a:extLst>
                    <a:ext uri="{9D8B030D-6E8A-4147-A177-3AD203B41FA5}">
                      <a16:colId xmlns:a16="http://schemas.microsoft.com/office/drawing/2014/main" val="2493688217"/>
                    </a:ext>
                  </a:extLst>
                </a:gridCol>
                <a:gridCol w="665018">
                  <a:extLst>
                    <a:ext uri="{9D8B030D-6E8A-4147-A177-3AD203B41FA5}">
                      <a16:colId xmlns:a16="http://schemas.microsoft.com/office/drawing/2014/main" val="298452113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958228854"/>
                    </a:ext>
                  </a:extLst>
                </a:gridCol>
              </a:tblGrid>
              <a:tr h="393039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City</a:t>
                      </a:r>
                      <a:endParaRPr lang="en-US" sz="18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Safety</a:t>
                      </a:r>
                      <a:endParaRPr lang="en-US" sz="16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Emissions</a:t>
                      </a:r>
                      <a:endParaRPr lang="en-US" sz="16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Energy</a:t>
                      </a:r>
                      <a:endParaRPr lang="en-US" sz="16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Traffic</a:t>
                      </a:r>
                      <a:endParaRPr lang="en-US" sz="16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353545"/>
                  </a:ext>
                </a:extLst>
              </a:tr>
              <a:tr h="2870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Crashes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Fatalities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Injuries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CO</a:t>
                      </a:r>
                      <a:r>
                        <a:rPr lang="en-US" sz="1200" b="1" baseline="-2500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2</a:t>
                      </a:r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, NO</a:t>
                      </a:r>
                      <a:r>
                        <a:rPr lang="en-US" sz="1200" b="1" baseline="-2500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x</a:t>
                      </a:r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, PM 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Noise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Fuel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Congestion</a:t>
                      </a:r>
                      <a:endParaRPr lang="en-US" sz="14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184078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Bologna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Segoe UI Semilight" panose="020B0402040204020203" pitchFamily="34" charset="0"/>
                        </a:rPr>
                        <a:t>-38%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-33%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-10%</a:t>
                      </a: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400" b="1" kern="12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Segoe UI Semilight" panose="020B0402040204020203" pitchFamily="34" charset="0"/>
                        </a:rPr>
                        <a:t>-23%</a:t>
                      </a:r>
                      <a:endParaRPr lang="en-US" sz="1400" b="1" kern="12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400" b="1" kern="12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-3%</a:t>
                      </a:r>
                      <a:endParaRPr lang="en-US" sz="1400" b="1" kern="12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15901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Zurich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-16%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-25%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-20%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-1.7 dB 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549099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Paris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-40%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-25%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 dB 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306373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Münster 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-72%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↓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↓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-12%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797130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Brussels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-10%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-55%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-37%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-2.5 dB 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-10%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77971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Glasgow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-31%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8118208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Helsinki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-9%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-42%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01428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Bilbao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-28%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-19%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2986734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Berlin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-10%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-29%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Segoe UI Semilight" panose="020B0402040204020203" pitchFamily="34" charset="0"/>
                        </a:rPr>
                        <a:t>-3 dB 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285781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London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-46%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-25%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-25%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-10%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259313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Grenoble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↓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↓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-50%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-9%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5444189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Edinburgh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-38%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-23%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-33%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-8%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-2.4%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620208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Bristol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-63%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093460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Brighton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-45%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543344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Hove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-45%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34154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Warrington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-43%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347861"/>
                  </a:ext>
                </a:extLst>
              </a:tr>
              <a:tr h="249536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Graz</a:t>
                      </a:r>
                      <a:endParaRPr lang="en-US" sz="16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-12%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-20%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-25%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-2.5 dB 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Segoe UI Semilight" panose="020B0402040204020203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Segoe UI Semilight" panose="020B0402040204020203" pitchFamily="34" charset="0"/>
                      </a:endParaRPr>
                    </a:p>
                  </a:txBody>
                  <a:tcPr marL="46621" marR="46621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85299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A87E904-99E2-4EEF-A606-65BA5C83FD2F}"/>
              </a:ext>
            </a:extLst>
          </p:cNvPr>
          <p:cNvSpPr txBox="1"/>
          <p:nvPr/>
        </p:nvSpPr>
        <p:spPr>
          <a:xfrm>
            <a:off x="6091381" y="5996226"/>
            <a:ext cx="616988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 grey </a:t>
            </a:r>
            <a:r>
              <a:rPr lang="en-US" sz="1000" i="1" dirty="0" err="1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colour</a:t>
            </a:r>
            <a:r>
              <a:rPr lang="en-US" sz="1000" i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indicates that the impact of the implementation of 30 km/h in this city has not been examined yet</a:t>
            </a:r>
          </a:p>
          <a:p>
            <a:r>
              <a:rPr lang="en-US" sz="1000" i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** the symbol ↓ indicates that the quantitative effect of this measure has not been provided; only qualitative impact is given</a:t>
            </a:r>
          </a:p>
          <a:p>
            <a:r>
              <a:rPr lang="en-US" sz="1000" i="1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*** these reductions refer to a comparison period before and after the implementation of 30 km/h speed limits which is not the same among all cities examined</a:t>
            </a:r>
            <a:endParaRPr lang="en-US" sz="1600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1161086-4FA7-4D40-BF4E-2FFD87C9F548}"/>
              </a:ext>
            </a:extLst>
          </p:cNvPr>
          <p:cNvSpPr txBox="1">
            <a:spLocks/>
          </p:cNvSpPr>
          <p:nvPr/>
        </p:nvSpPr>
        <p:spPr>
          <a:xfrm>
            <a:off x="0" y="23852"/>
            <a:ext cx="8734290" cy="1134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b="1" dirty="0"/>
              <a:t>30km/h Speed Limit in Cities (2/2)</a:t>
            </a:r>
          </a:p>
          <a:p>
            <a:r>
              <a:rPr lang="en-US" sz="1600" i="1" dirty="0">
                <a:hlinkClick r:id="rId3"/>
              </a:rPr>
              <a:t>Yannis, G., &amp; Michelaraki, E. (2024). Review of City-Wide 30 km/h Speed Limit Benefits in Europe Sustainability, 16(11), 4382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53405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0562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600" b="1" dirty="0">
                <a:solidFill>
                  <a:srgbClr val="FF6600"/>
                </a:solidFill>
                <a:ea typeface="Verdana" panose="020B0604030504040204" pitchFamily="34" charset="0"/>
              </a:rPr>
              <a:t>Cost Benefit Analysis Example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04327" y="1234671"/>
            <a:ext cx="7179111" cy="471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688A3-D594-4B12-9310-D2953022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30" b="8911"/>
          <a:stretch/>
        </p:blipFill>
        <p:spPr>
          <a:xfrm>
            <a:off x="0" y="690561"/>
            <a:ext cx="12192000" cy="616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27" y="147031"/>
            <a:ext cx="9957104" cy="690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400" b="1" dirty="0">
                <a:ea typeface="Verdana" panose="020B0604030504040204" pitchFamily="34" charset="0"/>
              </a:rPr>
              <a:t>Cost Benefit Analysis Results – Athens (1/2)</a:t>
            </a:r>
            <a:endParaRPr lang="el-GR" sz="3400" b="1" dirty="0">
              <a:ea typeface="Verdana" panose="020B0604030504040204" pitchFamily="34" charset="0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04327" y="1234671"/>
            <a:ext cx="7179111" cy="471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20E31E47-E034-4A15-B949-3C0AA5E1A9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091393"/>
              </p:ext>
            </p:extLst>
          </p:nvPr>
        </p:nvGraphicFramePr>
        <p:xfrm>
          <a:off x="7746327" y="288758"/>
          <a:ext cx="4445673" cy="614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CD91ADF-E383-427C-BF00-B7EC373F855E}"/>
              </a:ext>
            </a:extLst>
          </p:cNvPr>
          <p:cNvSpPr txBox="1">
            <a:spLocks/>
          </p:cNvSpPr>
          <p:nvPr/>
        </p:nvSpPr>
        <p:spPr>
          <a:xfrm>
            <a:off x="204327" y="979320"/>
            <a:ext cx="8239282" cy="5330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None/>
            </a:pPr>
            <a:r>
              <a:rPr lang="en-US" sz="22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A Cost Benefit Analysis for the City of Athens was implemented till the year 2030, by including all the </a:t>
            </a:r>
            <a:r>
              <a:rPr lang="en-US" sz="2200" b="1" spc="6" dirty="0">
                <a:solidFill>
                  <a:srgbClr val="FF6600"/>
                </a:solidFill>
                <a:latin typeface="Segoe UI Semilight"/>
                <a:cs typeface="Segoe UI Semilight"/>
              </a:rPr>
              <a:t>Costs</a:t>
            </a:r>
            <a:r>
              <a:rPr lang="en-US" sz="22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 (Implementation and Operational) and all the </a:t>
            </a:r>
            <a:r>
              <a:rPr lang="en-US" sz="2200" b="1" spc="6" dirty="0">
                <a:solidFill>
                  <a:srgbClr val="FF6600"/>
                </a:solidFill>
                <a:latin typeface="Segoe UI Semilight"/>
                <a:cs typeface="Segoe UI Semilight"/>
              </a:rPr>
              <a:t>Benefits</a:t>
            </a:r>
            <a:r>
              <a:rPr lang="en-US" sz="22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 (Road Crashes, Fuel Consumption, Emissions) which concludes to the following </a:t>
            </a:r>
            <a:r>
              <a:rPr lang="en-US" sz="2200" b="1" spc="6" dirty="0">
                <a:solidFill>
                  <a:srgbClr val="FF6600"/>
                </a:solidFill>
                <a:latin typeface="Segoe UI Semilight"/>
                <a:cs typeface="Segoe UI Semilight"/>
              </a:rPr>
              <a:t>results</a:t>
            </a:r>
            <a:r>
              <a:rPr lang="en-US" sz="22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:</a:t>
            </a:r>
          </a:p>
          <a:p>
            <a:pPr marL="347663" indent="-3476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7663" indent="-3476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In the case of the reduction of the speed limit to 30 km/h in the city center, the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society benefits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 from a reduction in road casualties amount to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€130 million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 over a 10-year period</a:t>
            </a:r>
          </a:p>
          <a:p>
            <a:pPr marL="347663" indent="-3476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7663" indent="-3476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All the examined policies present a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positive ENPV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and an ERR higher than the Social Discount Rate (0.8%), indicating their feasibility over time</a:t>
            </a:r>
          </a:p>
          <a:p>
            <a:pPr marL="347663" indent="-3476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7663" indent="-3476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The most important economic benefit arises due to the improvement of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road safety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through the reduction of fatalities on road crashes</a:t>
            </a:r>
          </a:p>
        </p:txBody>
      </p:sp>
    </p:spTree>
    <p:extLst>
      <p:ext uri="{BB962C8B-B14F-4D97-AF65-F5344CB8AC3E}">
        <p14:creationId xmlns:p14="http://schemas.microsoft.com/office/powerpoint/2010/main" val="37172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A4AE76-2101-4946-A3B2-0C9AAE479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9015" y="0"/>
            <a:ext cx="439298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E249B-4C74-D960-2A86-9D8D93C8DEA1}"/>
              </a:ext>
            </a:extLst>
          </p:cNvPr>
          <p:cNvSpPr txBox="1"/>
          <p:nvPr/>
        </p:nvSpPr>
        <p:spPr>
          <a:xfrm>
            <a:off x="267126" y="1167700"/>
            <a:ext cx="7531890" cy="5193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It is estimated that city-wide 30 km/h speed limits on the road network of City of Athens (with the exception of major axes) will save lives annually: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33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fatalities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, </a:t>
            </a: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l-GR" sz="105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83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seriously injured 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and </a:t>
            </a:r>
            <a:r>
              <a:rPr lang="el-GR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830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slightly injured</a:t>
            </a:r>
            <a:endParaRPr lang="el-GR" sz="24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l-GR" sz="105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fuel consumption 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by 48 million </a:t>
            </a:r>
            <a:r>
              <a:rPr lang="en-US" sz="2400" dirty="0" err="1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litres</a:t>
            </a:r>
            <a:endParaRPr lang="el-GR" sz="24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l-GR" sz="105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742950" lvl="1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65.5 thousand </a:t>
            </a:r>
            <a:r>
              <a:rPr lang="en-US" sz="2400" dirty="0" err="1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tonnes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of 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CO</a:t>
            </a:r>
            <a:r>
              <a:rPr lang="el-GR" sz="2400" b="1" baseline="-25000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2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,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ΝΟ</a:t>
            </a:r>
            <a:r>
              <a:rPr lang="el-GR" sz="2400" b="1" baseline="-25000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Χ</a:t>
            </a:r>
            <a:r>
              <a:rPr lang="el-GR" sz="24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και PM</a:t>
            </a:r>
            <a:endParaRPr lang="el-GR" sz="105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endParaRPr lang="el-GR" sz="14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The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traffic congestion 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change is negligible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The indirect benefits of increasing the use of </a:t>
            </a:r>
            <a:r>
              <a:rPr lang="en-US" sz="2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Public Transport </a:t>
            </a:r>
            <a:r>
              <a:rPr lang="en-US" sz="24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and active travel are also significant</a:t>
            </a:r>
            <a:endParaRPr lang="en-US" sz="2400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17E294-F511-41CE-BC69-187A245C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12ACD92-E406-4B1E-A0B2-D9235AB51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327" y="147031"/>
            <a:ext cx="9957104" cy="690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400" b="1" dirty="0">
                <a:ea typeface="Verdana" panose="020B0604030504040204" pitchFamily="34" charset="0"/>
              </a:rPr>
              <a:t>Cost Benefit Analysis Results – Athens (2/2)</a:t>
            </a:r>
            <a:endParaRPr lang="el-GR" sz="3400" b="1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8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570205-C546-2554-765D-E0DEB39DC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73" r="32510"/>
          <a:stretch/>
        </p:blipFill>
        <p:spPr>
          <a:xfrm>
            <a:off x="7799016" y="-2"/>
            <a:ext cx="4392984" cy="6858001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204327" y="1234671"/>
            <a:ext cx="7179111" cy="471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DCD91ADF-E383-427C-BF00-B7EC373F855E}"/>
              </a:ext>
            </a:extLst>
          </p:cNvPr>
          <p:cNvSpPr txBox="1">
            <a:spLocks/>
          </p:cNvSpPr>
          <p:nvPr/>
        </p:nvSpPr>
        <p:spPr>
          <a:xfrm>
            <a:off x="124725" y="1393175"/>
            <a:ext cx="7753893" cy="4071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pc="6" dirty="0">
                <a:solidFill>
                  <a:srgbClr val="001F60"/>
                </a:solidFill>
                <a:latin typeface="Segoe UI Semilight"/>
                <a:cs typeface="Segoe UI Semilight"/>
              </a:rPr>
              <a:t>It </a:t>
            </a:r>
            <a:r>
              <a:rPr lang="en-GB" spc="6" dirty="0">
                <a:solidFill>
                  <a:srgbClr val="001F60"/>
                </a:solidFill>
                <a:latin typeface="Segoe UI Semilight"/>
                <a:cs typeface="Segoe UI Semilight"/>
              </a:rPr>
              <a:t>is estimated that city-wide 30 km/h speed limits on the road network of all cities in Greece (with the exception of major axes) will save lives annually:</a:t>
            </a:r>
          </a:p>
          <a:p>
            <a:pPr indent="0">
              <a:lnSpc>
                <a:spcPct val="100000"/>
              </a:lnSpc>
            </a:pPr>
            <a:endParaRPr lang="en-US" spc="6" dirty="0">
              <a:solidFill>
                <a:srgbClr val="001F60"/>
              </a:solidFill>
              <a:latin typeface="Segoe UI Semilight"/>
              <a:cs typeface="Segoe UI Semilight"/>
            </a:endParaRPr>
          </a:p>
          <a:p>
            <a:pPr marL="442913" indent="-2667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6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104 </a:t>
            </a:r>
            <a:r>
              <a:rPr lang="en-GB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fatalities</a:t>
            </a:r>
            <a:r>
              <a:rPr lang="en-GB" sz="26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 (out of 635 in all of Greece)</a:t>
            </a:r>
            <a:endParaRPr lang="en-US" sz="2600" spc="6" dirty="0">
              <a:solidFill>
                <a:srgbClr val="001F60"/>
              </a:solidFill>
              <a:latin typeface="Segoe UI Semilight"/>
              <a:cs typeface="Segoe UI Semilight"/>
            </a:endParaRPr>
          </a:p>
          <a:p>
            <a:pPr marL="442913" indent="-2667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6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123 </a:t>
            </a:r>
            <a:r>
              <a:rPr lang="en-GB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seriously injured </a:t>
            </a:r>
            <a:r>
              <a:rPr lang="en-GB" sz="26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(out of 636 in all of Greece)</a:t>
            </a:r>
            <a:endParaRPr lang="en-US" sz="2600" spc="6" dirty="0">
              <a:solidFill>
                <a:srgbClr val="001F60"/>
              </a:solidFill>
              <a:latin typeface="Segoe UI Semilight"/>
              <a:cs typeface="Segoe UI Semilight"/>
            </a:endParaRPr>
          </a:p>
          <a:p>
            <a:pPr marL="442913" indent="-2667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GB" sz="26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783 </a:t>
            </a:r>
            <a:r>
              <a:rPr lang="en-GB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slightly injured </a:t>
            </a:r>
            <a:r>
              <a:rPr lang="en-GB" sz="2600" spc="6" dirty="0">
                <a:solidFill>
                  <a:srgbClr val="001F60"/>
                </a:solidFill>
                <a:latin typeface="Segoe UI Semilight"/>
                <a:cs typeface="Segoe UI Semilight"/>
              </a:rPr>
              <a:t>(out of 12,533 in all of Greece)</a:t>
            </a:r>
            <a:endParaRPr lang="en-US" sz="2600" spc="6" dirty="0">
              <a:solidFill>
                <a:srgbClr val="001F60"/>
              </a:solidFill>
              <a:latin typeface="Segoe UI Semilight"/>
              <a:cs typeface="Segoe UI Semilight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E3E2CE-DB48-436D-93BB-B8BF5357AD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27" y="147031"/>
            <a:ext cx="9957104" cy="690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800" b="1" dirty="0">
                <a:ea typeface="Verdana" panose="020B0604030504040204" pitchFamily="34" charset="0"/>
              </a:rPr>
              <a:t>Cost Benefit Analysis Results – Greece </a:t>
            </a:r>
            <a:endParaRPr lang="el-GR" sz="3800" b="1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4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0562"/>
          </a:xfr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600" b="1" dirty="0">
                <a:solidFill>
                  <a:srgbClr val="FF6600"/>
                </a:solidFill>
                <a:ea typeface="Verdana" panose="020B0604030504040204" pitchFamily="34" charset="0"/>
              </a:rPr>
              <a:t>Conclusion</a:t>
            </a:r>
            <a:endParaRPr lang="en-US" b="1" dirty="0">
              <a:solidFill>
                <a:srgbClr val="FF6600"/>
              </a:solidFill>
              <a:ea typeface="Verdana" panose="020B0604030504040204" pitchFamily="34" charset="0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204327" y="1234671"/>
            <a:ext cx="7179111" cy="471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2" descr="https://i0.wp.com/georgeruns30x30.com/wp-content/uploads/2023/03/George30x30-30kmhCities-1.jpg?ssl=1">
            <a:extLst>
              <a:ext uri="{FF2B5EF4-FFF2-40B4-BE49-F238E27FC236}">
                <a16:creationId xmlns:a16="http://schemas.microsoft.com/office/drawing/2014/main" id="{6225689B-5C0E-48FD-886E-6798C482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12192001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09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5F34A2-C1D5-4403-B666-43EF2BB03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r="11586"/>
          <a:stretch/>
        </p:blipFill>
        <p:spPr>
          <a:xfrm>
            <a:off x="8172646" y="0"/>
            <a:ext cx="401935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E249B-4C74-D960-2A86-9D8D93C8DEA1}"/>
              </a:ext>
            </a:extLst>
          </p:cNvPr>
          <p:cNvSpPr txBox="1"/>
          <p:nvPr/>
        </p:nvSpPr>
        <p:spPr>
          <a:xfrm>
            <a:off x="186792" y="962429"/>
            <a:ext cx="7985853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More livable cities</a:t>
            </a:r>
            <a:endParaRPr lang="el-GR" sz="2200" b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Speed limits reduction gaining rapid acceptance across Europe and </a:t>
            </a:r>
            <a:r>
              <a:rPr lang="en-US" sz="22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more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and more European cities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adopting lower speed limits</a:t>
            </a:r>
            <a:endParaRPr lang="el-GR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endParaRPr lang="el-GR" sz="16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Significant socio-economic impact</a:t>
            </a:r>
            <a:endParaRPr lang="el-GR" sz="2200" b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The reduction of speed limits in cities (30km/h)</a:t>
            </a:r>
            <a:r>
              <a:rPr lang="el-GR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leads to a </a:t>
            </a:r>
            <a:r>
              <a:rPr lang="en-US" sz="22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significant reduction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in: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l-GR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-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fuel/energy consumption and air pollution</a:t>
            </a:r>
            <a:endParaRPr lang="el-GR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l-GR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-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road crashes and congestion</a:t>
            </a:r>
          </a:p>
          <a:p>
            <a:pPr marL="182563">
              <a:buClr>
                <a:schemeClr val="accent5">
                  <a:lumMod val="50000"/>
                </a:schemeClr>
              </a:buClr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without a significant decrease in travel times</a:t>
            </a:r>
            <a:endParaRPr lang="el-GR" sz="2200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endParaRPr lang="el-GR" sz="1600" b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Increase of acceptance</a:t>
            </a:r>
            <a:endParaRPr lang="el-GR" sz="2200" b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Public acceptance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of speed limits reduction tends to improve over time, especially by pedestrians, cyclists and Public Transport passengers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Inertia and reactions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from car drivers need to be addressed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6792" y="188322"/>
            <a:ext cx="10395284" cy="696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b="1" dirty="0"/>
              <a:t>Conclusion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ED40E8-7E5B-4458-8EEB-A0E80F1A2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172645" y="0"/>
            <a:ext cx="1054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2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7B6DF8-9520-430A-B3DA-7B876D67346E}"/>
              </a:ext>
            </a:extLst>
          </p:cNvPr>
          <p:cNvSpPr txBox="1"/>
          <p:nvPr/>
        </p:nvSpPr>
        <p:spPr>
          <a:xfrm>
            <a:off x="277087" y="1520738"/>
            <a:ext cx="72540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Key facts about speeding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Scientific evidence on 30km/h city-wide schemes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Cost benefit analysis example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Conclusion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30 Marathons in 30 months campaign</a:t>
            </a:r>
            <a:endParaRPr lang="el-GR" sz="28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254" y="109137"/>
            <a:ext cx="7150349" cy="696621"/>
          </a:xfrm>
        </p:spPr>
        <p:txBody>
          <a:bodyPr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Outline</a:t>
            </a:r>
            <a:endParaRPr lang="el-GR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CFE80-8B41-4392-BBA5-5CEBF49C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016" y="0"/>
            <a:ext cx="4392984" cy="685800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B7A724-52A8-4AA7-B05A-58457665E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78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682323-BBF7-439B-B813-D75D3E443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68"/>
          <a:stretch/>
        </p:blipFill>
        <p:spPr>
          <a:xfrm>
            <a:off x="0" y="0"/>
            <a:ext cx="506152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E249B-4C74-D960-2A86-9D8D93C8DEA1}"/>
              </a:ext>
            </a:extLst>
          </p:cNvPr>
          <p:cNvSpPr txBox="1"/>
          <p:nvPr/>
        </p:nvSpPr>
        <p:spPr>
          <a:xfrm>
            <a:off x="4304145" y="1379577"/>
            <a:ext cx="7601527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The implementation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of city-wide 30km/h speed limit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is the since-long waited,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single road safety measure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with such a significant improvement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at such a low cost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endParaRPr lang="en-US" sz="35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Such a high societal impact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r>
              <a:rPr lang="en-US" sz="35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for such a small change in our habits</a:t>
            </a:r>
          </a:p>
          <a:p>
            <a:pPr algn="ctr">
              <a:buClr>
                <a:schemeClr val="accent5">
                  <a:lumMod val="50000"/>
                </a:schemeClr>
              </a:buClr>
            </a:pPr>
            <a:endParaRPr lang="en-US" sz="35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39230" y="234504"/>
            <a:ext cx="6350195" cy="696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b="1" dirty="0"/>
              <a:t>The road safety </a:t>
            </a:r>
            <a:r>
              <a:rPr lang="en-US" b="1" dirty="0" err="1"/>
              <a:t>catalyser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2323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3CC699-3CAD-4409-A632-6B4BA2A95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645" y="0"/>
            <a:ext cx="40193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27" y="147031"/>
            <a:ext cx="8125857" cy="690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Accompanying Measures</a:t>
            </a:r>
            <a:endParaRPr lang="el-GR" b="1" dirty="0">
              <a:ea typeface="Verdana" panose="020B0604030504040204" pitchFamily="34" charset="0"/>
            </a:endParaRP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166705" y="1453317"/>
            <a:ext cx="8043562" cy="4439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Public consultation and </a:t>
            </a: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awareness campaigns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Public transport 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and active mobility promotion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Traffic </a:t>
            </a: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calming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measures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Intelligent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transportation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systems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600" b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Monitoring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evaluation</a:t>
            </a: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n-US" sz="26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342900" lvl="1" indent="-34290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Enforcement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and police cooperation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17E294-F511-41CE-BC69-187A245C7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172645" y="0"/>
            <a:ext cx="1054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79E249B-4C74-D960-2A86-9D8D93C8DEA1}"/>
              </a:ext>
            </a:extLst>
          </p:cNvPr>
          <p:cNvSpPr txBox="1"/>
          <p:nvPr/>
        </p:nvSpPr>
        <p:spPr>
          <a:xfrm>
            <a:off x="121938" y="984624"/>
            <a:ext cx="681680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indent="-357188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Despite the blatant scientific evidence, the discussion and introduction of city-wide 30 km/h speed limit faces strong reactions and rigid inertia, whereas supporters' voices are often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weak and inefficient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resulting in hesitant politicians and Authorities</a:t>
            </a:r>
          </a:p>
          <a:p>
            <a:pPr marL="357188" indent="-357188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357188" indent="-357188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After more than 30 years of dedication to road safety science and several Marathon races, </a:t>
            </a:r>
            <a:r>
              <a:rPr lang="en-US" sz="22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Prof. George Yannis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decided  to step beyond the traditional scientific pleas and combine both passions for a cause: to run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30 Marathons in 30 months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to actively promote the adoption of city-wide 30km/h speed limit in as many cities as possible worldwide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AAFDC-2327-4B24-B1D2-E88E9C5DD2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4" t="3488" r="7278"/>
          <a:stretch/>
        </p:blipFill>
        <p:spPr>
          <a:xfrm>
            <a:off x="6938747" y="-1"/>
            <a:ext cx="5253252" cy="6857999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53ED84-3B4C-4144-980A-5C81A47E6D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938747" y="0"/>
            <a:ext cx="1054101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1938" y="119322"/>
            <a:ext cx="10338705" cy="6905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30 Marathons Campaign</a:t>
            </a:r>
            <a:endParaRPr lang="el-GR" b="1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7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204327" y="1234671"/>
            <a:ext cx="7179111" cy="4713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b="1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en-US" sz="18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68C5A2-F03F-4DDE-BC7D-3B2923985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67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6A014C-36BA-EEE2-909B-EFD16B1C4F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05"/>
          <a:stretch/>
        </p:blipFill>
        <p:spPr>
          <a:xfrm>
            <a:off x="1" y="-1410"/>
            <a:ext cx="4628558" cy="68571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77078-A5F8-4CA1-80DD-69EC06E66698}"/>
              </a:ext>
            </a:extLst>
          </p:cNvPr>
          <p:cNvGrpSpPr/>
          <p:nvPr/>
        </p:nvGrpSpPr>
        <p:grpSpPr>
          <a:xfrm>
            <a:off x="3725253" y="2267"/>
            <a:ext cx="1078857" cy="6860267"/>
            <a:chOff x="3733052" y="-2267"/>
            <a:chExt cx="1078857" cy="68602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5E3CE0FC-6F99-45BA-B1B9-FA531EFEE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5355"/>
            <a:stretch/>
          </p:blipFill>
          <p:spPr>
            <a:xfrm>
              <a:off x="3748382" y="-2267"/>
              <a:ext cx="1063527" cy="2376308"/>
            </a:xfrm>
            <a:prstGeom prst="rect">
              <a:avLst/>
            </a:prstGeom>
          </p:spPr>
        </p:pic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45C5A9-92E0-4F9C-B2C6-4A0BE626E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5289"/>
            <a:stretch/>
          </p:blipFill>
          <p:spPr>
            <a:xfrm>
              <a:off x="3733052" y="4384759"/>
              <a:ext cx="1054101" cy="2473241"/>
            </a:xfrm>
            <a:prstGeom prst="rect">
              <a:avLst/>
            </a:prstGeom>
          </p:spPr>
        </p:pic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1B5752E0-C730-48A0-8517-F0DE205C4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8558" y="2380842"/>
            <a:ext cx="7563441" cy="20084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pt-PT" sz="4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Review of 30 km/h speed limit benefits in Europe</a:t>
            </a:r>
          </a:p>
        </p:txBody>
      </p:sp>
      <p:sp>
        <p:nvSpPr>
          <p:cNvPr id="18" name="Retângulo 10"/>
          <p:cNvSpPr/>
          <p:nvPr/>
        </p:nvSpPr>
        <p:spPr>
          <a:xfrm>
            <a:off x="5026075" y="4442110"/>
            <a:ext cx="69570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Eva Michelaraki</a:t>
            </a:r>
            <a:endParaRPr lang="en-US" sz="3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Associate</a:t>
            </a:r>
          </a:p>
          <a:p>
            <a:pPr algn="ctr"/>
            <a:endParaRPr lang="en-US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0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Together with: George Yannis, Professor</a:t>
            </a:r>
            <a:endParaRPr lang="el-GR" sz="20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8540" y="6117155"/>
            <a:ext cx="6735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pt-PT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Department of Transportation Planning and Engineering</a:t>
            </a:r>
          </a:p>
          <a:p>
            <a:pPr algn="ctr"/>
            <a:r>
              <a:rPr lang="en-US" altLang="pt-PT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National Technical University of Athens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80" y="6117155"/>
            <a:ext cx="631399" cy="6586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53347" y="1100195"/>
            <a:ext cx="698269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Road Safety Performance Index debate - PIN Talk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Speed and improving the safety of vulnerable road users</a:t>
            </a:r>
          </a:p>
          <a:p>
            <a:pPr algn="ctr"/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Rīga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Verdana" panose="020B0604030504040204" pitchFamily="34" charset="0"/>
                <a:cs typeface="Segoe UI Semilight" panose="020B0402040204020203" pitchFamily="34" charset="0"/>
              </a:rPr>
              <a:t>, Latvia, 11 September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7D570-CA4B-4A9F-9E65-D64984D49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582" y="258321"/>
            <a:ext cx="2059709" cy="6778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00FA9A-7308-4C8F-84EB-8346F3EB3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936" y="69197"/>
            <a:ext cx="1063527" cy="978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67A3F-357B-4EB0-BCF2-D7F23720005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679" r="45715" b="11134"/>
          <a:stretch/>
        </p:blipFill>
        <p:spPr>
          <a:xfrm>
            <a:off x="4829388" y="217791"/>
            <a:ext cx="2762903" cy="7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1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254" y="109137"/>
            <a:ext cx="7150349" cy="696621"/>
          </a:xfrm>
        </p:spPr>
        <p:txBody>
          <a:bodyPr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Objectives</a:t>
            </a:r>
            <a:endParaRPr lang="el-GR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43417-26E6-4CF5-B92F-2849395BDCBA}"/>
              </a:ext>
            </a:extLst>
          </p:cNvPr>
          <p:cNvSpPr txBox="1"/>
          <p:nvPr/>
        </p:nvSpPr>
        <p:spPr>
          <a:xfrm>
            <a:off x="190254" y="1140984"/>
            <a:ext cx="112166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endParaRPr lang="el-GR" sz="6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442913" lvl="1" indent="-350838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Critical assessment 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 the effectiveness of city-wide 30 km/h speed limit   in order to enhance urban sustainability</a:t>
            </a:r>
          </a:p>
          <a:p>
            <a:pPr marL="442913" lvl="1" indent="-350838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442913" lvl="1" indent="-350838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Identification of </a:t>
            </a:r>
            <a:r>
              <a:rPr lang="en-US" sz="2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changes before and after the implementation </a:t>
            </a:r>
            <a:r>
              <a:rPr lang="en-US" sz="26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 city-wide 30 km/h speed limits in terms of:</a:t>
            </a:r>
          </a:p>
          <a:p>
            <a:pPr marL="268287" lvl="1">
              <a:buClr>
                <a:schemeClr val="accent5">
                  <a:lumMod val="50000"/>
                </a:schemeClr>
              </a:buClr>
            </a:pPr>
            <a:endParaRPr lang="en-US" sz="14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781D6-37F7-452E-8881-8F300ADE3B29}"/>
              </a:ext>
            </a:extLst>
          </p:cNvPr>
          <p:cNvSpPr txBox="1"/>
          <p:nvPr/>
        </p:nvSpPr>
        <p:spPr>
          <a:xfrm>
            <a:off x="932872" y="5792551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B7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Safety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009810-7285-4470-A377-D0ABA96D3A36}"/>
              </a:ext>
            </a:extLst>
          </p:cNvPr>
          <p:cNvSpPr txBox="1"/>
          <p:nvPr/>
        </p:nvSpPr>
        <p:spPr>
          <a:xfrm>
            <a:off x="2575619" y="5804006"/>
            <a:ext cx="1245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A9D2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Emissions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5CD13A-7150-4823-874D-F9F5B4861F18}"/>
              </a:ext>
            </a:extLst>
          </p:cNvPr>
          <p:cNvSpPr txBox="1"/>
          <p:nvPr/>
        </p:nvSpPr>
        <p:spPr>
          <a:xfrm>
            <a:off x="4761130" y="5792551"/>
            <a:ext cx="936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5852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72B4E8-B636-4899-986D-4C0DF1E77259}"/>
              </a:ext>
            </a:extLst>
          </p:cNvPr>
          <p:cNvSpPr txBox="1"/>
          <p:nvPr/>
        </p:nvSpPr>
        <p:spPr>
          <a:xfrm>
            <a:off x="6698546" y="5792551"/>
            <a:ext cx="834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0713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Traffic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DE19AD-707E-4847-9F8F-CE9C4A0F7398}"/>
              </a:ext>
            </a:extLst>
          </p:cNvPr>
          <p:cNvSpPr txBox="1"/>
          <p:nvPr/>
        </p:nvSpPr>
        <p:spPr>
          <a:xfrm>
            <a:off x="8465242" y="5792033"/>
            <a:ext cx="1262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C5F36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Liveability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C915C-3E2E-4D28-9CA2-A8BF4961CA75}"/>
              </a:ext>
            </a:extLst>
          </p:cNvPr>
          <p:cNvSpPr txBox="1"/>
          <p:nvPr/>
        </p:nvSpPr>
        <p:spPr>
          <a:xfrm>
            <a:off x="10659939" y="5804006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E64C3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Health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430E2D-2543-46F1-BC93-C9E9C524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00" y="3575457"/>
            <a:ext cx="11871200" cy="22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6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254" y="109137"/>
            <a:ext cx="7150349" cy="696621"/>
          </a:xfrm>
        </p:spPr>
        <p:txBody>
          <a:bodyPr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Methodology</a:t>
            </a:r>
            <a:endParaRPr lang="el-GR" sz="3600" b="1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1FD74A5-305A-4200-8C3D-0D1E0D45D5DA}"/>
              </a:ext>
            </a:extLst>
          </p:cNvPr>
          <p:cNvSpPr txBox="1">
            <a:spLocks/>
          </p:cNvSpPr>
          <p:nvPr/>
        </p:nvSpPr>
        <p:spPr>
          <a:xfrm>
            <a:off x="77112" y="1143554"/>
            <a:ext cx="7263491" cy="47215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Meta-analyses from 17 cities and 70 studies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were reviewed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Systematic search of relevant scientific and grey literature, according to the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Preferred Reporting Items for Systematic reviews and Meta-Analyses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(PRISMA)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inclusion criteria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 selecting relevant studies were:</a:t>
            </a:r>
          </a:p>
          <a:p>
            <a:pPr marL="720725" indent="-360363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Search term included in title, abstract or key words</a:t>
            </a:r>
          </a:p>
          <a:p>
            <a:pPr marL="720725" indent="-360363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Studies published from 1992 and onwards</a:t>
            </a:r>
          </a:p>
          <a:p>
            <a:pPr marL="720725" indent="-360363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Studies including information with regards to 30 km/h speed limit in the title or abstract</a:t>
            </a:r>
          </a:p>
          <a:p>
            <a:pPr marL="720725" indent="-360363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Source: peer-reviewed journals before peer-reviewed conference papers before scientific papers/articles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FA9900B-5ACC-4B5A-A3D5-23B415997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697858"/>
              </p:ext>
            </p:extLst>
          </p:nvPr>
        </p:nvGraphicFramePr>
        <p:xfrm>
          <a:off x="6754521" y="163891"/>
          <a:ext cx="5360367" cy="1481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1721">
                  <a:extLst>
                    <a:ext uri="{9D8B030D-6E8A-4147-A177-3AD203B41FA5}">
                      <a16:colId xmlns:a16="http://schemas.microsoft.com/office/drawing/2014/main" val="1597797124"/>
                    </a:ext>
                  </a:extLst>
                </a:gridCol>
                <a:gridCol w="2925113">
                  <a:extLst>
                    <a:ext uri="{9D8B030D-6E8A-4147-A177-3AD203B41FA5}">
                      <a16:colId xmlns:a16="http://schemas.microsoft.com/office/drawing/2014/main" val="580617847"/>
                    </a:ext>
                  </a:extLst>
                </a:gridCol>
                <a:gridCol w="771150">
                  <a:extLst>
                    <a:ext uri="{9D8B030D-6E8A-4147-A177-3AD203B41FA5}">
                      <a16:colId xmlns:a16="http://schemas.microsoft.com/office/drawing/2014/main" val="81078878"/>
                    </a:ext>
                  </a:extLst>
                </a:gridCol>
                <a:gridCol w="662383">
                  <a:extLst>
                    <a:ext uri="{9D8B030D-6E8A-4147-A177-3AD203B41FA5}">
                      <a16:colId xmlns:a16="http://schemas.microsoft.com/office/drawing/2014/main" val="1307622172"/>
                    </a:ext>
                  </a:extLst>
                </a:gridCol>
              </a:tblGrid>
              <a:tr h="384608">
                <a:tc>
                  <a:txBody>
                    <a:bodyPr/>
                    <a:lstStyle/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Key search phrase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Search terms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Screened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papers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Included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papers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668963"/>
                  </a:ext>
                </a:extLst>
              </a:tr>
              <a:tr h="949799">
                <a:tc>
                  <a:txBody>
                    <a:bodyPr/>
                    <a:lstStyle/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30 km/h </a:t>
                      </a:r>
                    </a:p>
                    <a:p>
                      <a:pPr algn="ctr"/>
                      <a:r>
                        <a:rPr lang="en-GB" sz="1200" kern="0" dirty="0">
                          <a:solidFill>
                            <a:srgbClr val="FF6600"/>
                          </a:solidFill>
                          <a:effectLst/>
                          <a:latin typeface="Arial Narrow" panose="020B0606020202030204" pitchFamily="34" charset="0"/>
                        </a:rPr>
                        <a:t>speed limit</a:t>
                      </a:r>
                      <a:endParaRPr lang="en-US" sz="1100" kern="100" dirty="0">
                        <a:solidFill>
                          <a:srgbClr val="FF660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"30 km/h" OR "20 mph" OR "30 km/h speed limit" OR "speed limit" OR "speed limit reduction" OR "maximum speed" OR "reduced speed" </a:t>
                      </a:r>
                      <a:r>
                        <a:rPr lang="en-US" sz="1200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AND “traffic calming” </a:t>
                      </a:r>
                      <a:r>
                        <a:rPr lang="en-GB" sz="1200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AND "mobility" </a:t>
                      </a:r>
                      <a:r>
                        <a:rPr lang="en-US" sz="1200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AND “city-wide”</a:t>
                      </a:r>
                    </a:p>
                    <a:p>
                      <a:pPr algn="ctr"/>
                      <a:r>
                        <a:rPr lang="en-US" sz="1200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AND “cities” AND “implementation modalities” </a:t>
                      </a:r>
                      <a:r>
                        <a:rPr lang="en-GB" sz="1200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AND "benefits" AND "urban areas"</a:t>
                      </a:r>
                      <a:endParaRPr lang="en-US" sz="1100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2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589</a:t>
                      </a:r>
                      <a:endParaRPr lang="en-US" sz="1100" b="1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2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kern="0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70</a:t>
                      </a:r>
                      <a:endParaRPr lang="en-US" sz="1100" b="1" kern="100" dirty="0">
                        <a:solidFill>
                          <a:srgbClr val="002060"/>
                        </a:solidFill>
                        <a:effectLst/>
                        <a:latin typeface="Arial Narrow" panose="020B0606020202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2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95860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5D9F6F5-20B8-45FA-978C-64AB8EC79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04" y="1705345"/>
            <a:ext cx="4617946" cy="51526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E2533D-4E5D-49B7-ABA4-74256EFDFBC1}"/>
              </a:ext>
            </a:extLst>
          </p:cNvPr>
          <p:cNvSpPr txBox="1"/>
          <p:nvPr/>
        </p:nvSpPr>
        <p:spPr>
          <a:xfrm>
            <a:off x="10113818" y="6519446"/>
            <a:ext cx="2204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The PRISMA flowchart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2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>
          <a:xfrm>
            <a:off x="313899" y="912520"/>
            <a:ext cx="6933062" cy="53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l-GR" sz="2200" dirty="0">
              <a:solidFill>
                <a:schemeClr val="accent5">
                  <a:lumMod val="50000"/>
                </a:schemeClr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0"/>
            <a:ext cx="12192000" cy="8002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46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Key Facts about Speeding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0219"/>
            <a:ext cx="12192000" cy="605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4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ams03pap001files.storage.live.com/y4mr5qYmjfZi_-WTYf5drNT9ATdOk_nSVVQfB-67rYZ2hEAnpQ_3z_c1yFkYCaQLZy_JyMjUivJSBGB2gMzoorYUCETdLuSuZ48SWddIjML5erN58ojsz0pH1hPP8cW3SmlOrALdASaNno90R3jHVV2nYPTtuhK1P-eOIGMcu4MlDrlFPsl1CLvscjaHP3zxAkAR8pAs0QVcF9VXRNU49F52WrxJT_cdLnpxOraOPaG2ns?encodeFailures=1&amp;width=1211&amp;height=842">
            <a:extLst>
              <a:ext uri="{FF2B5EF4-FFF2-40B4-BE49-F238E27FC236}">
                <a16:creationId xmlns:a16="http://schemas.microsoft.com/office/drawing/2014/main" id="{3C18E24F-EFF6-4B21-BBF1-0B968953E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15" y="-2006"/>
            <a:ext cx="4392985" cy="686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54" y="109137"/>
            <a:ext cx="7150349" cy="696621"/>
          </a:xfrm>
        </p:spPr>
        <p:txBody>
          <a:bodyPr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Speeding</a:t>
            </a:r>
            <a:r>
              <a:rPr lang="en-US" b="1" dirty="0"/>
              <a:t> Kills (1/2)</a:t>
            </a:r>
            <a:endParaRPr lang="el-GR" sz="3600" b="1" dirty="0"/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0" y="1061519"/>
            <a:ext cx="7530859" cy="554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17E294-F511-41CE-BC69-187A245C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9E249B-4C74-D960-2A86-9D8D93C8DEA1}"/>
              </a:ext>
            </a:extLst>
          </p:cNvPr>
          <p:cNvSpPr txBox="1"/>
          <p:nvPr/>
        </p:nvSpPr>
        <p:spPr>
          <a:xfrm>
            <a:off x="44527" y="1036241"/>
            <a:ext cx="7754487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Road crashes is a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major societal problem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worldwide, with 1,19 million road fatalities per year and more than 50 million of road injuries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Speeding is the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number one cause of road crashes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worldwide, especially in cities where pedestrians, cyclists and motorcyclists are highly exposed and vulnerable in case of a collision (70% of fatalities in urban areas are VRUs)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Speed has been found to be a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major contributory factor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 around 10-15% of total crashes and in around 30% of </a:t>
            </a:r>
            <a:r>
              <a:rPr lang="en-US" sz="220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fatal crashes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Speed effects the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quality of life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of urban residents, especially the safe mobility of vulnerable road users</a:t>
            </a:r>
          </a:p>
        </p:txBody>
      </p:sp>
    </p:spTree>
    <p:extLst>
      <p:ext uri="{BB962C8B-B14F-4D97-AF65-F5344CB8AC3E}">
        <p14:creationId xmlns:p14="http://schemas.microsoft.com/office/powerpoint/2010/main" val="224034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0" y="1061519"/>
            <a:ext cx="7530859" cy="554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9E249B-4C74-D960-2A86-9D8D93C8DEA1}"/>
              </a:ext>
            </a:extLst>
          </p:cNvPr>
          <p:cNvSpPr txBox="1"/>
          <p:nvPr/>
        </p:nvSpPr>
        <p:spPr>
          <a:xfrm>
            <a:off x="104167" y="1220150"/>
            <a:ext cx="697755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When speed increases, the risk of a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crash and of its severity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increases as well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 5% increase in average speed leads to approximately a 10% increase in all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injury crashes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and a 20% increase in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fatal crashes</a:t>
            </a: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The increase in crash risk is usually attributed by the fact that when speed increases, the </a:t>
            </a: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time to react 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to traffic situations is shorter and </a:t>
            </a:r>
            <a:r>
              <a:rPr lang="en-US" sz="2200" dirty="0" err="1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manoeuvrability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of a speeding car is limited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n-US" sz="22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Pedestrian fatalities</a:t>
            </a:r>
            <a:r>
              <a:rPr lang="en-US" sz="22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increase from 10% in 30km/h collisions to 90% in 50km/h collisions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0254" y="109137"/>
            <a:ext cx="7150349" cy="696621"/>
          </a:xfrm>
        </p:spPr>
        <p:txBody>
          <a:bodyPr>
            <a:noAutofit/>
          </a:bodyPr>
          <a:lstStyle/>
          <a:p>
            <a:r>
              <a:rPr lang="en-US" b="1" dirty="0">
                <a:ea typeface="Verdana" panose="020B0604030504040204" pitchFamily="34" charset="0"/>
              </a:rPr>
              <a:t>Speeding</a:t>
            </a:r>
            <a:r>
              <a:rPr lang="en-US" b="1" dirty="0"/>
              <a:t> Kills (2/2)</a:t>
            </a:r>
            <a:endParaRPr lang="el-GR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0878EF-0810-4A2A-AE13-2407D943D45B}"/>
              </a:ext>
            </a:extLst>
          </p:cNvPr>
          <p:cNvPicPr/>
          <p:nvPr/>
        </p:nvPicPr>
        <p:blipFill rotWithShape="1">
          <a:blip r:embed="rId3"/>
          <a:srcRect t="8001"/>
          <a:stretch/>
        </p:blipFill>
        <p:spPr bwMode="auto">
          <a:xfrm>
            <a:off x="7019593" y="805758"/>
            <a:ext cx="5006196" cy="2815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CDB805-413F-47BB-93A7-FAB6DBD6E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91" y="3636196"/>
            <a:ext cx="5176800" cy="301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61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5858E-945A-4F5D-9982-575EB7B51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290"/>
            <a:ext cx="12192000" cy="6377709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313899" y="912520"/>
            <a:ext cx="6933062" cy="5357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841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ct val="100000"/>
              <a:buFont typeface="Wingdings" panose="05000000000000000000" pitchFamily="2" charset="2"/>
              <a:buChar char="Ø"/>
            </a:pPr>
            <a:endParaRPr lang="el-GR" sz="2200" dirty="0">
              <a:solidFill>
                <a:schemeClr val="accent5">
                  <a:lumMod val="50000"/>
                </a:schemeClr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0" y="0"/>
            <a:ext cx="12192000" cy="7694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175125" fontAlgn="base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FF66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Scientific Evidence on 30km/h City-wide Schemes</a:t>
            </a:r>
          </a:p>
        </p:txBody>
      </p:sp>
    </p:spTree>
    <p:extLst>
      <p:ext uri="{BB962C8B-B14F-4D97-AF65-F5344CB8AC3E}">
        <p14:creationId xmlns:p14="http://schemas.microsoft.com/office/powerpoint/2010/main" val="313143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4EA122-A4C4-4716-8CB5-5C86B0DFE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16" y="0"/>
            <a:ext cx="4392984" cy="6858000"/>
          </a:xfrm>
          <a:prstGeom prst="rect">
            <a:avLst/>
          </a:prstGeom>
        </p:spPr>
      </p:pic>
      <p:sp>
        <p:nvSpPr>
          <p:cNvPr id="5" name="Inhaltsplatzhalter 2"/>
          <p:cNvSpPr txBox="1">
            <a:spLocks/>
          </p:cNvSpPr>
          <p:nvPr/>
        </p:nvSpPr>
        <p:spPr>
          <a:xfrm>
            <a:off x="0" y="1061519"/>
            <a:ext cx="7530859" cy="5540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lvl="0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16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None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Segoe UI Semilight" panose="020B0402040204020203" pitchFamily="34" charset="0"/>
              <a:ea typeface="Verdana" panose="020B060403050404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B17E294-F511-41CE-BC69-187A245C7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799016" y="0"/>
            <a:ext cx="1054101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89887"/>
            <a:ext cx="10395284" cy="696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sz="3800" b="1" dirty="0"/>
              <a:t>Benefits from 30km/h Speed Limit (1/2)</a:t>
            </a:r>
          </a:p>
          <a:p>
            <a:r>
              <a:rPr lang="en-US" sz="2200" i="1" dirty="0"/>
              <a:t>according to international literature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9ACCFB-94D9-4773-A91A-21F264720A91}"/>
              </a:ext>
            </a:extLst>
          </p:cNvPr>
          <p:cNvSpPr txBox="1"/>
          <p:nvPr/>
        </p:nvSpPr>
        <p:spPr>
          <a:xfrm>
            <a:off x="106239" y="964094"/>
            <a:ext cx="7732578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200" i="1" dirty="0">
                <a:solidFill>
                  <a:srgbClr val="0070C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Setting a speed limit of 30 km/h where people and traffic mix, make streets </a:t>
            </a:r>
            <a:r>
              <a:rPr lang="en-US" sz="2200" b="1" i="1" dirty="0">
                <a:solidFill>
                  <a:srgbClr val="0070C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safer, healthier, greener and more liveable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endParaRPr lang="en-US" sz="1200" b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0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Road crashes reduction</a:t>
            </a:r>
            <a:endParaRPr lang="en-US" sz="1600" i="1" dirty="0">
              <a:solidFill>
                <a:srgbClr val="FF660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Reductions in speed limits are intended to improve road safety by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decreasing travelling speed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and thus reducing the risk of crashes occurring and the severity of crashes that do occur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The risk of death is almost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five times higher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in collisions between a car and a pedestrian at 50 km/h compared to the same type of collisions at 30 km/h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el-GR" sz="1400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en-US" sz="2000" b="1" dirty="0">
                <a:solidFill>
                  <a:srgbClr val="FF66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Air pollution reduction</a:t>
            </a:r>
            <a:endParaRPr lang="en-US" sz="1600" i="1" dirty="0">
              <a:solidFill>
                <a:srgbClr val="FF66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Streets that promote safe walking and cycling can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reduce car dependency</a:t>
            </a: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and harmful vehicle emissions that contribute to climate change</a:t>
            </a:r>
          </a:p>
          <a:p>
            <a:pPr marL="285750" indent="-28575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City-wide 30 km/h speed limit reduce carbon dioxide and nitrous oxide emissions from diesel cars, and particulate matter emission from both diesel and petrol cars, thus </a:t>
            </a:r>
            <a:r>
              <a:rPr lang="en-US" sz="2000" b="1" dirty="0">
                <a:solidFill>
                  <a:srgbClr val="00206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reducing air pollution</a:t>
            </a:r>
            <a:endParaRPr lang="en-US" sz="2200" b="1" dirty="0">
              <a:solidFill>
                <a:srgbClr val="002060"/>
              </a:solidFill>
              <a:latin typeface="Segoe UI Semilight" panose="020B0402040204020203" pitchFamily="34" charset="0"/>
              <a:ea typeface="Calibri" panose="020F05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3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572F10E7C4C39940B5A4614184529A47" ma:contentTypeVersion="18" ma:contentTypeDescription="Izveidot jaunu dokumentu." ma:contentTypeScope="" ma:versionID="3926929491e7304346cff615ec13751e">
  <xsd:schema xmlns:xsd="http://www.w3.org/2001/XMLSchema" xmlns:xs="http://www.w3.org/2001/XMLSchema" xmlns:p="http://schemas.microsoft.com/office/2006/metadata/properties" xmlns:ns2="929ef86d-0678-474b-a2d1-4b70d1db9477" xmlns:ns3="a57d379d-1838-4fe5-9dd3-f55eabd60318" targetNamespace="http://schemas.microsoft.com/office/2006/metadata/properties" ma:root="true" ma:fieldsID="f8fe86a69b47df0eb9631c78104166cf" ns2:_="" ns3:_="">
    <xsd:import namespace="929ef86d-0678-474b-a2d1-4b70d1db9477"/>
    <xsd:import namespace="a57d379d-1838-4fe5-9dd3-f55eabd603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9ef86d-0678-474b-a2d1-4b70d1db94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ttēlu atzīmes" ma:readOnly="false" ma:fieldId="{5cf76f15-5ced-4ddc-b409-7134ff3c332f}" ma:taxonomyMulti="true" ma:sspId="a02c859b-0546-4206-9cae-cfa997077b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7d379d-1838-4fe5-9dd3-f55eabd6031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ec23498-8d43-4f6c-b49d-fc58ffadf4f7}" ma:internalName="TaxCatchAll" ma:showField="CatchAllData" ma:web="a57d379d-1838-4fe5-9dd3-f55eabd603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93DDB5-4DAE-45E4-9153-B93896DAF2B2}"/>
</file>

<file path=customXml/itemProps2.xml><?xml version="1.0" encoding="utf-8"?>
<ds:datastoreItem xmlns:ds="http://schemas.openxmlformats.org/officeDocument/2006/customXml" ds:itemID="{E2753C0A-FA82-4663-A233-AAF608651A99}"/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2063</Words>
  <Application>Microsoft Office PowerPoint</Application>
  <PresentationFormat>Widescreen</PresentationFormat>
  <Paragraphs>539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MS Mincho</vt:lpstr>
      <vt:lpstr>Segoe UI</vt:lpstr>
      <vt:lpstr>Segoe UI Light</vt:lpstr>
      <vt:lpstr>Segoe UI Semibold</vt:lpstr>
      <vt:lpstr>Segoe UI Semilight</vt:lpstr>
      <vt:lpstr>Times New Roman</vt:lpstr>
      <vt:lpstr>Trebuchet MS</vt:lpstr>
      <vt:lpstr>Verdana</vt:lpstr>
      <vt:lpstr>Wingdings</vt:lpstr>
      <vt:lpstr>Office Theme</vt:lpstr>
      <vt:lpstr>PowerPoint Presentation</vt:lpstr>
      <vt:lpstr>Outline</vt:lpstr>
      <vt:lpstr>Objectives</vt:lpstr>
      <vt:lpstr>Methodology</vt:lpstr>
      <vt:lpstr>PowerPoint Presentation</vt:lpstr>
      <vt:lpstr>Speeding Kills (1/2)</vt:lpstr>
      <vt:lpstr>Speeding Kills (2/2)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 Benefit Analysis Example</vt:lpstr>
      <vt:lpstr>Cost Benefit Analysis Results – Athens (1/2)</vt:lpstr>
      <vt:lpstr>Cost Benefit Analysis Results – Athens (2/2)</vt:lpstr>
      <vt:lpstr>Cost Benefit Analysis Results – Greece </vt:lpstr>
      <vt:lpstr>Conclusion</vt:lpstr>
      <vt:lpstr>PowerPoint Presentation</vt:lpstr>
      <vt:lpstr>PowerPoint Presentation</vt:lpstr>
      <vt:lpstr>Accompanying Measures</vt:lpstr>
      <vt:lpstr>30 Marathons Campaign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Goerge Yannis</dc:creator>
  <cp:lastModifiedBy>Jenny Carson</cp:lastModifiedBy>
  <cp:revision>299</cp:revision>
  <dcterms:created xsi:type="dcterms:W3CDTF">2023-06-26T13:04:19Z</dcterms:created>
  <dcterms:modified xsi:type="dcterms:W3CDTF">2024-09-10T13:26:05Z</dcterms:modified>
</cp:coreProperties>
</file>