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83" r:id="rId2"/>
    <p:sldId id="315" r:id="rId3"/>
    <p:sldId id="316" r:id="rId4"/>
    <p:sldId id="317" r:id="rId5"/>
    <p:sldId id="323" r:id="rId6"/>
    <p:sldId id="318" r:id="rId7"/>
    <p:sldId id="319" r:id="rId8"/>
    <p:sldId id="320" r:id="rId9"/>
    <p:sldId id="305" r:id="rId10"/>
    <p:sldId id="313" r:id="rId11"/>
    <p:sldId id="308" r:id="rId12"/>
    <p:sldId id="321" r:id="rId13"/>
    <p:sldId id="301" r:id="rId14"/>
    <p:sldId id="322" r:id="rId15"/>
    <p:sldId id="277" r:id="rId16"/>
  </p:sldIdLst>
  <p:sldSz cx="12192000" cy="6858000"/>
  <p:notesSz cx="6797675" cy="9926638"/>
  <p:embeddedFontLst>
    <p:embeddedFont>
      <p:font typeface="Frutiger-Black" pitchFamily="2" charset="0"/>
      <p:regular r:id="rId18"/>
    </p:embeddedFont>
    <p:embeddedFont>
      <p:font typeface="Frutiger LT Std 57 Cn" panose="020B0606020204020204" pitchFamily="34" charset="0"/>
      <p:regular r:id="rId19"/>
    </p:embeddedFont>
    <p:embeddedFont>
      <p:font typeface="Frutiger-Light" pitchFamily="2" charset="0"/>
      <p:regular r:id="rId20"/>
    </p:embeddedFont>
    <p:embeddedFont>
      <p:font typeface="Frutiger LT 57 Cn" panose="02000A03060000020004" pitchFamily="2" charset="0"/>
      <p:bold r:id="rId21"/>
    </p:embeddedFont>
    <p:embeddedFont>
      <p:font typeface="Frutiger-Bold" pitchFamily="2" charset="0"/>
      <p:regular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2EA"/>
    <a:srgbClr val="F7ECE4"/>
    <a:srgbClr val="F5BD97"/>
    <a:srgbClr val="F6BE97"/>
    <a:srgbClr val="F8CBAD"/>
    <a:srgbClr val="CE6928"/>
    <a:srgbClr val="EC7C30"/>
    <a:srgbClr val="F1A16B"/>
    <a:srgbClr val="F2AB7A"/>
    <a:srgbClr val="F19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303" autoAdjust="0"/>
  </p:normalViewPr>
  <p:slideViewPr>
    <p:cSldViewPr>
      <p:cViewPr varScale="1">
        <p:scale>
          <a:sx n="86" d="100"/>
          <a:sy n="86" d="100"/>
        </p:scale>
        <p:origin x="1470" y="96"/>
      </p:cViewPr>
      <p:guideLst>
        <p:guide orient="horz" pos="2112"/>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9C5BAA-7C65-462F-AE3E-22342E86FD70}" type="datetimeFigureOut">
              <a:rPr lang="en-GB" smtClean="0"/>
              <a:t>05/09/2024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F03B5D-5D91-41F7-BF3A-CBB3B897E68F}" type="slidenum">
              <a:rPr lang="en-GB" smtClean="0"/>
              <a:t>‹#›</a:t>
            </a:fld>
            <a:endParaRPr lang="en-GB"/>
          </a:p>
        </p:txBody>
      </p:sp>
    </p:spTree>
    <p:extLst>
      <p:ext uri="{BB962C8B-B14F-4D97-AF65-F5344CB8AC3E}">
        <p14:creationId xmlns:p14="http://schemas.microsoft.com/office/powerpoint/2010/main" val="176098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1</a:t>
            </a:fld>
            <a:endParaRPr lang="en-GB"/>
          </a:p>
        </p:txBody>
      </p:sp>
    </p:spTree>
    <p:extLst>
      <p:ext uri="{BB962C8B-B14F-4D97-AF65-F5344CB8AC3E}">
        <p14:creationId xmlns:p14="http://schemas.microsoft.com/office/powerpoint/2010/main" val="135397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smtClean="0"/>
              <a:t>No silver bullet when it comes to managing speed. Instead a combination of measures</a:t>
            </a:r>
          </a:p>
        </p:txBody>
      </p:sp>
      <p:sp>
        <p:nvSpPr>
          <p:cNvPr id="4" name="Slide Number Placeholder 3"/>
          <p:cNvSpPr>
            <a:spLocks noGrp="1"/>
          </p:cNvSpPr>
          <p:nvPr>
            <p:ph type="sldNum" sz="quarter" idx="10"/>
          </p:nvPr>
        </p:nvSpPr>
        <p:spPr/>
        <p:txBody>
          <a:bodyPr/>
          <a:lstStyle/>
          <a:p>
            <a:pPr>
              <a:defRPr/>
            </a:pPr>
            <a:fld id="{234AB02C-00BD-4912-8957-9EC78AA7A40D}" type="slidenum">
              <a:rPr lang="en-GB" altLang="en-US" smtClean="0"/>
              <a:pPr>
                <a:defRPr/>
              </a:pPr>
              <a:t>10</a:t>
            </a:fld>
            <a:endParaRPr lang="en-GB" altLang="en-US"/>
          </a:p>
        </p:txBody>
      </p:sp>
    </p:spTree>
    <p:extLst>
      <p:ext uri="{BB962C8B-B14F-4D97-AF65-F5344CB8AC3E}">
        <p14:creationId xmlns:p14="http://schemas.microsoft.com/office/powerpoint/2010/main" val="211452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smtClean="0"/>
              <a:t>Safe</a:t>
            </a:r>
            <a:r>
              <a:rPr lang="en-US" baseline="0" dirty="0" smtClean="0"/>
              <a:t> System approach has been endorsed in the EU strategic plan of road safety for the upcoming decade. </a:t>
            </a:r>
          </a:p>
          <a:p>
            <a:endParaRPr lang="en-US" baseline="0" dirty="0" smtClean="0"/>
          </a:p>
          <a:p>
            <a:r>
              <a:rPr lang="en-US" baseline="0" dirty="0" smtClean="0"/>
              <a:t>Safe System and vision zero is also adopted by a number of MS.</a:t>
            </a:r>
            <a:endParaRPr lang="en-US" dirty="0" smtClean="0"/>
          </a:p>
          <a:p>
            <a:endParaRPr lang="en-US" dirty="0" smtClean="0"/>
          </a:p>
          <a:p>
            <a:r>
              <a:rPr lang="en-US" dirty="0" smtClean="0"/>
              <a:t>Based on Safe</a:t>
            </a:r>
            <a:r>
              <a:rPr lang="en-US" baseline="0" dirty="0" smtClean="0"/>
              <a:t> System, </a:t>
            </a:r>
            <a:r>
              <a:rPr lang="en-US" dirty="0" smtClean="0"/>
              <a:t>safe speed limits on rural roads without a median barrier should not be higher than 70 km/h and no higher than 100 km/h on roads with median and side barriers. </a:t>
            </a:r>
          </a:p>
          <a:p>
            <a:endParaRPr lang="en-US" dirty="0" smtClean="0"/>
          </a:p>
          <a:p>
            <a:r>
              <a:rPr lang="en-US" dirty="0" smtClean="0"/>
              <a:t>In this context safe speed is such that 90% of the collisions that would occur at those recommended speeds would not result in a serious injury. </a:t>
            </a:r>
          </a:p>
          <a:p>
            <a:endParaRPr lang="en-US" dirty="0" smtClean="0"/>
          </a:p>
          <a:p>
            <a:r>
              <a:rPr lang="en-US" dirty="0" smtClean="0"/>
              <a:t>Current speed limits of much of the road network in EU countries are higher than the protective quality of the road, roadside and vehicle designs allows.</a:t>
            </a:r>
          </a:p>
          <a:p>
            <a:endParaRPr lang="en-GB" baseline="0" dirty="0" smtClean="0"/>
          </a:p>
        </p:txBody>
      </p:sp>
      <p:sp>
        <p:nvSpPr>
          <p:cNvPr id="4" name="Slide Number Placeholder 3"/>
          <p:cNvSpPr>
            <a:spLocks noGrp="1"/>
          </p:cNvSpPr>
          <p:nvPr>
            <p:ph type="sldNum" sz="quarter" idx="10"/>
          </p:nvPr>
        </p:nvSpPr>
        <p:spPr/>
        <p:txBody>
          <a:bodyPr/>
          <a:lstStyle/>
          <a:p>
            <a:pPr>
              <a:defRPr/>
            </a:pPr>
            <a:fld id="{234AB02C-00BD-4912-8957-9EC78AA7A40D}" type="slidenum">
              <a:rPr lang="en-GB" altLang="en-US" smtClean="0"/>
              <a:pPr>
                <a:defRPr/>
              </a:pPr>
              <a:t>11</a:t>
            </a:fld>
            <a:endParaRPr lang="en-GB" altLang="en-US"/>
          </a:p>
        </p:txBody>
      </p:sp>
    </p:spTree>
    <p:extLst>
      <p:ext uri="{BB962C8B-B14F-4D97-AF65-F5344CB8AC3E}">
        <p14:creationId xmlns:p14="http://schemas.microsoft.com/office/powerpoint/2010/main" val="119462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 and promote a policy of modal priority for road users, the hierarchy being based on safety, vulnerability and sustainability. Walking should be at the top of the hierarchy, followed by cycling and use of public transport.</a:t>
            </a:r>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12</a:t>
            </a:fld>
            <a:endParaRPr lang="en-GB"/>
          </a:p>
        </p:txBody>
      </p:sp>
    </p:spTree>
    <p:extLst>
      <p:ext uri="{BB962C8B-B14F-4D97-AF65-F5344CB8AC3E}">
        <p14:creationId xmlns:p14="http://schemas.microsoft.com/office/powerpoint/2010/main" val="207135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more</a:t>
            </a:r>
            <a:r>
              <a:rPr lang="en-GB" baseline="0" dirty="0" smtClean="0"/>
              <a:t> in our report</a:t>
            </a:r>
            <a:endParaRPr lang="en-GB" dirty="0" smtClean="0"/>
          </a:p>
          <a:p>
            <a:r>
              <a:rPr lang="en-GB" dirty="0" smtClean="0"/>
              <a:t>Discuss</a:t>
            </a:r>
            <a:r>
              <a:rPr lang="en-GB" baseline="0" dirty="0" smtClean="0"/>
              <a:t> some of them during the debate</a:t>
            </a:r>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13</a:t>
            </a:fld>
            <a:endParaRPr lang="en-GB"/>
          </a:p>
        </p:txBody>
      </p:sp>
    </p:spTree>
    <p:extLst>
      <p:ext uri="{BB962C8B-B14F-4D97-AF65-F5344CB8AC3E}">
        <p14:creationId xmlns:p14="http://schemas.microsoft.com/office/powerpoint/2010/main" val="145188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b="1" dirty="0"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660400" indent="-254000">
              <a:defRPr sz="2400">
                <a:solidFill>
                  <a:schemeClr val="tx1"/>
                </a:solidFill>
                <a:latin typeface="Times New Roman" panose="02020603050405020304" pitchFamily="18" charset="0"/>
                <a:cs typeface="Arial" panose="020B0604020202020204" pitchFamily="34" charset="0"/>
              </a:defRPr>
            </a:lvl2pPr>
            <a:lvl3pPr marL="1017588" indent="-203200">
              <a:defRPr sz="2400">
                <a:solidFill>
                  <a:schemeClr val="tx1"/>
                </a:solidFill>
                <a:latin typeface="Times New Roman" panose="02020603050405020304" pitchFamily="18" charset="0"/>
                <a:cs typeface="Arial" panose="020B0604020202020204" pitchFamily="34" charset="0"/>
              </a:defRPr>
            </a:lvl3pPr>
            <a:lvl4pPr marL="1423988" indent="-203200">
              <a:defRPr sz="2400">
                <a:solidFill>
                  <a:schemeClr val="tx1"/>
                </a:solidFill>
                <a:latin typeface="Times New Roman" panose="02020603050405020304" pitchFamily="18" charset="0"/>
                <a:cs typeface="Arial" panose="020B0604020202020204" pitchFamily="34" charset="0"/>
              </a:defRPr>
            </a:lvl4pPr>
            <a:lvl5pPr marL="1831975" indent="-203200">
              <a:defRPr sz="2400">
                <a:solidFill>
                  <a:schemeClr val="tx1"/>
                </a:solidFill>
                <a:latin typeface="Times New Roman" panose="02020603050405020304" pitchFamily="18" charset="0"/>
                <a:cs typeface="Arial" panose="020B0604020202020204" pitchFamily="34" charset="0"/>
              </a:defRPr>
            </a:lvl5pPr>
            <a:lvl6pPr marL="2289175" indent="-203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746375" indent="-203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203575" indent="-203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660775" indent="-203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A6B9EFD-E18B-44FA-8E6F-A33EAAA8BBE9}" type="slidenum">
              <a:rPr lang="en-GB" altLang="en-US" sz="1100" smtClean="0">
                <a:solidFill>
                  <a:srgbClr val="000000"/>
                </a:solidFill>
                <a:latin typeface="Calibri" panose="020F0502020204030204" pitchFamily="34" charset="0"/>
              </a:rPr>
              <a:pPr/>
              <a:t>14</a:t>
            </a:fld>
            <a:endParaRPr lang="en-GB" altLang="en-US" sz="11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71459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feel free to download</a:t>
            </a:r>
            <a:r>
              <a:rPr lang="en-GB" baseline="0" dirty="0" smtClean="0"/>
              <a:t> the report from the link here. </a:t>
            </a:r>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15</a:t>
            </a:fld>
            <a:endParaRPr lang="en-GB"/>
          </a:p>
        </p:txBody>
      </p:sp>
    </p:spTree>
    <p:extLst>
      <p:ext uri="{BB962C8B-B14F-4D97-AF65-F5344CB8AC3E}">
        <p14:creationId xmlns:p14="http://schemas.microsoft.com/office/powerpoint/2010/main" val="75403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234AB02C-00BD-4912-8957-9EC78AA7A40D}" type="slidenum">
              <a:rPr lang="en-GB" altLang="en-US" smtClean="0"/>
              <a:pPr>
                <a:defRPr/>
              </a:pPr>
              <a:t>2</a:t>
            </a:fld>
            <a:endParaRPr lang="en-GB" altLang="en-US"/>
          </a:p>
        </p:txBody>
      </p:sp>
    </p:spTree>
    <p:extLst>
      <p:ext uri="{BB962C8B-B14F-4D97-AF65-F5344CB8AC3E}">
        <p14:creationId xmlns:p14="http://schemas.microsoft.com/office/powerpoint/2010/main" val="2332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20,418 people </a:t>
            </a:r>
            <a:r>
              <a:rPr lang="en-US" sz="1200" b="0" i="0" u="none" strike="noStrike" kern="1200" baseline="0" dirty="0">
                <a:solidFill>
                  <a:schemeClr val="tx1"/>
                </a:solidFill>
                <a:latin typeface="+mn-lt"/>
                <a:ea typeface="+mn-ea"/>
                <a:cs typeface="+mn-cs"/>
              </a:rPr>
              <a:t>lost their lives in road traffic in the EU in </a:t>
            </a:r>
            <a:r>
              <a:rPr lang="en-US" sz="1200" b="0" i="0" u="none" strike="noStrike" kern="1200" baseline="0" dirty="0" smtClean="0">
                <a:solidFill>
                  <a:schemeClr val="tx1"/>
                </a:solidFill>
                <a:latin typeface="+mn-lt"/>
                <a:ea typeface="+mn-ea"/>
                <a:cs typeface="+mn-cs"/>
              </a:rPr>
              <a:t>2023</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last decade, there were 20,981 fewer deaths than if the death rate had remained at the 2013 level </a:t>
            </a:r>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3</a:t>
            </a:fld>
            <a:endParaRPr lang="en-GB"/>
          </a:p>
        </p:txBody>
      </p:sp>
    </p:spTree>
    <p:extLst>
      <p:ext uri="{BB962C8B-B14F-4D97-AF65-F5344CB8AC3E}">
        <p14:creationId xmlns:p14="http://schemas.microsoft.com/office/powerpoint/2010/main" val="105132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EU27 collectively reduced the number of road deaths by </a:t>
            </a:r>
            <a:r>
              <a:rPr lang="en-US" sz="1200" b="0" i="0" u="none" strike="noStrike" kern="1200" baseline="0" dirty="0" smtClean="0">
                <a:solidFill>
                  <a:schemeClr val="tx1"/>
                </a:solidFill>
                <a:latin typeface="+mn-lt"/>
                <a:ea typeface="+mn-ea"/>
                <a:cs typeface="+mn-cs"/>
              </a:rPr>
              <a:t>16% </a:t>
            </a:r>
            <a:r>
              <a:rPr lang="en-US" sz="1200" b="0" i="0" u="none" strike="noStrike" kern="1200" baseline="0" dirty="0">
                <a:solidFill>
                  <a:schemeClr val="tx1"/>
                </a:solidFill>
                <a:latin typeface="+mn-lt"/>
                <a:ea typeface="+mn-ea"/>
                <a:cs typeface="+mn-cs"/>
              </a:rPr>
              <a:t>over the period </a:t>
            </a:r>
            <a:r>
              <a:rPr lang="en-US" sz="1200" b="0" i="0" u="none" strike="noStrike" kern="1200" baseline="0" dirty="0" smtClean="0">
                <a:solidFill>
                  <a:schemeClr val="tx1"/>
                </a:solidFill>
                <a:latin typeface="+mn-lt"/>
                <a:ea typeface="+mn-ea"/>
                <a:cs typeface="+mn-cs"/>
              </a:rPr>
              <a:t>2013-2023</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GB" sz="1200" kern="1200" dirty="0">
                <a:solidFill>
                  <a:schemeClr val="tx1"/>
                </a:solidFill>
                <a:effectLst/>
                <a:latin typeface="+mn-lt"/>
                <a:ea typeface="+mn-ea"/>
                <a:cs typeface="+mn-cs"/>
              </a:rPr>
              <a:t>There were </a:t>
            </a:r>
            <a:r>
              <a:rPr lang="en-GB" sz="1200" kern="1200" dirty="0" smtClean="0">
                <a:solidFill>
                  <a:schemeClr val="tx1"/>
                </a:solidFill>
                <a:effectLst/>
                <a:latin typeface="+mn-lt"/>
                <a:ea typeface="+mn-ea"/>
                <a:cs typeface="+mn-cs"/>
              </a:rPr>
              <a:t>20,981 </a:t>
            </a:r>
            <a:r>
              <a:rPr lang="en-GB" sz="1200" kern="1200" dirty="0">
                <a:solidFill>
                  <a:schemeClr val="tx1"/>
                </a:solidFill>
                <a:effectLst/>
                <a:latin typeface="+mn-lt"/>
                <a:ea typeface="+mn-ea"/>
                <a:cs typeface="+mn-cs"/>
              </a:rPr>
              <a:t>fewer deaths on EU roads over the last decade than there would have been if deaths had continued at the same level as in </a:t>
            </a:r>
            <a:r>
              <a:rPr lang="en-GB" sz="1200" kern="1200" dirty="0" smtClean="0">
                <a:solidFill>
                  <a:schemeClr val="tx1"/>
                </a:solidFill>
                <a:effectLst/>
                <a:latin typeface="+mn-lt"/>
                <a:ea typeface="+mn-ea"/>
                <a:cs typeface="+mn-cs"/>
              </a:rPr>
              <a:t>2013</a:t>
            </a:r>
            <a:endParaRPr lang="en-GB"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kern="1200" dirty="0" smtClean="0">
                <a:solidFill>
                  <a:schemeClr val="tx1"/>
                </a:solidFill>
                <a:effectLst/>
                <a:latin typeface="+mn-lt"/>
                <a:ea typeface="+mn-ea"/>
                <a:cs typeface="+mn-cs"/>
              </a:rPr>
              <a:t>Over a six-year period, the reduction in road deaths on EU roads remained stagnant, with only a 6% decrease from 2014 to 2019. </a:t>
            </a:r>
          </a:p>
          <a:p>
            <a:endParaRPr lang="en-GB" sz="1200" kern="1200" dirty="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In </a:t>
            </a:r>
            <a:r>
              <a:rPr lang="en-GB" sz="1200" i="0" kern="1200" dirty="0">
                <a:solidFill>
                  <a:schemeClr val="tx1"/>
                </a:solidFill>
                <a:effectLst/>
                <a:latin typeface="+mn-lt"/>
                <a:ea typeface="+mn-ea"/>
                <a:cs typeface="+mn-cs"/>
              </a:rPr>
              <a:t>2020 there was an exceptional drop of 17% compared to 2019. </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2021 also saw a consistent drop of 13% with respect to 2019, but the number of road deaths increased by 5% with respect to </a:t>
            </a:r>
            <a:r>
              <a:rPr lang="en-GB" sz="1200" i="0" kern="1200" dirty="0" smtClean="0">
                <a:solidFill>
                  <a:schemeClr val="tx1"/>
                </a:solidFill>
                <a:effectLst/>
                <a:latin typeface="+mn-lt"/>
                <a:ea typeface="+mn-ea"/>
                <a:cs typeface="+mn-cs"/>
              </a:rPr>
              <a:t>2020.</a:t>
            </a:r>
          </a:p>
          <a:p>
            <a:endParaRPr lang="en-GB" sz="1200" b="0" i="0" u="none" strike="noStrike" kern="1200" baseline="0" dirty="0" smtClean="0">
              <a:solidFill>
                <a:schemeClr val="tx1"/>
              </a:solidFill>
              <a:effectLst/>
              <a:latin typeface="+mn-lt"/>
              <a:ea typeface="+mn-ea"/>
              <a:cs typeface="+mn-cs"/>
            </a:endParaRPr>
          </a:p>
          <a:p>
            <a:r>
              <a:rPr lang="en-GB" sz="1200" b="0" i="0" u="none" strike="noStrike" kern="1200" baseline="0" dirty="0" smtClean="0">
                <a:solidFill>
                  <a:schemeClr val="tx1"/>
                </a:solidFill>
                <a:effectLst/>
                <a:latin typeface="+mn-lt"/>
                <a:ea typeface="+mn-ea"/>
                <a:cs typeface="+mn-cs"/>
              </a:rPr>
              <a:t>2022 saw a decrease of 9% with respect to 2019 but the number of road deaths increased by 4% with respect to 2021.</a:t>
            </a:r>
          </a:p>
          <a:p>
            <a:r>
              <a:rPr lang="en-US" sz="1200" b="0" i="0" u="none" strike="noStrike" kern="1200" baseline="0" dirty="0" smtClean="0">
                <a:solidFill>
                  <a:schemeClr val="tx1"/>
                </a:solidFill>
                <a:effectLst/>
                <a:latin typeface="+mn-lt"/>
                <a:ea typeface="+mn-ea"/>
                <a:cs typeface="+mn-cs"/>
              </a:rPr>
              <a:t>Unfortunately, in 2023, road deaths only decreased by 1% compared to 2022.</a:t>
            </a:r>
            <a:endParaRPr lang="en-GB" sz="1200" b="0" i="0" u="none" strike="noStrike" kern="1200" baseline="0" dirty="0" smtClean="0">
              <a:solidFill>
                <a:schemeClr val="tx1"/>
              </a:solidFill>
              <a:effectLst/>
              <a:latin typeface="+mn-lt"/>
              <a:ea typeface="+mn-ea"/>
              <a:cs typeface="+mn-cs"/>
            </a:endParaRPr>
          </a:p>
          <a:p>
            <a:endParaRPr lang="en-GB"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The progress in reducing serious road traffic injuries over the last decade in the EU24 collectively was poor, especially in comparison with the reduction in road deaths. There has only been a 10% reduction over the period 2013-2023 </a:t>
            </a:r>
            <a:r>
              <a:rPr lang="en-GB" sz="1200" b="0" i="0" u="none" strike="noStrike" kern="1200" baseline="0" dirty="0" smtClean="0">
                <a:solidFill>
                  <a:schemeClr val="tx1"/>
                </a:solidFill>
                <a:effectLst/>
                <a:latin typeface="+mn-lt"/>
                <a:ea typeface="+mn-ea"/>
                <a:cs typeface="+mn-cs"/>
              </a:rPr>
              <a:t>(reduction should have been of 22% in order to reach the 2030 target).</a:t>
            </a:r>
            <a:endParaRPr lang="en-US" sz="1200" b="0" i="0" u="none" strike="noStrike" kern="1200" baseline="0" dirty="0">
              <a:solidFill>
                <a:schemeClr val="tx1"/>
              </a:solidFill>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4</a:t>
            </a:fld>
            <a:endParaRPr lang="en-GB"/>
          </a:p>
        </p:txBody>
      </p:sp>
    </p:spTree>
    <p:extLst>
      <p:ext uri="{BB962C8B-B14F-4D97-AF65-F5344CB8AC3E}">
        <p14:creationId xmlns:p14="http://schemas.microsoft.com/office/powerpoint/2010/main" val="111871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last decade the number of</a:t>
            </a:r>
            <a:r>
              <a:rPr lang="en-GB" baseline="0" dirty="0" smtClean="0"/>
              <a:t> road deaths across EU decreased by 16%. No country managed to halve the number of road deaths over the decade. In four countries the number of road deaths increased. </a:t>
            </a:r>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5</a:t>
            </a:fld>
            <a:endParaRPr lang="en-GB"/>
          </a:p>
        </p:txBody>
      </p:sp>
    </p:spTree>
    <p:extLst>
      <p:ext uri="{BB962C8B-B14F-4D97-AF65-F5344CB8AC3E}">
        <p14:creationId xmlns:p14="http://schemas.microsoft.com/office/powerpoint/2010/main" val="312172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7665 people</a:t>
            </a:r>
            <a:r>
              <a:rPr lang="en-GB" baseline="0" dirty="0" smtClean="0"/>
              <a:t> killed in urban areas in the EU in 2021. </a:t>
            </a:r>
          </a:p>
          <a:p>
            <a:r>
              <a:rPr lang="en-GB" baseline="0" dirty="0" smtClean="0"/>
              <a:t>Nearly 70% of these are vulnerable road users – pedestrians, cyclists and motorcyclists (actual % is 66) </a:t>
            </a:r>
            <a:endParaRPr lang="en-GB" dirty="0" smtClean="0"/>
          </a:p>
          <a:p>
            <a:r>
              <a:rPr lang="en-GB" dirty="0" smtClean="0"/>
              <a:t>In urban areas pedestrians tend to be killed in a collision with a car</a:t>
            </a:r>
          </a:p>
          <a:p>
            <a:r>
              <a:rPr lang="en-GB" dirty="0" smtClean="0"/>
              <a:t>Car occupants</a:t>
            </a:r>
            <a:r>
              <a:rPr lang="en-GB" baseline="0" dirty="0" smtClean="0"/>
              <a:t> tend to be killed in a collision with no other vehicle involved.</a:t>
            </a:r>
          </a:p>
          <a:p>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6</a:t>
            </a:fld>
            <a:endParaRPr lang="en-GB"/>
          </a:p>
        </p:txBody>
      </p:sp>
    </p:spTree>
    <p:extLst>
      <p:ext uri="{BB962C8B-B14F-4D97-AF65-F5344CB8AC3E}">
        <p14:creationId xmlns:p14="http://schemas.microsoft.com/office/powerpoint/2010/main" val="316663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03B5D-5D91-41F7-BF3A-CBB3B897E68F}" type="slidenum">
              <a:rPr lang="en-GB" smtClean="0"/>
              <a:t>7</a:t>
            </a:fld>
            <a:endParaRPr lang="en-GB"/>
          </a:p>
        </p:txBody>
      </p:sp>
    </p:spTree>
    <p:extLst>
      <p:ext uri="{BB962C8B-B14F-4D97-AF65-F5344CB8AC3E}">
        <p14:creationId xmlns:p14="http://schemas.microsoft.com/office/powerpoint/2010/main" val="1327691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Frutiger-Light" pitchFamily="2" charset="0"/>
              </a:rPr>
              <a:t>On roads</a:t>
            </a:r>
            <a:r>
              <a:rPr lang="en-US" sz="1200" baseline="0" dirty="0" smtClean="0">
                <a:latin typeface="Frutiger-Light" pitchFamily="2" charset="0"/>
              </a:rPr>
              <a:t> with a 50km/h limit</a:t>
            </a:r>
          </a:p>
          <a:p>
            <a:r>
              <a:rPr lang="en-US" sz="1200" dirty="0" smtClean="0">
                <a:latin typeface="Frutiger-Light" pitchFamily="2" charset="0"/>
              </a:rPr>
              <a:t>Among the countries that monitor levels of speed compliance on urban roads countrywide, between 35% and 75% of vehicle speed observations are higher than the legal speed</a:t>
            </a:r>
            <a:endParaRPr lang="en-GB" sz="1200" dirty="0" smtClean="0">
              <a:latin typeface="Frutiger-Light" pitchFamily="2" charset="0"/>
            </a:endParaRPr>
          </a:p>
        </p:txBody>
      </p:sp>
      <p:sp>
        <p:nvSpPr>
          <p:cNvPr id="4" name="Slide Number Placeholder 3"/>
          <p:cNvSpPr>
            <a:spLocks noGrp="1"/>
          </p:cNvSpPr>
          <p:nvPr>
            <p:ph type="sldNum" sz="quarter" idx="10"/>
          </p:nvPr>
        </p:nvSpPr>
        <p:spPr/>
        <p:txBody>
          <a:bodyPr/>
          <a:lstStyle/>
          <a:p>
            <a:pPr>
              <a:defRPr/>
            </a:pPr>
            <a:fld id="{234AB02C-00BD-4912-8957-9EC78AA7A40D}" type="slidenum">
              <a:rPr lang="en-GB" altLang="en-US" smtClean="0">
                <a:solidFill>
                  <a:prstClr val="black"/>
                </a:solidFill>
              </a:rPr>
              <a:pPr>
                <a:defRPr/>
              </a:pPr>
              <a:t>8</a:t>
            </a:fld>
            <a:endParaRPr lang="en-GB" altLang="en-US">
              <a:solidFill>
                <a:prstClr val="black"/>
              </a:solidFill>
            </a:endParaRPr>
          </a:p>
        </p:txBody>
      </p:sp>
    </p:spTree>
    <p:extLst>
      <p:ext uri="{BB962C8B-B14F-4D97-AF65-F5344CB8AC3E}">
        <p14:creationId xmlns:p14="http://schemas.microsoft.com/office/powerpoint/2010/main" val="268349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smtClean="0"/>
              <a:t>Add that EU KPI is now ‘within the speed limit’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Speed management requires a holistic approach including speeding enforcement, vehicle safety (Intelligent Speed Assistance (ISA)) and infrastructure measures</a:t>
            </a:r>
            <a:endParaRPr lang="en-GB" baseline="0" dirty="0" smtClean="0"/>
          </a:p>
        </p:txBody>
      </p:sp>
      <p:sp>
        <p:nvSpPr>
          <p:cNvPr id="4" name="Slide Number Placeholder 3"/>
          <p:cNvSpPr>
            <a:spLocks noGrp="1"/>
          </p:cNvSpPr>
          <p:nvPr>
            <p:ph type="sldNum" sz="quarter" idx="10"/>
          </p:nvPr>
        </p:nvSpPr>
        <p:spPr/>
        <p:txBody>
          <a:bodyPr/>
          <a:lstStyle/>
          <a:p>
            <a:pPr>
              <a:defRPr/>
            </a:pPr>
            <a:fld id="{234AB02C-00BD-4912-8957-9EC78AA7A40D}" type="slidenum">
              <a:rPr lang="en-GB" altLang="en-US" smtClean="0"/>
              <a:pPr>
                <a:defRPr/>
              </a:pPr>
              <a:t>9</a:t>
            </a:fld>
            <a:endParaRPr lang="en-GB" altLang="en-US"/>
          </a:p>
        </p:txBody>
      </p:sp>
    </p:spTree>
    <p:extLst>
      <p:ext uri="{BB962C8B-B14F-4D97-AF65-F5344CB8AC3E}">
        <p14:creationId xmlns:p14="http://schemas.microsoft.com/office/powerpoint/2010/main" val="87551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89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Right Triang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972300" y="19050"/>
            <a:ext cx="5219700" cy="6838950"/>
          </a:xfrm>
          <a:custGeom>
            <a:avLst/>
            <a:gdLst>
              <a:gd name="connsiteX0" fmla="*/ 5219700 w 5219700"/>
              <a:gd name="connsiteY0" fmla="*/ 0 h 6838950"/>
              <a:gd name="connsiteX1" fmla="*/ 5219700 w 5219700"/>
              <a:gd name="connsiteY1" fmla="*/ 6838950 h 6838950"/>
              <a:gd name="connsiteX2" fmla="*/ 0 w 5219700"/>
              <a:gd name="connsiteY2" fmla="*/ 3419475 h 6838950"/>
            </a:gdLst>
            <a:ahLst/>
            <a:cxnLst>
              <a:cxn ang="0">
                <a:pos x="connsiteX0" y="connsiteY0"/>
              </a:cxn>
              <a:cxn ang="0">
                <a:pos x="connsiteX1" y="connsiteY1"/>
              </a:cxn>
              <a:cxn ang="0">
                <a:pos x="connsiteX2" y="connsiteY2"/>
              </a:cxn>
            </a:cxnLst>
            <a:rect l="l" t="t" r="r" b="b"/>
            <a:pathLst>
              <a:path w="5219700" h="6838950">
                <a:moveTo>
                  <a:pt x="5219700" y="0"/>
                </a:moveTo>
                <a:lnTo>
                  <a:pt x="5219700" y="6838950"/>
                </a:lnTo>
                <a:lnTo>
                  <a:pt x="0" y="3419475"/>
                </a:lnTo>
                <a:close/>
              </a:path>
            </a:pathLst>
          </a:custGeom>
        </p:spPr>
        <p:txBody>
          <a:bodyPr wrap="square">
            <a:noAutofit/>
          </a:bodyPr>
          <a:lstStyle/>
          <a:p>
            <a:endParaRPr lang="en-GB"/>
          </a:p>
        </p:txBody>
      </p:sp>
    </p:spTree>
    <p:extLst>
      <p:ext uri="{BB962C8B-B14F-4D97-AF65-F5344CB8AC3E}">
        <p14:creationId xmlns:p14="http://schemas.microsoft.com/office/powerpoint/2010/main" val="373476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Right - Slightly Adjuste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263894" y="1"/>
            <a:ext cx="4928106" cy="6858001"/>
          </a:xfrm>
          <a:custGeom>
            <a:avLst/>
            <a:gdLst>
              <a:gd name="connsiteX0" fmla="*/ 668684 w 4928106"/>
              <a:gd name="connsiteY0" fmla="*/ 0 h 6858001"/>
              <a:gd name="connsiteX1" fmla="*/ 4928106 w 4928106"/>
              <a:gd name="connsiteY1" fmla="*/ 1 h 6858001"/>
              <a:gd name="connsiteX2" fmla="*/ 4928106 w 4928106"/>
              <a:gd name="connsiteY2" fmla="*/ 6858001 h 6858001"/>
              <a:gd name="connsiteX3" fmla="*/ 0 w 492810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4928106" h="6858001">
                <a:moveTo>
                  <a:pt x="668684" y="0"/>
                </a:moveTo>
                <a:lnTo>
                  <a:pt x="4928106" y="1"/>
                </a:lnTo>
                <a:lnTo>
                  <a:pt x="4928106" y="6858001"/>
                </a:lnTo>
                <a:lnTo>
                  <a:pt x="0" y="6858001"/>
                </a:lnTo>
                <a:close/>
              </a:path>
            </a:pathLst>
          </a:custGeom>
        </p:spPr>
        <p:txBody>
          <a:bodyPr wrap="square">
            <a:noAutofit/>
          </a:bodyPr>
          <a:lstStyle/>
          <a:p>
            <a:endParaRPr lang="en-GB"/>
          </a:p>
        </p:txBody>
      </p:sp>
    </p:spTree>
    <p:extLst>
      <p:ext uri="{BB962C8B-B14F-4D97-AF65-F5344CB8AC3E}">
        <p14:creationId xmlns:p14="http://schemas.microsoft.com/office/powerpoint/2010/main" val="359503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213311-6859-43D8-B5E0-F1D253E126D9}"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475992-21D5-44C2-BBF7-0FEE06275C2B}" type="slidenum">
              <a:rPr lang="en-GB" smtClean="0"/>
              <a:t>‹#›</a:t>
            </a:fld>
            <a:endParaRPr lang="en-GB"/>
          </a:p>
        </p:txBody>
      </p:sp>
    </p:spTree>
    <p:extLst>
      <p:ext uri="{BB962C8B-B14F-4D97-AF65-F5344CB8AC3E}">
        <p14:creationId xmlns:p14="http://schemas.microsoft.com/office/powerpoint/2010/main" val="297312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F5C7-4293-8044-B78B-E06F00A050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A596CE-AC6F-D548-B3E9-324CB41089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B23CE2-3216-9846-9853-6593E800E807}"/>
              </a:ext>
            </a:extLst>
          </p:cNvPr>
          <p:cNvSpPr>
            <a:spLocks noGrp="1"/>
          </p:cNvSpPr>
          <p:nvPr>
            <p:ph type="dt" sz="half" idx="10"/>
          </p:nvPr>
        </p:nvSpPr>
        <p:spPr/>
        <p:txBody>
          <a:bodyPr/>
          <a:lstStyle/>
          <a:p>
            <a:fld id="{AEB98D02-BBC4-4C4F-9C02-C69142722D71}" type="datetimeFigureOut">
              <a:rPr lang="en-US" smtClean="0"/>
              <a:t>9/5/2024</a:t>
            </a:fld>
            <a:endParaRPr lang="en-US"/>
          </a:p>
        </p:txBody>
      </p:sp>
      <p:sp>
        <p:nvSpPr>
          <p:cNvPr id="5" name="Footer Placeholder 4">
            <a:extLst>
              <a:ext uri="{FF2B5EF4-FFF2-40B4-BE49-F238E27FC236}">
                <a16:creationId xmlns:a16="http://schemas.microsoft.com/office/drawing/2014/main" id="{81BAAED5-E02C-0A43-8916-2F83EEC04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F6570-FB95-5349-8679-035DB5393B30}"/>
              </a:ext>
            </a:extLst>
          </p:cNvPr>
          <p:cNvSpPr>
            <a:spLocks noGrp="1"/>
          </p:cNvSpPr>
          <p:nvPr>
            <p:ph type="sldNum" sz="quarter" idx="12"/>
          </p:nvPr>
        </p:nvSpPr>
        <p:spPr/>
        <p:txBody>
          <a:bodyPr/>
          <a:lstStyle/>
          <a:p>
            <a:fld id="{B5DA2FD7-8EB2-3446-A47C-F7A050F3DADE}" type="slidenum">
              <a:rPr lang="en-US" smtClean="0"/>
              <a:t>‹#›</a:t>
            </a:fld>
            <a:endParaRPr lang="en-US"/>
          </a:p>
        </p:txBody>
      </p:sp>
    </p:spTree>
    <p:extLst>
      <p:ext uri="{BB962C8B-B14F-4D97-AF65-F5344CB8AC3E}">
        <p14:creationId xmlns:p14="http://schemas.microsoft.com/office/powerpoint/2010/main" val="36444385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13311-6859-43D8-B5E0-F1D253E126D9}" type="datetimeFigureOut">
              <a:rPr lang="en-GB" smtClean="0"/>
              <a:t>05/09/2024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75992-21D5-44C2-BBF7-0FEE06275C2B}" type="slidenum">
              <a:rPr lang="en-GB" smtClean="0"/>
              <a:t>‹#›</a:t>
            </a:fld>
            <a:endParaRPr lang="en-GB"/>
          </a:p>
        </p:txBody>
      </p:sp>
    </p:spTree>
    <p:extLst>
      <p:ext uri="{BB962C8B-B14F-4D97-AF65-F5344CB8AC3E}">
        <p14:creationId xmlns:p14="http://schemas.microsoft.com/office/powerpoint/2010/main" val="30963025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0"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etsc.eu/wp-content/uploads/enforcement-720x4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 y="-1"/>
            <a:ext cx="12182028"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86" y="0"/>
            <a:ext cx="12203972"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52400" y="2100370"/>
            <a:ext cx="12192002" cy="861774"/>
          </a:xfrm>
          <a:prstGeom prst="rect">
            <a:avLst/>
          </a:prstGeom>
          <a:noFill/>
        </p:spPr>
        <p:txBody>
          <a:bodyPr wrap="square" rtlCol="0">
            <a:spAutoFit/>
          </a:bodyPr>
          <a:lstStyle/>
          <a:p>
            <a:pPr algn="ctr"/>
            <a:r>
              <a:rPr lang="en-US" altLang="en-US" sz="5000" kern="0" dirty="0" smtClean="0">
                <a:solidFill>
                  <a:schemeClr val="bg1"/>
                </a:solidFill>
                <a:latin typeface="Frutiger LT 57 Cn" panose="02000A03060000020004" pitchFamily="2" charset="0"/>
                <a:ea typeface="+mj-ea"/>
              </a:rPr>
              <a:t>Speed and vulnerable road users</a:t>
            </a:r>
            <a:endParaRPr lang="en-US" altLang="en-US" sz="5000" kern="0" dirty="0">
              <a:solidFill>
                <a:schemeClr val="bg1"/>
              </a:solidFill>
              <a:latin typeface="Frutiger LT 57 Cn" panose="02000A03060000020004" pitchFamily="2" charset="0"/>
              <a:ea typeface="+mj-ea"/>
            </a:endParaRPr>
          </a:p>
        </p:txBody>
      </p:sp>
      <p:sp>
        <p:nvSpPr>
          <p:cNvPr id="2" name="Rectangle 1"/>
          <p:cNvSpPr/>
          <p:nvPr/>
        </p:nvSpPr>
        <p:spPr>
          <a:xfrm>
            <a:off x="-3315" y="5252886"/>
            <a:ext cx="12195315" cy="1290700"/>
          </a:xfrm>
          <a:prstGeom prst="rect">
            <a:avLst/>
          </a:prstGeom>
          <a:solidFill>
            <a:srgbClr val="FD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etsc_logo_rgbmax-01.png"/>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215141" y="5157700"/>
            <a:ext cx="3042659" cy="1433600"/>
          </a:xfrm>
          <a:prstGeom prst="rect">
            <a:avLst/>
          </a:prstGeom>
        </p:spPr>
      </p:pic>
      <p:sp>
        <p:nvSpPr>
          <p:cNvPr id="8" name="Rectangle 7"/>
          <p:cNvSpPr/>
          <p:nvPr/>
        </p:nvSpPr>
        <p:spPr>
          <a:xfrm>
            <a:off x="7371560" y="5372100"/>
            <a:ext cx="2459328" cy="1000274"/>
          </a:xfrm>
          <a:prstGeom prst="rect">
            <a:avLst/>
          </a:prstGeom>
        </p:spPr>
        <p:txBody>
          <a:bodyPr wrap="none">
            <a:spAutoFit/>
          </a:bodyPr>
          <a:lstStyle/>
          <a:p>
            <a:pPr algn="ctr"/>
            <a:r>
              <a:rPr lang="pt-BR" sz="3500" dirty="0" smtClean="0">
                <a:latin typeface="Frutiger LT Std 57 Cn" panose="020B0606020204020204" pitchFamily="34" charset="0"/>
                <a:cs typeface="Frutiger-Light"/>
              </a:rPr>
              <a:t>Jenny Carson</a:t>
            </a:r>
          </a:p>
          <a:p>
            <a:pPr algn="ctr"/>
            <a:r>
              <a:rPr lang="pt-BR" sz="2400" dirty="0" smtClean="0">
                <a:latin typeface="Frutiger LT Std 57 Cn" panose="020B0606020204020204" pitchFamily="34" charset="0"/>
                <a:cs typeface="Frutiger-Light"/>
              </a:rPr>
              <a:t>Project Manager</a:t>
            </a:r>
            <a:endParaRPr lang="pt-BR" sz="2400" dirty="0">
              <a:latin typeface="Frutiger LT Std 57 Cn" panose="020B0606020204020204" pitchFamily="34" charset="0"/>
              <a:cs typeface="Frutiger-Light"/>
            </a:endParaRPr>
          </a:p>
        </p:txBody>
      </p:sp>
      <p:sp>
        <p:nvSpPr>
          <p:cNvPr id="13" name="Rectangle 12"/>
          <p:cNvSpPr/>
          <p:nvPr/>
        </p:nvSpPr>
        <p:spPr>
          <a:xfrm>
            <a:off x="0" y="4419600"/>
            <a:ext cx="12188686" cy="838514"/>
          </a:xfrm>
          <a:prstGeom prst="rect">
            <a:avLst/>
          </a:prstGeom>
          <a:solidFill>
            <a:srgbClr val="FDF2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36176" y="4514302"/>
            <a:ext cx="8113018" cy="584775"/>
          </a:xfrm>
          <a:prstGeom prst="rect">
            <a:avLst/>
          </a:prstGeom>
        </p:spPr>
        <p:txBody>
          <a:bodyPr wrap="square">
            <a:spAutoFit/>
          </a:bodyPr>
          <a:lstStyle/>
          <a:p>
            <a:pPr algn="ctr">
              <a:spcAft>
                <a:spcPts val="600"/>
              </a:spcAft>
            </a:pPr>
            <a:r>
              <a:rPr lang="pt-BR" sz="3200" dirty="0" smtClean="0">
                <a:latin typeface="Frutiger LT Std 57 Cn" panose="020B0606020204020204" pitchFamily="34" charset="0"/>
                <a:cs typeface="Frutiger-Light"/>
              </a:rPr>
              <a:t>PIN Talk, Riga | </a:t>
            </a:r>
            <a:r>
              <a:rPr lang="pt-BR" sz="3200" dirty="0" smtClean="0">
                <a:latin typeface="Frutiger LT Std 57 Cn" panose="020B0606020204020204" pitchFamily="34" charset="0"/>
                <a:cs typeface="Frutiger-Light"/>
              </a:rPr>
              <a:t>11 </a:t>
            </a:r>
            <a:r>
              <a:rPr lang="pt-BR" sz="3200" dirty="0" smtClean="0">
                <a:latin typeface="Frutiger LT Std 57 Cn" panose="020B0606020204020204" pitchFamily="34" charset="0"/>
                <a:cs typeface="Frutiger-Light"/>
              </a:rPr>
              <a:t>September 2024</a:t>
            </a:r>
            <a:endParaRPr lang="pt-BR" sz="3200" dirty="0">
              <a:latin typeface="Frutiger LT Std 57 Cn" panose="020B0606020204020204" pitchFamily="34" charset="0"/>
              <a:cs typeface="Frutiger-Light"/>
            </a:endParaRPr>
          </a:p>
        </p:txBody>
      </p:sp>
    </p:spTree>
    <p:extLst>
      <p:ext uri="{BB962C8B-B14F-4D97-AF65-F5344CB8AC3E}">
        <p14:creationId xmlns:p14="http://schemas.microsoft.com/office/powerpoint/2010/main" val="404556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CE6928"/>
              </a:solidFill>
            </a:endParaRPr>
          </a:p>
        </p:txBody>
      </p:sp>
      <p:sp>
        <p:nvSpPr>
          <p:cNvPr id="14" name="Title 1"/>
          <p:cNvSpPr txBox="1">
            <a:spLocks/>
          </p:cNvSpPr>
          <p:nvPr/>
        </p:nvSpPr>
        <p:spPr>
          <a:xfrm>
            <a:off x="2090211" y="344195"/>
            <a:ext cx="8011583" cy="757834"/>
          </a:xfrm>
          <a:prstGeom prst="rect">
            <a:avLst/>
          </a:prstGeom>
        </p:spPr>
        <p:txBody>
          <a:bodyPr lIns="91438" tIns="45719" rIns="91438" bIns="45719" anchor="b"/>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endParaRPr lang="en-GB" sz="24000" b="1" dirty="0">
              <a:solidFill>
                <a:srgbClr val="FFFFFF"/>
              </a:solidFill>
              <a:latin typeface="Frutiger LT Std 57 Cn" panose="020B0606020204020204" pitchFamily="34" charset="0"/>
              <a:cs typeface="Frutiger-Bold"/>
            </a:endParaRPr>
          </a:p>
        </p:txBody>
      </p:sp>
      <p:sp>
        <p:nvSpPr>
          <p:cNvPr id="19" name="Rectangle 18"/>
          <p:cNvSpPr/>
          <p:nvPr/>
        </p:nvSpPr>
        <p:spPr>
          <a:xfrm>
            <a:off x="7680018" y="3029853"/>
            <a:ext cx="503357" cy="1702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
            </a:endParaRPr>
          </a:p>
        </p:txBody>
      </p:sp>
      <p:sp>
        <p:nvSpPr>
          <p:cNvPr id="5" name="Rectangle 4"/>
          <p:cNvSpPr/>
          <p:nvPr/>
        </p:nvSpPr>
        <p:spPr>
          <a:xfrm>
            <a:off x="419100" y="1981200"/>
            <a:ext cx="11582400" cy="3314754"/>
          </a:xfrm>
          <a:prstGeom prst="rect">
            <a:avLst/>
          </a:prstGeom>
        </p:spPr>
        <p:txBody>
          <a:bodyPr wrap="square">
            <a:spAutoFit/>
          </a:bodyPr>
          <a:lstStyle/>
          <a:p>
            <a:pPr marL="571500" indent="-571500" defTabSz="685800">
              <a:lnSpc>
                <a:spcPct val="120000"/>
              </a:lnSpc>
              <a:spcBef>
                <a:spcPct val="20000"/>
              </a:spcBef>
              <a:spcAft>
                <a:spcPts val="600"/>
              </a:spcAft>
              <a:buSzPct val="120000"/>
              <a:buFont typeface="Arial" panose="020B0604020202020204" pitchFamily="34" charset="0"/>
              <a:buChar char="•"/>
            </a:pPr>
            <a:r>
              <a:rPr lang="nl-NL" altLang="nl-NL" sz="3600" dirty="0">
                <a:solidFill>
                  <a:srgbClr val="000000"/>
                </a:solidFill>
              </a:rPr>
              <a:t>Safe and credible speed limits </a:t>
            </a:r>
          </a:p>
          <a:p>
            <a:pPr marL="571500" indent="-571500" defTabSz="685800">
              <a:lnSpc>
                <a:spcPct val="120000"/>
              </a:lnSpc>
              <a:spcBef>
                <a:spcPct val="20000"/>
              </a:spcBef>
              <a:spcAft>
                <a:spcPts val="600"/>
              </a:spcAft>
              <a:buSzPct val="120000"/>
              <a:buFont typeface="Arial" panose="020B0604020202020204" pitchFamily="34" charset="0"/>
              <a:buChar char="•"/>
            </a:pPr>
            <a:r>
              <a:rPr lang="nl-NL" altLang="nl-NL" sz="3600" dirty="0"/>
              <a:t>Traffic calming, </a:t>
            </a:r>
            <a:r>
              <a:rPr lang="nl-NL" altLang="nl-NL" sz="3600" dirty="0" smtClean="0"/>
              <a:t>self-explaining/enforcing </a:t>
            </a:r>
            <a:r>
              <a:rPr lang="nl-NL" altLang="nl-NL" sz="3600" dirty="0"/>
              <a:t>infrastructure</a:t>
            </a:r>
          </a:p>
          <a:p>
            <a:pPr marL="571500" indent="-571500" defTabSz="685800">
              <a:lnSpc>
                <a:spcPct val="120000"/>
              </a:lnSpc>
              <a:spcBef>
                <a:spcPct val="20000"/>
              </a:spcBef>
              <a:spcAft>
                <a:spcPts val="600"/>
              </a:spcAft>
              <a:buSzPct val="120000"/>
              <a:buFont typeface="Arial" panose="020B0604020202020204" pitchFamily="34" charset="0"/>
              <a:buChar char="•"/>
            </a:pPr>
            <a:r>
              <a:rPr lang="nl-NL" altLang="nl-NL" sz="3600" dirty="0"/>
              <a:t>Enforcement and Campaigns </a:t>
            </a:r>
          </a:p>
          <a:p>
            <a:pPr marL="571500" indent="-571500" defTabSz="685800">
              <a:lnSpc>
                <a:spcPct val="120000"/>
              </a:lnSpc>
              <a:spcBef>
                <a:spcPct val="20000"/>
              </a:spcBef>
              <a:spcAft>
                <a:spcPts val="600"/>
              </a:spcAft>
              <a:buSzPct val="120000"/>
              <a:buFont typeface="Arial" panose="020B0604020202020204" pitchFamily="34" charset="0"/>
              <a:buChar char="•"/>
            </a:pPr>
            <a:r>
              <a:rPr lang="nl-NL" altLang="nl-NL" sz="3600" dirty="0">
                <a:solidFill>
                  <a:srgbClr val="000000"/>
                </a:solidFill>
              </a:rPr>
              <a:t>Vehicle technologies </a:t>
            </a:r>
          </a:p>
        </p:txBody>
      </p:sp>
      <p:sp>
        <p:nvSpPr>
          <p:cNvPr id="6" name="Title 1"/>
          <p:cNvSpPr txBox="1">
            <a:spLocks/>
          </p:cNvSpPr>
          <p:nvPr/>
        </p:nvSpPr>
        <p:spPr>
          <a:xfrm>
            <a:off x="2242611" y="496595"/>
            <a:ext cx="8011583" cy="757834"/>
          </a:xfrm>
          <a:prstGeom prst="rect">
            <a:avLst/>
          </a:prstGeom>
        </p:spPr>
        <p:txBody>
          <a:bodyPr lIns="91438" tIns="45719" rIns="91438" bIns="45719" anchor="b"/>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en-US" b="1" dirty="0" smtClean="0">
                <a:solidFill>
                  <a:srgbClr val="FFFFFF"/>
                </a:solidFill>
                <a:latin typeface="+mn-lt"/>
                <a:cs typeface="Frutiger-Light"/>
              </a:rPr>
              <a:t>Speed management</a:t>
            </a:r>
            <a:endParaRPr lang="en-GB" sz="24000" b="1" dirty="0">
              <a:solidFill>
                <a:srgbClr val="FFFFFF"/>
              </a:solidFill>
              <a:latin typeface="+mn-lt"/>
              <a:cs typeface="Frutiger-Bold"/>
            </a:endParaRPr>
          </a:p>
        </p:txBody>
      </p:sp>
    </p:spTree>
    <p:extLst>
      <p:ext uri="{BB962C8B-B14F-4D97-AF65-F5344CB8AC3E}">
        <p14:creationId xmlns:p14="http://schemas.microsoft.com/office/powerpoint/2010/main" val="372513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CE6928"/>
              </a:solidFill>
            </a:endParaRPr>
          </a:p>
        </p:txBody>
      </p:sp>
      <p:sp>
        <p:nvSpPr>
          <p:cNvPr id="14" name="Title 1"/>
          <p:cNvSpPr txBox="1">
            <a:spLocks/>
          </p:cNvSpPr>
          <p:nvPr/>
        </p:nvSpPr>
        <p:spPr>
          <a:xfrm>
            <a:off x="2090211" y="344195"/>
            <a:ext cx="8011583" cy="757834"/>
          </a:xfrm>
          <a:prstGeom prst="rect">
            <a:avLst/>
          </a:prstGeom>
        </p:spPr>
        <p:txBody>
          <a:bodyPr lIns="91438" tIns="45719" rIns="91438" bIns="45719" anchor="b"/>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en-US" b="1" dirty="0" smtClean="0">
                <a:solidFill>
                  <a:srgbClr val="FFFFFF"/>
                </a:solidFill>
                <a:latin typeface="+mn-lt"/>
                <a:cs typeface="Frutiger-Light"/>
              </a:rPr>
              <a:t>Setting safe speed limits</a:t>
            </a:r>
            <a:endParaRPr lang="en-GB" sz="24000" b="1" dirty="0">
              <a:solidFill>
                <a:srgbClr val="FFFFFF"/>
              </a:solidFill>
              <a:latin typeface="+mn-lt"/>
              <a:cs typeface="Frutiger-Bold"/>
            </a:endParaRPr>
          </a:p>
        </p:txBody>
      </p:sp>
      <p:sp>
        <p:nvSpPr>
          <p:cNvPr id="19" name="Rectangle 18"/>
          <p:cNvSpPr/>
          <p:nvPr/>
        </p:nvSpPr>
        <p:spPr>
          <a:xfrm>
            <a:off x="7680018" y="3029853"/>
            <a:ext cx="503357" cy="1702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
            </a:endParaRPr>
          </a:p>
        </p:txBody>
      </p:sp>
      <p:sp>
        <p:nvSpPr>
          <p:cNvPr id="5" name="Rectangle 4"/>
          <p:cNvSpPr/>
          <p:nvPr/>
        </p:nvSpPr>
        <p:spPr>
          <a:xfrm>
            <a:off x="419100" y="1981200"/>
            <a:ext cx="11582400" cy="4524315"/>
          </a:xfrm>
          <a:prstGeom prst="rect">
            <a:avLst/>
          </a:prstGeom>
        </p:spPr>
        <p:txBody>
          <a:bodyPr wrap="square">
            <a:spAutoFit/>
          </a:bodyPr>
          <a:lstStyle/>
          <a:p>
            <a:pPr marL="571500" indent="-571500">
              <a:buFont typeface="Arial" panose="020B0604020202020204" pitchFamily="34" charset="0"/>
              <a:buChar char="•"/>
            </a:pPr>
            <a:r>
              <a:rPr lang="en-US" sz="3600" dirty="0" smtClean="0"/>
              <a:t>30km/h – urban roads</a:t>
            </a:r>
          </a:p>
          <a:p>
            <a:pPr marL="571500" indent="-571500">
              <a:buFont typeface="Arial" panose="020B0604020202020204" pitchFamily="34" charset="0"/>
              <a:buChar char="•"/>
            </a:pPr>
            <a:r>
              <a:rPr lang="en-US" sz="3600" dirty="0" smtClean="0"/>
              <a:t>70 </a:t>
            </a:r>
            <a:r>
              <a:rPr lang="en-US" sz="3600" dirty="0"/>
              <a:t>km/h - safe speed limit on rural roads without a median barrier </a:t>
            </a:r>
          </a:p>
          <a:p>
            <a:pPr marL="571500" indent="-571500">
              <a:buFont typeface="Arial" panose="020B0604020202020204" pitchFamily="34" charset="0"/>
              <a:buChar char="•"/>
            </a:pPr>
            <a:r>
              <a:rPr lang="en-US" sz="3600" dirty="0"/>
              <a:t>100 km/h – safe speed on rural roads with median and side barriers</a:t>
            </a:r>
          </a:p>
          <a:p>
            <a:pPr marL="571500" indent="-571500">
              <a:buFont typeface="Arial" panose="020B0604020202020204" pitchFamily="34" charset="0"/>
              <a:buChar char="•"/>
            </a:pPr>
            <a:r>
              <a:rPr lang="en-US" sz="3600" dirty="0"/>
              <a:t>Speed limits of much of the road network in EU countries are higher than the protective quality of the road, roadside and vehicle designs allows</a:t>
            </a:r>
          </a:p>
        </p:txBody>
      </p:sp>
    </p:spTree>
    <p:extLst>
      <p:ext uri="{BB962C8B-B14F-4D97-AF65-F5344CB8AC3E}">
        <p14:creationId xmlns:p14="http://schemas.microsoft.com/office/powerpoint/2010/main" val="242673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9939"/>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800" dirty="0">
              <a:solidFill>
                <a:srgbClr val="CE6928"/>
              </a:solidFill>
            </a:endParaRPr>
          </a:p>
        </p:txBody>
      </p:sp>
      <p:sp>
        <p:nvSpPr>
          <p:cNvPr id="2" name="Title 1">
            <a:extLst>
              <a:ext uri="{FF2B5EF4-FFF2-40B4-BE49-F238E27FC236}">
                <a16:creationId xmlns:a16="http://schemas.microsoft.com/office/drawing/2014/main" id="{03CE1D36-B466-7547-9F2A-744E0E609CC0}"/>
              </a:ext>
            </a:extLst>
          </p:cNvPr>
          <p:cNvSpPr>
            <a:spLocks noGrp="1"/>
          </p:cNvSpPr>
          <p:nvPr>
            <p:ph type="title"/>
          </p:nvPr>
        </p:nvSpPr>
        <p:spPr>
          <a:xfrm>
            <a:off x="457199" y="69671"/>
            <a:ext cx="11558337" cy="1325563"/>
          </a:xfrm>
        </p:spPr>
        <p:txBody>
          <a:bodyPr>
            <a:normAutofit/>
          </a:bodyPr>
          <a:lstStyle/>
          <a:p>
            <a:pPr algn="ctr"/>
            <a:r>
              <a:rPr lang="en-US" sz="4800" b="1" dirty="0" smtClean="0">
                <a:solidFill>
                  <a:schemeClr val="bg1"/>
                </a:solidFill>
                <a:latin typeface="+mn-lt"/>
              </a:rPr>
              <a:t>Modal priority</a:t>
            </a:r>
            <a:endParaRPr lang="en-US" sz="4800" b="1" dirty="0">
              <a:solidFill>
                <a:schemeClr val="bg1"/>
              </a:solidFill>
              <a:latin typeface="+mn-lt"/>
            </a:endParaRPr>
          </a:p>
        </p:txBody>
      </p:sp>
      <p:pic>
        <p:nvPicPr>
          <p:cNvPr id="3" name="Picture 2"/>
          <p:cNvPicPr>
            <a:picLocks noChangeAspect="1"/>
          </p:cNvPicPr>
          <p:nvPr/>
        </p:nvPicPr>
        <p:blipFill>
          <a:blip r:embed="rId3"/>
          <a:stretch>
            <a:fillRect/>
          </a:stretch>
        </p:blipFill>
        <p:spPr>
          <a:xfrm>
            <a:off x="1295400" y="1474844"/>
            <a:ext cx="9772650" cy="5391807"/>
          </a:xfrm>
          <a:prstGeom prst="rect">
            <a:avLst/>
          </a:prstGeom>
        </p:spPr>
      </p:pic>
    </p:spTree>
    <p:extLst>
      <p:ext uri="{BB962C8B-B14F-4D97-AF65-F5344CB8AC3E}">
        <p14:creationId xmlns:p14="http://schemas.microsoft.com/office/powerpoint/2010/main" val="2250109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0"/>
            <a:ext cx="12192000" cy="14847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600" dirty="0">
              <a:solidFill>
                <a:schemeClr val="bg1"/>
              </a:solidFill>
              <a:latin typeface="Frutiger-Bold" pitchFamily="2" charset="0"/>
            </a:endParaRPr>
          </a:p>
        </p:txBody>
      </p:sp>
      <p:pic>
        <p:nvPicPr>
          <p:cNvPr id="2" name="Picture 1"/>
          <p:cNvPicPr preferRelativeResize="0">
            <a:picLocks/>
          </p:cNvPicPr>
          <p:nvPr/>
        </p:nvPicPr>
        <p:blipFill>
          <a:blip r:embed="rId3"/>
          <a:stretch>
            <a:fillRect/>
          </a:stretch>
        </p:blipFill>
        <p:spPr>
          <a:xfrm>
            <a:off x="0" y="631308"/>
            <a:ext cx="12192000" cy="5595384"/>
          </a:xfrm>
          <a:prstGeom prst="rect">
            <a:avLst/>
          </a:prstGeom>
        </p:spPr>
      </p:pic>
    </p:spTree>
    <p:extLst>
      <p:ext uri="{BB962C8B-B14F-4D97-AF65-F5344CB8AC3E}">
        <p14:creationId xmlns:p14="http://schemas.microsoft.com/office/powerpoint/2010/main" val="105084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2"/>
          <p:cNvSpPr txBox="1">
            <a:spLocks noChangeArrowheads="1"/>
          </p:cNvSpPr>
          <p:nvPr/>
        </p:nvSpPr>
        <p:spPr bwMode="auto">
          <a:xfrm>
            <a:off x="3575050" y="1557339"/>
            <a:ext cx="512603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700" b="1" dirty="0" smtClean="0">
                <a:solidFill>
                  <a:srgbClr val="FFFFFF"/>
                </a:solidFill>
                <a:latin typeface="Frutiger LT Std 57 Cn" panose="020B0606020204020204" pitchFamily="34" charset="0"/>
                <a:ea typeface="Frutiger-Black" pitchFamily="2" charset="0"/>
                <a:cs typeface="Frutiger-Black" pitchFamily="2" charset="0"/>
              </a:rPr>
              <a:t>9,500</a:t>
            </a:r>
            <a:endParaRPr lang="en-GB" altLang="en-US" sz="10700" b="1" dirty="0">
              <a:solidFill>
                <a:srgbClr val="FFFFFF"/>
              </a:solidFill>
              <a:latin typeface="Frutiger LT Std 57 Cn" panose="020B0606020204020204" pitchFamily="34" charset="0"/>
              <a:ea typeface="Frutiger-Black" pitchFamily="2" charset="0"/>
              <a:cs typeface="Frutiger-Black" pitchFamily="2" charset="0"/>
            </a:endParaRPr>
          </a:p>
        </p:txBody>
      </p:sp>
      <p:sp>
        <p:nvSpPr>
          <p:cNvPr id="19460" name="Title 1"/>
          <p:cNvSpPr txBox="1">
            <a:spLocks/>
          </p:cNvSpPr>
          <p:nvPr/>
        </p:nvSpPr>
        <p:spPr bwMode="auto">
          <a:xfrm>
            <a:off x="3241538" y="3395939"/>
            <a:ext cx="7423150" cy="120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8" tIns="34290" rIns="68578" bIns="34290" anchor="b"/>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3500" dirty="0" smtClean="0">
                <a:solidFill>
                  <a:srgbClr val="FFFFFF"/>
                </a:solidFill>
                <a:latin typeface="Frutiger LT Std 57 Cn" panose="020B0606020204020204" pitchFamily="34" charset="0"/>
              </a:rPr>
              <a:t>People killed each year on urban roads in the EU</a:t>
            </a:r>
            <a:endParaRPr lang="en-GB" altLang="en-US" sz="3500" dirty="0">
              <a:solidFill>
                <a:srgbClr val="FFFFFF"/>
              </a:solidFill>
              <a:latin typeface="Frutiger LT Std 57 Cn" panose="020B0606020204020204" pitchFamily="34" charset="0"/>
            </a:endParaRPr>
          </a:p>
        </p:txBody>
      </p:sp>
      <p:cxnSp>
        <p:nvCxnSpPr>
          <p:cNvPr id="8" name="Straight Connector 7"/>
          <p:cNvCxnSpPr/>
          <p:nvPr/>
        </p:nvCxnSpPr>
        <p:spPr>
          <a:xfrm flipH="1">
            <a:off x="1514475" y="3357563"/>
            <a:ext cx="6705600" cy="0"/>
          </a:xfrm>
          <a:prstGeom prst="line">
            <a:avLst/>
          </a:prstGeom>
          <a:ln w="28575" cmpd="sng">
            <a:solidFill>
              <a:schemeClr val="bg1"/>
            </a:solidFill>
            <a:prstDash val="dot"/>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53342"/>
            <a:ext cx="5992992" cy="6804658"/>
          </a:xfrm>
          <a:prstGeom prst="rect">
            <a:avLst/>
          </a:prstGeom>
        </p:spPr>
      </p:pic>
    </p:spTree>
    <p:extLst>
      <p:ext uri="{BB962C8B-B14F-4D97-AF65-F5344CB8AC3E}">
        <p14:creationId xmlns:p14="http://schemas.microsoft.com/office/powerpoint/2010/main" val="311707002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 so fast: EU puts brakes on drivers | South Burnett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0"/>
            <a:ext cx="12192001"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60638" y="1981200"/>
            <a:ext cx="6096002" cy="861774"/>
          </a:xfrm>
          <a:prstGeom prst="rect">
            <a:avLst/>
          </a:prstGeom>
          <a:noFill/>
        </p:spPr>
        <p:txBody>
          <a:bodyPr wrap="square" rtlCol="0">
            <a:spAutoFit/>
          </a:bodyPr>
          <a:lstStyle/>
          <a:p>
            <a:pPr algn="ctr"/>
            <a:r>
              <a:rPr lang="en-US" altLang="en-US" sz="5000" b="1" kern="0" dirty="0" smtClean="0">
                <a:solidFill>
                  <a:schemeClr val="bg1"/>
                </a:solidFill>
                <a:ea typeface="+mj-ea"/>
              </a:rPr>
              <a:t>THANK YOU!</a:t>
            </a:r>
            <a:endParaRPr lang="en-US" altLang="en-US" sz="5000" b="1" kern="0" dirty="0">
              <a:solidFill>
                <a:schemeClr val="bg1"/>
              </a:solidFill>
              <a:ea typeface="+mj-ea"/>
            </a:endParaRPr>
          </a:p>
        </p:txBody>
      </p:sp>
      <p:sp>
        <p:nvSpPr>
          <p:cNvPr id="2" name="Rectangle 1"/>
          <p:cNvSpPr/>
          <p:nvPr/>
        </p:nvSpPr>
        <p:spPr>
          <a:xfrm>
            <a:off x="-1" y="4648200"/>
            <a:ext cx="12192001" cy="1895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etsc_logo_rgbmax-01.png"/>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178425" y="5242776"/>
            <a:ext cx="3042659" cy="1433600"/>
          </a:xfrm>
          <a:prstGeom prst="rect">
            <a:avLst/>
          </a:prstGeom>
        </p:spPr>
      </p:pic>
      <p:sp>
        <p:nvSpPr>
          <p:cNvPr id="12" name="TextBox 11"/>
          <p:cNvSpPr txBox="1"/>
          <p:nvPr/>
        </p:nvSpPr>
        <p:spPr>
          <a:xfrm>
            <a:off x="1016613" y="4859028"/>
            <a:ext cx="4533900" cy="1969770"/>
          </a:xfrm>
          <a:prstGeom prst="rect">
            <a:avLst/>
          </a:prstGeom>
          <a:noFill/>
        </p:spPr>
        <p:txBody>
          <a:bodyPr wrap="square" rtlCol="0">
            <a:spAutoFit/>
          </a:bodyPr>
          <a:lstStyle/>
          <a:p>
            <a:pPr algn="ctr">
              <a:spcAft>
                <a:spcPts val="1200"/>
              </a:spcAft>
            </a:pPr>
            <a:r>
              <a:rPr lang="en-US" sz="4000" b="1" dirty="0" smtClean="0"/>
              <a:t>Jenny Carson</a:t>
            </a:r>
          </a:p>
          <a:p>
            <a:pPr algn="ctr"/>
            <a:r>
              <a:rPr lang="en-US" sz="2400" b="1" dirty="0"/>
              <a:t>j</a:t>
            </a:r>
            <a:r>
              <a:rPr lang="en-US" sz="2400" b="1" dirty="0" smtClean="0"/>
              <a:t>enny.carson@etsc.eu</a:t>
            </a:r>
          </a:p>
          <a:p>
            <a:pPr algn="ctr"/>
            <a:endParaRPr lang="en-US" sz="2400" b="1" dirty="0" smtClean="0"/>
          </a:p>
          <a:p>
            <a:pPr algn="ctr"/>
            <a:endParaRPr lang="en-GB" sz="2400" b="1" dirty="0"/>
          </a:p>
        </p:txBody>
      </p:sp>
      <p:sp>
        <p:nvSpPr>
          <p:cNvPr id="14" name="TextBox 13"/>
          <p:cNvSpPr txBox="1"/>
          <p:nvPr/>
        </p:nvSpPr>
        <p:spPr>
          <a:xfrm>
            <a:off x="8857260" y="4548460"/>
            <a:ext cx="2610840" cy="869469"/>
          </a:xfrm>
          <a:prstGeom prst="rect">
            <a:avLst/>
          </a:prstGeom>
          <a:noFill/>
        </p:spPr>
        <p:txBody>
          <a:bodyPr wrap="square" rtlCol="0">
            <a:spAutoFit/>
          </a:bodyPr>
          <a:lstStyle/>
          <a:p>
            <a:pPr>
              <a:spcAft>
                <a:spcPts val="300"/>
              </a:spcAft>
            </a:pPr>
            <a:r>
              <a:rPr lang="en-US" sz="2400" dirty="0" smtClean="0"/>
              <a:t>www.etsc.eu/pin</a:t>
            </a:r>
          </a:p>
          <a:p>
            <a:r>
              <a:rPr lang="en-US" sz="2400" dirty="0" smtClean="0"/>
              <a:t>     @</a:t>
            </a:r>
            <a:r>
              <a:rPr lang="en-US" sz="2400" dirty="0" err="1" smtClean="0"/>
              <a:t>etsc_eu</a:t>
            </a:r>
            <a:endParaRPr lang="en-GB" sz="2400"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7259" y="5073671"/>
            <a:ext cx="312802" cy="25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stretch>
            <a:fillRect/>
          </a:stretch>
        </p:blipFill>
        <p:spPr>
          <a:xfrm>
            <a:off x="6757926" y="316416"/>
            <a:ext cx="2364601" cy="3299622"/>
          </a:xfrm>
          <a:prstGeom prst="rect">
            <a:avLst/>
          </a:prstGeom>
        </p:spPr>
      </p:pic>
      <p:pic>
        <p:nvPicPr>
          <p:cNvPr id="15" name="Picture 14"/>
          <p:cNvPicPr>
            <a:picLocks noChangeAspect="1"/>
          </p:cNvPicPr>
          <p:nvPr/>
        </p:nvPicPr>
        <p:blipFill>
          <a:blip r:embed="rId7"/>
          <a:stretch>
            <a:fillRect/>
          </a:stretch>
        </p:blipFill>
        <p:spPr>
          <a:xfrm>
            <a:off x="9448799" y="316416"/>
            <a:ext cx="2379923" cy="32996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72580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CE6928"/>
              </a:solidFill>
            </a:endParaRPr>
          </a:p>
        </p:txBody>
      </p:sp>
      <p:sp>
        <p:nvSpPr>
          <p:cNvPr id="14" name="Title 1"/>
          <p:cNvSpPr txBox="1">
            <a:spLocks/>
          </p:cNvSpPr>
          <p:nvPr/>
        </p:nvSpPr>
        <p:spPr>
          <a:xfrm>
            <a:off x="2090211" y="344195"/>
            <a:ext cx="8011583" cy="757834"/>
          </a:xfrm>
          <a:prstGeom prst="rect">
            <a:avLst/>
          </a:prstGeom>
        </p:spPr>
        <p:txBody>
          <a:bodyPr lIns="91438" tIns="45719" rIns="91438" bIns="45719" anchor="b"/>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en-US" sz="4800" b="1" dirty="0">
                <a:solidFill>
                  <a:srgbClr val="FFFFFF"/>
                </a:solidFill>
                <a:latin typeface="+mn-lt"/>
                <a:cs typeface="Frutiger-Light"/>
              </a:rPr>
              <a:t>ETSC PIN PROGRAMME</a:t>
            </a:r>
            <a:endParaRPr lang="en-GB" sz="4800" b="1" dirty="0">
              <a:solidFill>
                <a:srgbClr val="FFFFFF"/>
              </a:solidFill>
              <a:latin typeface="+mn-lt"/>
              <a:cs typeface="Frutiger-Bold"/>
            </a:endParaRPr>
          </a:p>
        </p:txBody>
      </p:sp>
      <p:sp>
        <p:nvSpPr>
          <p:cNvPr id="19" name="Rectangle 18"/>
          <p:cNvSpPr/>
          <p:nvPr/>
        </p:nvSpPr>
        <p:spPr>
          <a:xfrm>
            <a:off x="7680018" y="3029853"/>
            <a:ext cx="503357" cy="1702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a:stretch>
            <a:fillRect/>
          </a:stretch>
        </p:blipFill>
        <p:spPr>
          <a:xfrm>
            <a:off x="7541178" y="1981970"/>
            <a:ext cx="781036" cy="298511"/>
          </a:xfrm>
          <a:prstGeom prst="rect">
            <a:avLst/>
          </a:prstGeom>
        </p:spPr>
      </p:pic>
      <p:sp>
        <p:nvSpPr>
          <p:cNvPr id="20" name="Content Placeholder 2"/>
          <p:cNvSpPr txBox="1">
            <a:spLocks/>
          </p:cNvSpPr>
          <p:nvPr/>
        </p:nvSpPr>
        <p:spPr>
          <a:xfrm>
            <a:off x="260840" y="1710108"/>
            <a:ext cx="7091536" cy="3738191"/>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1000"/>
              </a:spcBef>
              <a:buFont typeface="Arial" panose="020B0604020202020204" pitchFamily="34" charset="0"/>
              <a:buChar char="•"/>
            </a:pPr>
            <a:r>
              <a:rPr lang="nl-BE" altLang="en-US" dirty="0" smtClean="0">
                <a:solidFill>
                  <a:prstClr val="black"/>
                </a:solidFill>
              </a:rPr>
              <a:t>Experts from the </a:t>
            </a:r>
            <a:r>
              <a:rPr lang="en-GB" altLang="en-US" dirty="0" smtClean="0">
                <a:solidFill>
                  <a:prstClr val="black"/>
                </a:solidFill>
              </a:rPr>
              <a:t>32 participating countries, including all EU Member States</a:t>
            </a:r>
          </a:p>
          <a:p>
            <a:pPr marL="228600" indent="-228600">
              <a:lnSpc>
                <a:spcPct val="90000"/>
              </a:lnSpc>
              <a:spcBef>
                <a:spcPts val="1000"/>
              </a:spcBef>
              <a:buFont typeface="Arial" panose="020B0604020202020204" pitchFamily="34" charset="0"/>
              <a:buChar char="•"/>
            </a:pPr>
            <a:r>
              <a:rPr lang="en-GB" altLang="en-US" dirty="0" smtClean="0">
                <a:solidFill>
                  <a:prstClr val="black"/>
                </a:solidFill>
              </a:rPr>
              <a:t>Steering Group</a:t>
            </a:r>
          </a:p>
          <a:p>
            <a:pPr marL="228600" indent="-228600">
              <a:lnSpc>
                <a:spcPct val="90000"/>
              </a:lnSpc>
              <a:spcBef>
                <a:spcPts val="1000"/>
              </a:spcBef>
              <a:buFont typeface="Arial" panose="020B0604020202020204" pitchFamily="34" charset="0"/>
              <a:buChar char="•"/>
            </a:pPr>
            <a:r>
              <a:rPr lang="en-GB" altLang="en-US" dirty="0" smtClean="0">
                <a:solidFill>
                  <a:prstClr val="black"/>
                </a:solidFill>
              </a:rPr>
              <a:t>Annual report  </a:t>
            </a:r>
            <a:endParaRPr lang="en-GB" altLang="en-US" dirty="0">
              <a:solidFill>
                <a:prstClr val="black"/>
              </a:solidFill>
            </a:endParaRPr>
          </a:p>
          <a:p>
            <a:pPr marL="228600" indent="-228600">
              <a:lnSpc>
                <a:spcPct val="90000"/>
              </a:lnSpc>
              <a:spcBef>
                <a:spcPts val="1000"/>
              </a:spcBef>
              <a:buFont typeface="Arial" panose="020B0604020202020204" pitchFamily="34" charset="0"/>
              <a:buChar char="•"/>
            </a:pPr>
            <a:r>
              <a:rPr lang="en-US" altLang="en-US" dirty="0" smtClean="0">
                <a:solidFill>
                  <a:prstClr val="black"/>
                </a:solidFill>
              </a:rPr>
              <a:t>PIN Flash reports (46 so far)</a:t>
            </a:r>
          </a:p>
          <a:p>
            <a:pPr marL="228600" indent="-228600">
              <a:lnSpc>
                <a:spcPct val="90000"/>
              </a:lnSpc>
              <a:spcBef>
                <a:spcPts val="1000"/>
              </a:spcBef>
              <a:buFont typeface="Arial" panose="020B0604020202020204" pitchFamily="34" charset="0"/>
              <a:buChar char="•"/>
            </a:pPr>
            <a:r>
              <a:rPr lang="en-US" altLang="en-US" dirty="0" smtClean="0">
                <a:solidFill>
                  <a:prstClr val="black"/>
                </a:solidFill>
              </a:rPr>
              <a:t>PIN Talks</a:t>
            </a:r>
            <a:endParaRPr lang="en-US" altLang="en-US" dirty="0">
              <a:solidFill>
                <a:prstClr val="black"/>
              </a:solidFill>
            </a:endParaRPr>
          </a:p>
        </p:txBody>
      </p:sp>
      <p:grpSp>
        <p:nvGrpSpPr>
          <p:cNvPr id="2" name="Group 1"/>
          <p:cNvGrpSpPr/>
          <p:nvPr/>
        </p:nvGrpSpPr>
        <p:grpSpPr>
          <a:xfrm>
            <a:off x="1668682" y="5913359"/>
            <a:ext cx="8854635" cy="878341"/>
            <a:chOff x="1964526" y="5928276"/>
            <a:chExt cx="8854635" cy="878341"/>
          </a:xfrm>
        </p:grpSpPr>
        <p:pic>
          <p:nvPicPr>
            <p:cNvPr id="21" name="Picture 4" descr="http://media.brintex.com/Occurrence/27/Listing/8368/logo-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57" y="6070828"/>
              <a:ext cx="1416086" cy="73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stretch>
              <a:fillRect/>
            </a:stretch>
          </p:blipFill>
          <p:spPr>
            <a:xfrm>
              <a:off x="7266956" y="6019749"/>
              <a:ext cx="1413172" cy="653018"/>
            </a:xfrm>
            <a:prstGeom prst="rect">
              <a:avLst/>
            </a:prstGeom>
          </p:spPr>
        </p:pic>
        <p:pic>
          <p:nvPicPr>
            <p:cNvPr id="24" name="Picture 23" descr="http://web.changenet.sk/aa/files/e0b5d33a0d0a58fabd5c1bd36364355f/Toyot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8569" y="5928276"/>
              <a:ext cx="1162546" cy="8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7"/>
            <a:stretch>
              <a:fillRect/>
            </a:stretch>
          </p:blipFill>
          <p:spPr>
            <a:xfrm>
              <a:off x="9139884" y="6213738"/>
              <a:ext cx="1679277" cy="197562"/>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4526" y="5962117"/>
              <a:ext cx="1347201" cy="763524"/>
            </a:xfrm>
            <a:prstGeom prst="rect">
              <a:avLst/>
            </a:prstGeom>
          </p:spPr>
        </p:pic>
      </p:grpSp>
      <p:pic>
        <p:nvPicPr>
          <p:cNvPr id="17" name="Picture 16"/>
          <p:cNvPicPr>
            <a:picLocks noChangeAspect="1"/>
          </p:cNvPicPr>
          <p:nvPr/>
        </p:nvPicPr>
        <p:blipFill>
          <a:blip r:embed="rId9"/>
          <a:stretch>
            <a:fillRect/>
          </a:stretch>
        </p:blipFill>
        <p:spPr>
          <a:xfrm>
            <a:off x="8698483" y="1562099"/>
            <a:ext cx="3318043" cy="4280725"/>
          </a:xfrm>
          <a:prstGeom prst="rect">
            <a:avLst/>
          </a:prstGeom>
        </p:spPr>
      </p:pic>
    </p:spTree>
    <p:extLst>
      <p:ext uri="{BB962C8B-B14F-4D97-AF65-F5344CB8AC3E}">
        <p14:creationId xmlns:p14="http://schemas.microsoft.com/office/powerpoint/2010/main" val="5953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126" y="11017"/>
            <a:ext cx="12278126" cy="6858000"/>
          </a:xfrm>
          <a:prstGeom prst="rect">
            <a:avLst/>
          </a:prstGeom>
          <a:solidFill>
            <a:srgbClr val="FD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2"/>
          <p:cNvSpPr txBox="1">
            <a:spLocks noChangeArrowheads="1"/>
          </p:cNvSpPr>
          <p:nvPr/>
        </p:nvSpPr>
        <p:spPr bwMode="auto">
          <a:xfrm>
            <a:off x="2211572" y="2093301"/>
            <a:ext cx="9036232" cy="1769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defTabSz="914377"/>
            <a:r>
              <a:rPr lang="en-US" altLang="en-US" sz="10700" dirty="0" smtClean="0">
                <a:solidFill>
                  <a:srgbClr val="ED7D31"/>
                </a:solidFill>
                <a:latin typeface="Frutiger-Black"/>
                <a:cs typeface="Frutiger-Black"/>
              </a:rPr>
              <a:t>20,418</a:t>
            </a:r>
            <a:endParaRPr lang="en-GB" altLang="en-US" sz="10700" dirty="0">
              <a:solidFill>
                <a:srgbClr val="ED7D31"/>
              </a:solidFill>
              <a:latin typeface="Frutiger-Black"/>
              <a:cs typeface="Frutiger-Black"/>
            </a:endParaRPr>
          </a:p>
        </p:txBody>
      </p:sp>
      <p:sp>
        <p:nvSpPr>
          <p:cNvPr id="10" name="Title 1"/>
          <p:cNvSpPr txBox="1">
            <a:spLocks/>
          </p:cNvSpPr>
          <p:nvPr/>
        </p:nvSpPr>
        <p:spPr>
          <a:xfrm>
            <a:off x="5363411" y="3778061"/>
            <a:ext cx="5515126" cy="1191706"/>
          </a:xfrm>
          <a:prstGeom prst="rect">
            <a:avLst/>
          </a:prstGeom>
        </p:spPr>
        <p:txBody>
          <a:bodyPr lIns="68578" tIns="34290" rIns="68578" bIns="34290" anchor="b"/>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defRPr/>
            </a:pPr>
            <a:r>
              <a:rPr lang="en-US" sz="3600" dirty="0">
                <a:solidFill>
                  <a:schemeClr val="accent2"/>
                </a:solidFill>
                <a:latin typeface="Frutiger-Light"/>
                <a:cs typeface="Frutiger-Light"/>
              </a:rPr>
              <a:t/>
            </a:r>
            <a:br>
              <a:rPr lang="en-US" sz="3600" dirty="0">
                <a:solidFill>
                  <a:schemeClr val="accent2"/>
                </a:solidFill>
                <a:latin typeface="Frutiger-Light"/>
                <a:cs typeface="Frutiger-Light"/>
              </a:rPr>
            </a:br>
            <a:r>
              <a:rPr lang="en-US" sz="3600" dirty="0">
                <a:solidFill>
                  <a:schemeClr val="accent2"/>
                </a:solidFill>
                <a:latin typeface="Frutiger-Light"/>
                <a:cs typeface="Frutiger-Light"/>
              </a:rPr>
              <a:t>people died in road traffic in the EU in </a:t>
            </a:r>
            <a:r>
              <a:rPr lang="en-US" sz="3600" dirty="0" smtClean="0">
                <a:solidFill>
                  <a:schemeClr val="accent2"/>
                </a:solidFill>
                <a:latin typeface="Frutiger-Light"/>
                <a:cs typeface="Frutiger-Light"/>
              </a:rPr>
              <a:t>2023</a:t>
            </a:r>
            <a:endParaRPr lang="en-GB" sz="3600" dirty="0">
              <a:solidFill>
                <a:schemeClr val="accent2"/>
              </a:solidFill>
              <a:latin typeface="Frutiger-Light"/>
              <a:cs typeface="Frutiger-Light"/>
            </a:endParaRPr>
          </a:p>
        </p:txBody>
      </p:sp>
      <p:cxnSp>
        <p:nvCxnSpPr>
          <p:cNvPr id="7" name="Straight Connector 6"/>
          <p:cNvCxnSpPr/>
          <p:nvPr/>
        </p:nvCxnSpPr>
        <p:spPr>
          <a:xfrm flipH="1" flipV="1">
            <a:off x="192713" y="3778061"/>
            <a:ext cx="8100390" cy="30486"/>
          </a:xfrm>
          <a:prstGeom prst="line">
            <a:avLst/>
          </a:prstGeom>
          <a:noFill/>
          <a:ln w="28575" cap="flat" cmpd="sng" algn="ctr">
            <a:solidFill>
              <a:srgbClr val="ED7D31"/>
            </a:solidFill>
            <a:prstDash val="dot"/>
          </a:ln>
          <a:effectLst/>
        </p:spPr>
      </p:cxnSp>
    </p:spTree>
    <p:extLst>
      <p:ext uri="{BB962C8B-B14F-4D97-AF65-F5344CB8AC3E}">
        <p14:creationId xmlns:p14="http://schemas.microsoft.com/office/powerpoint/2010/main" val="257608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9939"/>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CE6928"/>
              </a:solidFill>
            </a:endParaRPr>
          </a:p>
        </p:txBody>
      </p:sp>
      <p:sp>
        <p:nvSpPr>
          <p:cNvPr id="2" name="Title 1">
            <a:extLst>
              <a:ext uri="{FF2B5EF4-FFF2-40B4-BE49-F238E27FC236}">
                <a16:creationId xmlns:a16="http://schemas.microsoft.com/office/drawing/2014/main" id="{03CE1D36-B466-7547-9F2A-744E0E609CC0}"/>
              </a:ext>
            </a:extLst>
          </p:cNvPr>
          <p:cNvSpPr>
            <a:spLocks noGrp="1"/>
          </p:cNvSpPr>
          <p:nvPr>
            <p:ph type="title"/>
          </p:nvPr>
        </p:nvSpPr>
        <p:spPr>
          <a:xfrm>
            <a:off x="0" y="69671"/>
            <a:ext cx="12192000" cy="1325563"/>
          </a:xfrm>
        </p:spPr>
        <p:txBody>
          <a:bodyPr>
            <a:normAutofit/>
          </a:bodyPr>
          <a:lstStyle/>
          <a:p>
            <a:pPr algn="ctr"/>
            <a:r>
              <a:rPr lang="en-US" sz="4800" b="1" dirty="0">
                <a:solidFill>
                  <a:schemeClr val="bg1"/>
                </a:solidFill>
                <a:latin typeface="Calibri" panose="020F0502020204030204" pitchFamily="34" charset="0"/>
                <a:cs typeface="Calibri" panose="020F0502020204030204" pitchFamily="34" charset="0"/>
              </a:rPr>
              <a:t>ROAD SAFETY PROGRESS </a:t>
            </a:r>
            <a:r>
              <a:rPr lang="en-US" sz="4800" b="1" dirty="0" smtClean="0">
                <a:solidFill>
                  <a:schemeClr val="bg1"/>
                </a:solidFill>
                <a:latin typeface="Calibri" panose="020F0502020204030204" pitchFamily="34" charset="0"/>
                <a:cs typeface="Calibri" panose="020F0502020204030204" pitchFamily="34" charset="0"/>
              </a:rPr>
              <a:t>2013-2023</a:t>
            </a:r>
            <a:endParaRPr lang="en-US" sz="4800" b="1" dirty="0">
              <a:solidFill>
                <a:schemeClr val="bg1"/>
              </a:solidFill>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462170" y="1714500"/>
            <a:ext cx="10729192" cy="4603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000" dirty="0">
              <a:latin typeface="Frutiger LT Std 57 Cn" panose="020B0606020204020204" pitchFamily="34" charset="0"/>
            </a:endParaRPr>
          </a:p>
        </p:txBody>
      </p:sp>
      <p:pic>
        <p:nvPicPr>
          <p:cNvPr id="3" name="Picture 2"/>
          <p:cNvPicPr>
            <a:picLocks noChangeAspect="1"/>
          </p:cNvPicPr>
          <p:nvPr/>
        </p:nvPicPr>
        <p:blipFill>
          <a:blip r:embed="rId3"/>
          <a:stretch>
            <a:fillRect/>
          </a:stretch>
        </p:blipFill>
        <p:spPr>
          <a:xfrm>
            <a:off x="1507630" y="1474844"/>
            <a:ext cx="9176740" cy="5364000"/>
          </a:xfrm>
          <a:prstGeom prst="rect">
            <a:avLst/>
          </a:prstGeom>
        </p:spPr>
      </p:pic>
      <p:pic>
        <p:nvPicPr>
          <p:cNvPr id="7" name="Picture 6"/>
          <p:cNvPicPr>
            <a:picLocks noChangeAspect="1"/>
          </p:cNvPicPr>
          <p:nvPr/>
        </p:nvPicPr>
        <p:blipFill>
          <a:blip r:embed="rId4"/>
          <a:stretch>
            <a:fillRect/>
          </a:stretch>
        </p:blipFill>
        <p:spPr>
          <a:xfrm>
            <a:off x="5091165" y="3754295"/>
            <a:ext cx="878821" cy="805098"/>
          </a:xfrm>
          <a:prstGeom prst="rect">
            <a:avLst/>
          </a:prstGeom>
        </p:spPr>
      </p:pic>
    </p:spTree>
    <p:extLst>
      <p:ext uri="{BB962C8B-B14F-4D97-AF65-F5344CB8AC3E}">
        <p14:creationId xmlns:p14="http://schemas.microsoft.com/office/powerpoint/2010/main" val="4065542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9939"/>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CE6928"/>
              </a:solidFill>
            </a:endParaRPr>
          </a:p>
        </p:txBody>
      </p:sp>
      <p:sp>
        <p:nvSpPr>
          <p:cNvPr id="2" name="Title 1">
            <a:extLst>
              <a:ext uri="{FF2B5EF4-FFF2-40B4-BE49-F238E27FC236}">
                <a16:creationId xmlns:a16="http://schemas.microsoft.com/office/drawing/2014/main" id="{03CE1D36-B466-7547-9F2A-744E0E609CC0}"/>
              </a:ext>
            </a:extLst>
          </p:cNvPr>
          <p:cNvSpPr>
            <a:spLocks noGrp="1"/>
          </p:cNvSpPr>
          <p:nvPr>
            <p:ph type="title"/>
          </p:nvPr>
        </p:nvSpPr>
        <p:spPr>
          <a:xfrm>
            <a:off x="457199" y="69671"/>
            <a:ext cx="11558337" cy="1325563"/>
          </a:xfrm>
        </p:spPr>
        <p:txBody>
          <a:bodyPr>
            <a:normAutofit/>
          </a:bodyPr>
          <a:lstStyle/>
          <a:p>
            <a:pPr algn="ctr"/>
            <a:r>
              <a:rPr lang="en-US" sz="4800" b="1" dirty="0">
                <a:solidFill>
                  <a:schemeClr val="bg1"/>
                </a:solidFill>
                <a:latin typeface="Calibri" panose="020F0502020204030204" pitchFamily="34" charset="0"/>
                <a:cs typeface="Calibri" panose="020F0502020204030204" pitchFamily="34" charset="0"/>
              </a:rPr>
              <a:t>PROGRESS </a:t>
            </a:r>
            <a:r>
              <a:rPr lang="en-US" sz="4800" b="1" dirty="0" smtClean="0">
                <a:solidFill>
                  <a:schemeClr val="bg1"/>
                </a:solidFill>
                <a:latin typeface="Calibri" panose="020F0502020204030204" pitchFamily="34" charset="0"/>
                <a:cs typeface="Calibri" panose="020F0502020204030204" pitchFamily="34" charset="0"/>
              </a:rPr>
              <a:t>2013-2023</a:t>
            </a:r>
            <a:endParaRPr lang="en-US" sz="4800" b="1" dirty="0">
              <a:solidFill>
                <a:schemeClr val="bg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094301" y="1494000"/>
            <a:ext cx="10003397" cy="5364000"/>
          </a:xfrm>
          <a:prstGeom prst="rect">
            <a:avLst/>
          </a:prstGeom>
        </p:spPr>
      </p:pic>
      <p:sp>
        <p:nvSpPr>
          <p:cNvPr id="13" name="TextBox 8"/>
          <p:cNvSpPr txBox="1"/>
          <p:nvPr/>
        </p:nvSpPr>
        <p:spPr>
          <a:xfrm>
            <a:off x="7236858" y="5679508"/>
            <a:ext cx="1734135" cy="830997"/>
          </a:xfrm>
          <a:prstGeom prst="rect">
            <a:avLst/>
          </a:prstGeom>
          <a:solidFill>
            <a:srgbClr val="FF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b="1" dirty="0" smtClean="0">
                <a:solidFill>
                  <a:schemeClr val="bg1"/>
                </a:solidFill>
                <a:latin typeface="Frutiger-Bold" pitchFamily="2" charset="0"/>
              </a:rPr>
              <a:t>NL: 20%</a:t>
            </a:r>
          </a:p>
          <a:p>
            <a:r>
              <a:rPr lang="en-GB" sz="2400" b="1" dirty="0" smtClean="0">
                <a:solidFill>
                  <a:schemeClr val="bg1"/>
                </a:solidFill>
                <a:latin typeface="Frutiger-Bold" pitchFamily="2" charset="0"/>
              </a:rPr>
              <a:t>SK: 20%</a:t>
            </a:r>
            <a:endParaRPr lang="en-GB" sz="2400" b="1" dirty="0">
              <a:solidFill>
                <a:schemeClr val="bg1"/>
              </a:solidFill>
              <a:latin typeface="Frutiger-Bold" pitchFamily="2" charset="0"/>
            </a:endParaRPr>
          </a:p>
        </p:txBody>
      </p:sp>
      <p:sp>
        <p:nvSpPr>
          <p:cNvPr id="14" name="TextBox 7"/>
          <p:cNvSpPr txBox="1"/>
          <p:nvPr/>
        </p:nvSpPr>
        <p:spPr>
          <a:xfrm>
            <a:off x="3749076" y="5679509"/>
            <a:ext cx="1734135" cy="830997"/>
          </a:xfrm>
          <a:prstGeom prst="rect">
            <a:avLst/>
          </a:prstGeom>
          <a:solidFill>
            <a:schemeClr val="accent6">
              <a:lumMod val="75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b="1" dirty="0" smtClean="0">
                <a:solidFill>
                  <a:schemeClr val="bg1"/>
                </a:solidFill>
                <a:latin typeface="Frutiger-Bold" pitchFamily="2" charset="0"/>
              </a:rPr>
              <a:t>PL: -44%</a:t>
            </a:r>
            <a:endParaRPr lang="en-GB" sz="2400" b="1" dirty="0">
              <a:solidFill>
                <a:schemeClr val="bg1"/>
              </a:solidFill>
              <a:latin typeface="Frutiger-Bold" pitchFamily="2" charset="0"/>
            </a:endParaRPr>
          </a:p>
          <a:p>
            <a:r>
              <a:rPr lang="en-GB" sz="2400" b="1" dirty="0" smtClean="0">
                <a:solidFill>
                  <a:schemeClr val="bg1"/>
                </a:solidFill>
                <a:latin typeface="Frutiger-Bold" pitchFamily="2" charset="0"/>
              </a:rPr>
              <a:t>LU: -42%</a:t>
            </a:r>
            <a:endParaRPr lang="en-GB" sz="2400" b="1" dirty="0">
              <a:solidFill>
                <a:schemeClr val="bg1"/>
              </a:solidFill>
              <a:latin typeface="Frutiger-Bold" pitchFamily="2" charset="0"/>
            </a:endParaRPr>
          </a:p>
        </p:txBody>
      </p:sp>
    </p:spTree>
    <p:extLst>
      <p:ext uri="{BB962C8B-B14F-4D97-AF65-F5344CB8AC3E}">
        <p14:creationId xmlns:p14="http://schemas.microsoft.com/office/powerpoint/2010/main" val="495317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46" y="0"/>
            <a:ext cx="12178554" cy="6858000"/>
          </a:xfrm>
          <a:prstGeom prst="rect">
            <a:avLst/>
          </a:prstGeom>
        </p:spPr>
      </p:pic>
      <p:grpSp>
        <p:nvGrpSpPr>
          <p:cNvPr id="11" name="Group 10"/>
          <p:cNvGrpSpPr/>
          <p:nvPr/>
        </p:nvGrpSpPr>
        <p:grpSpPr>
          <a:xfrm>
            <a:off x="457200" y="1562100"/>
            <a:ext cx="7200900" cy="1866900"/>
            <a:chOff x="457200" y="1562100"/>
            <a:chExt cx="7200900" cy="1866900"/>
          </a:xfrm>
        </p:grpSpPr>
        <p:sp>
          <p:nvSpPr>
            <p:cNvPr id="3" name="Oval 2"/>
            <p:cNvSpPr/>
            <p:nvPr/>
          </p:nvSpPr>
          <p:spPr>
            <a:xfrm>
              <a:off x="457200" y="1562100"/>
              <a:ext cx="2133600" cy="18669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1635</a:t>
              </a:r>
            </a:p>
            <a:p>
              <a:pPr algn="ctr"/>
              <a:r>
                <a:rPr lang="en-US" sz="2000" dirty="0" smtClean="0"/>
                <a:t>Pedestrians killed by car</a:t>
              </a:r>
              <a:endParaRPr lang="en-US" sz="2000" dirty="0"/>
            </a:p>
          </p:txBody>
        </p:sp>
        <p:cxnSp>
          <p:nvCxnSpPr>
            <p:cNvPr id="5" name="Straight Arrow Connector 4"/>
            <p:cNvCxnSpPr/>
            <p:nvPr/>
          </p:nvCxnSpPr>
          <p:spPr>
            <a:xfrm flipV="1">
              <a:off x="2400300" y="2400300"/>
              <a:ext cx="5257800" cy="128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3" name="Group 12"/>
          <p:cNvGrpSpPr/>
          <p:nvPr/>
        </p:nvGrpSpPr>
        <p:grpSpPr>
          <a:xfrm>
            <a:off x="10241812" y="4000500"/>
            <a:ext cx="1943100" cy="2860158"/>
            <a:chOff x="10241812" y="4000500"/>
            <a:chExt cx="1943100" cy="2860158"/>
          </a:xfrm>
        </p:grpSpPr>
        <p:sp>
          <p:nvSpPr>
            <p:cNvPr id="7" name="Oval 6"/>
            <p:cNvSpPr/>
            <p:nvPr/>
          </p:nvSpPr>
          <p:spPr>
            <a:xfrm>
              <a:off x="10241812" y="4993758"/>
              <a:ext cx="1943100" cy="18669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1127</a:t>
              </a:r>
            </a:p>
            <a:p>
              <a:pPr algn="ctr"/>
              <a:r>
                <a:rPr lang="en-US" dirty="0" smtClean="0"/>
                <a:t>Single vehicle collisions</a:t>
              </a:r>
              <a:endParaRPr lang="en-US" dirty="0"/>
            </a:p>
          </p:txBody>
        </p:sp>
        <p:cxnSp>
          <p:nvCxnSpPr>
            <p:cNvPr id="9" name="Straight Arrow Connector 8"/>
            <p:cNvCxnSpPr/>
            <p:nvPr/>
          </p:nvCxnSpPr>
          <p:spPr>
            <a:xfrm flipH="1" flipV="1">
              <a:off x="10820400" y="4000500"/>
              <a:ext cx="266700" cy="9719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10742871" y="226609"/>
            <a:ext cx="1241794" cy="3591808"/>
            <a:chOff x="10742871" y="226609"/>
            <a:chExt cx="1241794" cy="3591808"/>
          </a:xfrm>
        </p:grpSpPr>
        <p:sp>
          <p:nvSpPr>
            <p:cNvPr id="10" name="Oval 9"/>
            <p:cNvSpPr/>
            <p:nvPr/>
          </p:nvSpPr>
          <p:spPr>
            <a:xfrm>
              <a:off x="10954636" y="1561214"/>
              <a:ext cx="818264" cy="22572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42871" y="226609"/>
              <a:ext cx="1241794" cy="369332"/>
            </a:xfrm>
            <a:prstGeom prst="rect">
              <a:avLst/>
            </a:prstGeom>
            <a:noFill/>
            <a:ln>
              <a:solidFill>
                <a:schemeClr val="tx1"/>
              </a:solidFill>
            </a:ln>
          </p:spPr>
          <p:txBody>
            <a:bodyPr wrap="square" rtlCol="0">
              <a:spAutoFit/>
            </a:bodyPr>
            <a:lstStyle/>
            <a:p>
              <a:r>
                <a:rPr lang="en-US" dirty="0" smtClean="0"/>
                <a:t>66% VRUs</a:t>
              </a:r>
              <a:endParaRPr lang="en-US" dirty="0"/>
            </a:p>
          </p:txBody>
        </p:sp>
        <p:cxnSp>
          <p:nvCxnSpPr>
            <p:cNvPr id="8" name="Straight Arrow Connector 7"/>
            <p:cNvCxnSpPr>
              <a:stCxn id="4" idx="2"/>
              <a:endCxn id="10" idx="0"/>
            </p:cNvCxnSpPr>
            <p:nvPr/>
          </p:nvCxnSpPr>
          <p:spPr>
            <a:xfrm>
              <a:off x="11363768" y="595941"/>
              <a:ext cx="0" cy="9652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58458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smtClean="0">
                <a:solidFill>
                  <a:schemeClr val="bg1"/>
                </a:solidFill>
              </a:rPr>
              <a:t>Safe speed limits  </a:t>
            </a:r>
            <a:endParaRPr lang="en-US" sz="4800" b="1" dirty="0">
              <a:solidFill>
                <a:schemeClr val="bg1"/>
              </a:solidFill>
            </a:endParaRPr>
          </a:p>
        </p:txBody>
      </p:sp>
      <p:sp>
        <p:nvSpPr>
          <p:cNvPr id="4" name="Rectangle 3"/>
          <p:cNvSpPr/>
          <p:nvPr/>
        </p:nvSpPr>
        <p:spPr>
          <a:xfrm>
            <a:off x="2300174" y="1582782"/>
            <a:ext cx="9548926" cy="1661993"/>
          </a:xfrm>
          <a:prstGeom prst="rect">
            <a:avLst/>
          </a:prstGeom>
        </p:spPr>
        <p:txBody>
          <a:bodyPr wrap="square">
            <a:spAutoFit/>
          </a:bodyPr>
          <a:lstStyle/>
          <a:p>
            <a:endParaRPr lang="lt-LT" sz="3000" b="1" dirty="0" smtClean="0">
              <a:solidFill>
                <a:schemeClr val="accent6">
                  <a:lumMod val="50000"/>
                </a:schemeClr>
              </a:solidFill>
            </a:endParaRPr>
          </a:p>
          <a:p>
            <a:r>
              <a:rPr lang="lt-LT" sz="3600" dirty="0" smtClean="0"/>
              <a:t>In 2</a:t>
            </a:r>
            <a:r>
              <a:rPr lang="en-US" sz="3600" dirty="0" smtClean="0"/>
              <a:t>6</a:t>
            </a:r>
            <a:r>
              <a:rPr lang="lt-LT" sz="3600" dirty="0" smtClean="0"/>
              <a:t> out of 2</a:t>
            </a:r>
            <a:r>
              <a:rPr lang="en-US" sz="3600" dirty="0" smtClean="0"/>
              <a:t>7</a:t>
            </a:r>
            <a:r>
              <a:rPr lang="lt-LT" sz="3600" dirty="0" smtClean="0"/>
              <a:t> EU </a:t>
            </a:r>
            <a:r>
              <a:rPr lang="en-US" sz="3600" dirty="0" smtClean="0"/>
              <a:t>member states the</a:t>
            </a:r>
            <a:r>
              <a:rPr lang="lt-LT" sz="3600" dirty="0" smtClean="0"/>
              <a:t> standard speed limit on </a:t>
            </a:r>
            <a:r>
              <a:rPr lang="en-US" sz="3600" dirty="0" smtClean="0"/>
              <a:t>urban</a:t>
            </a:r>
            <a:r>
              <a:rPr lang="lt-LT" sz="3600" dirty="0" smtClean="0"/>
              <a:t> roads at all times is </a:t>
            </a:r>
            <a:r>
              <a:rPr lang="lt-LT" sz="3600" b="1" dirty="0" smtClean="0">
                <a:solidFill>
                  <a:schemeClr val="accent2">
                    <a:lumMod val="75000"/>
                  </a:schemeClr>
                </a:solidFill>
              </a:rPr>
              <a:t>50km/h </a:t>
            </a:r>
          </a:p>
        </p:txBody>
      </p:sp>
      <p:grpSp>
        <p:nvGrpSpPr>
          <p:cNvPr id="6" name="Group 5"/>
          <p:cNvGrpSpPr/>
          <p:nvPr/>
        </p:nvGrpSpPr>
        <p:grpSpPr>
          <a:xfrm>
            <a:off x="1061186" y="2206000"/>
            <a:ext cx="1034717" cy="906366"/>
            <a:chOff x="648623" y="2097841"/>
            <a:chExt cx="1034717" cy="906366"/>
          </a:xfrm>
        </p:grpSpPr>
        <p:sp>
          <p:nvSpPr>
            <p:cNvPr id="7" name="Oval 6"/>
            <p:cNvSpPr/>
            <p:nvPr/>
          </p:nvSpPr>
          <p:spPr>
            <a:xfrm>
              <a:off x="648623" y="2097841"/>
              <a:ext cx="926433" cy="906366"/>
            </a:xfrm>
            <a:prstGeom prst="ellipse">
              <a:avLst/>
            </a:prstGeom>
            <a:noFill/>
            <a:ln w="1333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94084" y="2252678"/>
              <a:ext cx="889256" cy="569387"/>
            </a:xfrm>
            <a:prstGeom prst="rect">
              <a:avLst/>
            </a:prstGeom>
            <a:noFill/>
          </p:spPr>
          <p:txBody>
            <a:bodyPr wrap="square" rtlCol="0">
              <a:spAutoFit/>
            </a:bodyPr>
            <a:lstStyle/>
            <a:p>
              <a:r>
                <a:rPr lang="en-US" sz="3100" b="1" dirty="0" smtClean="0"/>
                <a:t>50</a:t>
              </a:r>
              <a:endParaRPr lang="en-US" sz="3100" b="1" dirty="0"/>
            </a:p>
          </p:txBody>
        </p:sp>
      </p:grpSp>
      <p:grpSp>
        <p:nvGrpSpPr>
          <p:cNvPr id="9" name="Group 8"/>
          <p:cNvGrpSpPr/>
          <p:nvPr/>
        </p:nvGrpSpPr>
        <p:grpSpPr>
          <a:xfrm>
            <a:off x="10172700" y="4640432"/>
            <a:ext cx="1025313" cy="919152"/>
            <a:chOff x="904937" y="2318207"/>
            <a:chExt cx="1025313" cy="919152"/>
          </a:xfrm>
        </p:grpSpPr>
        <p:sp>
          <p:nvSpPr>
            <p:cNvPr id="10" name="Oval 9"/>
            <p:cNvSpPr/>
            <p:nvPr/>
          </p:nvSpPr>
          <p:spPr>
            <a:xfrm>
              <a:off x="904937" y="2318207"/>
              <a:ext cx="901189" cy="919152"/>
            </a:xfrm>
            <a:prstGeom prst="ellipse">
              <a:avLst/>
            </a:prstGeom>
            <a:noFill/>
            <a:ln w="1333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69833" y="2493089"/>
              <a:ext cx="860417" cy="569387"/>
            </a:xfrm>
            <a:prstGeom prst="rect">
              <a:avLst/>
            </a:prstGeom>
            <a:noFill/>
          </p:spPr>
          <p:txBody>
            <a:bodyPr wrap="square" rtlCol="0">
              <a:spAutoFit/>
            </a:bodyPr>
            <a:lstStyle/>
            <a:p>
              <a:r>
                <a:rPr lang="en-US" sz="3100" b="1" dirty="0"/>
                <a:t>3</a:t>
              </a:r>
              <a:r>
                <a:rPr lang="en-US" sz="3100" b="1" dirty="0" smtClean="0"/>
                <a:t>0</a:t>
              </a:r>
              <a:endParaRPr lang="en-US" sz="3100" b="1" dirty="0"/>
            </a:p>
          </p:txBody>
        </p:sp>
      </p:grpSp>
      <p:sp>
        <p:nvSpPr>
          <p:cNvPr id="12" name="Rectangle 11"/>
          <p:cNvSpPr/>
          <p:nvPr/>
        </p:nvSpPr>
        <p:spPr>
          <a:xfrm>
            <a:off x="275489" y="4222845"/>
            <a:ext cx="9560559" cy="1754326"/>
          </a:xfrm>
          <a:prstGeom prst="rect">
            <a:avLst/>
          </a:prstGeom>
        </p:spPr>
        <p:txBody>
          <a:bodyPr wrap="square">
            <a:spAutoFit/>
          </a:bodyPr>
          <a:lstStyle/>
          <a:p>
            <a:pPr>
              <a:spcBef>
                <a:spcPts val="1200"/>
              </a:spcBef>
            </a:pPr>
            <a:r>
              <a:rPr lang="en-US" sz="3600" dirty="0" smtClean="0"/>
              <a:t>According to the Safe System, on </a:t>
            </a:r>
            <a:r>
              <a:rPr lang="en-US" sz="3600" dirty="0"/>
              <a:t>urban roads where vulnerable road users mix with </a:t>
            </a:r>
            <a:r>
              <a:rPr lang="en-US" sz="3600" dirty="0" err="1"/>
              <a:t>motorised</a:t>
            </a:r>
            <a:r>
              <a:rPr lang="en-US" sz="3600" dirty="0"/>
              <a:t> </a:t>
            </a:r>
            <a:r>
              <a:rPr lang="en-US" sz="3600" dirty="0" smtClean="0"/>
              <a:t>traffic, the speed limit should be </a:t>
            </a:r>
            <a:r>
              <a:rPr lang="en-US" sz="3600" b="1" dirty="0">
                <a:solidFill>
                  <a:schemeClr val="accent2">
                    <a:lumMod val="75000"/>
                  </a:schemeClr>
                </a:solidFill>
              </a:rPr>
              <a:t>30km/h</a:t>
            </a:r>
          </a:p>
        </p:txBody>
      </p:sp>
    </p:spTree>
    <p:extLst>
      <p:ext uri="{BB962C8B-B14F-4D97-AF65-F5344CB8AC3E}">
        <p14:creationId xmlns:p14="http://schemas.microsoft.com/office/powerpoint/2010/main" val="178988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0871" y="457200"/>
            <a:ext cx="8597289" cy="1938992"/>
          </a:xfrm>
          <a:prstGeom prst="rect">
            <a:avLst/>
          </a:prstGeom>
          <a:noFill/>
        </p:spPr>
        <p:txBody>
          <a:bodyPr wrap="square" rtlCol="0">
            <a:spAutoFit/>
          </a:bodyPr>
          <a:lstStyle/>
          <a:p>
            <a:r>
              <a:rPr lang="en-US" sz="12000" dirty="0"/>
              <a:t>35% and 75% </a:t>
            </a:r>
          </a:p>
        </p:txBody>
      </p:sp>
      <p:sp>
        <p:nvSpPr>
          <p:cNvPr id="6" name="Rectangle 5"/>
          <p:cNvSpPr/>
          <p:nvPr/>
        </p:nvSpPr>
        <p:spPr>
          <a:xfrm>
            <a:off x="1567073" y="2324100"/>
            <a:ext cx="8304209" cy="2400657"/>
          </a:xfrm>
          <a:prstGeom prst="rect">
            <a:avLst/>
          </a:prstGeom>
        </p:spPr>
        <p:txBody>
          <a:bodyPr wrap="square">
            <a:spAutoFit/>
          </a:bodyPr>
          <a:lstStyle/>
          <a:p>
            <a:pPr algn="ctr">
              <a:defRPr/>
            </a:pPr>
            <a:r>
              <a:rPr lang="en-US" sz="5000" b="1" dirty="0" smtClean="0"/>
              <a:t>of vehicle speeds in urban areas are higher than the speed limit</a:t>
            </a:r>
            <a:endParaRPr lang="en-US" sz="5000" dirty="0"/>
          </a:p>
        </p:txBody>
      </p:sp>
      <p:pic>
        <p:nvPicPr>
          <p:cNvPr id="7" name="Picture 6"/>
          <p:cNvPicPr>
            <a:picLocks noChangeAspect="1"/>
          </p:cNvPicPr>
          <p:nvPr/>
        </p:nvPicPr>
        <p:blipFill>
          <a:blip r:embed="rId3"/>
          <a:stretch>
            <a:fillRect/>
          </a:stretch>
        </p:blipFill>
        <p:spPr>
          <a:xfrm>
            <a:off x="6879771" y="4662672"/>
            <a:ext cx="2402300" cy="1758712"/>
          </a:xfrm>
          <a:prstGeom prst="rect">
            <a:avLst/>
          </a:prstGeom>
        </p:spPr>
      </p:pic>
      <p:pic>
        <p:nvPicPr>
          <p:cNvPr id="8" name="Picture 7"/>
          <p:cNvPicPr>
            <a:picLocks noChangeAspect="1"/>
          </p:cNvPicPr>
          <p:nvPr/>
        </p:nvPicPr>
        <p:blipFill>
          <a:blip r:embed="rId4"/>
          <a:stretch>
            <a:fillRect/>
          </a:stretch>
        </p:blipFill>
        <p:spPr>
          <a:xfrm>
            <a:off x="9383170" y="5482801"/>
            <a:ext cx="490173" cy="464992"/>
          </a:xfrm>
          <a:prstGeom prst="rect">
            <a:avLst/>
          </a:prstGeom>
        </p:spPr>
      </p:pic>
    </p:spTree>
    <p:extLst>
      <p:ext uri="{BB962C8B-B14F-4D97-AF65-F5344CB8AC3E}">
        <p14:creationId xmlns:p14="http://schemas.microsoft.com/office/powerpoint/2010/main" val="33879504"/>
      </p:ext>
    </p:extLst>
  </p:cSld>
  <p:clrMapOvr>
    <a:masterClrMapping/>
  </p:clrMapOvr>
  <mc:AlternateContent xmlns:mc="http://schemas.openxmlformats.org/markup-compatibility/2006" xmlns:p14="http://schemas.microsoft.com/office/powerpoint/2010/main">
    <mc:Choice Requires="p14">
      <p:transition p14:dur="0" advTm="529"/>
    </mc:Choice>
    <mc:Fallback xmlns="">
      <p:transition advTm="5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CE6928"/>
              </a:solidFill>
            </a:endParaRPr>
          </a:p>
        </p:txBody>
      </p:sp>
      <p:sp>
        <p:nvSpPr>
          <p:cNvPr id="14" name="Title 1"/>
          <p:cNvSpPr txBox="1">
            <a:spLocks/>
          </p:cNvSpPr>
          <p:nvPr/>
        </p:nvSpPr>
        <p:spPr>
          <a:xfrm>
            <a:off x="2090211" y="344195"/>
            <a:ext cx="8011583" cy="757834"/>
          </a:xfrm>
          <a:prstGeom prst="rect">
            <a:avLst/>
          </a:prstGeom>
        </p:spPr>
        <p:txBody>
          <a:bodyPr lIns="91438" tIns="45719" rIns="91438" bIns="45719" anchor="b"/>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en-US" b="1" dirty="0" smtClean="0">
                <a:solidFill>
                  <a:srgbClr val="FFFFFF"/>
                </a:solidFill>
                <a:latin typeface="+mn-lt"/>
                <a:cs typeface="Frutiger-Light"/>
              </a:rPr>
              <a:t>Speed</a:t>
            </a:r>
            <a:endParaRPr lang="en-GB" sz="24000" b="1" dirty="0">
              <a:solidFill>
                <a:srgbClr val="FFFFFF"/>
              </a:solidFill>
              <a:latin typeface="+mn-lt"/>
              <a:cs typeface="Frutiger-Bold"/>
            </a:endParaRPr>
          </a:p>
        </p:txBody>
      </p:sp>
      <p:sp>
        <p:nvSpPr>
          <p:cNvPr id="19" name="Rectangle 18"/>
          <p:cNvSpPr/>
          <p:nvPr/>
        </p:nvSpPr>
        <p:spPr>
          <a:xfrm>
            <a:off x="7680018" y="3029853"/>
            <a:ext cx="503357" cy="1702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
            </a:endParaRPr>
          </a:p>
        </p:txBody>
      </p:sp>
      <p:pic>
        <p:nvPicPr>
          <p:cNvPr id="2" name="Picture 1"/>
          <p:cNvPicPr>
            <a:picLocks noChangeAspect="1"/>
          </p:cNvPicPr>
          <p:nvPr/>
        </p:nvPicPr>
        <p:blipFill>
          <a:blip r:embed="rId3"/>
          <a:stretch>
            <a:fillRect/>
          </a:stretch>
        </p:blipFill>
        <p:spPr>
          <a:xfrm>
            <a:off x="11462" y="2095500"/>
            <a:ext cx="12180538" cy="3926482"/>
          </a:xfrm>
          <a:prstGeom prst="rect">
            <a:avLst/>
          </a:prstGeom>
        </p:spPr>
      </p:pic>
      <p:sp>
        <p:nvSpPr>
          <p:cNvPr id="3" name="TextBox 2"/>
          <p:cNvSpPr txBox="1"/>
          <p:nvPr/>
        </p:nvSpPr>
        <p:spPr>
          <a:xfrm>
            <a:off x="11658600" y="6021982"/>
            <a:ext cx="762000" cy="338554"/>
          </a:xfrm>
          <a:prstGeom prst="rect">
            <a:avLst/>
          </a:prstGeom>
          <a:noFill/>
        </p:spPr>
        <p:txBody>
          <a:bodyPr wrap="square" rtlCol="0">
            <a:spAutoFit/>
          </a:bodyPr>
          <a:lstStyle/>
          <a:p>
            <a:r>
              <a:rPr lang="en-US" sz="1600" dirty="0" smtClean="0"/>
              <a:t>2019</a:t>
            </a:r>
            <a:endParaRPr lang="en-US" sz="1600" dirty="0"/>
          </a:p>
        </p:txBody>
      </p:sp>
    </p:spTree>
    <p:extLst>
      <p:ext uri="{BB962C8B-B14F-4D97-AF65-F5344CB8AC3E}">
        <p14:creationId xmlns:p14="http://schemas.microsoft.com/office/powerpoint/2010/main" val="161537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72F10E7C4C39940B5A4614184529A47" ma:contentTypeVersion="18" ma:contentTypeDescription="Izveidot jaunu dokumentu." ma:contentTypeScope="" ma:versionID="3926929491e7304346cff615ec13751e">
  <xsd:schema xmlns:xsd="http://www.w3.org/2001/XMLSchema" xmlns:xs="http://www.w3.org/2001/XMLSchema" xmlns:p="http://schemas.microsoft.com/office/2006/metadata/properties" xmlns:ns2="929ef86d-0678-474b-a2d1-4b70d1db9477" xmlns:ns3="a57d379d-1838-4fe5-9dd3-f55eabd60318" targetNamespace="http://schemas.microsoft.com/office/2006/metadata/properties" ma:root="true" ma:fieldsID="f8fe86a69b47df0eb9631c78104166cf" ns2:_="" ns3:_="">
    <xsd:import namespace="929ef86d-0678-474b-a2d1-4b70d1db9477"/>
    <xsd:import namespace="a57d379d-1838-4fe5-9dd3-f55eabd603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ef86d-0678-474b-a2d1-4b70d1db94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ttēlu atzīmes" ma:readOnly="false" ma:fieldId="{5cf76f15-5ced-4ddc-b409-7134ff3c332f}" ma:taxonomyMulti="true" ma:sspId="a02c859b-0546-4206-9cae-cfa997077b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7d379d-1838-4fe5-9dd3-f55eabd60318" elementFormDefault="qualified">
    <xsd:import namespace="http://schemas.microsoft.com/office/2006/documentManagement/types"/>
    <xsd:import namespace="http://schemas.microsoft.com/office/infopath/2007/PartnerControls"/>
    <xsd:element name="SharedWithUsers" ma:index="19"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Koplietots ar: detalizēti" ma:internalName="SharedWithDetails" ma:readOnly="true">
      <xsd:simpleType>
        <xsd:restriction base="dms:Note">
          <xsd:maxLength value="255"/>
        </xsd:restriction>
      </xsd:simpleType>
    </xsd:element>
    <xsd:element name="TaxCatchAll" ma:index="23" nillable="true" ma:displayName="Taxonomy Catch All Column" ma:hidden="true" ma:list="{2ec23498-8d43-4f6c-b49d-fc58ffadf4f7}" ma:internalName="TaxCatchAll" ma:showField="CatchAllData" ma:web="a57d379d-1838-4fe5-9dd3-f55eabd603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5B364C-24D0-4826-BE45-0DC3E29F92C9}"/>
</file>

<file path=customXml/itemProps2.xml><?xml version="1.0" encoding="utf-8"?>
<ds:datastoreItem xmlns:ds="http://schemas.openxmlformats.org/officeDocument/2006/customXml" ds:itemID="{8C797A09-FEE3-489C-AE5C-F52B09F14A84}"/>
</file>

<file path=docProps/app.xml><?xml version="1.0" encoding="utf-8"?>
<Properties xmlns="http://schemas.openxmlformats.org/officeDocument/2006/extended-properties" xmlns:vt="http://schemas.openxmlformats.org/officeDocument/2006/docPropsVTypes">
  <TotalTime>1288</TotalTime>
  <Words>892</Words>
  <Application>Microsoft Office PowerPoint</Application>
  <PresentationFormat>Widescreen</PresentationFormat>
  <Paragraphs>106</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Frutiger-Black</vt:lpstr>
      <vt:lpstr>Calibri </vt:lpstr>
      <vt:lpstr>Frutiger LT Std 57 Cn</vt:lpstr>
      <vt:lpstr>Frutiger-Light</vt:lpstr>
      <vt:lpstr>Frutiger LT 57 Cn</vt:lpstr>
      <vt:lpstr>Arial</vt:lpstr>
      <vt:lpstr>Frutiger-Bold</vt:lpstr>
      <vt:lpstr>Calibri Light</vt:lpstr>
      <vt:lpstr>Calibri</vt:lpstr>
      <vt:lpstr>Office Theme</vt:lpstr>
      <vt:lpstr>PowerPoint Presentation</vt:lpstr>
      <vt:lpstr>PowerPoint Presentation</vt:lpstr>
      <vt:lpstr>PowerPoint Presentation</vt:lpstr>
      <vt:lpstr>ROAD SAFETY PROGRESS 2013-2023</vt:lpstr>
      <vt:lpstr>PROGRESS 2013-2023</vt:lpstr>
      <vt:lpstr>PowerPoint Presentation</vt:lpstr>
      <vt:lpstr>PowerPoint Presentation</vt:lpstr>
      <vt:lpstr>PowerPoint Presentation</vt:lpstr>
      <vt:lpstr>PowerPoint Presentation</vt:lpstr>
      <vt:lpstr>PowerPoint Presentation</vt:lpstr>
      <vt:lpstr>PowerPoint Presentation</vt:lpstr>
      <vt:lpstr>Modal priority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Muetze</dc:creator>
  <cp:lastModifiedBy>Jenny Carson</cp:lastModifiedBy>
  <cp:revision>220</cp:revision>
  <cp:lastPrinted>2021-10-28T08:45:23Z</cp:lastPrinted>
  <dcterms:created xsi:type="dcterms:W3CDTF">2020-06-26T16:37:07Z</dcterms:created>
  <dcterms:modified xsi:type="dcterms:W3CDTF">2024-09-05T14:55:34Z</dcterms:modified>
</cp:coreProperties>
</file>