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72" r:id="rId2"/>
    <p:sldId id="337" r:id="rId3"/>
    <p:sldId id="314" r:id="rId4"/>
    <p:sldId id="316" r:id="rId5"/>
    <p:sldId id="339" r:id="rId6"/>
    <p:sldId id="340" r:id="rId7"/>
    <p:sldId id="341" r:id="rId8"/>
    <p:sldId id="342" r:id="rId9"/>
    <p:sldId id="346" r:id="rId10"/>
    <p:sldId id="345" r:id="rId11"/>
    <p:sldId id="323" r:id="rId12"/>
    <p:sldId id="324" r:id="rId13"/>
    <p:sldId id="348" r:id="rId14"/>
    <p:sldId id="273" r:id="rId15"/>
    <p:sldId id="331" r:id="rId16"/>
    <p:sldId id="330" r:id="rId17"/>
    <p:sldId id="335" r:id="rId18"/>
    <p:sldId id="347" r:id="rId19"/>
    <p:sldId id="329" r:id="rId20"/>
  </p:sldIdLst>
  <p:sldSz cx="12192000" cy="6858000"/>
  <p:notesSz cx="6858000" cy="9144000"/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79"/>
  </p:normalViewPr>
  <p:slideViewPr>
    <p:cSldViewPr snapToGrid="0" showGuides="1">
      <p:cViewPr varScale="1">
        <p:scale>
          <a:sx n="115" d="100"/>
          <a:sy n="115" d="100"/>
        </p:scale>
        <p:origin x="48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AppData\Local\Microsoft\Windows\INetCache\Content.Outlook\L879ZK8V\Grafiki_CSDP_sedei_07_03_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lzis.csdd.lv\Users\Komunik&#257;cijas%20departaments\Anete\Vizu&#257;&#316;i\Prezent&#257;cijas\CSNg%202023.%20gad&#257;\Grafiki_Anet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lzis.csdd.lv\Users\Komunik&#257;cijas%20departaments\Anete\Vizu&#257;&#316;i\Prezent&#257;cijas\CSNg%202023.%20gad&#257;\Grafiki_Anet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lzis.csdd.lv\Users\Komunik&#257;cijas%20departaments\Anete\Vizu&#257;&#316;i\Prezent&#257;cijas\CSNg%202023.%20gad&#257;\Grafiki_Anet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lzis.csdd.lv\Users\Komunik&#257;cijas%20departaments\Anete\Vizu&#257;&#316;i\Prezent&#257;cijas\CSNg%202023.%20gad&#257;\Grafiki_Anet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lzis.csdd.lv\Users\Komunik&#257;cijas%20departaments\Anete\Vizu&#257;&#316;i\Prezent&#257;cijas\CSNg%202023.%20gad&#257;\Grafiki_Anet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lzis.csdd.lv\Users\Komunik&#257;cijas%20departaments\Anete\Vizu&#257;&#316;i\Prezent&#257;cijas\CSNg%202023.%20gad&#257;\Grafiki_Anet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lzis.csdd.lv\Users\Komunik&#257;cijas%20departaments\Anete\Vizu&#257;&#316;i\Prezent&#257;cijas\CSNg%202023.%20gad&#257;\Grafiki_Anet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lzis.csdd.lv\Users\Komunik&#257;cijas%20departaments\Anete\Vizu&#257;&#316;i\Prezent&#257;cijas\CSNg%202023.%20gad&#257;\Grafiki_Anet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AppData\Local\Microsoft\Windows\INetCache\Content.Outlook\L879ZK8V\Grafiki_CSDP_sedei_07_03_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AppData\Local\Microsoft\Windows\INetCache\Content.Outlook\L879ZK8V\Grafiki_CSDP_sedei_07_03_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lzis.csdd.lv\Users\Komunik&#257;cijas%20departaments\Anete\Vizu&#257;&#316;i\Prezent&#257;cijas\CSNg%202023.%20gad&#257;\Grafiki_Anet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lzis.csdd.lv\Users\Komunik&#257;cijas%20departaments\Anete\Vizu&#257;&#316;i\Prezent&#257;cijas\CSNg%202023.%20gad&#257;\Grafiki_Anet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lzis.csdd.lv\Users\Komunik&#257;cijas%20departaments\Anete\Vizu&#257;&#316;i\Prezent&#257;cijas\CSNg%202023.%20gad&#257;\Grafiki_Anet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lzis.csdd.lv\Users\Komunik&#257;cijas%20departaments\Anete\Vizu&#257;&#316;i\Prezent&#257;cijas\CSNg%202023.%20gad&#257;\Grafiki_Anet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lzis.csdd.lv\Users\Komunik&#257;cijas%20departaments\Anete\Vizu&#257;&#316;i\Prezent&#257;cijas\CSNg%202023.%20gad&#257;\Grafiki_Anet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lzis.csdd.lv\Users\Komunik&#257;cijas%20departaments\Anete\Vizu&#257;&#316;i\Prezent&#257;cijas\CSNg%202023.%20gad&#257;\Grafiki_Anet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SummasGraf!$B$1</c:f>
              <c:strCache>
                <c:ptCount val="1"/>
                <c:pt idx="0">
                  <c:v>Lieto ķiveres</c:v>
                </c:pt>
              </c:strCache>
            </c:strRef>
          </c:tx>
          <c:spPr>
            <a:solidFill>
              <a:srgbClr val="3651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F7E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SummasGraf!$A$102:$A$110</c:f>
              <c:strCache>
                <c:ptCount val="3"/>
                <c:pt idx="0">
                  <c:v>Vieglo vadītāji</c:v>
                </c:pt>
                <c:pt idx="1">
                  <c:v>Pasažieri priekšā</c:v>
                </c:pt>
                <c:pt idx="2">
                  <c:v>Pasažieri aizmugurē</c:v>
                </c:pt>
              </c:strCache>
              <c:extLst/>
            </c:strRef>
          </c:cat>
          <c:val>
            <c:numRef>
              <c:f>SummasGraf!$B$102:$B$110</c:f>
              <c:numCache>
                <c:formatCode>0.0%</c:formatCode>
                <c:ptCount val="3"/>
                <c:pt idx="0">
                  <c:v>0.94861859838274931</c:v>
                </c:pt>
                <c:pt idx="1">
                  <c:v>0.95421063109695403</c:v>
                </c:pt>
                <c:pt idx="2">
                  <c:v>0.84770642201834867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96B-43D4-AFBC-9ED18D734B5C}"/>
            </c:ext>
          </c:extLst>
        </c:ser>
        <c:ser>
          <c:idx val="1"/>
          <c:order val="1"/>
          <c:tx>
            <c:strRef>
              <c:f>SummasGraf!$C$1</c:f>
              <c:strCache>
                <c:ptCount val="1"/>
                <c:pt idx="0">
                  <c:v>Nelieto</c:v>
                </c:pt>
              </c:strCache>
            </c:strRef>
          </c:tx>
          <c:spPr>
            <a:solidFill>
              <a:srgbClr val="FFD1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706579492115783E-3"/>
                  <c:y val="-3.85069603342141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6B-43D4-AFBC-9ED18D734B5C}"/>
                </c:ext>
              </c:extLst>
            </c:dLbl>
            <c:dLbl>
              <c:idx val="1"/>
              <c:layout>
                <c:manualLayout>
                  <c:x val="-8.0127803425656186E-17"/>
                  <c:y val="-2.6782682781265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6B-43D4-AFBC-9ED18D734B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1E382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SummasGraf!$A$102:$A$110</c:f>
              <c:strCache>
                <c:ptCount val="3"/>
                <c:pt idx="0">
                  <c:v>Vieglo vadītāji</c:v>
                </c:pt>
                <c:pt idx="1">
                  <c:v>Pasažieri priekšā</c:v>
                </c:pt>
                <c:pt idx="2">
                  <c:v>Pasažieri aizmugurē</c:v>
                </c:pt>
              </c:strCache>
              <c:extLst/>
            </c:strRef>
          </c:cat>
          <c:val>
            <c:numRef>
              <c:f>SummasGraf!$C$102:$C$110</c:f>
              <c:numCache>
                <c:formatCode>0.0%</c:formatCode>
                <c:ptCount val="3"/>
                <c:pt idx="0">
                  <c:v>5.1381401617250688E-2</c:v>
                </c:pt>
                <c:pt idx="1">
                  <c:v>4.5789368903045968E-2</c:v>
                </c:pt>
                <c:pt idx="2">
                  <c:v>0.15229357798165133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96B-43D4-AFBC-9ED18D734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33217183"/>
        <c:axId val="1790745391"/>
      </c:barChart>
      <c:catAx>
        <c:axId val="1933217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1E382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1790745391"/>
        <c:crosses val="autoZero"/>
        <c:auto val="1"/>
        <c:lblAlgn val="ctr"/>
        <c:lblOffset val="100"/>
        <c:noMultiLvlLbl val="0"/>
      </c:catAx>
      <c:valAx>
        <c:axId val="1790745391"/>
        <c:scaling>
          <c:orientation val="minMax"/>
          <c:max val="1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1933217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 b="1">
          <a:solidFill>
            <a:srgbClr val="1E3829"/>
          </a:solidFill>
        </a:defRPr>
      </a:pPr>
      <a:endParaRPr lang="lv-L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SummasGraf!$L$11</c:f>
              <c:strCache>
                <c:ptCount val="1"/>
                <c:pt idx="0">
                  <c:v>Braucis bez ķiveres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304-402D-8E71-B1E78C6FF8A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04-402D-8E71-B1E78C6FF8A3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04-402D-8E71-B1E78C6FF8A3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04-402D-8E71-B1E78C6FF8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SummasGraf!$K$12:$K$13</c:f>
              <c:strCache>
                <c:ptCount val="2"/>
                <c:pt idx="0">
                  <c:v>vidēji ES</c:v>
                </c:pt>
                <c:pt idx="1">
                  <c:v>LV</c:v>
                </c:pt>
              </c:strCache>
            </c:strRef>
          </c:cat>
          <c:val>
            <c:numRef>
              <c:f>SummasGraf!$L$12:$L$13</c:f>
              <c:numCache>
                <c:formatCode>0.0%</c:formatCode>
                <c:ptCount val="2"/>
                <c:pt idx="0">
                  <c:v>0.60499999999999998</c:v>
                </c:pt>
                <c:pt idx="1">
                  <c:v>0.85799999999999998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04-402D-8E71-B1E78C6FF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1351907263"/>
        <c:axId val="1351911839"/>
      </c:barChart>
      <c:catAx>
        <c:axId val="13519072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1351911839"/>
        <c:crosses val="autoZero"/>
        <c:auto val="1"/>
        <c:lblAlgn val="ctr"/>
        <c:lblOffset val="100"/>
        <c:noMultiLvlLbl val="0"/>
      </c:catAx>
      <c:valAx>
        <c:axId val="1351911839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351907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SummasGraf!$K$18</c:f>
              <c:strCache>
                <c:ptCount val="1"/>
                <c:pt idx="0">
                  <c:v>vidēji ES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SummasGraf!$L$17:$O$17</c:f>
              <c:strCache>
                <c:ptCount val="4"/>
                <c:pt idx="0">
                  <c:v>Šķersojis ceļu, kad deg sarkanā gaisma</c:v>
                </c:pt>
                <c:pt idx="1">
                  <c:v>Lasījis sms, ziņas vai skatījies soc, tīklus, braucot ar velo</c:v>
                </c:pt>
                <c:pt idx="2">
                  <c:v>Klausījies mūziku austiņās, braucot ar velo</c:v>
                </c:pt>
                <c:pt idx="3">
                  <c:v>Braucis ar velo, apzinādamies, ka ir par daudz lietojis alkoholu</c:v>
                </c:pt>
              </c:strCache>
            </c:strRef>
          </c:cat>
          <c:val>
            <c:numRef>
              <c:f>SummasGraf!$L$18:$O$18</c:f>
              <c:numCache>
                <c:formatCode>0.0%</c:formatCode>
                <c:ptCount val="4"/>
                <c:pt idx="0" formatCode="0%">
                  <c:v>0.28000000000000003</c:v>
                </c:pt>
                <c:pt idx="1">
                  <c:v>0.24099999999999999</c:v>
                </c:pt>
                <c:pt idx="2">
                  <c:v>0.377</c:v>
                </c:pt>
                <c:pt idx="3" formatCode="0%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33-46C8-BB77-155BC71C3340}"/>
            </c:ext>
          </c:extLst>
        </c:ser>
        <c:ser>
          <c:idx val="1"/>
          <c:order val="1"/>
          <c:tx>
            <c:strRef>
              <c:f>SummasGraf!$K$19</c:f>
              <c:strCache>
                <c:ptCount val="1"/>
                <c:pt idx="0">
                  <c:v>LV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SummasGraf!$L$17:$O$17</c:f>
              <c:strCache>
                <c:ptCount val="4"/>
                <c:pt idx="0">
                  <c:v>Šķersojis ceļu, kad deg sarkanā gaisma</c:v>
                </c:pt>
                <c:pt idx="1">
                  <c:v>Lasījis sms, ziņas vai skatījies soc, tīklus, braucot ar velo</c:v>
                </c:pt>
                <c:pt idx="2">
                  <c:v>Klausījies mūziku austiņās, braucot ar velo</c:v>
                </c:pt>
                <c:pt idx="3">
                  <c:v>Braucis ar velo, apzinādamies, ka ir par daudz lietojis alkoholu</c:v>
                </c:pt>
              </c:strCache>
            </c:strRef>
          </c:cat>
          <c:val>
            <c:numRef>
              <c:f>SummasGraf!$L$19:$O$19</c:f>
              <c:numCache>
                <c:formatCode>0.0%</c:formatCode>
                <c:ptCount val="4"/>
                <c:pt idx="0">
                  <c:v>0.30599999999999999</c:v>
                </c:pt>
                <c:pt idx="1">
                  <c:v>0.20100000000000001</c:v>
                </c:pt>
                <c:pt idx="2">
                  <c:v>0.39100000000000001</c:v>
                </c:pt>
                <c:pt idx="3" formatCode="0%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33-46C8-BB77-155BC71C3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01594463"/>
        <c:axId val="1401591135"/>
      </c:barChart>
      <c:catAx>
        <c:axId val="14015944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1401591135"/>
        <c:crosses val="autoZero"/>
        <c:auto val="1"/>
        <c:lblAlgn val="ctr"/>
        <c:lblOffset val="100"/>
        <c:noMultiLvlLbl val="0"/>
      </c:catAx>
      <c:valAx>
        <c:axId val="140159113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01594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535258092738408"/>
          <c:y val="0.90907053177761055"/>
          <c:w val="0.39040573053368327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lv-LV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SummasGraf!$S$18</c:f>
              <c:strCache>
                <c:ptCount val="1"/>
                <c:pt idx="0">
                  <c:v>vidēji ES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SummasGraf!$T$17:$U$17</c:f>
              <c:strCache>
                <c:ptCount val="2"/>
                <c:pt idx="0">
                  <c:v>Sms, ziņu lasīšana vai soc. tīklu izmantošana, braucot ar velo</c:v>
                </c:pt>
                <c:pt idx="1">
                  <c:v>Velo vadīšana, apzinoties, ka ir par daudz lietojis alkoholu</c:v>
                </c:pt>
              </c:strCache>
            </c:strRef>
          </c:cat>
          <c:val>
            <c:numRef>
              <c:f>SummasGraf!$T$18:$U$18</c:f>
              <c:numCache>
                <c:formatCode>0.0%</c:formatCode>
                <c:ptCount val="2"/>
                <c:pt idx="0">
                  <c:v>4.7E-2</c:v>
                </c:pt>
                <c:pt idx="1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19-4634-B4BE-BBBD1795CBC6}"/>
            </c:ext>
          </c:extLst>
        </c:ser>
        <c:ser>
          <c:idx val="1"/>
          <c:order val="1"/>
          <c:tx>
            <c:strRef>
              <c:f>SummasGraf!$S$19</c:f>
              <c:strCache>
                <c:ptCount val="1"/>
                <c:pt idx="0">
                  <c:v>LV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SummasGraf!$T$17:$U$17</c:f>
              <c:strCache>
                <c:ptCount val="2"/>
                <c:pt idx="0">
                  <c:v>Sms, ziņu lasīšana vai soc. tīklu izmantošana, braucot ar velo</c:v>
                </c:pt>
                <c:pt idx="1">
                  <c:v>Velo vadīšana, apzinoties, ka ir par daudz lietojis alkoholu</c:v>
                </c:pt>
              </c:strCache>
            </c:strRef>
          </c:cat>
          <c:val>
            <c:numRef>
              <c:f>SummasGraf!$T$19:$U$19</c:f>
              <c:numCache>
                <c:formatCode>0.0%</c:formatCode>
                <c:ptCount val="2"/>
                <c:pt idx="0">
                  <c:v>2.8000000000000001E-2</c:v>
                </c:pt>
                <c:pt idx="1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19-4634-B4BE-BBBD1795C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46959951"/>
        <c:axId val="1346959535"/>
      </c:barChart>
      <c:catAx>
        <c:axId val="1346959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1346959535"/>
        <c:crosses val="autoZero"/>
        <c:auto val="1"/>
        <c:lblAlgn val="ctr"/>
        <c:lblOffset val="100"/>
        <c:noMultiLvlLbl val="0"/>
      </c:catAx>
      <c:valAx>
        <c:axId val="134695953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346959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41524496937883"/>
          <c:y val="0.89687080781568973"/>
          <c:w val="0.28502821522309713"/>
          <c:h val="8.92403032954214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lv-LV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766495391405553"/>
          <c:y val="7.0548108810736643E-2"/>
          <c:w val="0.4619746508629255"/>
          <c:h val="0.710988587568281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SummasGraf!$L$74</c:f>
              <c:strCache>
                <c:ptCount val="1"/>
                <c:pt idx="0">
                  <c:v>vidēji ES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SummasGraf!$M$73:$N$73</c:f>
              <c:strCache>
                <c:ptCount val="2"/>
                <c:pt idx="0">
                  <c:v>Lasījis sms, ziņas vai skatījies soc. tīklos braucot pie stūres</c:v>
                </c:pt>
                <c:pt idx="1">
                  <c:v>Runājis pa telefonu, turot to rokās, braucot pie stūres</c:v>
                </c:pt>
              </c:strCache>
            </c:strRef>
          </c:cat>
          <c:val>
            <c:numRef>
              <c:f>SummasGraf!$M$74:$N$74</c:f>
              <c:numCache>
                <c:formatCode>0.0%</c:formatCode>
                <c:ptCount val="2"/>
                <c:pt idx="0">
                  <c:v>0.254</c:v>
                </c:pt>
                <c:pt idx="1">
                  <c:v>0.246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4B-4AA6-86A9-1A3C8CE5544F}"/>
            </c:ext>
          </c:extLst>
        </c:ser>
        <c:ser>
          <c:idx val="1"/>
          <c:order val="1"/>
          <c:tx>
            <c:strRef>
              <c:f>SummasGraf!$L$75</c:f>
              <c:strCache>
                <c:ptCount val="1"/>
                <c:pt idx="0">
                  <c:v>LV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4B-4AA6-86A9-1A3C8CE554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SummasGraf!$M$73:$N$73</c:f>
              <c:strCache>
                <c:ptCount val="2"/>
                <c:pt idx="0">
                  <c:v>Lasījis sms, ziņas vai skatījies soc. tīklos braucot pie stūres</c:v>
                </c:pt>
                <c:pt idx="1">
                  <c:v>Runājis pa telefonu, turot to rokās, braucot pie stūres</c:v>
                </c:pt>
              </c:strCache>
            </c:strRef>
          </c:cat>
          <c:val>
            <c:numRef>
              <c:f>SummasGraf!$M$75:$N$75</c:f>
              <c:numCache>
                <c:formatCode>0.0%</c:formatCode>
                <c:ptCount val="2"/>
                <c:pt idx="0">
                  <c:v>0.31900000000000001</c:v>
                </c:pt>
                <c:pt idx="1">
                  <c:v>0.44500000000000001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4B-4AA6-86A9-1A3C8CE55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02791967"/>
        <c:axId val="1402783647"/>
      </c:barChart>
      <c:catAx>
        <c:axId val="14027919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1402783647"/>
        <c:crosses val="autoZero"/>
        <c:auto val="1"/>
        <c:lblAlgn val="ctr"/>
        <c:lblOffset val="100"/>
        <c:noMultiLvlLbl val="0"/>
      </c:catAx>
      <c:valAx>
        <c:axId val="1402783647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402791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397809330143896"/>
          <c:y val="0.81360401856571707"/>
          <c:w val="0.32445371459136729"/>
          <c:h val="0.10943440818620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lv-LV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021976088233852"/>
          <c:y val="0.12826928874679389"/>
          <c:w val="0.49154834255013052"/>
          <c:h val="0.585608892798689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SummasGraf!$L$83</c:f>
              <c:strCache>
                <c:ptCount val="1"/>
                <c:pt idx="0">
                  <c:v>vidēji ES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SummasGraf!$M$82:$N$82</c:f>
              <c:strCache>
                <c:ptCount val="2"/>
                <c:pt idx="0">
                  <c:v>Lasīt sms, ziņas vai skatīties soc. tīklos, braucot pie stūres</c:v>
                </c:pt>
                <c:pt idx="1">
                  <c:v>Runāt pa telefonu, turot to rokās, braucot pie stūres</c:v>
                </c:pt>
              </c:strCache>
            </c:strRef>
          </c:cat>
          <c:val>
            <c:numRef>
              <c:f>SummasGraf!$M$83:$N$83</c:f>
              <c:numCache>
                <c:formatCode>0.0%</c:formatCode>
                <c:ptCount val="2"/>
                <c:pt idx="0">
                  <c:v>4.7E-2</c:v>
                </c:pt>
                <c:pt idx="1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7F-452E-8A3B-835310D042E5}"/>
            </c:ext>
          </c:extLst>
        </c:ser>
        <c:ser>
          <c:idx val="1"/>
          <c:order val="1"/>
          <c:tx>
            <c:strRef>
              <c:f>SummasGraf!$L$84</c:f>
              <c:strCache>
                <c:ptCount val="1"/>
                <c:pt idx="0">
                  <c:v>LV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SummasGraf!$M$82:$N$82</c:f>
              <c:strCache>
                <c:ptCount val="2"/>
                <c:pt idx="0">
                  <c:v>Lasīt sms, ziņas vai skatīties soc. tīklos, braucot pie stūres</c:v>
                </c:pt>
                <c:pt idx="1">
                  <c:v>Runāt pa telefonu, turot to rokās, braucot pie stūres</c:v>
                </c:pt>
              </c:strCache>
            </c:strRef>
          </c:cat>
          <c:val>
            <c:numRef>
              <c:f>SummasGraf!$M$84:$N$84</c:f>
              <c:numCache>
                <c:formatCode>0.0%</c:formatCode>
                <c:ptCount val="2"/>
                <c:pt idx="0">
                  <c:v>3.2000000000000001E-2</c:v>
                </c:pt>
                <c:pt idx="1">
                  <c:v>6.8000000000000005E-2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7F-452E-8A3B-835310D04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59944671"/>
        <c:axId val="1159942591"/>
      </c:barChart>
      <c:catAx>
        <c:axId val="1159944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1159942591"/>
        <c:crosses val="autoZero"/>
        <c:auto val="1"/>
        <c:lblAlgn val="ctr"/>
        <c:lblOffset val="100"/>
        <c:noMultiLvlLbl val="0"/>
      </c:catAx>
      <c:valAx>
        <c:axId val="1159942591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159944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398905369077372"/>
          <c:y val="0.8143915966698152"/>
          <c:w val="0.3842168769329754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lv-LV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SummasGraf!$B$1</c:f>
              <c:strCache>
                <c:ptCount val="1"/>
                <c:pt idx="0">
                  <c:v>Lieto ķiveres</c:v>
                </c:pt>
              </c:strCache>
            </c:strRef>
          </c:tx>
          <c:spPr>
            <a:solidFill>
              <a:srgbClr val="3651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SummasGraf!$A$69:$A$77</c:f>
              <c:strCache>
                <c:ptCount val="4"/>
                <c:pt idx="0">
                  <c:v>Vieglie</c:v>
                </c:pt>
                <c:pt idx="1">
                  <c:v>Kravas virs 3.5 t</c:v>
                </c:pt>
                <c:pt idx="2">
                  <c:v>Autobusi</c:v>
                </c:pt>
                <c:pt idx="3">
                  <c:v>Brīvdienās</c:v>
                </c:pt>
              </c:strCache>
            </c:strRef>
          </c:cat>
          <c:val>
            <c:numRef>
              <c:f>SummasGraf!$B$69:$B$77</c:f>
              <c:numCache>
                <c:formatCode>0.0%</c:formatCode>
                <c:ptCount val="4"/>
                <c:pt idx="0">
                  <c:v>0.96427070197562004</c:v>
                </c:pt>
                <c:pt idx="1">
                  <c:v>0.91732002851033501</c:v>
                </c:pt>
                <c:pt idx="2">
                  <c:v>0.98039215686274506</c:v>
                </c:pt>
                <c:pt idx="3">
                  <c:v>0.9792511328404484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9-44C9-AB39-21E354848F22}"/>
            </c:ext>
          </c:extLst>
        </c:ser>
        <c:ser>
          <c:idx val="1"/>
          <c:order val="1"/>
          <c:tx>
            <c:strRef>
              <c:f>SummasGraf!$C$1</c:f>
              <c:strCache>
                <c:ptCount val="1"/>
                <c:pt idx="0">
                  <c:v>Nelieto</c:v>
                </c:pt>
              </c:strCache>
            </c:strRef>
          </c:tx>
          <c:spPr>
            <a:solidFill>
              <a:srgbClr val="FFD1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447287968896106E-17"/>
                  <c:y val="-3.12836545614524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39-44C9-AB39-21E354848F22}"/>
                </c:ext>
              </c:extLst>
            </c:dLbl>
            <c:dLbl>
              <c:idx val="2"/>
              <c:layout>
                <c:manualLayout>
                  <c:x val="0"/>
                  <c:y val="-1.87701927368714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39-44C9-AB39-21E354848F22}"/>
                </c:ext>
              </c:extLst>
            </c:dLbl>
            <c:dLbl>
              <c:idx val="3"/>
              <c:layout>
                <c:manualLayout>
                  <c:x val="0"/>
                  <c:y val="-1.877019273687145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39-44C9-AB39-21E354848F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1E382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SummasGraf!$A$69:$A$77</c:f>
              <c:strCache>
                <c:ptCount val="4"/>
                <c:pt idx="0">
                  <c:v>Vieglie</c:v>
                </c:pt>
                <c:pt idx="1">
                  <c:v>Kravas virs 3.5 t</c:v>
                </c:pt>
                <c:pt idx="2">
                  <c:v>Autobusi</c:v>
                </c:pt>
                <c:pt idx="3">
                  <c:v>Brīvdienās</c:v>
                </c:pt>
              </c:strCache>
            </c:strRef>
          </c:cat>
          <c:val>
            <c:numRef>
              <c:f>SummasGraf!$C$69:$C$77</c:f>
              <c:numCache>
                <c:formatCode>0.0%</c:formatCode>
                <c:ptCount val="4"/>
                <c:pt idx="0">
                  <c:v>3.5729298024379991E-2</c:v>
                </c:pt>
                <c:pt idx="1">
                  <c:v>8.2679971489665008E-2</c:v>
                </c:pt>
                <c:pt idx="2">
                  <c:v>1.9607843137254902E-2</c:v>
                </c:pt>
                <c:pt idx="3">
                  <c:v>2.0748867159551633E-2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39-44C9-AB39-21E354848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33217183"/>
        <c:axId val="1790745391"/>
      </c:barChart>
      <c:catAx>
        <c:axId val="1933217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1E382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1790745391"/>
        <c:crosses val="autoZero"/>
        <c:auto val="1"/>
        <c:lblAlgn val="ctr"/>
        <c:lblOffset val="100"/>
        <c:noMultiLvlLbl val="0"/>
      </c:catAx>
      <c:valAx>
        <c:axId val="1790745391"/>
        <c:scaling>
          <c:orientation val="minMax"/>
          <c:max val="1"/>
          <c:min val="0.30000000000000004"/>
        </c:scaling>
        <c:delete val="1"/>
        <c:axPos val="l"/>
        <c:numFmt formatCode="0%" sourceLinked="0"/>
        <c:majorTickMark val="out"/>
        <c:minorTickMark val="none"/>
        <c:tickLblPos val="nextTo"/>
        <c:crossAx val="1933217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 b="1">
          <a:solidFill>
            <a:srgbClr val="1E3829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lv-LV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294226194975813"/>
          <c:y val="7.7122710126261526E-2"/>
          <c:w val="0.47787719441766452"/>
          <c:h val="0.75031398383238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SummasGraf!$Y$18</c:f>
              <c:strCache>
                <c:ptCount val="1"/>
                <c:pt idx="0">
                  <c:v>vidēji ES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SummasGraf!$Z$17:$AA$17</c:f>
              <c:strCache>
                <c:ptCount val="2"/>
                <c:pt idx="0">
                  <c:v>Ātruma pārsniegšana ārpus apdzīvotām vietām</c:v>
                </c:pt>
                <c:pt idx="1">
                  <c:v>Ātruma pārsniegšana apdzīvotās vietās</c:v>
                </c:pt>
              </c:strCache>
            </c:strRef>
          </c:cat>
          <c:val>
            <c:numRef>
              <c:f>SummasGraf!$Z$18:$AA$18</c:f>
              <c:numCache>
                <c:formatCode>0.0%</c:formatCode>
                <c:ptCount val="2"/>
                <c:pt idx="0">
                  <c:v>9.5000000000000001E-2</c:v>
                </c:pt>
                <c:pt idx="1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11-4087-9053-E14384F84C1D}"/>
            </c:ext>
          </c:extLst>
        </c:ser>
        <c:ser>
          <c:idx val="1"/>
          <c:order val="1"/>
          <c:tx>
            <c:strRef>
              <c:f>SummasGraf!$Y$19</c:f>
              <c:strCache>
                <c:ptCount val="1"/>
                <c:pt idx="0">
                  <c:v>LV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SummasGraf!$Z$17:$AA$17</c:f>
              <c:strCache>
                <c:ptCount val="2"/>
                <c:pt idx="0">
                  <c:v>Ātruma pārsniegšana ārpus apdzīvotām vietām</c:v>
                </c:pt>
                <c:pt idx="1">
                  <c:v>Ātruma pārsniegšana apdzīvotās vietās</c:v>
                </c:pt>
              </c:strCache>
            </c:strRef>
          </c:cat>
          <c:val>
            <c:numRef>
              <c:f>SummasGraf!$Z$19:$AA$19</c:f>
              <c:numCache>
                <c:formatCode>0%</c:formatCode>
                <c:ptCount val="2"/>
                <c:pt idx="0">
                  <c:v>0.17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11-4087-9053-E14384F84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07392927"/>
        <c:axId val="807392511"/>
      </c:barChart>
      <c:catAx>
        <c:axId val="8073929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807392511"/>
        <c:crosses val="autoZero"/>
        <c:auto val="1"/>
        <c:lblAlgn val="ctr"/>
        <c:lblOffset val="100"/>
        <c:noMultiLvlLbl val="0"/>
      </c:catAx>
      <c:valAx>
        <c:axId val="807392511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807392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lv-LV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SummasGraf!$Y$40</c:f>
              <c:strCache>
                <c:ptCount val="1"/>
                <c:pt idx="0">
                  <c:v>vidēji ES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SummasGraf!$Z$39:$AA$39</c:f>
              <c:strCache>
                <c:ptCount val="2"/>
                <c:pt idx="0">
                  <c:v>Ātruma pārsniegšana ārpus apdzīvotām vietām</c:v>
                </c:pt>
                <c:pt idx="1">
                  <c:v>Ātruma pārsniegšana apdzīvotās vietās</c:v>
                </c:pt>
              </c:strCache>
            </c:strRef>
          </c:cat>
          <c:val>
            <c:numRef>
              <c:f>SummasGraf!$Z$40:$AA$40</c:f>
              <c:numCache>
                <c:formatCode>0.0%</c:formatCode>
                <c:ptCount val="2"/>
                <c:pt idx="0">
                  <c:v>0.52800000000000002</c:v>
                </c:pt>
                <c:pt idx="1">
                  <c:v>0.47299999999999998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57-4EB9-A4E0-59B3985267CE}"/>
            </c:ext>
          </c:extLst>
        </c:ser>
        <c:ser>
          <c:idx val="1"/>
          <c:order val="1"/>
          <c:tx>
            <c:strRef>
              <c:f>SummasGraf!$Y$41</c:f>
              <c:strCache>
                <c:ptCount val="1"/>
                <c:pt idx="0">
                  <c:v>LV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SummasGraf!$Z$39:$AA$39</c:f>
              <c:strCache>
                <c:ptCount val="2"/>
                <c:pt idx="0">
                  <c:v>Ātruma pārsniegšana ārpus apdzīvotām vietām</c:v>
                </c:pt>
                <c:pt idx="1">
                  <c:v>Ātruma pārsniegšana apdzīvotās vietās</c:v>
                </c:pt>
              </c:strCache>
            </c:strRef>
          </c:cat>
          <c:val>
            <c:numRef>
              <c:f>SummasGraf!$Z$41:$AA$41</c:f>
              <c:numCache>
                <c:formatCode>0.0%</c:formatCode>
                <c:ptCount val="2"/>
                <c:pt idx="0">
                  <c:v>0.77300000000000002</c:v>
                </c:pt>
                <c:pt idx="1">
                  <c:v>0.66200000000000003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57-4EB9-A4E0-59B398526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96141568"/>
        <c:axId val="296139072"/>
      </c:barChart>
      <c:catAx>
        <c:axId val="296141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296139072"/>
        <c:crosses val="autoZero"/>
        <c:auto val="1"/>
        <c:lblAlgn val="ctr"/>
        <c:lblOffset val="100"/>
        <c:noMultiLvlLbl val="0"/>
      </c:catAx>
      <c:valAx>
        <c:axId val="29613907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29614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72149055630085"/>
          <c:y val="0.16076659240547514"/>
          <c:w val="0.70411283777954903"/>
          <c:h val="0.601233669692847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SummasGraf!$B$1</c:f>
              <c:strCache>
                <c:ptCount val="1"/>
                <c:pt idx="0">
                  <c:v>Lieto ķiveres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F7E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SummasGraf!$A$113:$A$120</c:f>
              <c:strCache>
                <c:ptCount val="2"/>
                <c:pt idx="0">
                  <c:v>Komerctransports</c:v>
                </c:pt>
                <c:pt idx="1">
                  <c:v>Autobusu vadītāji</c:v>
                </c:pt>
              </c:strCache>
              <c:extLst/>
            </c:strRef>
          </c:cat>
          <c:val>
            <c:numRef>
              <c:f>SummasGraf!$B$113:$B$120</c:f>
              <c:numCache>
                <c:formatCode>0.0%</c:formatCode>
                <c:ptCount val="2"/>
                <c:pt idx="0">
                  <c:v>0.73284001020668543</c:v>
                </c:pt>
                <c:pt idx="1">
                  <c:v>0.59872611464968151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10D-4EEF-87E6-A0DB4E0E1A3E}"/>
            </c:ext>
          </c:extLst>
        </c:ser>
        <c:ser>
          <c:idx val="1"/>
          <c:order val="1"/>
          <c:tx>
            <c:strRef>
              <c:f>SummasGraf!$C$1</c:f>
              <c:strCache>
                <c:ptCount val="1"/>
                <c:pt idx="0">
                  <c:v>Nelieto</c:v>
                </c:pt>
              </c:strCache>
            </c:strRef>
          </c:tx>
          <c:spPr>
            <a:solidFill>
              <a:srgbClr val="FFD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1E382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SummasGraf!$A$113:$A$120</c:f>
              <c:strCache>
                <c:ptCount val="2"/>
                <c:pt idx="0">
                  <c:v>Komerctransports</c:v>
                </c:pt>
                <c:pt idx="1">
                  <c:v>Autobusu vadītāji</c:v>
                </c:pt>
              </c:strCache>
              <c:extLst/>
            </c:strRef>
          </c:cat>
          <c:val>
            <c:numRef>
              <c:f>SummasGraf!$C$113:$C$120</c:f>
              <c:numCache>
                <c:formatCode>0.0%</c:formatCode>
                <c:ptCount val="2"/>
                <c:pt idx="0">
                  <c:v>0.26715998979331457</c:v>
                </c:pt>
                <c:pt idx="1">
                  <c:v>0.40127388535031849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10D-4EEF-87E6-A0DB4E0E1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7"/>
        <c:overlap val="100"/>
        <c:axId val="1933217183"/>
        <c:axId val="1790745391"/>
      </c:barChart>
      <c:catAx>
        <c:axId val="1933217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1E382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1790745391"/>
        <c:crosses val="autoZero"/>
        <c:auto val="1"/>
        <c:lblAlgn val="ctr"/>
        <c:lblOffset val="100"/>
        <c:noMultiLvlLbl val="0"/>
      </c:catAx>
      <c:valAx>
        <c:axId val="1790745391"/>
        <c:scaling>
          <c:orientation val="minMax"/>
          <c:max val="1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1933217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 b="1">
          <a:solidFill>
            <a:srgbClr val="1E3829"/>
          </a:solidFill>
        </a:defRPr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SummasGraf!$T$127</c:f>
              <c:strCache>
                <c:ptCount val="1"/>
                <c:pt idx="0">
                  <c:v>vidēji ES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425114061306845E-2"/>
                  <c:y val="-6.57742431171397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A1-4DD6-81EE-7A4087C99A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SummasGraf!$U$126:$V$126</c:f>
              <c:strCache>
                <c:ptCount val="2"/>
                <c:pt idx="0">
                  <c:v>Bez jostas priekšā</c:v>
                </c:pt>
                <c:pt idx="1">
                  <c:v>Bez jostas aizmugurē</c:v>
                </c:pt>
              </c:strCache>
            </c:strRef>
          </c:cat>
          <c:val>
            <c:numRef>
              <c:f>SummasGraf!$U$127:$V$127</c:f>
              <c:numCache>
                <c:formatCode>0.0%</c:formatCode>
                <c:ptCount val="2"/>
                <c:pt idx="0">
                  <c:v>0.17299999999999999</c:v>
                </c:pt>
                <c:pt idx="1">
                  <c:v>0.33700000000000002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A1-4DD6-81EE-7A4087C99A13}"/>
            </c:ext>
          </c:extLst>
        </c:ser>
        <c:ser>
          <c:idx val="1"/>
          <c:order val="1"/>
          <c:tx>
            <c:strRef>
              <c:f>SummasGraf!$T$128</c:f>
              <c:strCache>
                <c:ptCount val="1"/>
                <c:pt idx="0">
                  <c:v>LV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SummasGraf!$U$126:$V$126</c:f>
              <c:strCache>
                <c:ptCount val="2"/>
                <c:pt idx="0">
                  <c:v>Bez jostas priekšā</c:v>
                </c:pt>
                <c:pt idx="1">
                  <c:v>Bez jostas aizmugurē</c:v>
                </c:pt>
              </c:strCache>
            </c:strRef>
          </c:cat>
          <c:val>
            <c:numRef>
              <c:f>SummasGraf!$U$128:$V$128</c:f>
              <c:numCache>
                <c:formatCode>0.0%</c:formatCode>
                <c:ptCount val="2"/>
                <c:pt idx="0">
                  <c:v>0.192</c:v>
                </c:pt>
                <c:pt idx="1">
                  <c:v>0.49299999999999999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A1-4DD6-81EE-7A4087C99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3578112"/>
        <c:axId val="923578528"/>
      </c:barChart>
      <c:catAx>
        <c:axId val="92357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923578528"/>
        <c:crosses val="autoZero"/>
        <c:auto val="1"/>
        <c:lblAlgn val="ctr"/>
        <c:lblOffset val="100"/>
        <c:noMultiLvlLbl val="0"/>
      </c:catAx>
      <c:valAx>
        <c:axId val="9235785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92357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18981481481481483"/>
          <c:w val="0.81944444444444442"/>
          <c:h val="0.7027857976086321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C1-44A8-9C0C-33C9B001489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7B2-4B0A-AAE1-16991608D0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[Grafiki_Anete.xlsx]SummasGraf!$Y$127:$Y$128</c:f>
              <c:strCache>
                <c:ptCount val="2"/>
                <c:pt idx="0">
                  <c:v>vidēji ES</c:v>
                </c:pt>
                <c:pt idx="1">
                  <c:v>LV</c:v>
                </c:pt>
              </c:strCache>
            </c:strRef>
          </c:cat>
          <c:val>
            <c:numRef>
              <c:f>[Grafiki_Anete.xlsx]SummasGraf!$Z$127:$Z$128</c:f>
              <c:numCache>
                <c:formatCode>0.0%</c:formatCode>
                <c:ptCount val="2"/>
                <c:pt idx="0">
                  <c:v>6.2E-2</c:v>
                </c:pt>
                <c:pt idx="1">
                  <c:v>4.9000000000000002E-2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C1-44A8-9C0C-33C9B0014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007624304"/>
        <c:axId val="1007620560"/>
      </c:barChart>
      <c:catAx>
        <c:axId val="1007624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1007620560"/>
        <c:crosses val="autoZero"/>
        <c:auto val="1"/>
        <c:lblAlgn val="ctr"/>
        <c:lblOffset val="100"/>
        <c:noMultiLvlLbl val="0"/>
      </c:catAx>
      <c:valAx>
        <c:axId val="100762056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00762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278652951423662"/>
          <c:y val="7.584501773698446E-2"/>
          <c:w val="0.45712497652568629"/>
          <c:h val="0.73858714359085165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33217183"/>
        <c:axId val="1790745391"/>
      </c:barChart>
      <c:catAx>
        <c:axId val="1933217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1E382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1790745391"/>
        <c:crosses val="autoZero"/>
        <c:auto val="1"/>
        <c:lblAlgn val="ctr"/>
        <c:lblOffset val="100"/>
        <c:noMultiLvlLbl val="0"/>
      </c:catAx>
      <c:valAx>
        <c:axId val="1790745391"/>
        <c:scaling>
          <c:orientation val="minMax"/>
          <c:max val="1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1933217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 b="1">
          <a:solidFill>
            <a:srgbClr val="1E3829"/>
          </a:solidFill>
        </a:defRPr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SummasGraf!$B$1</c:f>
              <c:strCache>
                <c:ptCount val="1"/>
                <c:pt idx="0">
                  <c:v>Lieto ķiveres</c:v>
                </c:pt>
              </c:strCache>
            </c:strRef>
          </c:tx>
          <c:spPr>
            <a:solidFill>
              <a:srgbClr val="3651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F7E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SummasGraf!$A$158:$A$163</c:f>
              <c:strCache>
                <c:ptCount val="1"/>
                <c:pt idx="0">
                  <c:v>Visi piesprādzēti</c:v>
                </c:pt>
              </c:strCache>
            </c:strRef>
          </c:cat>
          <c:val>
            <c:numRef>
              <c:f>SummasGraf!$B$158:$B$163</c:f>
              <c:numCache>
                <c:formatCode>0.0%</c:formatCode>
                <c:ptCount val="1"/>
                <c:pt idx="0">
                  <c:v>0.76184971098265897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79-4D62-9381-75DC4A9A4025}"/>
            </c:ext>
          </c:extLst>
        </c:ser>
        <c:ser>
          <c:idx val="1"/>
          <c:order val="1"/>
          <c:tx>
            <c:strRef>
              <c:f>SummasGraf!$C$1</c:f>
              <c:strCache>
                <c:ptCount val="1"/>
                <c:pt idx="0">
                  <c:v>Nelieto</c:v>
                </c:pt>
              </c:strCache>
            </c:strRef>
          </c:tx>
          <c:spPr>
            <a:solidFill>
              <a:srgbClr val="FFD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1E382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SummasGraf!$A$158:$A$163</c:f>
              <c:strCache>
                <c:ptCount val="1"/>
                <c:pt idx="0">
                  <c:v>Visi piesprādzēti</c:v>
                </c:pt>
              </c:strCache>
            </c:strRef>
          </c:cat>
          <c:val>
            <c:numRef>
              <c:f>SummasGraf!$C$158:$C$163</c:f>
              <c:numCache>
                <c:formatCode>0.0%</c:formatCode>
                <c:ptCount val="1"/>
                <c:pt idx="0">
                  <c:v>0.23815028901734103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79-4D62-9381-75DC4A9A4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3"/>
        <c:overlap val="100"/>
        <c:axId val="1933217183"/>
        <c:axId val="1790745391"/>
      </c:barChart>
      <c:catAx>
        <c:axId val="1933217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1E382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1790745391"/>
        <c:crosses val="autoZero"/>
        <c:auto val="1"/>
        <c:lblAlgn val="ctr"/>
        <c:lblOffset val="100"/>
        <c:noMultiLvlLbl val="0"/>
      </c:catAx>
      <c:valAx>
        <c:axId val="1790745391"/>
        <c:scaling>
          <c:orientation val="minMax"/>
          <c:max val="1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1933217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 b="1">
          <a:solidFill>
            <a:srgbClr val="1E3829"/>
          </a:solidFill>
        </a:defRPr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2F-4338-9143-657EC31753B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12F-4338-9143-657EC31753BE}"/>
              </c:ext>
            </c:extLst>
          </c:dPt>
          <c:dLbls>
            <c:dLbl>
              <c:idx val="1"/>
              <c:layout>
                <c:manualLayout>
                  <c:x val="-1.8700452924622889E-16"/>
                  <c:y val="-4.06880982100064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2F-4338-9143-657EC31753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SummasGraf!$T$173:$T$174</c:f>
              <c:strCache>
                <c:ptCount val="2"/>
                <c:pt idx="0">
                  <c:v>vidēji ES</c:v>
                </c:pt>
                <c:pt idx="1">
                  <c:v>LV</c:v>
                </c:pt>
              </c:strCache>
            </c:strRef>
          </c:cat>
          <c:val>
            <c:numRef>
              <c:f>SummasGraf!$U$173:$U$174</c:f>
              <c:numCache>
                <c:formatCode>0.0%</c:formatCode>
                <c:ptCount val="2"/>
                <c:pt idx="0" formatCode="0%">
                  <c:v>0.23</c:v>
                </c:pt>
                <c:pt idx="1">
                  <c:v>0.251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2F-4338-9143-657EC3175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"/>
        <c:overlap val="-40"/>
        <c:axId val="1158515599"/>
        <c:axId val="1158516015"/>
      </c:barChart>
      <c:catAx>
        <c:axId val="1158515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1158516015"/>
        <c:crosses val="autoZero"/>
        <c:auto val="1"/>
        <c:lblAlgn val="ctr"/>
        <c:lblOffset val="100"/>
        <c:noMultiLvlLbl val="0"/>
      </c:catAx>
      <c:valAx>
        <c:axId val="115851601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8515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18957174607267"/>
          <c:y val="0.1379817137190566"/>
          <c:w val="0.63489690943151245"/>
          <c:h val="0.72403657256188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D9D-4CD7-97C1-4FA60CA014B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9D-4CD7-97C1-4FA60CA014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SummasGraf!$T$189:$T$190</c:f>
              <c:strCache>
                <c:ptCount val="2"/>
                <c:pt idx="0">
                  <c:v>vidēji ES</c:v>
                </c:pt>
                <c:pt idx="1">
                  <c:v>LV</c:v>
                </c:pt>
              </c:strCache>
            </c:strRef>
          </c:cat>
          <c:val>
            <c:numRef>
              <c:f>SummasGraf!$U$189:$U$190</c:f>
              <c:numCache>
                <c:formatCode>0.0%</c:formatCode>
                <c:ptCount val="2"/>
                <c:pt idx="0">
                  <c:v>4.4999999999999998E-2</c:v>
                </c:pt>
                <c:pt idx="1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9D-4CD7-97C1-4FA60CA01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1346771855"/>
        <c:axId val="1346775183"/>
      </c:barChart>
      <c:catAx>
        <c:axId val="1346771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1346775183"/>
        <c:crosses val="autoZero"/>
        <c:auto val="1"/>
        <c:lblAlgn val="ctr"/>
        <c:lblOffset val="100"/>
        <c:noMultiLvlLbl val="0"/>
      </c:catAx>
      <c:valAx>
        <c:axId val="1346775183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346771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SummasGraf!$B$1</c:f>
              <c:strCache>
                <c:ptCount val="1"/>
                <c:pt idx="0">
                  <c:v>Lieto ķiveres</c:v>
                </c:pt>
              </c:strCache>
            </c:strRef>
          </c:tx>
          <c:spPr>
            <a:solidFill>
              <a:srgbClr val="3651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FFF7E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SummasGraf!$A$2:$A$9</c:f>
              <c:strCache>
                <c:ptCount val="3"/>
                <c:pt idx="0">
                  <c:v>Apdzīvotās vietās</c:v>
                </c:pt>
                <c:pt idx="1">
                  <c:v>Ārpus apdzīvotām vietām</c:v>
                </c:pt>
                <c:pt idx="2">
                  <c:v>Bērni</c:v>
                </c:pt>
              </c:strCache>
            </c:strRef>
          </c:cat>
          <c:val>
            <c:numRef>
              <c:f>SummasGraf!$B$2:$B$9</c:f>
              <c:numCache>
                <c:formatCode>0%</c:formatCode>
                <c:ptCount val="3"/>
                <c:pt idx="0">
                  <c:v>0.19595709570957096</c:v>
                </c:pt>
                <c:pt idx="1">
                  <c:v>0.31098901098901099</c:v>
                </c:pt>
                <c:pt idx="2">
                  <c:v>0.45578231292517007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75-402C-8A6F-FDFAD0FF216F}"/>
            </c:ext>
          </c:extLst>
        </c:ser>
        <c:ser>
          <c:idx val="1"/>
          <c:order val="1"/>
          <c:tx>
            <c:strRef>
              <c:f>SummasGraf!$C$1</c:f>
              <c:strCache>
                <c:ptCount val="1"/>
                <c:pt idx="0">
                  <c:v>Nelieto</c:v>
                </c:pt>
              </c:strCache>
            </c:strRef>
          </c:tx>
          <c:spPr>
            <a:solidFill>
              <a:srgbClr val="FFD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1E382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SummasGraf!$A$2:$A$9</c:f>
              <c:strCache>
                <c:ptCount val="3"/>
                <c:pt idx="0">
                  <c:v>Apdzīvotās vietās</c:v>
                </c:pt>
                <c:pt idx="1">
                  <c:v>Ārpus apdzīvotām vietām</c:v>
                </c:pt>
                <c:pt idx="2">
                  <c:v>Bērni</c:v>
                </c:pt>
              </c:strCache>
            </c:strRef>
          </c:cat>
          <c:val>
            <c:numRef>
              <c:f>SummasGraf!$C$2:$C$9</c:f>
              <c:numCache>
                <c:formatCode>0%</c:formatCode>
                <c:ptCount val="3"/>
                <c:pt idx="0">
                  <c:v>0.80404290429042902</c:v>
                </c:pt>
                <c:pt idx="1">
                  <c:v>0.68901098901098901</c:v>
                </c:pt>
                <c:pt idx="2">
                  <c:v>0.54421768707482987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75-402C-8A6F-FDFAD0FF2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33217183"/>
        <c:axId val="1790745391"/>
      </c:barChart>
      <c:catAx>
        <c:axId val="1933217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1E3829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90745391"/>
        <c:crosses val="autoZero"/>
        <c:auto val="1"/>
        <c:lblAlgn val="ctr"/>
        <c:lblOffset val="100"/>
        <c:noMultiLvlLbl val="0"/>
      </c:catAx>
      <c:valAx>
        <c:axId val="1790745391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933217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 b="1">
          <a:solidFill>
            <a:srgbClr val="1E3829"/>
          </a:solidFill>
        </a:defRPr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67587-C8B4-E54E-9868-87EDDE184CE7}" type="datetimeFigureOut">
              <a:rPr lang="en-LV" smtClean="0"/>
              <a:t>03/05/2024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B251A-E77B-BA40-A636-2DD1FEE13B2E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12750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3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645281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12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991197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13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86285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14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641462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15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715300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16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114147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17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660911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18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771700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4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192757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5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792083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6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316081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7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164090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8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753887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9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164851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10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44497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11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7126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nual Input 10">
            <a:extLst>
              <a:ext uri="{FF2B5EF4-FFF2-40B4-BE49-F238E27FC236}">
                <a16:creationId xmlns:a16="http://schemas.microsoft.com/office/drawing/2014/main" id="{D7ED1C68-6AEE-0738-44A7-FDF40E04CA06}"/>
              </a:ext>
            </a:extLst>
          </p:cNvPr>
          <p:cNvSpPr/>
          <p:nvPr userDrawn="1"/>
        </p:nvSpPr>
        <p:spPr>
          <a:xfrm rot="16200000" flipV="1">
            <a:off x="4810137" y="1105104"/>
            <a:ext cx="6861430" cy="46584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25586"/>
              <a:gd name="connsiteX1" fmla="*/ 10000 w 10000"/>
              <a:gd name="connsiteY1" fmla="*/ 0 h 25586"/>
              <a:gd name="connsiteX2" fmla="*/ 10000 w 10000"/>
              <a:gd name="connsiteY2" fmla="*/ 14842 h 25586"/>
              <a:gd name="connsiteX3" fmla="*/ 10 w 10000"/>
              <a:gd name="connsiteY3" fmla="*/ 25586 h 25586"/>
              <a:gd name="connsiteX4" fmla="*/ 0 w 10000"/>
              <a:gd name="connsiteY4" fmla="*/ 6085 h 25586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10 w 10000"/>
              <a:gd name="connsiteY3" fmla="*/ 25586 h 25624"/>
              <a:gd name="connsiteX4" fmla="*/ 0 w 10000"/>
              <a:gd name="connsiteY4" fmla="*/ 6085 h 25624"/>
              <a:gd name="connsiteX0" fmla="*/ 5 w 10005"/>
              <a:gd name="connsiteY0" fmla="*/ 6085 h 25624"/>
              <a:gd name="connsiteX1" fmla="*/ 10005 w 10005"/>
              <a:gd name="connsiteY1" fmla="*/ 0 h 25624"/>
              <a:gd name="connsiteX2" fmla="*/ 10005 w 10005"/>
              <a:gd name="connsiteY2" fmla="*/ 25624 h 25624"/>
              <a:gd name="connsiteX3" fmla="*/ 0 w 10005"/>
              <a:gd name="connsiteY3" fmla="*/ 25558 h 25624"/>
              <a:gd name="connsiteX4" fmla="*/ 5 w 10005"/>
              <a:gd name="connsiteY4" fmla="*/ 6085 h 2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5" h="25624">
                <a:moveTo>
                  <a:pt x="5" y="6085"/>
                </a:moveTo>
                <a:lnTo>
                  <a:pt x="10005" y="0"/>
                </a:lnTo>
                <a:lnTo>
                  <a:pt x="10005" y="25624"/>
                </a:lnTo>
                <a:lnTo>
                  <a:pt x="0" y="25558"/>
                </a:lnTo>
                <a:cubicBezTo>
                  <a:pt x="-3" y="19058"/>
                  <a:pt x="8" y="12585"/>
                  <a:pt x="5" y="60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Manual Input 10">
            <a:extLst>
              <a:ext uri="{FF2B5EF4-FFF2-40B4-BE49-F238E27FC236}">
                <a16:creationId xmlns:a16="http://schemas.microsoft.com/office/drawing/2014/main" id="{55779186-4E78-D549-A43A-28E28B76AA10}"/>
              </a:ext>
            </a:extLst>
          </p:cNvPr>
          <p:cNvSpPr/>
          <p:nvPr userDrawn="1"/>
        </p:nvSpPr>
        <p:spPr>
          <a:xfrm rot="16200000" flipV="1">
            <a:off x="876204" y="-876204"/>
            <a:ext cx="6873774" cy="862618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47409"/>
              <a:gd name="connsiteX1" fmla="*/ 10000 w 10000"/>
              <a:gd name="connsiteY1" fmla="*/ 0 h 47409"/>
              <a:gd name="connsiteX2" fmla="*/ 10000 w 10000"/>
              <a:gd name="connsiteY2" fmla="*/ 47409 h 47409"/>
              <a:gd name="connsiteX3" fmla="*/ 0 w 10000"/>
              <a:gd name="connsiteY3" fmla="*/ 14842 h 47409"/>
              <a:gd name="connsiteX4" fmla="*/ 0 w 10000"/>
              <a:gd name="connsiteY4" fmla="*/ 6085 h 47409"/>
              <a:gd name="connsiteX0" fmla="*/ 0 w 10000"/>
              <a:gd name="connsiteY0" fmla="*/ 6085 h 47464"/>
              <a:gd name="connsiteX1" fmla="*/ 10000 w 10000"/>
              <a:gd name="connsiteY1" fmla="*/ 0 h 47464"/>
              <a:gd name="connsiteX2" fmla="*/ 10000 w 10000"/>
              <a:gd name="connsiteY2" fmla="*/ 47409 h 47464"/>
              <a:gd name="connsiteX3" fmla="*/ 0 w 10000"/>
              <a:gd name="connsiteY3" fmla="*/ 47464 h 47464"/>
              <a:gd name="connsiteX4" fmla="*/ 0 w 10000"/>
              <a:gd name="connsiteY4" fmla="*/ 6085 h 47464"/>
              <a:gd name="connsiteX0" fmla="*/ 0 w 10000"/>
              <a:gd name="connsiteY0" fmla="*/ 6085 h 47466"/>
              <a:gd name="connsiteX1" fmla="*/ 10000 w 10000"/>
              <a:gd name="connsiteY1" fmla="*/ 0 h 47466"/>
              <a:gd name="connsiteX2" fmla="*/ 10000 w 10000"/>
              <a:gd name="connsiteY2" fmla="*/ 47466 h 47466"/>
              <a:gd name="connsiteX3" fmla="*/ 0 w 10000"/>
              <a:gd name="connsiteY3" fmla="*/ 47464 h 47466"/>
              <a:gd name="connsiteX4" fmla="*/ 0 w 10000"/>
              <a:gd name="connsiteY4" fmla="*/ 6085 h 47466"/>
              <a:gd name="connsiteX0" fmla="*/ 23 w 10023"/>
              <a:gd name="connsiteY0" fmla="*/ 6085 h 47466"/>
              <a:gd name="connsiteX1" fmla="*/ 10023 w 10023"/>
              <a:gd name="connsiteY1" fmla="*/ 0 h 47466"/>
              <a:gd name="connsiteX2" fmla="*/ 10023 w 10023"/>
              <a:gd name="connsiteY2" fmla="*/ 47466 h 47466"/>
              <a:gd name="connsiteX3" fmla="*/ 0 w 10023"/>
              <a:gd name="connsiteY3" fmla="*/ 47464 h 47466"/>
              <a:gd name="connsiteX4" fmla="*/ 23 w 10023"/>
              <a:gd name="connsiteY4" fmla="*/ 6085 h 4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3" h="47466">
                <a:moveTo>
                  <a:pt x="23" y="6085"/>
                </a:moveTo>
                <a:lnTo>
                  <a:pt x="10023" y="0"/>
                </a:lnTo>
                <a:lnTo>
                  <a:pt x="10023" y="47466"/>
                </a:lnTo>
                <a:lnTo>
                  <a:pt x="0" y="47464"/>
                </a:lnTo>
                <a:cubicBezTo>
                  <a:pt x="8" y="33671"/>
                  <a:pt x="15" y="19878"/>
                  <a:pt x="23" y="6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751A3-30F8-EFAF-E053-82EA110C12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47502" y="3983869"/>
            <a:ext cx="7266708" cy="154608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in one or two lines</a:t>
            </a:r>
            <a:endParaRPr lang="en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49229-583B-65E9-BA16-C737026A996B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47502" y="5564080"/>
            <a:ext cx="7125393" cy="78048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Presentation subtitle</a:t>
            </a:r>
            <a:endParaRPr lang="en-LV" dirty="0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D3BDFC2-1CA1-005C-C337-175ED86E4B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34" y="231928"/>
            <a:ext cx="2070337" cy="1142999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41783E0-94E0-F483-A9F2-1C0BFAC77C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222" y="3608695"/>
            <a:ext cx="7265988" cy="365310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Small description or date</a:t>
            </a:r>
          </a:p>
        </p:txBody>
      </p:sp>
    </p:spTree>
    <p:extLst>
      <p:ext uri="{BB962C8B-B14F-4D97-AF65-F5344CB8AC3E}">
        <p14:creationId xmlns:p14="http://schemas.microsoft.com/office/powerpoint/2010/main" val="1594228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51A3-30F8-EFAF-E053-82EA110C12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7502" y="3983868"/>
            <a:ext cx="7266708" cy="1546086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 dirty="0"/>
              <a:t>Presentation title in one or two lines</a:t>
            </a:r>
            <a:endParaRPr lang="en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49229-583B-65E9-BA16-C737026A99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7502" y="5564080"/>
            <a:ext cx="7125393" cy="78048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Presentation subtitle</a:t>
            </a:r>
            <a:endParaRPr lang="en-LV" dirty="0"/>
          </a:p>
        </p:txBody>
      </p:sp>
      <p:sp>
        <p:nvSpPr>
          <p:cNvPr id="12" name="Manual Input 10">
            <a:extLst>
              <a:ext uri="{FF2B5EF4-FFF2-40B4-BE49-F238E27FC236}">
                <a16:creationId xmlns:a16="http://schemas.microsoft.com/office/drawing/2014/main" id="{D7ED1C68-6AEE-0738-44A7-FDF40E04CA06}"/>
              </a:ext>
            </a:extLst>
          </p:cNvPr>
          <p:cNvSpPr/>
          <p:nvPr userDrawn="1"/>
        </p:nvSpPr>
        <p:spPr>
          <a:xfrm rot="5400000" flipV="1">
            <a:off x="6434624" y="1100624"/>
            <a:ext cx="6858001" cy="46567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25586"/>
              <a:gd name="connsiteX1" fmla="*/ 10000 w 10000"/>
              <a:gd name="connsiteY1" fmla="*/ 0 h 25586"/>
              <a:gd name="connsiteX2" fmla="*/ 10000 w 10000"/>
              <a:gd name="connsiteY2" fmla="*/ 14842 h 25586"/>
              <a:gd name="connsiteX3" fmla="*/ 10 w 10000"/>
              <a:gd name="connsiteY3" fmla="*/ 25586 h 25586"/>
              <a:gd name="connsiteX4" fmla="*/ 0 w 10000"/>
              <a:gd name="connsiteY4" fmla="*/ 6085 h 25586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10 w 10000"/>
              <a:gd name="connsiteY3" fmla="*/ 25586 h 25624"/>
              <a:gd name="connsiteX4" fmla="*/ 0 w 10000"/>
              <a:gd name="connsiteY4" fmla="*/ 6085 h 25624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2 w 10000"/>
              <a:gd name="connsiteY3" fmla="*/ 25558 h 25624"/>
              <a:gd name="connsiteX4" fmla="*/ 0 w 10000"/>
              <a:gd name="connsiteY4" fmla="*/ 6085 h 2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25624">
                <a:moveTo>
                  <a:pt x="0" y="6085"/>
                </a:moveTo>
                <a:lnTo>
                  <a:pt x="10000" y="0"/>
                </a:lnTo>
                <a:lnTo>
                  <a:pt x="10000" y="25624"/>
                </a:lnTo>
                <a:lnTo>
                  <a:pt x="2" y="25558"/>
                </a:lnTo>
                <a:cubicBezTo>
                  <a:pt x="-1" y="19058"/>
                  <a:pt x="3" y="12585"/>
                  <a:pt x="0" y="60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Manual Input 10">
            <a:extLst>
              <a:ext uri="{FF2B5EF4-FFF2-40B4-BE49-F238E27FC236}">
                <a16:creationId xmlns:a16="http://schemas.microsoft.com/office/drawing/2014/main" id="{55779186-4E78-D549-A43A-28E28B76AA10}"/>
              </a:ext>
            </a:extLst>
          </p:cNvPr>
          <p:cNvSpPr/>
          <p:nvPr userDrawn="1"/>
        </p:nvSpPr>
        <p:spPr>
          <a:xfrm rot="5400000" flipV="1">
            <a:off x="7414352" y="2080352"/>
            <a:ext cx="6858001" cy="269729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4842">
                <a:moveTo>
                  <a:pt x="0" y="6085"/>
                </a:moveTo>
                <a:lnTo>
                  <a:pt x="10000" y="0"/>
                </a:lnTo>
                <a:lnTo>
                  <a:pt x="10000" y="14842"/>
                </a:lnTo>
                <a:lnTo>
                  <a:pt x="0" y="14842"/>
                </a:lnTo>
                <a:lnTo>
                  <a:pt x="0" y="60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pic>
        <p:nvPicPr>
          <p:cNvPr id="14" name="Picture 13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80F9245B-803A-33F9-48F2-3DF3323919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04" y="224396"/>
            <a:ext cx="2086641" cy="1152000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C26C8CB-8AEA-F025-D20C-D57AED7982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222" y="3608695"/>
            <a:ext cx="7265988" cy="365310"/>
          </a:xfrm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Small description or date</a:t>
            </a:r>
          </a:p>
        </p:txBody>
      </p:sp>
    </p:spTree>
    <p:extLst>
      <p:ext uri="{BB962C8B-B14F-4D97-AF65-F5344CB8AC3E}">
        <p14:creationId xmlns:p14="http://schemas.microsoft.com/office/powerpoint/2010/main" val="2202826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51A3-30F8-EFAF-E053-82EA110C12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7502" y="3983868"/>
            <a:ext cx="7266708" cy="1546086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 dirty="0"/>
              <a:t>Presentation title in one or two lines</a:t>
            </a:r>
            <a:endParaRPr lang="en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49229-583B-65E9-BA16-C737026A99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7502" y="5564080"/>
            <a:ext cx="7125393" cy="78048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Presentation subtitle</a:t>
            </a:r>
            <a:endParaRPr lang="en-LV" dirty="0"/>
          </a:p>
        </p:txBody>
      </p:sp>
      <p:pic>
        <p:nvPicPr>
          <p:cNvPr id="14" name="Picture 13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80F9245B-803A-33F9-48F2-3DF3323919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04" y="224396"/>
            <a:ext cx="2086641" cy="1152000"/>
          </a:xfrm>
          <a:prstGeom prst="rect">
            <a:avLst/>
          </a:prstGeom>
        </p:spPr>
      </p:pic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54D89E86-ACB6-5B38-2E05-6E560167A0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5864" y="-5286"/>
            <a:ext cx="4660210" cy="6863285"/>
          </a:xfrm>
          <a:custGeom>
            <a:avLst/>
            <a:gdLst>
              <a:gd name="connsiteX0" fmla="*/ 0 w 4656137"/>
              <a:gd name="connsiteY0" fmla="*/ 6858000 h 6858000"/>
              <a:gd name="connsiteX1" fmla="*/ 1164034 w 4656137"/>
              <a:gd name="connsiteY1" fmla="*/ 0 h 6858000"/>
              <a:gd name="connsiteX2" fmla="*/ 3492103 w 4656137"/>
              <a:gd name="connsiteY2" fmla="*/ 0 h 6858000"/>
              <a:gd name="connsiteX3" fmla="*/ 4656137 w 4656137"/>
              <a:gd name="connsiteY3" fmla="*/ 6858000 h 6858000"/>
              <a:gd name="connsiteX4" fmla="*/ 0 w 4656137"/>
              <a:gd name="connsiteY4" fmla="*/ 6858000 h 6858000"/>
              <a:gd name="connsiteX0" fmla="*/ 0 w 4660210"/>
              <a:gd name="connsiteY0" fmla="*/ 6863285 h 6863285"/>
              <a:gd name="connsiteX1" fmla="*/ 1164034 w 4660210"/>
              <a:gd name="connsiteY1" fmla="*/ 528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5893 w 4660210"/>
              <a:gd name="connsiteY1" fmla="*/ 10570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210" h="6863285">
                <a:moveTo>
                  <a:pt x="0" y="6863285"/>
                </a:moveTo>
                <a:lnTo>
                  <a:pt x="1105893" y="10570"/>
                </a:lnTo>
                <a:lnTo>
                  <a:pt x="4660210" y="0"/>
                </a:lnTo>
                <a:cubicBezTo>
                  <a:pt x="4658852" y="2287762"/>
                  <a:pt x="4657495" y="4575523"/>
                  <a:pt x="4656137" y="6863285"/>
                </a:cubicBezTo>
                <a:lnTo>
                  <a:pt x="0" y="686328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LV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350CA44-F092-81C3-A287-35AB524F1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8222" y="3608695"/>
            <a:ext cx="7265988" cy="365310"/>
          </a:xfrm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Small description or date</a:t>
            </a:r>
          </a:p>
        </p:txBody>
      </p:sp>
    </p:spTree>
    <p:extLst>
      <p:ext uri="{BB962C8B-B14F-4D97-AF65-F5344CB8AC3E}">
        <p14:creationId xmlns:p14="http://schemas.microsoft.com/office/powerpoint/2010/main" val="72011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nual Input 10">
            <a:extLst>
              <a:ext uri="{FF2B5EF4-FFF2-40B4-BE49-F238E27FC236}">
                <a16:creationId xmlns:a16="http://schemas.microsoft.com/office/drawing/2014/main" id="{D9CF7C07-36D5-4072-0ADF-86064DD15F09}"/>
              </a:ext>
            </a:extLst>
          </p:cNvPr>
          <p:cNvSpPr/>
          <p:nvPr userDrawn="1"/>
        </p:nvSpPr>
        <p:spPr>
          <a:xfrm rot="5400000" flipV="1">
            <a:off x="7402491" y="2065357"/>
            <a:ext cx="6858004" cy="272728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25586"/>
              <a:gd name="connsiteX1" fmla="*/ 10000 w 10000"/>
              <a:gd name="connsiteY1" fmla="*/ 0 h 25586"/>
              <a:gd name="connsiteX2" fmla="*/ 10000 w 10000"/>
              <a:gd name="connsiteY2" fmla="*/ 14842 h 25586"/>
              <a:gd name="connsiteX3" fmla="*/ 10 w 10000"/>
              <a:gd name="connsiteY3" fmla="*/ 25586 h 25586"/>
              <a:gd name="connsiteX4" fmla="*/ 0 w 10000"/>
              <a:gd name="connsiteY4" fmla="*/ 6085 h 25586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10 w 10000"/>
              <a:gd name="connsiteY3" fmla="*/ 25586 h 25624"/>
              <a:gd name="connsiteX4" fmla="*/ 0 w 10000"/>
              <a:gd name="connsiteY4" fmla="*/ 6085 h 25624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2 w 10000"/>
              <a:gd name="connsiteY3" fmla="*/ 25558 h 25624"/>
              <a:gd name="connsiteX4" fmla="*/ 0 w 10000"/>
              <a:gd name="connsiteY4" fmla="*/ 6085 h 25624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2 w 10000"/>
              <a:gd name="connsiteY3" fmla="*/ 11590 h 25624"/>
              <a:gd name="connsiteX4" fmla="*/ 0 w 10000"/>
              <a:gd name="connsiteY4" fmla="*/ 6085 h 25624"/>
              <a:gd name="connsiteX0" fmla="*/ 0 w 10000"/>
              <a:gd name="connsiteY0" fmla="*/ 6085 h 13533"/>
              <a:gd name="connsiteX1" fmla="*/ 10000 w 10000"/>
              <a:gd name="connsiteY1" fmla="*/ 0 h 13533"/>
              <a:gd name="connsiteX2" fmla="*/ 9990 w 10000"/>
              <a:gd name="connsiteY2" fmla="*/ 13533 h 13533"/>
              <a:gd name="connsiteX3" fmla="*/ 2 w 10000"/>
              <a:gd name="connsiteY3" fmla="*/ 11590 h 13533"/>
              <a:gd name="connsiteX4" fmla="*/ 0 w 10000"/>
              <a:gd name="connsiteY4" fmla="*/ 6085 h 13533"/>
              <a:gd name="connsiteX0" fmla="*/ 0 w 10000"/>
              <a:gd name="connsiteY0" fmla="*/ 6085 h 15007"/>
              <a:gd name="connsiteX1" fmla="*/ 10000 w 10000"/>
              <a:gd name="connsiteY1" fmla="*/ 0 h 15007"/>
              <a:gd name="connsiteX2" fmla="*/ 9990 w 10000"/>
              <a:gd name="connsiteY2" fmla="*/ 13533 h 15007"/>
              <a:gd name="connsiteX3" fmla="*/ 2 w 10000"/>
              <a:gd name="connsiteY3" fmla="*/ 15007 h 15007"/>
              <a:gd name="connsiteX4" fmla="*/ 0 w 10000"/>
              <a:gd name="connsiteY4" fmla="*/ 6085 h 15007"/>
              <a:gd name="connsiteX0" fmla="*/ 0 w 10000"/>
              <a:gd name="connsiteY0" fmla="*/ 6085 h 15007"/>
              <a:gd name="connsiteX1" fmla="*/ 10000 w 10000"/>
              <a:gd name="connsiteY1" fmla="*/ 0 h 15007"/>
              <a:gd name="connsiteX2" fmla="*/ 9980 w 10000"/>
              <a:gd name="connsiteY2" fmla="*/ 14922 h 15007"/>
              <a:gd name="connsiteX3" fmla="*/ 2 w 10000"/>
              <a:gd name="connsiteY3" fmla="*/ 15007 h 15007"/>
              <a:gd name="connsiteX4" fmla="*/ 0 w 10000"/>
              <a:gd name="connsiteY4" fmla="*/ 6085 h 15007"/>
              <a:gd name="connsiteX0" fmla="*/ 0 w 10000"/>
              <a:gd name="connsiteY0" fmla="*/ 6085 h 15007"/>
              <a:gd name="connsiteX1" fmla="*/ 10000 w 10000"/>
              <a:gd name="connsiteY1" fmla="*/ 0 h 15007"/>
              <a:gd name="connsiteX2" fmla="*/ 9990 w 10000"/>
              <a:gd name="connsiteY2" fmla="*/ 14960 h 15007"/>
              <a:gd name="connsiteX3" fmla="*/ 2 w 10000"/>
              <a:gd name="connsiteY3" fmla="*/ 15007 h 15007"/>
              <a:gd name="connsiteX4" fmla="*/ 0 w 10000"/>
              <a:gd name="connsiteY4" fmla="*/ 6085 h 1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5007">
                <a:moveTo>
                  <a:pt x="0" y="6085"/>
                </a:moveTo>
                <a:lnTo>
                  <a:pt x="10000" y="0"/>
                </a:lnTo>
                <a:cubicBezTo>
                  <a:pt x="9997" y="4511"/>
                  <a:pt x="9993" y="10449"/>
                  <a:pt x="9990" y="14960"/>
                </a:cubicBezTo>
                <a:lnTo>
                  <a:pt x="2" y="15007"/>
                </a:lnTo>
                <a:cubicBezTo>
                  <a:pt x="-1" y="8507"/>
                  <a:pt x="3" y="12585"/>
                  <a:pt x="0" y="60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2602D-AD80-2485-9EF9-9998A3CA3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3" y="403226"/>
            <a:ext cx="9668048" cy="9588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heading </a:t>
            </a:r>
            <a:br>
              <a:rPr lang="en-GB" dirty="0"/>
            </a:br>
            <a:r>
              <a:rPr lang="en-GB" dirty="0"/>
              <a:t>in one or wo lines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2B616-CECC-1AA5-3B33-9F0EA9FA2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3" y="1557868"/>
            <a:ext cx="9020348" cy="4798482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pic>
        <p:nvPicPr>
          <p:cNvPr id="10" name="Picture 9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3B52F6C2-F011-8266-3428-DD6943B0D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287" y="5825467"/>
            <a:ext cx="1220392" cy="673758"/>
          </a:xfrm>
          <a:prstGeom prst="rect">
            <a:avLst/>
          </a:prstGeom>
        </p:spPr>
      </p:pic>
      <p:sp>
        <p:nvSpPr>
          <p:cNvPr id="5" name="Manual Input 10">
            <a:extLst>
              <a:ext uri="{FF2B5EF4-FFF2-40B4-BE49-F238E27FC236}">
                <a16:creationId xmlns:a16="http://schemas.microsoft.com/office/drawing/2014/main" id="{361E8284-AE82-198A-2961-5429944831B4}"/>
              </a:ext>
            </a:extLst>
          </p:cNvPr>
          <p:cNvSpPr/>
          <p:nvPr userDrawn="1"/>
        </p:nvSpPr>
        <p:spPr>
          <a:xfrm rot="5400000" flipV="1">
            <a:off x="7774217" y="2444794"/>
            <a:ext cx="6863482" cy="197253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10 w 10010"/>
              <a:gd name="connsiteY0" fmla="*/ 6085 h 14842"/>
              <a:gd name="connsiteX1" fmla="*/ 10010 w 10010"/>
              <a:gd name="connsiteY1" fmla="*/ 0 h 14842"/>
              <a:gd name="connsiteX2" fmla="*/ 10010 w 10010"/>
              <a:gd name="connsiteY2" fmla="*/ 14842 h 14842"/>
              <a:gd name="connsiteX3" fmla="*/ 0 w 10010"/>
              <a:gd name="connsiteY3" fmla="*/ 9660 h 14842"/>
              <a:gd name="connsiteX4" fmla="*/ 10 w 10010"/>
              <a:gd name="connsiteY4" fmla="*/ 6085 h 14842"/>
              <a:gd name="connsiteX0" fmla="*/ 10 w 10010"/>
              <a:gd name="connsiteY0" fmla="*/ 6085 h 9660"/>
              <a:gd name="connsiteX1" fmla="*/ 10010 w 10010"/>
              <a:gd name="connsiteY1" fmla="*/ 0 h 9660"/>
              <a:gd name="connsiteX2" fmla="*/ 10000 w 10010"/>
              <a:gd name="connsiteY2" fmla="*/ 7745 h 9660"/>
              <a:gd name="connsiteX3" fmla="*/ 0 w 10010"/>
              <a:gd name="connsiteY3" fmla="*/ 9660 h 9660"/>
              <a:gd name="connsiteX4" fmla="*/ 10 w 10010"/>
              <a:gd name="connsiteY4" fmla="*/ 6085 h 9660"/>
              <a:gd name="connsiteX0" fmla="*/ 1 w 9991"/>
              <a:gd name="connsiteY0" fmla="*/ 6299 h 11236"/>
              <a:gd name="connsiteX1" fmla="*/ 9991 w 9991"/>
              <a:gd name="connsiteY1" fmla="*/ 0 h 11236"/>
              <a:gd name="connsiteX2" fmla="*/ 9981 w 9991"/>
              <a:gd name="connsiteY2" fmla="*/ 8018 h 11236"/>
              <a:gd name="connsiteX3" fmla="*/ 2 w 9991"/>
              <a:gd name="connsiteY3" fmla="*/ 11236 h 11236"/>
              <a:gd name="connsiteX4" fmla="*/ 1 w 9991"/>
              <a:gd name="connsiteY4" fmla="*/ 6299 h 11236"/>
              <a:gd name="connsiteX0" fmla="*/ 1 w 10007"/>
              <a:gd name="connsiteY0" fmla="*/ 5606 h 10000"/>
              <a:gd name="connsiteX1" fmla="*/ 10000 w 10007"/>
              <a:gd name="connsiteY1" fmla="*/ 0 h 10000"/>
              <a:gd name="connsiteX2" fmla="*/ 10007 w 10007"/>
              <a:gd name="connsiteY2" fmla="*/ 9984 h 10000"/>
              <a:gd name="connsiteX3" fmla="*/ 2 w 10007"/>
              <a:gd name="connsiteY3" fmla="*/ 10000 h 10000"/>
              <a:gd name="connsiteX4" fmla="*/ 1 w 10007"/>
              <a:gd name="connsiteY4" fmla="*/ 560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7" h="10000">
                <a:moveTo>
                  <a:pt x="1" y="5606"/>
                </a:moveTo>
                <a:lnTo>
                  <a:pt x="10000" y="0"/>
                </a:lnTo>
                <a:cubicBezTo>
                  <a:pt x="9997" y="2379"/>
                  <a:pt x="10010" y="7605"/>
                  <a:pt x="10007" y="9984"/>
                </a:cubicBezTo>
                <a:lnTo>
                  <a:pt x="2" y="10000"/>
                </a:lnTo>
                <a:cubicBezTo>
                  <a:pt x="5" y="8902"/>
                  <a:pt x="-2" y="6704"/>
                  <a:pt x="1" y="56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A51BDAD-933E-BFC5-6938-1F1A79319C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2298" y="5825746"/>
            <a:ext cx="1219381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09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8F5FEB6F-B8FF-291B-484A-6A90CB4562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5864" y="-13505"/>
            <a:ext cx="4660210" cy="6871504"/>
          </a:xfrm>
          <a:custGeom>
            <a:avLst/>
            <a:gdLst>
              <a:gd name="connsiteX0" fmla="*/ 0 w 4656137"/>
              <a:gd name="connsiteY0" fmla="*/ 6858000 h 6858000"/>
              <a:gd name="connsiteX1" fmla="*/ 1164034 w 4656137"/>
              <a:gd name="connsiteY1" fmla="*/ 0 h 6858000"/>
              <a:gd name="connsiteX2" fmla="*/ 3492103 w 4656137"/>
              <a:gd name="connsiteY2" fmla="*/ 0 h 6858000"/>
              <a:gd name="connsiteX3" fmla="*/ 4656137 w 4656137"/>
              <a:gd name="connsiteY3" fmla="*/ 6858000 h 6858000"/>
              <a:gd name="connsiteX4" fmla="*/ 0 w 4656137"/>
              <a:gd name="connsiteY4" fmla="*/ 6858000 h 6858000"/>
              <a:gd name="connsiteX0" fmla="*/ 0 w 4660210"/>
              <a:gd name="connsiteY0" fmla="*/ 6863285 h 6863285"/>
              <a:gd name="connsiteX1" fmla="*/ 1164034 w 4660210"/>
              <a:gd name="connsiteY1" fmla="*/ 528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5893 w 4660210"/>
              <a:gd name="connsiteY1" fmla="*/ 10570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71504 h 6871504"/>
              <a:gd name="connsiteX1" fmla="*/ 1105893 w 4660210"/>
              <a:gd name="connsiteY1" fmla="*/ 0 h 6871504"/>
              <a:gd name="connsiteX2" fmla="*/ 4660210 w 4660210"/>
              <a:gd name="connsiteY2" fmla="*/ 8219 h 6871504"/>
              <a:gd name="connsiteX3" fmla="*/ 4656137 w 4660210"/>
              <a:gd name="connsiteY3" fmla="*/ 6871504 h 6871504"/>
              <a:gd name="connsiteX4" fmla="*/ 0 w 4660210"/>
              <a:gd name="connsiteY4" fmla="*/ 6871504 h 687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210" h="6871504">
                <a:moveTo>
                  <a:pt x="0" y="6871504"/>
                </a:moveTo>
                <a:lnTo>
                  <a:pt x="1105893" y="0"/>
                </a:lnTo>
                <a:lnTo>
                  <a:pt x="4660210" y="8219"/>
                </a:lnTo>
                <a:cubicBezTo>
                  <a:pt x="4658852" y="2295981"/>
                  <a:pt x="4657495" y="4583742"/>
                  <a:pt x="4656137" y="6871504"/>
                </a:cubicBezTo>
                <a:lnTo>
                  <a:pt x="0" y="6871504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2602D-AD80-2485-9EF9-9998A3CA3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3" y="403226"/>
            <a:ext cx="7900630" cy="9588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heading </a:t>
            </a:r>
            <a:br>
              <a:rPr lang="en-GB" dirty="0"/>
            </a:br>
            <a:r>
              <a:rPr lang="en-GB" dirty="0"/>
              <a:t>in one or wo lines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2B616-CECC-1AA5-3B33-9F0EA9FA2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3" y="1557868"/>
            <a:ext cx="7088361" cy="4798482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365892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73B0-EA79-BA37-5CA9-628DC8774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2" y="2345269"/>
            <a:ext cx="8349365" cy="2174871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 slide with text </a:t>
            </a:r>
            <a:br>
              <a:rPr lang="en-GB" dirty="0"/>
            </a:br>
            <a:r>
              <a:rPr lang="en-GB" dirty="0"/>
              <a:t>in one or more lines. </a:t>
            </a:r>
            <a:br>
              <a:rPr lang="en-GB" dirty="0"/>
            </a:br>
            <a:r>
              <a:rPr lang="en-GB" dirty="0"/>
              <a:t>Left aligned and cantered.</a:t>
            </a:r>
            <a:endParaRPr lang="en-LV" dirty="0"/>
          </a:p>
        </p:txBody>
      </p:sp>
      <p:pic>
        <p:nvPicPr>
          <p:cNvPr id="4" name="Picture 3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5385D833-0E1E-5879-A0F7-A37C22EEEC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287" y="5825467"/>
            <a:ext cx="1220392" cy="673758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30F92CE-9B9E-153B-3677-EC5DF4517C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502" y="6068295"/>
            <a:ext cx="7265988" cy="365310"/>
          </a:xfrm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Small description or date</a:t>
            </a:r>
          </a:p>
        </p:txBody>
      </p:sp>
    </p:spTree>
    <p:extLst>
      <p:ext uri="{BB962C8B-B14F-4D97-AF65-F5344CB8AC3E}">
        <p14:creationId xmlns:p14="http://schemas.microsoft.com/office/powerpoint/2010/main" val="395785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51A3-30F8-EFAF-E053-82EA110C12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47504" y="2634930"/>
            <a:ext cx="7266708" cy="1546085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Farewell text </a:t>
            </a:r>
            <a:br>
              <a:rPr lang="en-GB" dirty="0"/>
            </a:br>
            <a:r>
              <a:rPr lang="en-GB" dirty="0"/>
              <a:t>in one or two lines</a:t>
            </a:r>
            <a:endParaRPr lang="en-LV" dirty="0"/>
          </a:p>
        </p:txBody>
      </p:sp>
      <p:pic>
        <p:nvPicPr>
          <p:cNvPr id="4" name="Picture 3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D18EC83C-8C93-B7F6-3825-45C0810CF7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04" y="224396"/>
            <a:ext cx="2086641" cy="1152000"/>
          </a:xfrm>
          <a:prstGeom prst="rect">
            <a:avLst/>
          </a:prstGeom>
        </p:spPr>
      </p:pic>
      <p:sp>
        <p:nvSpPr>
          <p:cNvPr id="7" name="Manual Input 10">
            <a:extLst>
              <a:ext uri="{FF2B5EF4-FFF2-40B4-BE49-F238E27FC236}">
                <a16:creationId xmlns:a16="http://schemas.microsoft.com/office/drawing/2014/main" id="{8F23FCF5-D4DE-C846-94C2-A245238782D1}"/>
              </a:ext>
            </a:extLst>
          </p:cNvPr>
          <p:cNvSpPr/>
          <p:nvPr userDrawn="1"/>
        </p:nvSpPr>
        <p:spPr>
          <a:xfrm rot="5400000" flipV="1">
            <a:off x="6434624" y="1100624"/>
            <a:ext cx="6858001" cy="46567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25586"/>
              <a:gd name="connsiteX1" fmla="*/ 10000 w 10000"/>
              <a:gd name="connsiteY1" fmla="*/ 0 h 25586"/>
              <a:gd name="connsiteX2" fmla="*/ 10000 w 10000"/>
              <a:gd name="connsiteY2" fmla="*/ 14842 h 25586"/>
              <a:gd name="connsiteX3" fmla="*/ 10 w 10000"/>
              <a:gd name="connsiteY3" fmla="*/ 25586 h 25586"/>
              <a:gd name="connsiteX4" fmla="*/ 0 w 10000"/>
              <a:gd name="connsiteY4" fmla="*/ 6085 h 25586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10 w 10000"/>
              <a:gd name="connsiteY3" fmla="*/ 25586 h 25624"/>
              <a:gd name="connsiteX4" fmla="*/ 0 w 10000"/>
              <a:gd name="connsiteY4" fmla="*/ 6085 h 25624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2 w 10000"/>
              <a:gd name="connsiteY3" fmla="*/ 25558 h 25624"/>
              <a:gd name="connsiteX4" fmla="*/ 0 w 10000"/>
              <a:gd name="connsiteY4" fmla="*/ 6085 h 2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25624">
                <a:moveTo>
                  <a:pt x="0" y="6085"/>
                </a:moveTo>
                <a:lnTo>
                  <a:pt x="10000" y="0"/>
                </a:lnTo>
                <a:lnTo>
                  <a:pt x="10000" y="25624"/>
                </a:lnTo>
                <a:lnTo>
                  <a:pt x="2" y="25558"/>
                </a:lnTo>
                <a:cubicBezTo>
                  <a:pt x="-1" y="19058"/>
                  <a:pt x="3" y="12585"/>
                  <a:pt x="0" y="60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9" name="Manual Input 10">
            <a:extLst>
              <a:ext uri="{FF2B5EF4-FFF2-40B4-BE49-F238E27FC236}">
                <a16:creationId xmlns:a16="http://schemas.microsoft.com/office/drawing/2014/main" id="{08C35EF9-6770-607F-4C51-0861C1493B96}"/>
              </a:ext>
            </a:extLst>
          </p:cNvPr>
          <p:cNvSpPr/>
          <p:nvPr userDrawn="1"/>
        </p:nvSpPr>
        <p:spPr>
          <a:xfrm rot="5400000" flipV="1">
            <a:off x="7414352" y="2080352"/>
            <a:ext cx="6858001" cy="269729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4842">
                <a:moveTo>
                  <a:pt x="0" y="6085"/>
                </a:moveTo>
                <a:lnTo>
                  <a:pt x="10000" y="0"/>
                </a:lnTo>
                <a:lnTo>
                  <a:pt x="10000" y="14842"/>
                </a:lnTo>
                <a:lnTo>
                  <a:pt x="0" y="14842"/>
                </a:lnTo>
                <a:lnTo>
                  <a:pt x="0" y="60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D9FA6FC-2FAA-D482-CC60-978C76954D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504" y="5441018"/>
            <a:ext cx="5648496" cy="960429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LV" dirty="0"/>
              <a:t>Credentials</a:t>
            </a:r>
          </a:p>
          <a:p>
            <a:r>
              <a:rPr lang="en-LV" dirty="0"/>
              <a:t>Contact information</a:t>
            </a:r>
          </a:p>
          <a:p>
            <a:r>
              <a:rPr lang="en-LV" dirty="0"/>
              <a:t>Date &amp; other information</a:t>
            </a:r>
          </a:p>
          <a:p>
            <a:r>
              <a:rPr lang="en-LV" dirty="0"/>
              <a:t>Always anchored to the bottom </a:t>
            </a:r>
          </a:p>
        </p:txBody>
      </p:sp>
    </p:spTree>
    <p:extLst>
      <p:ext uri="{BB962C8B-B14F-4D97-AF65-F5344CB8AC3E}">
        <p14:creationId xmlns:p14="http://schemas.microsoft.com/office/powerpoint/2010/main" val="900393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57C1E91-C0A7-7D38-E687-16DBE481AB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5864" y="-5286"/>
            <a:ext cx="4660210" cy="6863285"/>
          </a:xfrm>
          <a:custGeom>
            <a:avLst/>
            <a:gdLst>
              <a:gd name="connsiteX0" fmla="*/ 0 w 4656137"/>
              <a:gd name="connsiteY0" fmla="*/ 6858000 h 6858000"/>
              <a:gd name="connsiteX1" fmla="*/ 1164034 w 4656137"/>
              <a:gd name="connsiteY1" fmla="*/ 0 h 6858000"/>
              <a:gd name="connsiteX2" fmla="*/ 3492103 w 4656137"/>
              <a:gd name="connsiteY2" fmla="*/ 0 h 6858000"/>
              <a:gd name="connsiteX3" fmla="*/ 4656137 w 4656137"/>
              <a:gd name="connsiteY3" fmla="*/ 6858000 h 6858000"/>
              <a:gd name="connsiteX4" fmla="*/ 0 w 4656137"/>
              <a:gd name="connsiteY4" fmla="*/ 6858000 h 6858000"/>
              <a:gd name="connsiteX0" fmla="*/ 0 w 4660210"/>
              <a:gd name="connsiteY0" fmla="*/ 6863285 h 6863285"/>
              <a:gd name="connsiteX1" fmla="*/ 1164034 w 4660210"/>
              <a:gd name="connsiteY1" fmla="*/ 528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5893 w 4660210"/>
              <a:gd name="connsiteY1" fmla="*/ 10570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9068 w 4660210"/>
              <a:gd name="connsiteY1" fmla="*/ 104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210" h="6863285">
                <a:moveTo>
                  <a:pt x="0" y="6863285"/>
                </a:moveTo>
                <a:lnTo>
                  <a:pt x="1109068" y="1045"/>
                </a:lnTo>
                <a:lnTo>
                  <a:pt x="4660210" y="0"/>
                </a:lnTo>
                <a:cubicBezTo>
                  <a:pt x="4658852" y="2287762"/>
                  <a:pt x="4657495" y="4575523"/>
                  <a:pt x="4656137" y="6863285"/>
                </a:cubicBezTo>
                <a:lnTo>
                  <a:pt x="0" y="686328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751A3-30F8-EFAF-E053-82EA110C12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47504" y="2634930"/>
            <a:ext cx="7266708" cy="1546085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Farewell text </a:t>
            </a:r>
            <a:br>
              <a:rPr lang="en-GB" dirty="0"/>
            </a:br>
            <a:r>
              <a:rPr lang="en-GB" dirty="0"/>
              <a:t>in one or two lines</a:t>
            </a:r>
            <a:endParaRPr lang="en-LV" dirty="0"/>
          </a:p>
        </p:txBody>
      </p:sp>
      <p:pic>
        <p:nvPicPr>
          <p:cNvPr id="3" name="Picture 2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C06533D9-0968-C58F-9263-C9A978BE5B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04" y="224396"/>
            <a:ext cx="2086641" cy="1152000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65BC2A9-E5DC-8527-9B7F-0726FDC677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504" y="5441018"/>
            <a:ext cx="5648496" cy="960429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LV" dirty="0"/>
              <a:t>Credentials</a:t>
            </a:r>
          </a:p>
          <a:p>
            <a:r>
              <a:rPr lang="en-LV" dirty="0"/>
              <a:t>Contact information</a:t>
            </a:r>
          </a:p>
          <a:p>
            <a:r>
              <a:rPr lang="en-LV" dirty="0"/>
              <a:t>Date &amp; other information</a:t>
            </a:r>
          </a:p>
          <a:p>
            <a:r>
              <a:rPr lang="en-LV" dirty="0"/>
              <a:t>Always anchored to the bottom </a:t>
            </a:r>
          </a:p>
        </p:txBody>
      </p:sp>
    </p:spTree>
    <p:extLst>
      <p:ext uri="{BB962C8B-B14F-4D97-AF65-F5344CB8AC3E}">
        <p14:creationId xmlns:p14="http://schemas.microsoft.com/office/powerpoint/2010/main" val="3888472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2602D-AD80-2485-9EF9-9998A3CA3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3" y="403226"/>
            <a:ext cx="5267497" cy="9588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heading </a:t>
            </a:r>
            <a:br>
              <a:rPr lang="en-GB" dirty="0"/>
            </a:br>
            <a:r>
              <a:rPr lang="en-GB" dirty="0"/>
              <a:t>in one or wo lines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2B616-CECC-1AA5-3B33-9F0EA9FA2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3" y="1557868"/>
            <a:ext cx="5267497" cy="4798482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F5CE622F-43F9-14C9-C3D4-D50D4ECC3B2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935663" y="403226"/>
            <a:ext cx="5935662" cy="5252507"/>
          </a:xfrm>
        </p:spPr>
        <p:txBody>
          <a:bodyPr/>
          <a:lstStyle/>
          <a:p>
            <a:endParaRPr lang="en-LV"/>
          </a:p>
        </p:txBody>
      </p:sp>
      <p:pic>
        <p:nvPicPr>
          <p:cNvPr id="5" name="Picture 4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150627B4-A065-A86F-91CB-F3156BA07C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287" y="5825467"/>
            <a:ext cx="1220392" cy="6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41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5385D833-0E1E-5879-A0F7-A37C22EEEC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287" y="5825467"/>
            <a:ext cx="1220392" cy="6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88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73B0-EA79-BA37-5CA9-628DC8774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2" y="2345269"/>
            <a:ext cx="8349365" cy="2174871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 slide with text </a:t>
            </a:r>
            <a:br>
              <a:rPr lang="en-GB" dirty="0"/>
            </a:br>
            <a:r>
              <a:rPr lang="en-GB" dirty="0"/>
              <a:t>in one or more lines. </a:t>
            </a:r>
            <a:br>
              <a:rPr lang="en-GB" dirty="0"/>
            </a:br>
            <a:r>
              <a:rPr lang="en-GB" dirty="0"/>
              <a:t>Left aligned and cantered.</a:t>
            </a:r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04AE0-49FC-B40E-F5EA-DF6D8133D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502" y="6068480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Small description or date</a:t>
            </a:r>
            <a:endParaRPr lang="en-LV" dirty="0"/>
          </a:p>
        </p:txBody>
      </p:sp>
      <p:pic>
        <p:nvPicPr>
          <p:cNvPr id="3" name="Picture 2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72764F1B-14FF-27BF-1808-45396D6D2C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287" y="5825467"/>
            <a:ext cx="1220392" cy="6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4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nual Input 10">
            <a:extLst>
              <a:ext uri="{FF2B5EF4-FFF2-40B4-BE49-F238E27FC236}">
                <a16:creationId xmlns:a16="http://schemas.microsoft.com/office/drawing/2014/main" id="{55779186-4E78-D549-A43A-28E28B76AA10}"/>
              </a:ext>
            </a:extLst>
          </p:cNvPr>
          <p:cNvSpPr/>
          <p:nvPr userDrawn="1"/>
        </p:nvSpPr>
        <p:spPr>
          <a:xfrm rot="16200000" flipV="1">
            <a:off x="896988" y="-896988"/>
            <a:ext cx="6873774" cy="86677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47409"/>
              <a:gd name="connsiteX1" fmla="*/ 10000 w 10000"/>
              <a:gd name="connsiteY1" fmla="*/ 0 h 47409"/>
              <a:gd name="connsiteX2" fmla="*/ 10000 w 10000"/>
              <a:gd name="connsiteY2" fmla="*/ 47409 h 47409"/>
              <a:gd name="connsiteX3" fmla="*/ 0 w 10000"/>
              <a:gd name="connsiteY3" fmla="*/ 14842 h 47409"/>
              <a:gd name="connsiteX4" fmla="*/ 0 w 10000"/>
              <a:gd name="connsiteY4" fmla="*/ 6085 h 47409"/>
              <a:gd name="connsiteX0" fmla="*/ 0 w 10000"/>
              <a:gd name="connsiteY0" fmla="*/ 6085 h 47464"/>
              <a:gd name="connsiteX1" fmla="*/ 10000 w 10000"/>
              <a:gd name="connsiteY1" fmla="*/ 0 h 47464"/>
              <a:gd name="connsiteX2" fmla="*/ 10000 w 10000"/>
              <a:gd name="connsiteY2" fmla="*/ 47409 h 47464"/>
              <a:gd name="connsiteX3" fmla="*/ 0 w 10000"/>
              <a:gd name="connsiteY3" fmla="*/ 47464 h 47464"/>
              <a:gd name="connsiteX4" fmla="*/ 0 w 10000"/>
              <a:gd name="connsiteY4" fmla="*/ 6085 h 47464"/>
              <a:gd name="connsiteX0" fmla="*/ 0 w 10000"/>
              <a:gd name="connsiteY0" fmla="*/ 6085 h 47466"/>
              <a:gd name="connsiteX1" fmla="*/ 10000 w 10000"/>
              <a:gd name="connsiteY1" fmla="*/ 0 h 47466"/>
              <a:gd name="connsiteX2" fmla="*/ 10000 w 10000"/>
              <a:gd name="connsiteY2" fmla="*/ 47466 h 47466"/>
              <a:gd name="connsiteX3" fmla="*/ 0 w 10000"/>
              <a:gd name="connsiteY3" fmla="*/ 47464 h 47466"/>
              <a:gd name="connsiteX4" fmla="*/ 0 w 10000"/>
              <a:gd name="connsiteY4" fmla="*/ 6085 h 47466"/>
              <a:gd name="connsiteX0" fmla="*/ 23 w 10023"/>
              <a:gd name="connsiteY0" fmla="*/ 6085 h 47466"/>
              <a:gd name="connsiteX1" fmla="*/ 10023 w 10023"/>
              <a:gd name="connsiteY1" fmla="*/ 0 h 47466"/>
              <a:gd name="connsiteX2" fmla="*/ 10023 w 10023"/>
              <a:gd name="connsiteY2" fmla="*/ 47466 h 47466"/>
              <a:gd name="connsiteX3" fmla="*/ 0 w 10023"/>
              <a:gd name="connsiteY3" fmla="*/ 47464 h 47466"/>
              <a:gd name="connsiteX4" fmla="*/ 23 w 10023"/>
              <a:gd name="connsiteY4" fmla="*/ 6085 h 4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3" h="47466">
                <a:moveTo>
                  <a:pt x="23" y="6085"/>
                </a:moveTo>
                <a:lnTo>
                  <a:pt x="10023" y="0"/>
                </a:lnTo>
                <a:lnTo>
                  <a:pt x="10023" y="47466"/>
                </a:lnTo>
                <a:lnTo>
                  <a:pt x="0" y="47464"/>
                </a:lnTo>
                <a:cubicBezTo>
                  <a:pt x="8" y="33671"/>
                  <a:pt x="15" y="19878"/>
                  <a:pt x="23" y="6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751A3-30F8-EFAF-E053-82EA110C12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47502" y="3983869"/>
            <a:ext cx="7266708" cy="154608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in one or two lines</a:t>
            </a:r>
            <a:endParaRPr lang="en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49229-583B-65E9-BA16-C737026A996B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47502" y="5564080"/>
            <a:ext cx="7125393" cy="78048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Presentation subtitle</a:t>
            </a:r>
            <a:endParaRPr lang="en-LV" dirty="0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D3BDFC2-1CA1-005C-C337-175ED86E4B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34" y="231928"/>
            <a:ext cx="2070337" cy="1142999"/>
          </a:xfrm>
          <a:prstGeom prst="rect">
            <a:avLst/>
          </a:prstGeom>
        </p:spPr>
      </p:pic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57C1E91-C0A7-7D38-E687-16DBE481AB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5864" y="-5286"/>
            <a:ext cx="4660210" cy="6863285"/>
          </a:xfrm>
          <a:custGeom>
            <a:avLst/>
            <a:gdLst>
              <a:gd name="connsiteX0" fmla="*/ 0 w 4656137"/>
              <a:gd name="connsiteY0" fmla="*/ 6858000 h 6858000"/>
              <a:gd name="connsiteX1" fmla="*/ 1164034 w 4656137"/>
              <a:gd name="connsiteY1" fmla="*/ 0 h 6858000"/>
              <a:gd name="connsiteX2" fmla="*/ 3492103 w 4656137"/>
              <a:gd name="connsiteY2" fmla="*/ 0 h 6858000"/>
              <a:gd name="connsiteX3" fmla="*/ 4656137 w 4656137"/>
              <a:gd name="connsiteY3" fmla="*/ 6858000 h 6858000"/>
              <a:gd name="connsiteX4" fmla="*/ 0 w 4656137"/>
              <a:gd name="connsiteY4" fmla="*/ 6858000 h 6858000"/>
              <a:gd name="connsiteX0" fmla="*/ 0 w 4660210"/>
              <a:gd name="connsiteY0" fmla="*/ 6863285 h 6863285"/>
              <a:gd name="connsiteX1" fmla="*/ 1164034 w 4660210"/>
              <a:gd name="connsiteY1" fmla="*/ 528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5893 w 4660210"/>
              <a:gd name="connsiteY1" fmla="*/ 10570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9068 w 4660210"/>
              <a:gd name="connsiteY1" fmla="*/ 104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210" h="6863285">
                <a:moveTo>
                  <a:pt x="0" y="6863285"/>
                </a:moveTo>
                <a:lnTo>
                  <a:pt x="1109068" y="1045"/>
                </a:lnTo>
                <a:lnTo>
                  <a:pt x="4660210" y="0"/>
                </a:lnTo>
                <a:cubicBezTo>
                  <a:pt x="4658852" y="2287762"/>
                  <a:pt x="4657495" y="4575523"/>
                  <a:pt x="4656137" y="6863285"/>
                </a:cubicBezTo>
                <a:lnTo>
                  <a:pt x="0" y="686328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LV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F7AB62D-B255-6A43-375B-763400964A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8222" y="3608695"/>
            <a:ext cx="7265988" cy="365310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Small description or date</a:t>
            </a:r>
          </a:p>
        </p:txBody>
      </p:sp>
    </p:spTree>
    <p:extLst>
      <p:ext uri="{BB962C8B-B14F-4D97-AF65-F5344CB8AC3E}">
        <p14:creationId xmlns:p14="http://schemas.microsoft.com/office/powerpoint/2010/main" val="174874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73B0-EA79-BA37-5CA9-628DC8774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2" y="2345269"/>
            <a:ext cx="8349365" cy="2174871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 slide with text </a:t>
            </a:r>
            <a:br>
              <a:rPr lang="en-GB" dirty="0"/>
            </a:br>
            <a:r>
              <a:rPr lang="en-GB" dirty="0"/>
              <a:t>in one or more lines. </a:t>
            </a:r>
            <a:br>
              <a:rPr lang="en-GB" dirty="0"/>
            </a:br>
            <a:r>
              <a:rPr lang="en-GB" dirty="0"/>
              <a:t>Left aligned and cantered.</a:t>
            </a:r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04AE0-49FC-B40E-F5EA-DF6D8133D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502" y="6068480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Small description or date</a:t>
            </a:r>
            <a:endParaRPr lang="en-LV" dirty="0"/>
          </a:p>
        </p:txBody>
      </p:sp>
      <p:pic>
        <p:nvPicPr>
          <p:cNvPr id="3" name="Picture 2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72764F1B-14FF-27BF-1808-45396D6D2C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287" y="5825467"/>
            <a:ext cx="1220392" cy="6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45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73B0-EA79-BA37-5CA9-628DC8774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2" y="2345269"/>
            <a:ext cx="8349365" cy="2174871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slide with text </a:t>
            </a:r>
            <a:br>
              <a:rPr lang="en-GB" dirty="0"/>
            </a:br>
            <a:r>
              <a:rPr lang="en-GB" dirty="0"/>
              <a:t>in one or more lines. </a:t>
            </a:r>
            <a:br>
              <a:rPr lang="en-GB" dirty="0"/>
            </a:br>
            <a:r>
              <a:rPr lang="en-GB" dirty="0"/>
              <a:t>Left aligned and cantered.</a:t>
            </a:r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04AE0-49FC-B40E-F5EA-DF6D8133D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502" y="6068480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/>
              <a:t>Small description or date</a:t>
            </a:r>
            <a:endParaRPr lang="en-LV" dirty="0"/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B39B2A6-E8BF-383D-1A03-5478737D6C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2298" y="5825746"/>
            <a:ext cx="1219381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4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03F8D79-62EA-5ACB-D0DF-EDDA7EAC11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819281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03F8D79-62EA-5ACB-D0DF-EDDA7EAC11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11333" cy="6858000"/>
          </a:xfrm>
        </p:spPr>
        <p:txBody>
          <a:bodyPr/>
          <a:lstStyle/>
          <a:p>
            <a:endParaRPr lang="en-LV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5F1F37-91E1-1248-7DFA-29D1D9D38F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0138" y="0"/>
            <a:ext cx="6011862" cy="6858000"/>
          </a:xfrm>
        </p:spPr>
        <p:txBody>
          <a:bodyPr/>
          <a:lstStyle/>
          <a:p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3303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nual Input 10">
            <a:extLst>
              <a:ext uri="{FF2B5EF4-FFF2-40B4-BE49-F238E27FC236}">
                <a16:creationId xmlns:a16="http://schemas.microsoft.com/office/drawing/2014/main" id="{64CA96CE-275C-48D4-E212-6ED5EE03794F}"/>
              </a:ext>
            </a:extLst>
          </p:cNvPr>
          <p:cNvSpPr/>
          <p:nvPr userDrawn="1"/>
        </p:nvSpPr>
        <p:spPr>
          <a:xfrm rot="16200000" flipV="1">
            <a:off x="5572549" y="1097720"/>
            <a:ext cx="6862160" cy="46584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25586"/>
              <a:gd name="connsiteX1" fmla="*/ 10000 w 10000"/>
              <a:gd name="connsiteY1" fmla="*/ 0 h 25586"/>
              <a:gd name="connsiteX2" fmla="*/ 10000 w 10000"/>
              <a:gd name="connsiteY2" fmla="*/ 14842 h 25586"/>
              <a:gd name="connsiteX3" fmla="*/ 10 w 10000"/>
              <a:gd name="connsiteY3" fmla="*/ 25586 h 25586"/>
              <a:gd name="connsiteX4" fmla="*/ 0 w 10000"/>
              <a:gd name="connsiteY4" fmla="*/ 6085 h 25586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10 w 10000"/>
              <a:gd name="connsiteY3" fmla="*/ 25586 h 25624"/>
              <a:gd name="connsiteX4" fmla="*/ 0 w 10000"/>
              <a:gd name="connsiteY4" fmla="*/ 6085 h 25624"/>
              <a:gd name="connsiteX0" fmla="*/ 5 w 10005"/>
              <a:gd name="connsiteY0" fmla="*/ 6085 h 25624"/>
              <a:gd name="connsiteX1" fmla="*/ 10005 w 10005"/>
              <a:gd name="connsiteY1" fmla="*/ 0 h 25624"/>
              <a:gd name="connsiteX2" fmla="*/ 10005 w 10005"/>
              <a:gd name="connsiteY2" fmla="*/ 25624 h 25624"/>
              <a:gd name="connsiteX3" fmla="*/ 0 w 10005"/>
              <a:gd name="connsiteY3" fmla="*/ 25558 h 25624"/>
              <a:gd name="connsiteX4" fmla="*/ 5 w 10005"/>
              <a:gd name="connsiteY4" fmla="*/ 6085 h 2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5" h="25624">
                <a:moveTo>
                  <a:pt x="5" y="6085"/>
                </a:moveTo>
                <a:lnTo>
                  <a:pt x="10005" y="0"/>
                </a:lnTo>
                <a:lnTo>
                  <a:pt x="10005" y="25624"/>
                </a:lnTo>
                <a:lnTo>
                  <a:pt x="0" y="25558"/>
                </a:lnTo>
                <a:cubicBezTo>
                  <a:pt x="-3" y="19058"/>
                  <a:pt x="8" y="12585"/>
                  <a:pt x="5" y="60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4" name="Manual Input 10">
            <a:extLst>
              <a:ext uri="{FF2B5EF4-FFF2-40B4-BE49-F238E27FC236}">
                <a16:creationId xmlns:a16="http://schemas.microsoft.com/office/drawing/2014/main" id="{247BA004-91B2-890F-DF2F-2F1BA430FC21}"/>
              </a:ext>
            </a:extLst>
          </p:cNvPr>
          <p:cNvSpPr/>
          <p:nvPr userDrawn="1"/>
        </p:nvSpPr>
        <p:spPr>
          <a:xfrm rot="16200000" flipV="1">
            <a:off x="1841599" y="-1854430"/>
            <a:ext cx="6860058" cy="1056891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47409"/>
              <a:gd name="connsiteX1" fmla="*/ 10000 w 10000"/>
              <a:gd name="connsiteY1" fmla="*/ 0 h 47409"/>
              <a:gd name="connsiteX2" fmla="*/ 10000 w 10000"/>
              <a:gd name="connsiteY2" fmla="*/ 47409 h 47409"/>
              <a:gd name="connsiteX3" fmla="*/ 0 w 10000"/>
              <a:gd name="connsiteY3" fmla="*/ 14842 h 47409"/>
              <a:gd name="connsiteX4" fmla="*/ 0 w 10000"/>
              <a:gd name="connsiteY4" fmla="*/ 6085 h 47409"/>
              <a:gd name="connsiteX0" fmla="*/ 0 w 10000"/>
              <a:gd name="connsiteY0" fmla="*/ 6085 h 47464"/>
              <a:gd name="connsiteX1" fmla="*/ 10000 w 10000"/>
              <a:gd name="connsiteY1" fmla="*/ 0 h 47464"/>
              <a:gd name="connsiteX2" fmla="*/ 10000 w 10000"/>
              <a:gd name="connsiteY2" fmla="*/ 47409 h 47464"/>
              <a:gd name="connsiteX3" fmla="*/ 0 w 10000"/>
              <a:gd name="connsiteY3" fmla="*/ 47464 h 47464"/>
              <a:gd name="connsiteX4" fmla="*/ 0 w 10000"/>
              <a:gd name="connsiteY4" fmla="*/ 6085 h 47464"/>
              <a:gd name="connsiteX0" fmla="*/ 0 w 10000"/>
              <a:gd name="connsiteY0" fmla="*/ 6085 h 47466"/>
              <a:gd name="connsiteX1" fmla="*/ 10000 w 10000"/>
              <a:gd name="connsiteY1" fmla="*/ 0 h 47466"/>
              <a:gd name="connsiteX2" fmla="*/ 10000 w 10000"/>
              <a:gd name="connsiteY2" fmla="*/ 47466 h 47466"/>
              <a:gd name="connsiteX3" fmla="*/ 0 w 10000"/>
              <a:gd name="connsiteY3" fmla="*/ 47464 h 47466"/>
              <a:gd name="connsiteX4" fmla="*/ 0 w 10000"/>
              <a:gd name="connsiteY4" fmla="*/ 6085 h 47466"/>
              <a:gd name="connsiteX0" fmla="*/ 23 w 10023"/>
              <a:gd name="connsiteY0" fmla="*/ 6085 h 47466"/>
              <a:gd name="connsiteX1" fmla="*/ 10023 w 10023"/>
              <a:gd name="connsiteY1" fmla="*/ 0 h 47466"/>
              <a:gd name="connsiteX2" fmla="*/ 10023 w 10023"/>
              <a:gd name="connsiteY2" fmla="*/ 47466 h 47466"/>
              <a:gd name="connsiteX3" fmla="*/ 0 w 10023"/>
              <a:gd name="connsiteY3" fmla="*/ 47464 h 47466"/>
              <a:gd name="connsiteX4" fmla="*/ 23 w 10023"/>
              <a:gd name="connsiteY4" fmla="*/ 6085 h 47466"/>
              <a:gd name="connsiteX0" fmla="*/ 3 w 10003"/>
              <a:gd name="connsiteY0" fmla="*/ 6085 h 58156"/>
              <a:gd name="connsiteX1" fmla="*/ 10003 w 10003"/>
              <a:gd name="connsiteY1" fmla="*/ 0 h 58156"/>
              <a:gd name="connsiteX2" fmla="*/ 10003 w 10003"/>
              <a:gd name="connsiteY2" fmla="*/ 47466 h 58156"/>
              <a:gd name="connsiteX3" fmla="*/ 6 w 10003"/>
              <a:gd name="connsiteY3" fmla="*/ 58156 h 58156"/>
              <a:gd name="connsiteX4" fmla="*/ 3 w 10003"/>
              <a:gd name="connsiteY4" fmla="*/ 6085 h 58156"/>
              <a:gd name="connsiteX0" fmla="*/ 3 w 10003"/>
              <a:gd name="connsiteY0" fmla="*/ 6085 h 58156"/>
              <a:gd name="connsiteX1" fmla="*/ 10003 w 10003"/>
              <a:gd name="connsiteY1" fmla="*/ 0 h 58156"/>
              <a:gd name="connsiteX2" fmla="*/ 10003 w 10003"/>
              <a:gd name="connsiteY2" fmla="*/ 58110 h 58156"/>
              <a:gd name="connsiteX3" fmla="*/ 6 w 10003"/>
              <a:gd name="connsiteY3" fmla="*/ 58156 h 58156"/>
              <a:gd name="connsiteX4" fmla="*/ 3 w 10003"/>
              <a:gd name="connsiteY4" fmla="*/ 6085 h 5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3" h="58156">
                <a:moveTo>
                  <a:pt x="3" y="6085"/>
                </a:moveTo>
                <a:lnTo>
                  <a:pt x="10003" y="0"/>
                </a:lnTo>
                <a:lnTo>
                  <a:pt x="10003" y="58110"/>
                </a:lnTo>
                <a:lnTo>
                  <a:pt x="6" y="58156"/>
                </a:lnTo>
                <a:cubicBezTo>
                  <a:pt x="14" y="44363"/>
                  <a:pt x="-5" y="19878"/>
                  <a:pt x="3" y="6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2602D-AD80-2485-9EF9-9998A3CA3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3" y="403226"/>
            <a:ext cx="9668048" cy="9588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heading </a:t>
            </a:r>
            <a:br>
              <a:rPr lang="en-GB" dirty="0"/>
            </a:br>
            <a:r>
              <a:rPr lang="en-GB" dirty="0"/>
              <a:t>in one or wo lines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2B616-CECC-1AA5-3B33-9F0EA9FA2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3" y="1557868"/>
            <a:ext cx="9020348" cy="4798482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pic>
        <p:nvPicPr>
          <p:cNvPr id="10" name="Picture 9" descr="A black background with green letters&#10;&#10;Description automatically generated">
            <a:extLst>
              <a:ext uri="{FF2B5EF4-FFF2-40B4-BE49-F238E27FC236}">
                <a16:creationId xmlns:a16="http://schemas.microsoft.com/office/drawing/2014/main" id="{3B52F6C2-F011-8266-3428-DD6943B0D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287" y="5825467"/>
            <a:ext cx="1220392" cy="6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4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nual Input 10">
            <a:extLst>
              <a:ext uri="{FF2B5EF4-FFF2-40B4-BE49-F238E27FC236}">
                <a16:creationId xmlns:a16="http://schemas.microsoft.com/office/drawing/2014/main" id="{5B65A2A8-274A-4FD1-9E09-C962416F3CE4}"/>
              </a:ext>
            </a:extLst>
          </p:cNvPr>
          <p:cNvSpPr/>
          <p:nvPr userDrawn="1"/>
        </p:nvSpPr>
        <p:spPr>
          <a:xfrm rot="16200000" flipV="1">
            <a:off x="896988" y="-896988"/>
            <a:ext cx="6873774" cy="86677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47409"/>
              <a:gd name="connsiteX1" fmla="*/ 10000 w 10000"/>
              <a:gd name="connsiteY1" fmla="*/ 0 h 47409"/>
              <a:gd name="connsiteX2" fmla="*/ 10000 w 10000"/>
              <a:gd name="connsiteY2" fmla="*/ 47409 h 47409"/>
              <a:gd name="connsiteX3" fmla="*/ 0 w 10000"/>
              <a:gd name="connsiteY3" fmla="*/ 14842 h 47409"/>
              <a:gd name="connsiteX4" fmla="*/ 0 w 10000"/>
              <a:gd name="connsiteY4" fmla="*/ 6085 h 47409"/>
              <a:gd name="connsiteX0" fmla="*/ 0 w 10000"/>
              <a:gd name="connsiteY0" fmla="*/ 6085 h 47464"/>
              <a:gd name="connsiteX1" fmla="*/ 10000 w 10000"/>
              <a:gd name="connsiteY1" fmla="*/ 0 h 47464"/>
              <a:gd name="connsiteX2" fmla="*/ 10000 w 10000"/>
              <a:gd name="connsiteY2" fmla="*/ 47409 h 47464"/>
              <a:gd name="connsiteX3" fmla="*/ 0 w 10000"/>
              <a:gd name="connsiteY3" fmla="*/ 47464 h 47464"/>
              <a:gd name="connsiteX4" fmla="*/ 0 w 10000"/>
              <a:gd name="connsiteY4" fmla="*/ 6085 h 47464"/>
              <a:gd name="connsiteX0" fmla="*/ 0 w 10000"/>
              <a:gd name="connsiteY0" fmla="*/ 6085 h 47466"/>
              <a:gd name="connsiteX1" fmla="*/ 10000 w 10000"/>
              <a:gd name="connsiteY1" fmla="*/ 0 h 47466"/>
              <a:gd name="connsiteX2" fmla="*/ 10000 w 10000"/>
              <a:gd name="connsiteY2" fmla="*/ 47466 h 47466"/>
              <a:gd name="connsiteX3" fmla="*/ 0 w 10000"/>
              <a:gd name="connsiteY3" fmla="*/ 47464 h 47466"/>
              <a:gd name="connsiteX4" fmla="*/ 0 w 10000"/>
              <a:gd name="connsiteY4" fmla="*/ 6085 h 47466"/>
              <a:gd name="connsiteX0" fmla="*/ 23 w 10023"/>
              <a:gd name="connsiteY0" fmla="*/ 6085 h 47466"/>
              <a:gd name="connsiteX1" fmla="*/ 10023 w 10023"/>
              <a:gd name="connsiteY1" fmla="*/ 0 h 47466"/>
              <a:gd name="connsiteX2" fmla="*/ 10023 w 10023"/>
              <a:gd name="connsiteY2" fmla="*/ 47466 h 47466"/>
              <a:gd name="connsiteX3" fmla="*/ 0 w 10023"/>
              <a:gd name="connsiteY3" fmla="*/ 47464 h 47466"/>
              <a:gd name="connsiteX4" fmla="*/ 23 w 10023"/>
              <a:gd name="connsiteY4" fmla="*/ 6085 h 4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3" h="47466">
                <a:moveTo>
                  <a:pt x="23" y="6085"/>
                </a:moveTo>
                <a:lnTo>
                  <a:pt x="10023" y="0"/>
                </a:lnTo>
                <a:lnTo>
                  <a:pt x="10023" y="47466"/>
                </a:lnTo>
                <a:lnTo>
                  <a:pt x="0" y="47464"/>
                </a:lnTo>
                <a:cubicBezTo>
                  <a:pt x="8" y="33671"/>
                  <a:pt x="15" y="19878"/>
                  <a:pt x="23" y="6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8F5FEB6F-B8FF-291B-484A-6A90CB4562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5864" y="-5286"/>
            <a:ext cx="4660210" cy="6863285"/>
          </a:xfrm>
          <a:custGeom>
            <a:avLst/>
            <a:gdLst>
              <a:gd name="connsiteX0" fmla="*/ 0 w 4656137"/>
              <a:gd name="connsiteY0" fmla="*/ 6858000 h 6858000"/>
              <a:gd name="connsiteX1" fmla="*/ 1164034 w 4656137"/>
              <a:gd name="connsiteY1" fmla="*/ 0 h 6858000"/>
              <a:gd name="connsiteX2" fmla="*/ 3492103 w 4656137"/>
              <a:gd name="connsiteY2" fmla="*/ 0 h 6858000"/>
              <a:gd name="connsiteX3" fmla="*/ 4656137 w 4656137"/>
              <a:gd name="connsiteY3" fmla="*/ 6858000 h 6858000"/>
              <a:gd name="connsiteX4" fmla="*/ 0 w 4656137"/>
              <a:gd name="connsiteY4" fmla="*/ 6858000 h 6858000"/>
              <a:gd name="connsiteX0" fmla="*/ 0 w 4660210"/>
              <a:gd name="connsiteY0" fmla="*/ 6863285 h 6863285"/>
              <a:gd name="connsiteX1" fmla="*/ 1164034 w 4660210"/>
              <a:gd name="connsiteY1" fmla="*/ 528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5893 w 4660210"/>
              <a:gd name="connsiteY1" fmla="*/ 10570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5893 w 4660210"/>
              <a:gd name="connsiteY1" fmla="*/ 104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210" h="6863285">
                <a:moveTo>
                  <a:pt x="0" y="6863285"/>
                </a:moveTo>
                <a:lnTo>
                  <a:pt x="1105893" y="1045"/>
                </a:lnTo>
                <a:lnTo>
                  <a:pt x="4660210" y="0"/>
                </a:lnTo>
                <a:cubicBezTo>
                  <a:pt x="4658852" y="2287762"/>
                  <a:pt x="4657495" y="4575523"/>
                  <a:pt x="4656137" y="6863285"/>
                </a:cubicBezTo>
                <a:lnTo>
                  <a:pt x="0" y="686328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2602D-AD80-2485-9EF9-9998A3CA3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3" y="403226"/>
            <a:ext cx="7900630" cy="9588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heading </a:t>
            </a:r>
            <a:br>
              <a:rPr lang="en-GB" dirty="0"/>
            </a:br>
            <a:r>
              <a:rPr lang="en-GB" dirty="0"/>
              <a:t>in one or wo lines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2B616-CECC-1AA5-3B33-9F0EA9FA2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3" y="1557868"/>
            <a:ext cx="7088361" cy="4798482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2230039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73B0-EA79-BA37-5CA9-628DC8774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2" y="2345269"/>
            <a:ext cx="8349365" cy="2174871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slide with text </a:t>
            </a:r>
            <a:br>
              <a:rPr lang="en-GB" dirty="0"/>
            </a:br>
            <a:r>
              <a:rPr lang="en-GB" dirty="0"/>
              <a:t>in one or more lines. </a:t>
            </a:r>
            <a:br>
              <a:rPr lang="en-GB" dirty="0"/>
            </a:br>
            <a:r>
              <a:rPr lang="en-GB" dirty="0"/>
              <a:t>Left aligned and cantered.</a:t>
            </a:r>
            <a:endParaRPr lang="en-LV" dirty="0"/>
          </a:p>
        </p:txBody>
      </p:sp>
      <p:pic>
        <p:nvPicPr>
          <p:cNvPr id="10" name="Picture 9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2BCAD1F-4449-3C02-A4E1-B59EA39D7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2298" y="5825746"/>
            <a:ext cx="1219381" cy="673200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34A0F8C-48D8-4E6B-26B2-0291A945C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502" y="6068480"/>
            <a:ext cx="7265988" cy="365310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Small description or date</a:t>
            </a:r>
          </a:p>
        </p:txBody>
      </p:sp>
    </p:spTree>
    <p:extLst>
      <p:ext uri="{BB962C8B-B14F-4D97-AF65-F5344CB8AC3E}">
        <p14:creationId xmlns:p14="http://schemas.microsoft.com/office/powerpoint/2010/main" val="248253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nual Input 10">
            <a:extLst>
              <a:ext uri="{FF2B5EF4-FFF2-40B4-BE49-F238E27FC236}">
                <a16:creationId xmlns:a16="http://schemas.microsoft.com/office/drawing/2014/main" id="{5E5AE3BF-5347-E6A6-0D96-78C7EA612B73}"/>
              </a:ext>
            </a:extLst>
          </p:cNvPr>
          <p:cNvSpPr/>
          <p:nvPr userDrawn="1"/>
        </p:nvSpPr>
        <p:spPr>
          <a:xfrm rot="16200000" flipV="1">
            <a:off x="4810137" y="1105104"/>
            <a:ext cx="6861430" cy="46584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25586"/>
              <a:gd name="connsiteX1" fmla="*/ 10000 w 10000"/>
              <a:gd name="connsiteY1" fmla="*/ 0 h 25586"/>
              <a:gd name="connsiteX2" fmla="*/ 10000 w 10000"/>
              <a:gd name="connsiteY2" fmla="*/ 14842 h 25586"/>
              <a:gd name="connsiteX3" fmla="*/ 10 w 10000"/>
              <a:gd name="connsiteY3" fmla="*/ 25586 h 25586"/>
              <a:gd name="connsiteX4" fmla="*/ 0 w 10000"/>
              <a:gd name="connsiteY4" fmla="*/ 6085 h 25586"/>
              <a:gd name="connsiteX0" fmla="*/ 0 w 10000"/>
              <a:gd name="connsiteY0" fmla="*/ 6085 h 25624"/>
              <a:gd name="connsiteX1" fmla="*/ 10000 w 10000"/>
              <a:gd name="connsiteY1" fmla="*/ 0 h 25624"/>
              <a:gd name="connsiteX2" fmla="*/ 10000 w 10000"/>
              <a:gd name="connsiteY2" fmla="*/ 25624 h 25624"/>
              <a:gd name="connsiteX3" fmla="*/ 10 w 10000"/>
              <a:gd name="connsiteY3" fmla="*/ 25586 h 25624"/>
              <a:gd name="connsiteX4" fmla="*/ 0 w 10000"/>
              <a:gd name="connsiteY4" fmla="*/ 6085 h 25624"/>
              <a:gd name="connsiteX0" fmla="*/ 5 w 10005"/>
              <a:gd name="connsiteY0" fmla="*/ 6085 h 25624"/>
              <a:gd name="connsiteX1" fmla="*/ 10005 w 10005"/>
              <a:gd name="connsiteY1" fmla="*/ 0 h 25624"/>
              <a:gd name="connsiteX2" fmla="*/ 10005 w 10005"/>
              <a:gd name="connsiteY2" fmla="*/ 25624 h 25624"/>
              <a:gd name="connsiteX3" fmla="*/ 0 w 10005"/>
              <a:gd name="connsiteY3" fmla="*/ 25558 h 25624"/>
              <a:gd name="connsiteX4" fmla="*/ 5 w 10005"/>
              <a:gd name="connsiteY4" fmla="*/ 6085 h 2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5" h="25624">
                <a:moveTo>
                  <a:pt x="5" y="6085"/>
                </a:moveTo>
                <a:lnTo>
                  <a:pt x="10005" y="0"/>
                </a:lnTo>
                <a:lnTo>
                  <a:pt x="10005" y="25624"/>
                </a:lnTo>
                <a:lnTo>
                  <a:pt x="0" y="25558"/>
                </a:lnTo>
                <a:cubicBezTo>
                  <a:pt x="-3" y="19058"/>
                  <a:pt x="8" y="12585"/>
                  <a:pt x="5" y="60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" name="Manual Input 10">
            <a:extLst>
              <a:ext uri="{FF2B5EF4-FFF2-40B4-BE49-F238E27FC236}">
                <a16:creationId xmlns:a16="http://schemas.microsoft.com/office/drawing/2014/main" id="{10164665-F76E-7176-BD65-D17F585952AA}"/>
              </a:ext>
            </a:extLst>
          </p:cNvPr>
          <p:cNvSpPr/>
          <p:nvPr userDrawn="1"/>
        </p:nvSpPr>
        <p:spPr>
          <a:xfrm rot="16200000" flipV="1">
            <a:off x="876204" y="-876204"/>
            <a:ext cx="6873774" cy="862618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47409"/>
              <a:gd name="connsiteX1" fmla="*/ 10000 w 10000"/>
              <a:gd name="connsiteY1" fmla="*/ 0 h 47409"/>
              <a:gd name="connsiteX2" fmla="*/ 10000 w 10000"/>
              <a:gd name="connsiteY2" fmla="*/ 47409 h 47409"/>
              <a:gd name="connsiteX3" fmla="*/ 0 w 10000"/>
              <a:gd name="connsiteY3" fmla="*/ 14842 h 47409"/>
              <a:gd name="connsiteX4" fmla="*/ 0 w 10000"/>
              <a:gd name="connsiteY4" fmla="*/ 6085 h 47409"/>
              <a:gd name="connsiteX0" fmla="*/ 0 w 10000"/>
              <a:gd name="connsiteY0" fmla="*/ 6085 h 47464"/>
              <a:gd name="connsiteX1" fmla="*/ 10000 w 10000"/>
              <a:gd name="connsiteY1" fmla="*/ 0 h 47464"/>
              <a:gd name="connsiteX2" fmla="*/ 10000 w 10000"/>
              <a:gd name="connsiteY2" fmla="*/ 47409 h 47464"/>
              <a:gd name="connsiteX3" fmla="*/ 0 w 10000"/>
              <a:gd name="connsiteY3" fmla="*/ 47464 h 47464"/>
              <a:gd name="connsiteX4" fmla="*/ 0 w 10000"/>
              <a:gd name="connsiteY4" fmla="*/ 6085 h 47464"/>
              <a:gd name="connsiteX0" fmla="*/ 0 w 10000"/>
              <a:gd name="connsiteY0" fmla="*/ 6085 h 47466"/>
              <a:gd name="connsiteX1" fmla="*/ 10000 w 10000"/>
              <a:gd name="connsiteY1" fmla="*/ 0 h 47466"/>
              <a:gd name="connsiteX2" fmla="*/ 10000 w 10000"/>
              <a:gd name="connsiteY2" fmla="*/ 47466 h 47466"/>
              <a:gd name="connsiteX3" fmla="*/ 0 w 10000"/>
              <a:gd name="connsiteY3" fmla="*/ 47464 h 47466"/>
              <a:gd name="connsiteX4" fmla="*/ 0 w 10000"/>
              <a:gd name="connsiteY4" fmla="*/ 6085 h 47466"/>
              <a:gd name="connsiteX0" fmla="*/ 23 w 10023"/>
              <a:gd name="connsiteY0" fmla="*/ 6085 h 47466"/>
              <a:gd name="connsiteX1" fmla="*/ 10023 w 10023"/>
              <a:gd name="connsiteY1" fmla="*/ 0 h 47466"/>
              <a:gd name="connsiteX2" fmla="*/ 10023 w 10023"/>
              <a:gd name="connsiteY2" fmla="*/ 47466 h 47466"/>
              <a:gd name="connsiteX3" fmla="*/ 0 w 10023"/>
              <a:gd name="connsiteY3" fmla="*/ 47464 h 47466"/>
              <a:gd name="connsiteX4" fmla="*/ 23 w 10023"/>
              <a:gd name="connsiteY4" fmla="*/ 6085 h 4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3" h="47466">
                <a:moveTo>
                  <a:pt x="23" y="6085"/>
                </a:moveTo>
                <a:lnTo>
                  <a:pt x="10023" y="0"/>
                </a:lnTo>
                <a:lnTo>
                  <a:pt x="10023" y="47466"/>
                </a:lnTo>
                <a:lnTo>
                  <a:pt x="0" y="47464"/>
                </a:lnTo>
                <a:cubicBezTo>
                  <a:pt x="8" y="33671"/>
                  <a:pt x="15" y="19878"/>
                  <a:pt x="23" y="6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751A3-30F8-EFAF-E053-82EA110C12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47504" y="2634930"/>
            <a:ext cx="7266708" cy="1546085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Farewell text </a:t>
            </a:r>
            <a:br>
              <a:rPr lang="en-GB" dirty="0"/>
            </a:br>
            <a:r>
              <a:rPr lang="en-GB" dirty="0"/>
              <a:t>in one or two lines</a:t>
            </a:r>
            <a:endParaRPr lang="en-LV" dirty="0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D3BDFC2-1CA1-005C-C337-175ED86E4B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34" y="231928"/>
            <a:ext cx="2070337" cy="1142999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BAC310F-8E57-8CB4-0C68-E8399E12F3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504" y="5441018"/>
            <a:ext cx="5648496" cy="960429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LV" dirty="0"/>
              <a:t>Credentials</a:t>
            </a:r>
          </a:p>
          <a:p>
            <a:r>
              <a:rPr lang="en-LV" dirty="0"/>
              <a:t>Contact information</a:t>
            </a:r>
          </a:p>
          <a:p>
            <a:r>
              <a:rPr lang="en-LV" dirty="0"/>
              <a:t>Date &amp; other information</a:t>
            </a:r>
          </a:p>
          <a:p>
            <a:r>
              <a:rPr lang="en-LV" dirty="0"/>
              <a:t>Always anchored to the bottom </a:t>
            </a:r>
          </a:p>
        </p:txBody>
      </p:sp>
    </p:spTree>
    <p:extLst>
      <p:ext uri="{BB962C8B-B14F-4D97-AF65-F5344CB8AC3E}">
        <p14:creationId xmlns:p14="http://schemas.microsoft.com/office/powerpoint/2010/main" val="1034761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nual Input 10">
            <a:extLst>
              <a:ext uri="{FF2B5EF4-FFF2-40B4-BE49-F238E27FC236}">
                <a16:creationId xmlns:a16="http://schemas.microsoft.com/office/drawing/2014/main" id="{55779186-4E78-D549-A43A-28E28B76AA10}"/>
              </a:ext>
            </a:extLst>
          </p:cNvPr>
          <p:cNvSpPr/>
          <p:nvPr userDrawn="1"/>
        </p:nvSpPr>
        <p:spPr>
          <a:xfrm rot="16200000" flipV="1">
            <a:off x="896988" y="-896988"/>
            <a:ext cx="6873774" cy="86677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4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43 h 10000"/>
              <a:gd name="connsiteX0" fmla="*/ 0 w 10000"/>
              <a:gd name="connsiteY0" fmla="*/ 6085 h 14842"/>
              <a:gd name="connsiteX1" fmla="*/ 10000 w 10000"/>
              <a:gd name="connsiteY1" fmla="*/ 0 h 14842"/>
              <a:gd name="connsiteX2" fmla="*/ 10000 w 10000"/>
              <a:gd name="connsiteY2" fmla="*/ 14842 h 14842"/>
              <a:gd name="connsiteX3" fmla="*/ 0 w 10000"/>
              <a:gd name="connsiteY3" fmla="*/ 14842 h 14842"/>
              <a:gd name="connsiteX4" fmla="*/ 0 w 10000"/>
              <a:gd name="connsiteY4" fmla="*/ 6085 h 14842"/>
              <a:gd name="connsiteX0" fmla="*/ 0 w 10000"/>
              <a:gd name="connsiteY0" fmla="*/ 6085 h 47409"/>
              <a:gd name="connsiteX1" fmla="*/ 10000 w 10000"/>
              <a:gd name="connsiteY1" fmla="*/ 0 h 47409"/>
              <a:gd name="connsiteX2" fmla="*/ 10000 w 10000"/>
              <a:gd name="connsiteY2" fmla="*/ 47409 h 47409"/>
              <a:gd name="connsiteX3" fmla="*/ 0 w 10000"/>
              <a:gd name="connsiteY3" fmla="*/ 14842 h 47409"/>
              <a:gd name="connsiteX4" fmla="*/ 0 w 10000"/>
              <a:gd name="connsiteY4" fmla="*/ 6085 h 47409"/>
              <a:gd name="connsiteX0" fmla="*/ 0 w 10000"/>
              <a:gd name="connsiteY0" fmla="*/ 6085 h 47464"/>
              <a:gd name="connsiteX1" fmla="*/ 10000 w 10000"/>
              <a:gd name="connsiteY1" fmla="*/ 0 h 47464"/>
              <a:gd name="connsiteX2" fmla="*/ 10000 w 10000"/>
              <a:gd name="connsiteY2" fmla="*/ 47409 h 47464"/>
              <a:gd name="connsiteX3" fmla="*/ 0 w 10000"/>
              <a:gd name="connsiteY3" fmla="*/ 47464 h 47464"/>
              <a:gd name="connsiteX4" fmla="*/ 0 w 10000"/>
              <a:gd name="connsiteY4" fmla="*/ 6085 h 47464"/>
              <a:gd name="connsiteX0" fmla="*/ 0 w 10000"/>
              <a:gd name="connsiteY0" fmla="*/ 6085 h 47466"/>
              <a:gd name="connsiteX1" fmla="*/ 10000 w 10000"/>
              <a:gd name="connsiteY1" fmla="*/ 0 h 47466"/>
              <a:gd name="connsiteX2" fmla="*/ 10000 w 10000"/>
              <a:gd name="connsiteY2" fmla="*/ 47466 h 47466"/>
              <a:gd name="connsiteX3" fmla="*/ 0 w 10000"/>
              <a:gd name="connsiteY3" fmla="*/ 47464 h 47466"/>
              <a:gd name="connsiteX4" fmla="*/ 0 w 10000"/>
              <a:gd name="connsiteY4" fmla="*/ 6085 h 47466"/>
              <a:gd name="connsiteX0" fmla="*/ 23 w 10023"/>
              <a:gd name="connsiteY0" fmla="*/ 6085 h 47466"/>
              <a:gd name="connsiteX1" fmla="*/ 10023 w 10023"/>
              <a:gd name="connsiteY1" fmla="*/ 0 h 47466"/>
              <a:gd name="connsiteX2" fmla="*/ 10023 w 10023"/>
              <a:gd name="connsiteY2" fmla="*/ 47466 h 47466"/>
              <a:gd name="connsiteX3" fmla="*/ 0 w 10023"/>
              <a:gd name="connsiteY3" fmla="*/ 47464 h 47466"/>
              <a:gd name="connsiteX4" fmla="*/ 23 w 10023"/>
              <a:gd name="connsiteY4" fmla="*/ 6085 h 4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3" h="47466">
                <a:moveTo>
                  <a:pt x="23" y="6085"/>
                </a:moveTo>
                <a:lnTo>
                  <a:pt x="10023" y="0"/>
                </a:lnTo>
                <a:lnTo>
                  <a:pt x="10023" y="47466"/>
                </a:lnTo>
                <a:lnTo>
                  <a:pt x="0" y="47464"/>
                </a:lnTo>
                <a:cubicBezTo>
                  <a:pt x="8" y="33671"/>
                  <a:pt x="15" y="19878"/>
                  <a:pt x="23" y="6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57C1E91-C0A7-7D38-E687-16DBE481AB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5864" y="-5286"/>
            <a:ext cx="4660210" cy="6863285"/>
          </a:xfrm>
          <a:custGeom>
            <a:avLst/>
            <a:gdLst>
              <a:gd name="connsiteX0" fmla="*/ 0 w 4656137"/>
              <a:gd name="connsiteY0" fmla="*/ 6858000 h 6858000"/>
              <a:gd name="connsiteX1" fmla="*/ 1164034 w 4656137"/>
              <a:gd name="connsiteY1" fmla="*/ 0 h 6858000"/>
              <a:gd name="connsiteX2" fmla="*/ 3492103 w 4656137"/>
              <a:gd name="connsiteY2" fmla="*/ 0 h 6858000"/>
              <a:gd name="connsiteX3" fmla="*/ 4656137 w 4656137"/>
              <a:gd name="connsiteY3" fmla="*/ 6858000 h 6858000"/>
              <a:gd name="connsiteX4" fmla="*/ 0 w 4656137"/>
              <a:gd name="connsiteY4" fmla="*/ 6858000 h 6858000"/>
              <a:gd name="connsiteX0" fmla="*/ 0 w 4660210"/>
              <a:gd name="connsiteY0" fmla="*/ 6863285 h 6863285"/>
              <a:gd name="connsiteX1" fmla="*/ 1164034 w 4660210"/>
              <a:gd name="connsiteY1" fmla="*/ 528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5893 w 4660210"/>
              <a:gd name="connsiteY1" fmla="*/ 10570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9068 w 4660210"/>
              <a:gd name="connsiteY1" fmla="*/ 104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210" h="6863285">
                <a:moveTo>
                  <a:pt x="0" y="6863285"/>
                </a:moveTo>
                <a:lnTo>
                  <a:pt x="1109068" y="1045"/>
                </a:lnTo>
                <a:lnTo>
                  <a:pt x="4660210" y="0"/>
                </a:lnTo>
                <a:cubicBezTo>
                  <a:pt x="4658852" y="2287762"/>
                  <a:pt x="4657495" y="4575523"/>
                  <a:pt x="4656137" y="6863285"/>
                </a:cubicBezTo>
                <a:lnTo>
                  <a:pt x="0" y="686328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751A3-30F8-EFAF-E053-82EA110C12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47504" y="2634930"/>
            <a:ext cx="7266708" cy="1546085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Farewell text </a:t>
            </a:r>
            <a:br>
              <a:rPr lang="en-GB" dirty="0"/>
            </a:br>
            <a:r>
              <a:rPr lang="en-GB" dirty="0"/>
              <a:t>in one or two lines</a:t>
            </a:r>
            <a:endParaRPr lang="en-LV" dirty="0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D3BDFC2-1CA1-005C-C337-175ED86E4B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34" y="231928"/>
            <a:ext cx="2070337" cy="1142999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4E9E1E1-1C27-AEF5-8A1E-024C06886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504" y="5441018"/>
            <a:ext cx="5648496" cy="960429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LV" dirty="0"/>
              <a:t>Credentials</a:t>
            </a:r>
          </a:p>
          <a:p>
            <a:r>
              <a:rPr lang="en-LV" dirty="0"/>
              <a:t>Contact information</a:t>
            </a:r>
          </a:p>
          <a:p>
            <a:r>
              <a:rPr lang="en-LV" dirty="0"/>
              <a:t>Date &amp; other information</a:t>
            </a:r>
          </a:p>
          <a:p>
            <a:r>
              <a:rPr lang="en-LV" dirty="0"/>
              <a:t>Always anchored to the bottom </a:t>
            </a:r>
          </a:p>
        </p:txBody>
      </p:sp>
    </p:spTree>
    <p:extLst>
      <p:ext uri="{BB962C8B-B14F-4D97-AF65-F5344CB8AC3E}">
        <p14:creationId xmlns:p14="http://schemas.microsoft.com/office/powerpoint/2010/main" val="911709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2602D-AD80-2485-9EF9-9998A3CA3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03" y="403226"/>
            <a:ext cx="5267497" cy="9588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heading </a:t>
            </a:r>
            <a:br>
              <a:rPr lang="en-GB" dirty="0"/>
            </a:br>
            <a:r>
              <a:rPr lang="en-GB" dirty="0"/>
              <a:t>in one or wo lines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2B616-CECC-1AA5-3B33-9F0EA9FA2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3" y="1557868"/>
            <a:ext cx="5267497" cy="4798482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79EE661-228B-167B-CA04-78750D2F21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2298" y="5825746"/>
            <a:ext cx="1219381" cy="673200"/>
          </a:xfrm>
          <a:prstGeom prst="rect">
            <a:avLst/>
          </a:prstGeom>
        </p:spPr>
      </p:pic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F5CE622F-43F9-14C9-C3D4-D50D4ECC3B2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935663" y="403226"/>
            <a:ext cx="5935662" cy="5252507"/>
          </a:xfrm>
        </p:spPr>
        <p:txBody>
          <a:bodyPr/>
          <a:lstStyle/>
          <a:p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5649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2BCAD1F-4449-3C02-A4E1-B59EA39D7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2298" y="5825746"/>
            <a:ext cx="1219381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0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6F88C3-3F15-58AD-90F6-9AB1D4E1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98D8F-3F20-0EA2-3D4B-5930BD10E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01680-3EBA-B3A4-961B-F5E7D45728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81AC4-BACD-3D4B-95A6-B81DC865E6EE}" type="datetimeFigureOut">
              <a:rPr lang="en-LV" smtClean="0"/>
              <a:t>03/05/2024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3B0F6-00BA-25A3-7B1F-E391E33B1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5ADEB-5996-146C-FBD6-095DFD962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DF862-E127-2A40-A41B-E744E62EFEB5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3152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50" r:id="rId3"/>
    <p:sldLayoutId id="2147483663" r:id="rId4"/>
    <p:sldLayoutId id="2147483651" r:id="rId5"/>
    <p:sldLayoutId id="2147483666" r:id="rId6"/>
    <p:sldLayoutId id="2147483665" r:id="rId7"/>
    <p:sldLayoutId id="2147483667" r:id="rId8"/>
    <p:sldLayoutId id="2147483678" r:id="rId9"/>
    <p:sldLayoutId id="2147483649" r:id="rId10"/>
    <p:sldLayoutId id="2147483661" r:id="rId11"/>
    <p:sldLayoutId id="2147483669" r:id="rId12"/>
    <p:sldLayoutId id="2147483670" r:id="rId13"/>
    <p:sldLayoutId id="2147483668" r:id="rId14"/>
    <p:sldLayoutId id="2147483672" r:id="rId15"/>
    <p:sldLayoutId id="2147483671" r:id="rId16"/>
    <p:sldLayoutId id="2147483673" r:id="rId17"/>
    <p:sldLayoutId id="2147483677" r:id="rId18"/>
    <p:sldLayoutId id="2147483674" r:id="rId19"/>
    <p:sldLayoutId id="2147483675" r:id="rId20"/>
    <p:sldLayoutId id="2147483676" r:id="rId21"/>
    <p:sldLayoutId id="2147483655" r:id="rId22"/>
    <p:sldLayoutId id="2147483664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hyperlink" Target="https://trendlineproject.eu/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14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hart" Target="../charts/chart1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3.xml"/><Relationship Id="rId5" Type="http://schemas.openxmlformats.org/officeDocument/2006/relationships/image" Target="../media/image27.png"/><Relationship Id="rId4" Type="http://schemas.openxmlformats.org/officeDocument/2006/relationships/chart" Target="../charts/chart2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hart" Target="../charts/chart5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7.xml"/><Relationship Id="rId5" Type="http://schemas.openxmlformats.org/officeDocument/2006/relationships/image" Target="../media/image28.png"/><Relationship Id="rId4" Type="http://schemas.openxmlformats.org/officeDocument/2006/relationships/chart" Target="../charts/chart6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ED795-9111-464E-907F-B5C825738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02" y="2456895"/>
            <a:ext cx="5648498" cy="1944209"/>
          </a:xfrm>
        </p:spPr>
        <p:txBody>
          <a:bodyPr>
            <a:normAutofit/>
          </a:bodyPr>
          <a:lstStyle/>
          <a:p>
            <a:r>
              <a:rPr lang="lv-LV" sz="2800" dirty="0"/>
              <a:t>CSNg 2023. gadā – analīze, cēloņsakarības, ceļu satiksmes drošības indikatoru (KPI) </a:t>
            </a:r>
            <a:r>
              <a:rPr lang="lv-LV" sz="2800" dirty="0" err="1"/>
              <a:t>izvērtējums</a:t>
            </a:r>
            <a:endParaRPr lang="lv-LV" sz="28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FF6CE7C-3597-485E-B292-2F57348AD96A}"/>
              </a:ext>
            </a:extLst>
          </p:cNvPr>
          <p:cNvSpPr txBox="1">
            <a:spLocks/>
          </p:cNvSpPr>
          <p:nvPr/>
        </p:nvSpPr>
        <p:spPr>
          <a:xfrm>
            <a:off x="447504" y="5794899"/>
            <a:ext cx="5648496" cy="7390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lv-LV" sz="1600" dirty="0"/>
              <a:t>Aivars Aksenoks, CSDD valdes priekšsēdētājs</a:t>
            </a:r>
          </a:p>
          <a:p>
            <a:pPr marL="0" indent="0">
              <a:spcBef>
                <a:spcPts val="0"/>
              </a:spcBef>
              <a:buNone/>
            </a:pPr>
            <a:r>
              <a:rPr lang="lv-LV" sz="1600" dirty="0"/>
              <a:t>07.03.2024</a:t>
            </a:r>
          </a:p>
        </p:txBody>
      </p:sp>
    </p:spTree>
    <p:extLst>
      <p:ext uri="{BB962C8B-B14F-4D97-AF65-F5344CB8AC3E}">
        <p14:creationId xmlns:p14="http://schemas.microsoft.com/office/powerpoint/2010/main" val="1026111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D3DAFF59-D537-4E6D-B9C8-C935128AAA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3751" y="203200"/>
            <a:ext cx="10913719" cy="958850"/>
          </a:xfrm>
        </p:spPr>
        <p:txBody>
          <a:bodyPr>
            <a:normAutofit/>
          </a:bodyPr>
          <a:lstStyle/>
          <a:p>
            <a:r>
              <a:rPr lang="lv-LV" sz="3600" dirty="0"/>
              <a:t>Transportlīdzekļu vadīšana reibumā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607A5E14-53C4-49A0-9F2C-3F8A0F7228E5}"/>
              </a:ext>
            </a:extLst>
          </p:cNvPr>
          <p:cNvSpPr txBox="1">
            <a:spLocks/>
          </p:cNvSpPr>
          <p:nvPr/>
        </p:nvSpPr>
        <p:spPr>
          <a:xfrm>
            <a:off x="9219751" y="1509574"/>
            <a:ext cx="1879381" cy="500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sz="1400" dirty="0"/>
              <a:t>Braucis reibumā</a:t>
            </a:r>
          </a:p>
          <a:p>
            <a:r>
              <a:rPr lang="lv-LV" sz="1400" dirty="0"/>
              <a:t>(30 dienas)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EDE10E8E-8A97-4E57-B943-EB5F3DEC477A}"/>
              </a:ext>
            </a:extLst>
          </p:cNvPr>
          <p:cNvSpPr txBox="1">
            <a:spLocks/>
          </p:cNvSpPr>
          <p:nvPr/>
        </p:nvSpPr>
        <p:spPr>
          <a:xfrm>
            <a:off x="565966" y="1624191"/>
            <a:ext cx="5131831" cy="343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600" dirty="0"/>
              <a:t>Dati par braukšanu reibumā no ESRA pētījuma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148B68-304B-48BA-A213-5304650ECDA1}"/>
              </a:ext>
            </a:extLst>
          </p:cNvPr>
          <p:cNvGrpSpPr/>
          <p:nvPr/>
        </p:nvGrpSpPr>
        <p:grpSpPr>
          <a:xfrm>
            <a:off x="9114094" y="2102594"/>
            <a:ext cx="1744181" cy="4042048"/>
            <a:chOff x="8816576" y="2025628"/>
            <a:chExt cx="1992599" cy="4617743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01864C7-D5BC-44EC-887C-F7E8266277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445" r="5273"/>
            <a:stretch/>
          </p:blipFill>
          <p:spPr>
            <a:xfrm>
              <a:off x="8816576" y="2025628"/>
              <a:ext cx="1992599" cy="454529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09F509-C055-4FE6-81CC-E0CB67605525}"/>
                </a:ext>
              </a:extLst>
            </p:cNvPr>
            <p:cNvSpPr/>
            <p:nvPr/>
          </p:nvSpPr>
          <p:spPr>
            <a:xfrm>
              <a:off x="10549719" y="2025628"/>
              <a:ext cx="259456" cy="1603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77DF648-D62F-4664-B19F-EABDD183079B}"/>
                </a:ext>
              </a:extLst>
            </p:cNvPr>
            <p:cNvSpPr/>
            <p:nvPr/>
          </p:nvSpPr>
          <p:spPr>
            <a:xfrm>
              <a:off x="10483755" y="2146852"/>
              <a:ext cx="259456" cy="1603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4597430-2822-43C0-9363-16C721F8FF7F}"/>
                </a:ext>
              </a:extLst>
            </p:cNvPr>
            <p:cNvSpPr/>
            <p:nvPr/>
          </p:nvSpPr>
          <p:spPr>
            <a:xfrm>
              <a:off x="10303910" y="2268076"/>
              <a:ext cx="259456" cy="1603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AC3743E-E1F3-4CB3-836C-70E25D4F54E0}"/>
                </a:ext>
              </a:extLst>
            </p:cNvPr>
            <p:cNvSpPr/>
            <p:nvPr/>
          </p:nvSpPr>
          <p:spPr>
            <a:xfrm>
              <a:off x="10256418" y="2386060"/>
              <a:ext cx="259456" cy="1603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6F217D8-22A1-4D28-A6A1-7A49BDD25862}"/>
                </a:ext>
              </a:extLst>
            </p:cNvPr>
            <p:cNvSpPr/>
            <p:nvPr/>
          </p:nvSpPr>
          <p:spPr>
            <a:xfrm>
              <a:off x="10126690" y="2510523"/>
              <a:ext cx="259456" cy="979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894296A-74E5-4418-92A9-96C41C21B6BB}"/>
                </a:ext>
              </a:extLst>
            </p:cNvPr>
            <p:cNvSpPr/>
            <p:nvPr/>
          </p:nvSpPr>
          <p:spPr>
            <a:xfrm>
              <a:off x="10061826" y="2712931"/>
              <a:ext cx="259456" cy="979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C4459B7-0C4C-4491-BA0B-5DD46D0F59D5}"/>
                </a:ext>
              </a:extLst>
            </p:cNvPr>
            <p:cNvSpPr/>
            <p:nvPr/>
          </p:nvSpPr>
          <p:spPr>
            <a:xfrm>
              <a:off x="10010809" y="3101778"/>
              <a:ext cx="259456" cy="979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BB03914-C013-4938-8E21-7D513AEB9931}"/>
                </a:ext>
              </a:extLst>
            </p:cNvPr>
            <p:cNvSpPr/>
            <p:nvPr/>
          </p:nvSpPr>
          <p:spPr>
            <a:xfrm>
              <a:off x="9881081" y="3520067"/>
              <a:ext cx="259456" cy="10357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5818738-6D50-4F6E-822B-52EED2F902F9}"/>
                </a:ext>
              </a:extLst>
            </p:cNvPr>
            <p:cNvSpPr/>
            <p:nvPr/>
          </p:nvSpPr>
          <p:spPr>
            <a:xfrm>
              <a:off x="9833564" y="4204456"/>
              <a:ext cx="259456" cy="625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CA041F7-71A9-486A-A276-9ADC150935A3}"/>
                </a:ext>
              </a:extLst>
            </p:cNvPr>
            <p:cNvSpPr/>
            <p:nvPr/>
          </p:nvSpPr>
          <p:spPr>
            <a:xfrm>
              <a:off x="9768700" y="4453302"/>
              <a:ext cx="259456" cy="625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A968EFB-E3D1-4ACC-8AF8-2102795BC367}"/>
                </a:ext>
              </a:extLst>
            </p:cNvPr>
            <p:cNvSpPr/>
            <p:nvPr/>
          </p:nvSpPr>
          <p:spPr>
            <a:xfrm>
              <a:off x="9703836" y="4661534"/>
              <a:ext cx="259456" cy="625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9E597B-7E5C-4EB9-BECC-49436CF89883}"/>
                </a:ext>
              </a:extLst>
            </p:cNvPr>
            <p:cNvSpPr/>
            <p:nvPr/>
          </p:nvSpPr>
          <p:spPr>
            <a:xfrm>
              <a:off x="9621625" y="4995996"/>
              <a:ext cx="259456" cy="625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8EC9FCA-DCCF-4910-B0B4-CFCDBA8A6CC1}"/>
                </a:ext>
              </a:extLst>
            </p:cNvPr>
            <p:cNvSpPr/>
            <p:nvPr/>
          </p:nvSpPr>
          <p:spPr>
            <a:xfrm>
              <a:off x="9683147" y="4876384"/>
              <a:ext cx="259456" cy="202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8A56532-A64E-4C72-B7FD-217E9DF374CE}"/>
                </a:ext>
              </a:extLst>
            </p:cNvPr>
            <p:cNvSpPr/>
            <p:nvPr/>
          </p:nvSpPr>
          <p:spPr>
            <a:xfrm>
              <a:off x="9560103" y="5333163"/>
              <a:ext cx="259456" cy="837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3D5B65F-344B-4CCE-8A0D-5CC2BCF4A9A9}"/>
                </a:ext>
              </a:extLst>
            </p:cNvPr>
            <p:cNvSpPr/>
            <p:nvPr/>
          </p:nvSpPr>
          <p:spPr>
            <a:xfrm>
              <a:off x="9495948" y="5695049"/>
              <a:ext cx="259456" cy="837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30B42CA-174D-42AA-A6DC-D6C68AFAA906}"/>
                </a:ext>
              </a:extLst>
            </p:cNvPr>
            <p:cNvSpPr/>
            <p:nvPr/>
          </p:nvSpPr>
          <p:spPr>
            <a:xfrm>
              <a:off x="9467913" y="5798545"/>
              <a:ext cx="259456" cy="837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547A6DA-A9B0-474E-8D3D-0880B8094449}"/>
                </a:ext>
              </a:extLst>
            </p:cNvPr>
            <p:cNvSpPr/>
            <p:nvPr/>
          </p:nvSpPr>
          <p:spPr>
            <a:xfrm>
              <a:off x="9416122" y="6020216"/>
              <a:ext cx="259456" cy="487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638CDDED-8470-4D03-942E-9C3D6186E6E4}"/>
                </a:ext>
              </a:extLst>
            </p:cNvPr>
            <p:cNvSpPr/>
            <p:nvPr/>
          </p:nvSpPr>
          <p:spPr>
            <a:xfrm>
              <a:off x="9368946" y="6155471"/>
              <a:ext cx="259456" cy="487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8BF066F6-23A5-4477-8C13-3695F62ACC4F}"/>
                </a:ext>
              </a:extLst>
            </p:cNvPr>
            <p:cNvSpPr/>
            <p:nvPr/>
          </p:nvSpPr>
          <p:spPr>
            <a:xfrm>
              <a:off x="9253236" y="6358378"/>
              <a:ext cx="259456" cy="174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4F5CFD9-A1F8-4C70-B155-569F17F12241}"/>
              </a:ext>
            </a:extLst>
          </p:cNvPr>
          <p:cNvGrpSpPr/>
          <p:nvPr/>
        </p:nvGrpSpPr>
        <p:grpSpPr>
          <a:xfrm>
            <a:off x="565966" y="2011847"/>
            <a:ext cx="7799451" cy="4132616"/>
            <a:chOff x="811558" y="2439655"/>
            <a:chExt cx="7799451" cy="413261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86336E9-AC82-47ED-8C3E-2C2DA3450D24}"/>
                </a:ext>
              </a:extLst>
            </p:cNvPr>
            <p:cNvGrpSpPr/>
            <p:nvPr/>
          </p:nvGrpSpPr>
          <p:grpSpPr>
            <a:xfrm>
              <a:off x="811558" y="2439655"/>
              <a:ext cx="3857852" cy="1881718"/>
              <a:chOff x="811558" y="2439655"/>
              <a:chExt cx="3857852" cy="1881718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01AB9BFE-9D01-4B5F-B870-CA19C6756232}"/>
                  </a:ext>
                </a:extLst>
              </p:cNvPr>
              <p:cNvSpPr/>
              <p:nvPr/>
            </p:nvSpPr>
            <p:spPr>
              <a:xfrm>
                <a:off x="811558" y="2509624"/>
                <a:ext cx="3857852" cy="1811749"/>
              </a:xfrm>
              <a:prstGeom prst="roundRect">
                <a:avLst>
                  <a:gd name="adj" fmla="val 701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sp>
            <p:nvSpPr>
              <p:cNvPr id="100" name="Title 2">
                <a:extLst>
                  <a:ext uri="{FF2B5EF4-FFF2-40B4-BE49-F238E27FC236}">
                    <a16:creationId xmlns:a16="http://schemas.microsoft.com/office/drawing/2014/main" id="{A8AD916F-FF0D-4286-96FC-A57FACDED6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6016" y="2439655"/>
                <a:ext cx="3187208" cy="52599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r>
                  <a:rPr lang="lv-LV" sz="1200" dirty="0"/>
                  <a:t>Respondenta rīcība pēdējo 30 dienu laikā</a:t>
                </a:r>
              </a:p>
            </p:txBody>
          </p:sp>
        </p:grp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511D138-4E4B-4F60-ACB8-E1C0A908D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8970" y="2530402"/>
              <a:ext cx="619218" cy="23122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38F67EF-5758-47DA-9EB6-7D5358C7CA28}"/>
                </a:ext>
              </a:extLst>
            </p:cNvPr>
            <p:cNvGrpSpPr/>
            <p:nvPr/>
          </p:nvGrpSpPr>
          <p:grpSpPr>
            <a:xfrm>
              <a:off x="814676" y="4407876"/>
              <a:ext cx="3857852" cy="2164395"/>
              <a:chOff x="814676" y="4407876"/>
              <a:chExt cx="3857852" cy="2164395"/>
            </a:xfrm>
          </p:grpSpPr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ACA39992-1456-490A-80C7-DCFC56399E51}"/>
                  </a:ext>
                </a:extLst>
              </p:cNvPr>
              <p:cNvSpPr/>
              <p:nvPr/>
            </p:nvSpPr>
            <p:spPr>
              <a:xfrm>
                <a:off x="814676" y="4407876"/>
                <a:ext cx="3857852" cy="2164395"/>
              </a:xfrm>
              <a:prstGeom prst="roundRect">
                <a:avLst>
                  <a:gd name="adj" fmla="val 701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sp>
            <p:nvSpPr>
              <p:cNvPr id="101" name="Title 2">
                <a:extLst>
                  <a:ext uri="{FF2B5EF4-FFF2-40B4-BE49-F238E27FC236}">
                    <a16:creationId xmlns:a16="http://schemas.microsoft.com/office/drawing/2014/main" id="{662463C8-1C37-442E-89AA-BDFC36471D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6016" y="4555168"/>
                <a:ext cx="3175731" cy="50041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r>
                  <a:rPr lang="lv-LV" sz="1200" dirty="0"/>
                  <a:t>Respondenta viedoklis, cik lielā mērā darbība ir sociāli pieņemama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0D060AEF-16D0-4DD5-BEDA-9833C830419E}"/>
                </a:ext>
              </a:extLst>
            </p:cNvPr>
            <p:cNvGrpSpPr/>
            <p:nvPr/>
          </p:nvGrpSpPr>
          <p:grpSpPr>
            <a:xfrm>
              <a:off x="4753157" y="2520184"/>
              <a:ext cx="3857852" cy="2248481"/>
              <a:chOff x="811558" y="2509624"/>
              <a:chExt cx="3857852" cy="2248481"/>
            </a:xfrm>
          </p:grpSpPr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4BBDA496-2A97-46DE-974F-E84695DEB7DA}"/>
                  </a:ext>
                </a:extLst>
              </p:cNvPr>
              <p:cNvSpPr/>
              <p:nvPr/>
            </p:nvSpPr>
            <p:spPr>
              <a:xfrm>
                <a:off x="811558" y="2509624"/>
                <a:ext cx="3857852" cy="2248481"/>
              </a:xfrm>
              <a:prstGeom prst="roundRect">
                <a:avLst>
                  <a:gd name="adj" fmla="val 701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sp>
            <p:nvSpPr>
              <p:cNvPr id="113" name="Title 2">
                <a:extLst>
                  <a:ext uri="{FF2B5EF4-FFF2-40B4-BE49-F238E27FC236}">
                    <a16:creationId xmlns:a16="http://schemas.microsoft.com/office/drawing/2014/main" id="{EA24223A-695A-4951-8DDB-0D31BB35CF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6016" y="2559626"/>
                <a:ext cx="3187208" cy="52599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r>
                  <a:rPr lang="lv-LV" sz="1200" dirty="0"/>
                  <a:t>Kāda ir iespējamība, ka tevi kā autovadītāju ceļā pārbaudīs policija?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F0D4C05-536A-4734-AA5F-7292D32AD0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5126"/>
            <a:stretch/>
          </p:blipFill>
          <p:spPr>
            <a:xfrm>
              <a:off x="944689" y="3060846"/>
              <a:ext cx="3810330" cy="12311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7DBF2C3-5293-412C-A64E-1DE047564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43230"/>
            <a:stretch/>
          </p:blipFill>
          <p:spPr>
            <a:xfrm>
              <a:off x="987124" y="5019798"/>
              <a:ext cx="3316511" cy="151592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1A0ADA-4107-4E47-8FBB-CE846547D0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43588"/>
            <a:stretch/>
          </p:blipFill>
          <p:spPr>
            <a:xfrm>
              <a:off x="5003073" y="3310175"/>
              <a:ext cx="3176291" cy="1220904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4728A68-97A7-4D6A-90C0-C45F4EDE0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88297" y="4458605"/>
              <a:ext cx="619218" cy="231227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969FF97-A5D1-4377-9C8B-0D327D2FD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22118" y="2559617"/>
              <a:ext cx="619218" cy="2312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4345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281A1F5-737D-4AB5-8DFE-5449068438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12" y="1495539"/>
            <a:ext cx="8717611" cy="4002926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9C03A66-3A00-4446-A138-AB059528978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8500" y="-14288"/>
            <a:ext cx="2608263" cy="6872288"/>
          </a:xfr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D3DAFF59-D537-4E6D-B9C8-C935128AA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512" y="158751"/>
            <a:ext cx="8835688" cy="958848"/>
          </a:xfrm>
        </p:spPr>
        <p:txBody>
          <a:bodyPr>
            <a:normAutofit/>
          </a:bodyPr>
          <a:lstStyle/>
          <a:p>
            <a:r>
              <a:rPr lang="lv-LV" sz="2800" dirty="0"/>
              <a:t>Ātruma ievērošana ārpus apdzīvotām vietām</a:t>
            </a:r>
          </a:p>
        </p:txBody>
      </p:sp>
      <p:sp>
        <p:nvSpPr>
          <p:cNvPr id="9" name="Taisnstūris: ar noapaļotiem stūriem 10">
            <a:extLst>
              <a:ext uri="{FF2B5EF4-FFF2-40B4-BE49-F238E27FC236}">
                <a16:creationId xmlns:a16="http://schemas.microsoft.com/office/drawing/2014/main" id="{886CF395-CFB5-459A-BC1D-B2D00673DC29}"/>
              </a:ext>
            </a:extLst>
          </p:cNvPr>
          <p:cNvSpPr/>
          <p:nvPr/>
        </p:nvSpPr>
        <p:spPr>
          <a:xfrm>
            <a:off x="7263871" y="6070598"/>
            <a:ext cx="1952713" cy="6286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  <a:t>Vietas</a:t>
            </a:r>
          </a:p>
          <a:p>
            <a:pPr algn="ctr"/>
            <a:r>
              <a:rPr lang="lv-LV" sz="1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7F78B8-D009-44CE-880A-FFA450D0C7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12" y="5692480"/>
            <a:ext cx="8705072" cy="287452"/>
          </a:xfrm>
          <a:prstGeom prst="rect">
            <a:avLst/>
          </a:prstGeom>
        </p:spPr>
      </p:pic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13C81B5-3F66-41B2-AB3C-5FF139F4A32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944" y="5836583"/>
            <a:ext cx="1208657" cy="66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55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9C03A66-3A00-4446-A138-AB059528978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8500" y="-14288"/>
            <a:ext cx="2608263" cy="6872288"/>
          </a:xfrm>
        </p:spPr>
      </p:pic>
      <p:sp>
        <p:nvSpPr>
          <p:cNvPr id="12" name="Taisnstūris: ar noapaļotiem stūriem 10">
            <a:extLst>
              <a:ext uri="{FF2B5EF4-FFF2-40B4-BE49-F238E27FC236}">
                <a16:creationId xmlns:a16="http://schemas.microsoft.com/office/drawing/2014/main" id="{F3717E47-5112-4402-9A23-96A0B127F4B7}"/>
              </a:ext>
            </a:extLst>
          </p:cNvPr>
          <p:cNvSpPr/>
          <p:nvPr/>
        </p:nvSpPr>
        <p:spPr>
          <a:xfrm>
            <a:off x="7394487" y="5836583"/>
            <a:ext cx="1952713" cy="6286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800" dirty="0">
                <a:latin typeface="Arial" panose="020B0604020202020204" pitchFamily="34" charset="0"/>
                <a:cs typeface="Arial" panose="020B0604020202020204" pitchFamily="34" charset="0"/>
              </a:rPr>
              <a:t>Vietas</a:t>
            </a:r>
          </a:p>
          <a:p>
            <a:pPr algn="ctr"/>
            <a:r>
              <a:rPr lang="lv-LV" sz="18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5439C47-7555-4B75-AD1D-8DB8D5758E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549" y="1292283"/>
            <a:ext cx="8717613" cy="40029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4D803B-BFFA-4991-9475-6CE80D0348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12" y="5399851"/>
            <a:ext cx="8598369" cy="263985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6C3421C4-F385-4EB9-9036-7B9086926FE2}"/>
              </a:ext>
            </a:extLst>
          </p:cNvPr>
          <p:cNvSpPr txBox="1">
            <a:spLocks/>
          </p:cNvSpPr>
          <p:nvPr/>
        </p:nvSpPr>
        <p:spPr>
          <a:xfrm>
            <a:off x="511512" y="158751"/>
            <a:ext cx="8835688" cy="9588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sz="2800" dirty="0"/>
              <a:t>Ātruma ievērošana apdzīvotās vietās</a:t>
            </a:r>
          </a:p>
        </p:txBody>
      </p:sp>
      <p:pic>
        <p:nvPicPr>
          <p:cNvPr id="20" name="Picture 19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DAD490E-29A2-4221-A977-7AA7B99E4AB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944" y="5836583"/>
            <a:ext cx="1208657" cy="66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86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9C03A66-3A00-4446-A138-AB059528978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8500" y="-14288"/>
            <a:ext cx="2608263" cy="6872288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493E1B-5311-4530-B4CF-C21967E3FC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74"/>
          <a:stretch/>
        </p:blipFill>
        <p:spPr>
          <a:xfrm>
            <a:off x="622630" y="1757304"/>
            <a:ext cx="2356018" cy="51300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EF0E7-2D7B-42AF-AB30-772A1224BB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74"/>
          <a:stretch/>
        </p:blipFill>
        <p:spPr>
          <a:xfrm>
            <a:off x="2946669" y="1768592"/>
            <a:ext cx="2359887" cy="5130094"/>
          </a:xfrm>
          <a:prstGeom prst="rect">
            <a:avLst/>
          </a:prstGeom>
        </p:spPr>
      </p:pic>
      <p:sp>
        <p:nvSpPr>
          <p:cNvPr id="18" name="Title 2">
            <a:extLst>
              <a:ext uri="{FF2B5EF4-FFF2-40B4-BE49-F238E27FC236}">
                <a16:creationId xmlns:a16="http://schemas.microsoft.com/office/drawing/2014/main" id="{67E94221-298F-4AE8-8748-D1EC1435D4F7}"/>
              </a:ext>
            </a:extLst>
          </p:cNvPr>
          <p:cNvSpPr txBox="1">
            <a:spLocks/>
          </p:cNvSpPr>
          <p:nvPr/>
        </p:nvSpPr>
        <p:spPr>
          <a:xfrm>
            <a:off x="511512" y="158751"/>
            <a:ext cx="8835688" cy="9588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sz="2800" dirty="0"/>
              <a:t>Ātruma ievērošana (ESRA aptauja)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D5EC7E9-9140-48B6-8376-28D84F08AFB6}"/>
              </a:ext>
            </a:extLst>
          </p:cNvPr>
          <p:cNvSpPr/>
          <p:nvPr/>
        </p:nvSpPr>
        <p:spPr>
          <a:xfrm>
            <a:off x="5452533" y="1306326"/>
            <a:ext cx="4079434" cy="5392923"/>
          </a:xfrm>
          <a:prstGeom prst="roundRect">
            <a:avLst>
              <a:gd name="adj" fmla="val 457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E6B1B927-DD1B-43D1-985D-746F4DBF032B}"/>
              </a:ext>
            </a:extLst>
          </p:cNvPr>
          <p:cNvSpPr txBox="1">
            <a:spLocks/>
          </p:cNvSpPr>
          <p:nvPr/>
        </p:nvSpPr>
        <p:spPr>
          <a:xfrm>
            <a:off x="566097" y="1014840"/>
            <a:ext cx="1896495" cy="7537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sz="1400" dirty="0"/>
              <a:t>Pārsniedzis ātrumu ĀAV (30 dienas)</a:t>
            </a: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CB4BB82F-30DA-4AC2-995A-32BF44886819}"/>
              </a:ext>
            </a:extLst>
          </p:cNvPr>
          <p:cNvSpPr txBox="1">
            <a:spLocks/>
          </p:cNvSpPr>
          <p:nvPr/>
        </p:nvSpPr>
        <p:spPr>
          <a:xfrm>
            <a:off x="3035181" y="1014840"/>
            <a:ext cx="1896495" cy="7537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sz="1400" dirty="0"/>
              <a:t>Pārsniedzis ātrumu AV (30 dienas)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1887BD-A206-4ECC-9411-B1D93C220763}"/>
              </a:ext>
            </a:extLst>
          </p:cNvPr>
          <p:cNvGrpSpPr/>
          <p:nvPr/>
        </p:nvGrpSpPr>
        <p:grpSpPr>
          <a:xfrm>
            <a:off x="5684985" y="4142249"/>
            <a:ext cx="3891220" cy="2275952"/>
            <a:chOff x="5640747" y="1434560"/>
            <a:chExt cx="3891220" cy="2275952"/>
          </a:xfrm>
        </p:grpSpPr>
        <p:sp>
          <p:nvSpPr>
            <p:cNvPr id="21" name="Title 2">
              <a:extLst>
                <a:ext uri="{FF2B5EF4-FFF2-40B4-BE49-F238E27FC236}">
                  <a16:creationId xmlns:a16="http://schemas.microsoft.com/office/drawing/2014/main" id="{8AC098ED-A761-424B-8DE2-8B2CE2405E0E}"/>
                </a:ext>
              </a:extLst>
            </p:cNvPr>
            <p:cNvSpPr txBox="1">
              <a:spLocks/>
            </p:cNvSpPr>
            <p:nvPr/>
          </p:nvSpPr>
          <p:spPr>
            <a:xfrm>
              <a:off x="5640747" y="1434560"/>
              <a:ext cx="3175731" cy="50041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lv-LV" sz="1200" dirty="0"/>
                <a:t>Respondenta viedoklis, cik lielā mērā darbība ir sociāli pieņemama</a:t>
              </a:r>
            </a:p>
          </p:txBody>
        </p:sp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8854D367-B952-44B9-AD58-AF83B900BAE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99707833"/>
                </p:ext>
              </p:extLst>
            </p:nvPr>
          </p:nvGraphicFramePr>
          <p:xfrm>
            <a:off x="5669211" y="1899113"/>
            <a:ext cx="3862756" cy="18113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13" name="Title 2">
            <a:extLst>
              <a:ext uri="{FF2B5EF4-FFF2-40B4-BE49-F238E27FC236}">
                <a16:creationId xmlns:a16="http://schemas.microsoft.com/office/drawing/2014/main" id="{41017FAD-D98D-49A3-B033-CD703FBB5997}"/>
              </a:ext>
            </a:extLst>
          </p:cNvPr>
          <p:cNvSpPr txBox="1">
            <a:spLocks/>
          </p:cNvSpPr>
          <p:nvPr/>
        </p:nvSpPr>
        <p:spPr>
          <a:xfrm>
            <a:off x="5685168" y="1593050"/>
            <a:ext cx="3175731" cy="280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sz="1200" dirty="0"/>
              <a:t>Respondenta rīcība pēdējo 30 dienu laikā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6F38D1B-E215-464C-8B7F-4BE739DEC7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826928"/>
              </p:ext>
            </p:extLst>
          </p:nvPr>
        </p:nvGraphicFramePr>
        <p:xfrm>
          <a:off x="5713966" y="1855256"/>
          <a:ext cx="3556567" cy="181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28784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ED795-9111-464E-907F-B5C825738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CSNg 2023.gadā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C0900-B02D-47CE-A922-C4F218E94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/>
              <a:t>Analīze, cēloņsakarības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80607-F32A-4F87-90CA-C1B7BF04F8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lv-LV" dirty="0"/>
              <a:t>07.03.2024.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3491802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9C03A66-3A00-4446-A138-AB059528978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8500" y="-14288"/>
            <a:ext cx="2608263" cy="6872288"/>
          </a:xfrm>
        </p:spPr>
      </p:pic>
      <p:pic>
        <p:nvPicPr>
          <p:cNvPr id="18" name="Picture 1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74D1204-69BE-43F0-AA01-75333E9D5F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944" y="5836583"/>
            <a:ext cx="1208657" cy="668992"/>
          </a:xfrm>
          <a:prstGeom prst="rect">
            <a:avLst/>
          </a:prstGeom>
        </p:spPr>
      </p:pic>
      <p:sp>
        <p:nvSpPr>
          <p:cNvPr id="19" name="Title 2">
            <a:extLst>
              <a:ext uri="{FF2B5EF4-FFF2-40B4-BE49-F238E27FC236}">
                <a16:creationId xmlns:a16="http://schemas.microsoft.com/office/drawing/2014/main" id="{E8AD5609-9C9A-450C-93E1-54E24ED3F53B}"/>
              </a:ext>
            </a:extLst>
          </p:cNvPr>
          <p:cNvSpPr txBox="1">
            <a:spLocks/>
          </p:cNvSpPr>
          <p:nvPr/>
        </p:nvSpPr>
        <p:spPr>
          <a:xfrm>
            <a:off x="511512" y="158751"/>
            <a:ext cx="8835688" cy="9588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sz="2800" dirty="0"/>
              <a:t>Ikdienas statistika CSDD mājaslapā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0A108A3-B0F7-449D-925C-B74CF39C1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328323"/>
              </p:ext>
            </p:extLst>
          </p:nvPr>
        </p:nvGraphicFramePr>
        <p:xfrm>
          <a:off x="2350763" y="1779373"/>
          <a:ext cx="4744725" cy="3584664"/>
        </p:xfrm>
        <a:graphic>
          <a:graphicData uri="http://schemas.openxmlformats.org/drawingml/2006/table">
            <a:tbl>
              <a:tblPr/>
              <a:tblGrid>
                <a:gridCol w="564360">
                  <a:extLst>
                    <a:ext uri="{9D8B030D-6E8A-4147-A177-3AD203B41FA5}">
                      <a16:colId xmlns:a16="http://schemas.microsoft.com/office/drawing/2014/main" val="3855921156"/>
                    </a:ext>
                  </a:extLst>
                </a:gridCol>
                <a:gridCol w="891527">
                  <a:extLst>
                    <a:ext uri="{9D8B030D-6E8A-4147-A177-3AD203B41FA5}">
                      <a16:colId xmlns:a16="http://schemas.microsoft.com/office/drawing/2014/main" val="3838223982"/>
                    </a:ext>
                  </a:extLst>
                </a:gridCol>
                <a:gridCol w="981662">
                  <a:extLst>
                    <a:ext uri="{9D8B030D-6E8A-4147-A177-3AD203B41FA5}">
                      <a16:colId xmlns:a16="http://schemas.microsoft.com/office/drawing/2014/main" val="3129413501"/>
                    </a:ext>
                  </a:extLst>
                </a:gridCol>
                <a:gridCol w="1202245">
                  <a:extLst>
                    <a:ext uri="{9D8B030D-6E8A-4147-A177-3AD203B41FA5}">
                      <a16:colId xmlns:a16="http://schemas.microsoft.com/office/drawing/2014/main" val="3171473575"/>
                    </a:ext>
                  </a:extLst>
                </a:gridCol>
                <a:gridCol w="1104931">
                  <a:extLst>
                    <a:ext uri="{9D8B030D-6E8A-4147-A177-3AD203B41FA5}">
                      <a16:colId xmlns:a16="http://schemas.microsoft.com/office/drawing/2014/main" val="1631907824"/>
                    </a:ext>
                  </a:extLst>
                </a:gridCol>
              </a:tblGrid>
              <a:tr h="535604">
                <a:tc>
                  <a:txBody>
                    <a:bodyPr/>
                    <a:lstStyle/>
                    <a:p>
                      <a:pPr algn="ctr"/>
                      <a:endParaRPr lang="lv-LV" sz="105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906" marR="137266" marT="27453" marB="686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01.01. līdz 04.03.</a:t>
                      </a:r>
                      <a:br>
                        <a:rPr lang="lv-LV" sz="105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lv-LV" sz="1050" b="0" i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(skaits)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01.01.</a:t>
                      </a:r>
                      <a:br>
                        <a:rPr lang="lv-LV" sz="105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lv-LV" sz="105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līdz 31.12.</a:t>
                      </a:r>
                      <a:br>
                        <a:rPr lang="lv-LV" sz="105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lv-LV" sz="1050" b="0" i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(skaits)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05.03. </a:t>
                      </a:r>
                      <a:r>
                        <a:rPr lang="lv-LV" sz="105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iepr.g</a:t>
                      </a:r>
                      <a:r>
                        <a:rPr lang="lv-LV" sz="105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līdz 04.03.</a:t>
                      </a:r>
                    </a:p>
                    <a:p>
                      <a:pPr algn="ctr"/>
                      <a:r>
                        <a:rPr lang="lv-LV" sz="1050" b="0" i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(skaits)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05.03. </a:t>
                      </a:r>
                      <a:r>
                        <a:rPr lang="lv-LV" sz="105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iepr.g</a:t>
                      </a:r>
                      <a:r>
                        <a:rPr lang="lv-LV" sz="105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līdz 04.03.</a:t>
                      </a:r>
                    </a:p>
                    <a:p>
                      <a:pPr algn="ctr"/>
                      <a:r>
                        <a:rPr lang="lv-LV" sz="1050" b="0" i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(uz milj.)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854351"/>
                  </a:ext>
                </a:extLst>
              </a:tr>
              <a:tr h="301986">
                <a:tc>
                  <a:txBody>
                    <a:bodyPr/>
                    <a:lstStyle/>
                    <a:p>
                      <a:pPr algn="ctr"/>
                      <a:r>
                        <a:rPr lang="lv-LV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lv-LV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90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13726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</a:p>
                  </a:txBody>
                  <a:tcPr marL="13726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</a:t>
                      </a:r>
                    </a:p>
                  </a:txBody>
                  <a:tcPr marL="13726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137266" marR="5490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039279"/>
                  </a:ext>
                </a:extLst>
              </a:tr>
              <a:tr h="301986">
                <a:tc>
                  <a:txBody>
                    <a:bodyPr/>
                    <a:lstStyle/>
                    <a:p>
                      <a:pPr algn="ctr"/>
                      <a:r>
                        <a:rPr lang="lv-LV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lv-LV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90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13726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</a:p>
                  </a:txBody>
                  <a:tcPr marL="13726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</a:p>
                  </a:txBody>
                  <a:tcPr marL="13726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137266" marR="5490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693236"/>
                  </a:ext>
                </a:extLst>
              </a:tr>
              <a:tr h="301986">
                <a:tc>
                  <a:txBody>
                    <a:bodyPr/>
                    <a:lstStyle/>
                    <a:p>
                      <a:pPr algn="ctr"/>
                      <a:r>
                        <a:rPr lang="lv-LV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lv-LV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90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13726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</a:p>
                  </a:txBody>
                  <a:tcPr marL="13726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</a:t>
                      </a:r>
                    </a:p>
                  </a:txBody>
                  <a:tcPr marL="13726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137266" marR="5490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126709"/>
                  </a:ext>
                </a:extLst>
              </a:tr>
              <a:tr h="301986">
                <a:tc>
                  <a:txBody>
                    <a:bodyPr/>
                    <a:lstStyle/>
                    <a:p>
                      <a:pPr algn="ctr"/>
                      <a:r>
                        <a:rPr lang="lv-LV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lv-LV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90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13726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</a:p>
                  </a:txBody>
                  <a:tcPr marL="13726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 marL="13726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137266" marR="5490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382280"/>
                  </a:ext>
                </a:extLst>
              </a:tr>
              <a:tr h="301986">
                <a:tc>
                  <a:txBody>
                    <a:bodyPr/>
                    <a:lstStyle/>
                    <a:p>
                      <a:pPr algn="ctr"/>
                      <a:r>
                        <a:rPr lang="lv-LV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lv-LV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90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13726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</a:p>
                  </a:txBody>
                  <a:tcPr marL="13726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</a:p>
                  </a:txBody>
                  <a:tcPr marL="13726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137266" marR="5490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282467"/>
                  </a:ext>
                </a:extLst>
              </a:tr>
              <a:tr h="301986">
                <a:tc>
                  <a:txBody>
                    <a:bodyPr/>
                    <a:lstStyle/>
                    <a:p>
                      <a:pPr algn="ctr"/>
                      <a:r>
                        <a:rPr lang="lv-LV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lv-LV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90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13726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</a:p>
                  </a:txBody>
                  <a:tcPr marL="13726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 marL="13726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137266" marR="5490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275864"/>
                  </a:ext>
                </a:extLst>
              </a:tr>
              <a:tr h="301986">
                <a:tc>
                  <a:txBody>
                    <a:bodyPr/>
                    <a:lstStyle/>
                    <a:p>
                      <a:pPr algn="ctr"/>
                      <a:r>
                        <a:rPr lang="lv-LV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lv-LV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90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13726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</a:p>
                  </a:txBody>
                  <a:tcPr marL="13726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</a:p>
                  </a:txBody>
                  <a:tcPr marL="13726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137266" marR="5490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773049"/>
                  </a:ext>
                </a:extLst>
              </a:tr>
              <a:tr h="301986">
                <a:tc>
                  <a:txBody>
                    <a:bodyPr/>
                    <a:lstStyle/>
                    <a:p>
                      <a:pPr algn="ctr"/>
                      <a:r>
                        <a:rPr lang="lv-LV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lv-LV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90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13726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13726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</a:p>
                  </a:txBody>
                  <a:tcPr marL="13726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137266" marR="5490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920115"/>
                  </a:ext>
                </a:extLst>
              </a:tr>
              <a:tr h="301986">
                <a:tc>
                  <a:txBody>
                    <a:bodyPr/>
                    <a:lstStyle/>
                    <a:p>
                      <a:pPr algn="ctr"/>
                      <a:r>
                        <a:rPr lang="lv-LV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lv-LV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90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13726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</a:p>
                  </a:txBody>
                  <a:tcPr marL="13726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13726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137266" marR="5490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537252"/>
                  </a:ext>
                </a:extLst>
              </a:tr>
              <a:tr h="301986">
                <a:tc>
                  <a:txBody>
                    <a:bodyPr/>
                    <a:lstStyle/>
                    <a:p>
                      <a:pPr algn="ctr"/>
                      <a:r>
                        <a:rPr lang="lv-LV" sz="11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5490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3726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726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</a:p>
                  </a:txBody>
                  <a:tcPr marL="137266" marR="13726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137266" marR="54906" marT="68633" marB="6863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58744"/>
                  </a:ext>
                </a:extLst>
              </a:tr>
            </a:tbl>
          </a:graphicData>
        </a:graphic>
      </p:graphicFrame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F2C89FB9-0361-4C7F-BB37-B0F090A6D745}"/>
              </a:ext>
            </a:extLst>
          </p:cNvPr>
          <p:cNvSpPr/>
          <p:nvPr/>
        </p:nvSpPr>
        <p:spPr>
          <a:xfrm>
            <a:off x="719091" y="1306275"/>
            <a:ext cx="1511022" cy="1240170"/>
          </a:xfrm>
          <a:prstGeom prst="wedgeEllipseCallout">
            <a:avLst>
              <a:gd name="adj1" fmla="val 117908"/>
              <a:gd name="adj2" fmla="val 40365"/>
            </a:avLst>
          </a:prstGeom>
          <a:solidFill>
            <a:srgbClr val="365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100" dirty="0">
                <a:latin typeface="Arial" panose="020B0604020202020204" pitchFamily="34" charset="0"/>
                <a:cs typeface="Arial" panose="020B0604020202020204" pitchFamily="34" charset="0"/>
              </a:rPr>
              <a:t>Bojāgājušo skaits no gada sākuma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86F36806-3957-4E33-91F0-FC671217FDF9}"/>
              </a:ext>
            </a:extLst>
          </p:cNvPr>
          <p:cNvSpPr/>
          <p:nvPr/>
        </p:nvSpPr>
        <p:spPr>
          <a:xfrm>
            <a:off x="3446193" y="5541651"/>
            <a:ext cx="1805255" cy="1157598"/>
          </a:xfrm>
          <a:prstGeom prst="wedgeEllipseCallout">
            <a:avLst>
              <a:gd name="adj1" fmla="val -1952"/>
              <a:gd name="adj2" fmla="val -98767"/>
            </a:avLst>
          </a:prstGeom>
          <a:solidFill>
            <a:srgbClr val="365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100" dirty="0" err="1">
                <a:latin typeface="Arial" panose="020B0604020202020204" pitchFamily="34" charset="0"/>
                <a:cs typeface="Arial" panose="020B0604020202020204" pitchFamily="34" charset="0"/>
              </a:rPr>
              <a:t>Bojāģājušo</a:t>
            </a:r>
            <a:r>
              <a:rPr lang="lv-LV" sz="1100" dirty="0">
                <a:latin typeface="Arial" panose="020B0604020202020204" pitchFamily="34" charset="0"/>
                <a:cs typeface="Arial" panose="020B0604020202020204" pitchFamily="34" charset="0"/>
              </a:rPr>
              <a:t> skaits gados </a:t>
            </a:r>
            <a:r>
              <a:rPr lang="lv-LV" sz="1100" i="1" dirty="0">
                <a:latin typeface="Arial" panose="020B0604020202020204" pitchFamily="34" charset="0"/>
                <a:cs typeface="Arial" panose="020B0604020202020204" pitchFamily="34" charset="0"/>
              </a:rPr>
              <a:t>(pēdējo gadu koriģē pēc VP datiem)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3E5D3A8B-FC3B-4C02-941B-CA0621B80062}"/>
              </a:ext>
            </a:extLst>
          </p:cNvPr>
          <p:cNvSpPr/>
          <p:nvPr/>
        </p:nvSpPr>
        <p:spPr>
          <a:xfrm>
            <a:off x="7398987" y="5013481"/>
            <a:ext cx="1805255" cy="1157598"/>
          </a:xfrm>
          <a:prstGeom prst="wedgeEllipseCallout">
            <a:avLst>
              <a:gd name="adj1" fmla="val -89044"/>
              <a:gd name="adj2" fmla="val -31340"/>
            </a:avLst>
          </a:prstGeom>
          <a:solidFill>
            <a:srgbClr val="365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100" dirty="0">
                <a:latin typeface="Arial" panose="020B0604020202020204" pitchFamily="34" charset="0"/>
                <a:cs typeface="Arial" panose="020B0604020202020204" pitchFamily="34" charset="0"/>
              </a:rPr>
              <a:t>Slīdošais skaits </a:t>
            </a:r>
            <a:r>
              <a:rPr lang="lv-LV" sz="1100" i="1" dirty="0">
                <a:latin typeface="Arial" panose="020B0604020202020204" pitchFamily="34" charset="0"/>
                <a:cs typeface="Arial" panose="020B0604020202020204" pitchFamily="34" charset="0"/>
              </a:rPr>
              <a:t>(uz miljonu iedzīvotāju)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F1917686-C212-4C28-BFA4-DC9E4CA9DB1E}"/>
              </a:ext>
            </a:extLst>
          </p:cNvPr>
          <p:cNvSpPr/>
          <p:nvPr/>
        </p:nvSpPr>
        <p:spPr>
          <a:xfrm>
            <a:off x="7336788" y="3571705"/>
            <a:ext cx="1805255" cy="1157598"/>
          </a:xfrm>
          <a:prstGeom prst="wedgeEllipseCallout">
            <a:avLst>
              <a:gd name="adj1" fmla="val -148392"/>
              <a:gd name="adj2" fmla="val 85806"/>
            </a:avLst>
          </a:prstGeom>
          <a:solidFill>
            <a:srgbClr val="365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100" dirty="0">
                <a:latin typeface="Arial" panose="020B0604020202020204" pitchFamily="34" charset="0"/>
                <a:cs typeface="Arial" panose="020B0604020202020204" pitchFamily="34" charset="0"/>
              </a:rPr>
              <a:t>Slīdošais skaits </a:t>
            </a:r>
            <a:r>
              <a:rPr lang="lv-LV" sz="1100" i="1" dirty="0">
                <a:latin typeface="Arial" panose="020B0604020202020204" pitchFamily="34" charset="0"/>
                <a:cs typeface="Arial" panose="020B0604020202020204" pitchFamily="34" charset="0"/>
              </a:rPr>
              <a:t>(no 05.03.2023. līdz 04.03.2024.)</a:t>
            </a:r>
          </a:p>
        </p:txBody>
      </p:sp>
    </p:spTree>
    <p:extLst>
      <p:ext uri="{BB962C8B-B14F-4D97-AF65-F5344CB8AC3E}">
        <p14:creationId xmlns:p14="http://schemas.microsoft.com/office/powerpoint/2010/main" val="3028141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F92CC5A-B15D-4E22-8EE6-7AA177A8E807}"/>
              </a:ext>
            </a:extLst>
          </p:cNvPr>
          <p:cNvSpPr/>
          <p:nvPr/>
        </p:nvSpPr>
        <p:spPr>
          <a:xfrm>
            <a:off x="716288" y="1491441"/>
            <a:ext cx="4610314" cy="924705"/>
          </a:xfrm>
          <a:prstGeom prst="roundRect">
            <a:avLst>
              <a:gd name="adj" fmla="val 89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9C03A66-3A00-4446-A138-AB059528978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8500" y="-14288"/>
            <a:ext cx="2608263" cy="6872288"/>
          </a:xfr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D3DAFF59-D537-4E6D-B9C8-C935128AA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952" y="349579"/>
            <a:ext cx="8128449" cy="958848"/>
          </a:xfrm>
        </p:spPr>
        <p:txBody>
          <a:bodyPr>
            <a:normAutofit/>
          </a:bodyPr>
          <a:lstStyle/>
          <a:p>
            <a:r>
              <a:rPr lang="pt-BR" dirty="0"/>
              <a:t>2023. gada CSNg ar bojāgājušiem</a:t>
            </a:r>
            <a:endParaRPr lang="lv-LV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CB8469-021C-4656-8D1E-E5CED136DDBD}"/>
              </a:ext>
            </a:extLst>
          </p:cNvPr>
          <p:cNvSpPr txBox="1">
            <a:spLocks/>
          </p:cNvSpPr>
          <p:nvPr/>
        </p:nvSpPr>
        <p:spPr>
          <a:xfrm>
            <a:off x="878779" y="2013454"/>
            <a:ext cx="4509967" cy="384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lv-LV" sz="1400" b="1" dirty="0">
                <a:solidFill>
                  <a:schemeClr val="bg1"/>
                </a:solidFill>
              </a:rPr>
              <a:t>Koriģēts pēc VP datiem – 142 (132 negadījumos)</a:t>
            </a:r>
            <a:endParaRPr lang="lv-LV" sz="1400" dirty="0">
              <a:solidFill>
                <a:schemeClr val="bg1"/>
              </a:solidFill>
            </a:endParaRPr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5397035-E069-4D4F-9D07-514E5B31AA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944" y="5836583"/>
            <a:ext cx="1208657" cy="66899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02FB97-B428-4B9F-A299-FAFB4F7225F9}"/>
              </a:ext>
            </a:extLst>
          </p:cNvPr>
          <p:cNvSpPr txBox="1">
            <a:spLocks/>
          </p:cNvSpPr>
          <p:nvPr/>
        </p:nvSpPr>
        <p:spPr>
          <a:xfrm>
            <a:off x="878779" y="1738580"/>
            <a:ext cx="3867394" cy="384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lv-LV" sz="1400" b="1" dirty="0">
                <a:solidFill>
                  <a:schemeClr val="bg1"/>
                </a:solidFill>
              </a:rPr>
              <a:t>Sākotnējā informācija – 149 </a:t>
            </a:r>
            <a:endParaRPr lang="lv-LV" sz="1400" dirty="0">
              <a:solidFill>
                <a:schemeClr val="bg1"/>
              </a:solidFill>
            </a:endParaRPr>
          </a:p>
          <a:p>
            <a:endParaRPr lang="lv-LV" sz="1400" dirty="0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5C713B-D45E-4105-8E7C-D990C81D5F7D}"/>
              </a:ext>
            </a:extLst>
          </p:cNvPr>
          <p:cNvGrpSpPr/>
          <p:nvPr/>
        </p:nvGrpSpPr>
        <p:grpSpPr>
          <a:xfrm>
            <a:off x="878779" y="2828469"/>
            <a:ext cx="1110550" cy="692975"/>
            <a:chOff x="6019288" y="2013454"/>
            <a:chExt cx="1110550" cy="692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06224B8-E4A7-49B5-BC50-280D7980EE58}"/>
                </a:ext>
              </a:extLst>
            </p:cNvPr>
            <p:cNvGrpSpPr/>
            <p:nvPr/>
          </p:nvGrpSpPr>
          <p:grpSpPr>
            <a:xfrm>
              <a:off x="6019288" y="2013454"/>
              <a:ext cx="692230" cy="521563"/>
              <a:chOff x="6019288" y="2013454"/>
              <a:chExt cx="692230" cy="521563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D049BFD-49E3-4E7C-98BF-7ABBF55B040A}"/>
                  </a:ext>
                </a:extLst>
              </p:cNvPr>
              <p:cNvSpPr/>
              <p:nvPr/>
            </p:nvSpPr>
            <p:spPr>
              <a:xfrm>
                <a:off x="6021608" y="2013454"/>
                <a:ext cx="689910" cy="521563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BB4D16-3C09-4834-8CE4-8CAF07A32616}"/>
                  </a:ext>
                </a:extLst>
              </p:cNvPr>
              <p:cNvSpPr txBox="1"/>
              <p:nvPr/>
            </p:nvSpPr>
            <p:spPr>
              <a:xfrm>
                <a:off x="6019288" y="2068800"/>
                <a:ext cx="6899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</a:p>
            </p:txBody>
          </p:sp>
        </p:grp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E877972-E38C-4DC4-AB43-94CA62D9C6CD}"/>
                </a:ext>
              </a:extLst>
            </p:cNvPr>
            <p:cNvSpPr/>
            <p:nvPr/>
          </p:nvSpPr>
          <p:spPr>
            <a:xfrm>
              <a:off x="6523076" y="2416146"/>
              <a:ext cx="585564" cy="276494"/>
            </a:xfrm>
            <a:prstGeom prst="round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D1DB7308-6455-4892-888B-02BCA764E9ED}"/>
                </a:ext>
              </a:extLst>
            </p:cNvPr>
            <p:cNvSpPr txBox="1">
              <a:spLocks/>
            </p:cNvSpPr>
            <p:nvPr/>
          </p:nvSpPr>
          <p:spPr>
            <a:xfrm>
              <a:off x="6544274" y="2470275"/>
              <a:ext cx="585564" cy="23615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Aft>
                  <a:spcPts val="800"/>
                </a:spcAft>
                <a:buNone/>
              </a:pPr>
              <a:r>
                <a:rPr lang="lv-LV" sz="1400" b="1" dirty="0"/>
                <a:t>12%</a:t>
              </a:r>
              <a:endParaRPr lang="lv-LV" sz="1400" dirty="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79986DA-624D-4C9B-B29F-A84DD8647C5B}"/>
              </a:ext>
            </a:extLst>
          </p:cNvPr>
          <p:cNvSpPr txBox="1">
            <a:spLocks/>
          </p:cNvSpPr>
          <p:nvPr/>
        </p:nvSpPr>
        <p:spPr>
          <a:xfrm>
            <a:off x="606952" y="3414858"/>
            <a:ext cx="3867394" cy="1794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lv-LV" sz="1400" dirty="0"/>
              <a:t>traktortehnika tehnoloģiskā procesā,</a:t>
            </a:r>
          </a:p>
          <a:p>
            <a:pPr lvl="1"/>
            <a:r>
              <a:rPr lang="lv-LV" sz="1400" dirty="0"/>
              <a:t>iebraukšana ūdenstilpnēs,</a:t>
            </a:r>
          </a:p>
          <a:p>
            <a:pPr lvl="1"/>
            <a:r>
              <a:rPr lang="lv-LV" sz="1400" dirty="0"/>
              <a:t>kvadricikli, ārpus ceļa,</a:t>
            </a:r>
          </a:p>
          <a:p>
            <a:pPr lvl="1"/>
            <a:r>
              <a:rPr lang="lv-LV" sz="1400" dirty="0"/>
              <a:t>nolaižot laivu ūdenī,</a:t>
            </a:r>
          </a:p>
          <a:p>
            <a:pPr lvl="1"/>
            <a:r>
              <a:rPr lang="lv-LV" sz="1400" dirty="0"/>
              <a:t>braucot pa pludmali,</a:t>
            </a:r>
          </a:p>
          <a:p>
            <a:pPr lvl="1"/>
            <a:r>
              <a:rPr lang="lv-LV" sz="1400" dirty="0"/>
              <a:t>braucot pa lauku.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E1B913D-26E6-4621-9E03-547C0ABAE87B}"/>
              </a:ext>
            </a:extLst>
          </p:cNvPr>
          <p:cNvSpPr txBox="1">
            <a:spLocks/>
          </p:cNvSpPr>
          <p:nvPr/>
        </p:nvSpPr>
        <p:spPr>
          <a:xfrm>
            <a:off x="1568689" y="2957961"/>
            <a:ext cx="3867394" cy="316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lv-LV" sz="1400" b="1" dirty="0"/>
              <a:t>negadījumi nav notikuši ceļu satiksmē:</a:t>
            </a:r>
            <a:endParaRPr lang="lv-LV" sz="14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D039DB2-8891-4BB8-9822-73EF5A5EA131}"/>
              </a:ext>
            </a:extLst>
          </p:cNvPr>
          <p:cNvGrpSpPr/>
          <p:nvPr/>
        </p:nvGrpSpPr>
        <p:grpSpPr>
          <a:xfrm>
            <a:off x="5128211" y="2853788"/>
            <a:ext cx="3950543" cy="692975"/>
            <a:chOff x="5529230" y="2564499"/>
            <a:chExt cx="3950543" cy="692975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B30F2A95-7854-4B10-B535-6FA3E19E9A00}"/>
                </a:ext>
              </a:extLst>
            </p:cNvPr>
            <p:cNvSpPr txBox="1">
              <a:spLocks/>
            </p:cNvSpPr>
            <p:nvPr/>
          </p:nvSpPr>
          <p:spPr>
            <a:xfrm>
              <a:off x="6219141" y="2710511"/>
              <a:ext cx="3260632" cy="38486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800"/>
                </a:spcAft>
                <a:buNone/>
              </a:pPr>
              <a:r>
                <a:rPr lang="lv-LV" sz="1400" b="1" dirty="0"/>
                <a:t>- viena transportlīdzekļa negadījumi</a:t>
              </a:r>
              <a:endParaRPr lang="lv-LV" sz="1400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0238D01-5C26-485C-8802-43A6D3316073}"/>
                </a:ext>
              </a:extLst>
            </p:cNvPr>
            <p:cNvGrpSpPr/>
            <p:nvPr/>
          </p:nvGrpSpPr>
          <p:grpSpPr>
            <a:xfrm>
              <a:off x="5529230" y="2564499"/>
              <a:ext cx="1110550" cy="692975"/>
              <a:chOff x="6019288" y="2013454"/>
              <a:chExt cx="1110550" cy="692975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D1C6575-203F-4FAA-8C90-40DD2753CBB3}"/>
                  </a:ext>
                </a:extLst>
              </p:cNvPr>
              <p:cNvGrpSpPr/>
              <p:nvPr/>
            </p:nvGrpSpPr>
            <p:grpSpPr>
              <a:xfrm>
                <a:off x="6019288" y="2013454"/>
                <a:ext cx="692230" cy="521563"/>
                <a:chOff x="6019288" y="2013454"/>
                <a:chExt cx="692230" cy="521563"/>
              </a:xfrm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184C8858-43B3-46FF-83BD-31457FD95629}"/>
                    </a:ext>
                  </a:extLst>
                </p:cNvPr>
                <p:cNvSpPr/>
                <p:nvPr/>
              </p:nvSpPr>
              <p:spPr>
                <a:xfrm>
                  <a:off x="6021608" y="2013454"/>
                  <a:ext cx="689910" cy="521563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D7E8AA5-30FB-42DF-87C6-68D484A68509}"/>
                    </a:ext>
                  </a:extLst>
                </p:cNvPr>
                <p:cNvSpPr txBox="1"/>
                <p:nvPr/>
              </p:nvSpPr>
              <p:spPr>
                <a:xfrm>
                  <a:off x="6019288" y="2068800"/>
                  <a:ext cx="6899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lv-LV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52</a:t>
                  </a:r>
                </a:p>
              </p:txBody>
            </p:sp>
          </p:grp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CD1EE208-EED5-4B4D-B2E3-161E8A5A784E}"/>
                  </a:ext>
                </a:extLst>
              </p:cNvPr>
              <p:cNvSpPr/>
              <p:nvPr/>
            </p:nvSpPr>
            <p:spPr>
              <a:xfrm>
                <a:off x="6523076" y="2416146"/>
                <a:ext cx="585564" cy="276494"/>
              </a:xfrm>
              <a:prstGeom prst="roundRect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5ED7A224-40ED-43E9-9D6D-064C4F025A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44274" y="2470275"/>
                <a:ext cx="585564" cy="23615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Aft>
                    <a:spcPts val="800"/>
                  </a:spcAft>
                  <a:buNone/>
                </a:pPr>
                <a:r>
                  <a:rPr lang="lv-LV" sz="1400" b="1" dirty="0"/>
                  <a:t>38%</a:t>
                </a:r>
                <a:endParaRPr lang="lv-LV" sz="1400" dirty="0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A912D83-B9C3-4C26-AA16-650C1C1C94C4}"/>
              </a:ext>
            </a:extLst>
          </p:cNvPr>
          <p:cNvGrpSpPr/>
          <p:nvPr/>
        </p:nvGrpSpPr>
        <p:grpSpPr>
          <a:xfrm>
            <a:off x="5128211" y="3695566"/>
            <a:ext cx="4293283" cy="692975"/>
            <a:chOff x="5529230" y="2564499"/>
            <a:chExt cx="4293283" cy="692975"/>
          </a:xfrm>
        </p:grpSpPr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51AF14A1-DCA0-4852-94EC-BFD2868AC990}"/>
                </a:ext>
              </a:extLst>
            </p:cNvPr>
            <p:cNvSpPr txBox="1">
              <a:spLocks/>
            </p:cNvSpPr>
            <p:nvPr/>
          </p:nvSpPr>
          <p:spPr>
            <a:xfrm>
              <a:off x="6219140" y="2710511"/>
              <a:ext cx="3603373" cy="38486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800"/>
                </a:spcAft>
                <a:buNone/>
              </a:pPr>
              <a:r>
                <a:rPr lang="lv-LV" sz="1400" b="1" dirty="0"/>
                <a:t>- negadījumi ar </a:t>
              </a:r>
              <a:r>
                <a:rPr lang="lv-LV" sz="1400" b="1" dirty="0" err="1"/>
                <a:t>komerctransporta</a:t>
              </a:r>
              <a:r>
                <a:rPr lang="lv-LV" sz="1400" b="1" dirty="0"/>
                <a:t> iesaisti</a:t>
              </a:r>
              <a:endParaRPr lang="lv-LV" sz="1400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B4C0D09-C931-478B-A497-5679195BCBE7}"/>
                </a:ext>
              </a:extLst>
            </p:cNvPr>
            <p:cNvGrpSpPr/>
            <p:nvPr/>
          </p:nvGrpSpPr>
          <p:grpSpPr>
            <a:xfrm>
              <a:off x="5529230" y="2564499"/>
              <a:ext cx="1110550" cy="692975"/>
              <a:chOff x="6019288" y="2013454"/>
              <a:chExt cx="1110550" cy="692975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B9A761F7-27DC-4CA1-BE6E-3E173F78491A}"/>
                  </a:ext>
                </a:extLst>
              </p:cNvPr>
              <p:cNvGrpSpPr/>
              <p:nvPr/>
            </p:nvGrpSpPr>
            <p:grpSpPr>
              <a:xfrm>
                <a:off x="6019288" y="2013454"/>
                <a:ext cx="692230" cy="521563"/>
                <a:chOff x="6019288" y="2013454"/>
                <a:chExt cx="692230" cy="521563"/>
              </a:xfrm>
            </p:grpSpPr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BDACCDDB-F3DF-4C0E-8AC2-E86D0BE11405}"/>
                    </a:ext>
                  </a:extLst>
                </p:cNvPr>
                <p:cNvSpPr/>
                <p:nvPr/>
              </p:nvSpPr>
              <p:spPr>
                <a:xfrm>
                  <a:off x="6021608" y="2013454"/>
                  <a:ext cx="689910" cy="521563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928231F-7A3F-449C-AF7D-95FE0FC7A8C9}"/>
                    </a:ext>
                  </a:extLst>
                </p:cNvPr>
                <p:cNvSpPr txBox="1"/>
                <p:nvPr/>
              </p:nvSpPr>
              <p:spPr>
                <a:xfrm>
                  <a:off x="6019288" y="2068800"/>
                  <a:ext cx="6899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lv-LV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32</a:t>
                  </a:r>
                </a:p>
              </p:txBody>
            </p:sp>
          </p:grp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90EF13DC-0964-42C7-B821-1102F5B8A8A9}"/>
                  </a:ext>
                </a:extLst>
              </p:cNvPr>
              <p:cNvSpPr/>
              <p:nvPr/>
            </p:nvSpPr>
            <p:spPr>
              <a:xfrm>
                <a:off x="6523076" y="2416146"/>
                <a:ext cx="585564" cy="276494"/>
              </a:xfrm>
              <a:prstGeom prst="roundRect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5C8D4864-1F79-423C-94FA-433C857382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44274" y="2470275"/>
                <a:ext cx="585564" cy="23615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Aft>
                    <a:spcPts val="800"/>
                  </a:spcAft>
                  <a:buNone/>
                </a:pPr>
                <a:r>
                  <a:rPr lang="lv-LV" sz="1400" b="1" dirty="0"/>
                  <a:t>23%</a:t>
                </a:r>
                <a:endParaRPr lang="lv-LV" sz="1400" dirty="0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944C0A0-30BD-4B99-9DA4-74BBE9F95FFF}"/>
              </a:ext>
            </a:extLst>
          </p:cNvPr>
          <p:cNvGrpSpPr/>
          <p:nvPr/>
        </p:nvGrpSpPr>
        <p:grpSpPr>
          <a:xfrm>
            <a:off x="5128211" y="4593923"/>
            <a:ext cx="4059063" cy="794963"/>
            <a:chOff x="5529230" y="2564499"/>
            <a:chExt cx="4059063" cy="794963"/>
          </a:xfrm>
        </p:grpSpPr>
        <p:sp>
          <p:nvSpPr>
            <p:cNvPr id="39" name="Content Placeholder 2">
              <a:extLst>
                <a:ext uri="{FF2B5EF4-FFF2-40B4-BE49-F238E27FC236}">
                  <a16:creationId xmlns:a16="http://schemas.microsoft.com/office/drawing/2014/main" id="{0B169B7E-47DA-40C6-9F05-99A301CA681E}"/>
                </a:ext>
              </a:extLst>
            </p:cNvPr>
            <p:cNvSpPr txBox="1">
              <a:spLocks/>
            </p:cNvSpPr>
            <p:nvPr/>
          </p:nvSpPr>
          <p:spPr>
            <a:xfrm>
              <a:off x="6219140" y="2656359"/>
              <a:ext cx="3369153" cy="45523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800"/>
                </a:spcAft>
                <a:buNone/>
              </a:pPr>
              <a:r>
                <a:rPr lang="lv-LV" sz="1300" b="1" dirty="0"/>
                <a:t>- negadījumi, kuros ir iesaistīti mopēdi un motocikli</a:t>
              </a:r>
              <a:endParaRPr lang="lv-LV" sz="1300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67FE76A-FF72-499B-BDE3-0293B33D1430}"/>
                </a:ext>
              </a:extLst>
            </p:cNvPr>
            <p:cNvGrpSpPr/>
            <p:nvPr/>
          </p:nvGrpSpPr>
          <p:grpSpPr>
            <a:xfrm>
              <a:off x="5529230" y="2564499"/>
              <a:ext cx="1112334" cy="794963"/>
              <a:chOff x="6019288" y="2013454"/>
              <a:chExt cx="1112334" cy="794963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1607F973-652E-4A88-8587-0524EC6D7D6A}"/>
                  </a:ext>
                </a:extLst>
              </p:cNvPr>
              <p:cNvGrpSpPr/>
              <p:nvPr/>
            </p:nvGrpSpPr>
            <p:grpSpPr>
              <a:xfrm>
                <a:off x="6019288" y="2013454"/>
                <a:ext cx="692230" cy="521563"/>
                <a:chOff x="6019288" y="2013454"/>
                <a:chExt cx="692230" cy="521563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A5961E44-006A-41EA-9635-E759CACA5B4B}"/>
                    </a:ext>
                  </a:extLst>
                </p:cNvPr>
                <p:cNvSpPr/>
                <p:nvPr/>
              </p:nvSpPr>
              <p:spPr>
                <a:xfrm>
                  <a:off x="6021608" y="2013454"/>
                  <a:ext cx="689910" cy="521563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/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CB05DCAC-453C-4769-9D6C-3765770ACC42}"/>
                    </a:ext>
                  </a:extLst>
                </p:cNvPr>
                <p:cNvSpPr txBox="1"/>
                <p:nvPr/>
              </p:nvSpPr>
              <p:spPr>
                <a:xfrm>
                  <a:off x="6019288" y="2068800"/>
                  <a:ext cx="6899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lv-LV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14</a:t>
                  </a:r>
                </a:p>
              </p:txBody>
            </p:sp>
          </p:grp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552B89A-F940-4FBD-8084-DBBEC1A7C9E7}"/>
                  </a:ext>
                </a:extLst>
              </p:cNvPr>
              <p:cNvSpPr/>
              <p:nvPr/>
            </p:nvSpPr>
            <p:spPr>
              <a:xfrm>
                <a:off x="6524860" y="2518134"/>
                <a:ext cx="585564" cy="276494"/>
              </a:xfrm>
              <a:prstGeom prst="roundRect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9482E6D8-FE0A-4AE2-ADB7-1523A6CE68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46058" y="2572263"/>
                <a:ext cx="585564" cy="23615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Aft>
                    <a:spcPts val="800"/>
                  </a:spcAft>
                  <a:buNone/>
                </a:pPr>
                <a:r>
                  <a:rPr lang="lv-LV" sz="1400" b="1" dirty="0"/>
                  <a:t>10%</a:t>
                </a:r>
                <a:endParaRPr lang="lv-LV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5702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9C03A66-3A00-4446-A138-AB059528978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8500" y="-14288"/>
            <a:ext cx="2608263" cy="6872288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58D04-7294-49B1-B8EF-C925E6F7D50E}"/>
              </a:ext>
            </a:extLst>
          </p:cNvPr>
          <p:cNvSpPr txBox="1">
            <a:spLocks/>
          </p:cNvSpPr>
          <p:nvPr/>
        </p:nvSpPr>
        <p:spPr>
          <a:xfrm>
            <a:off x="447503" y="1557868"/>
            <a:ext cx="8778384" cy="4798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17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78570E-8A04-4B2A-8CAB-91336866BA1F}"/>
              </a:ext>
            </a:extLst>
          </p:cNvPr>
          <p:cNvSpPr txBox="1">
            <a:spLocks/>
          </p:cNvSpPr>
          <p:nvPr/>
        </p:nvSpPr>
        <p:spPr>
          <a:xfrm>
            <a:off x="926897" y="1557868"/>
            <a:ext cx="7088361" cy="41247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lv-LV" dirty="0">
                <a:effectLst/>
              </a:rPr>
              <a:t>Ir palielinājies to negadījumu skaits, kuri ir radušies klaji neievērojot satiksmes noteikumus un kustības drošības principus.</a:t>
            </a:r>
          </a:p>
          <a:p>
            <a:pPr>
              <a:spcAft>
                <a:spcPts val="800"/>
              </a:spcAft>
            </a:pPr>
            <a:r>
              <a:rPr lang="lv-LV" dirty="0"/>
              <a:t>30% no visiem negadījumiem ir ar pazīmēm, kas liecina par atļautā kustības ātruma pārsniegumu vai neatbilstošu kustības ātruma izvēli konkrētajiem ceļa apstākļiem.</a:t>
            </a:r>
          </a:p>
          <a:p>
            <a:pPr>
              <a:spcAft>
                <a:spcPts val="800"/>
              </a:spcAft>
            </a:pPr>
            <a:r>
              <a:rPr lang="lv-LV" dirty="0"/>
              <a:t>Ir vērojama tieša saistība starp transportlīdzekļu vecumu (tehnoloģisko aprīkojumu) </a:t>
            </a:r>
            <a:r>
              <a:rPr lang="lv-LV"/>
              <a:t>un negadījuma </a:t>
            </a:r>
            <a:r>
              <a:rPr lang="lv-LV" dirty="0"/>
              <a:t>sekām.</a:t>
            </a:r>
          </a:p>
          <a:p>
            <a:pPr>
              <a:spcAft>
                <a:spcPts val="800"/>
              </a:spcAft>
            </a:pPr>
            <a:endParaRPr lang="lv-LV" b="1" dirty="0"/>
          </a:p>
          <a:p>
            <a:pPr>
              <a:spcAft>
                <a:spcPts val="800"/>
              </a:spcAft>
            </a:pPr>
            <a:endParaRPr lang="lv-LV" dirty="0">
              <a:effectLst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C8D5546-228A-45F4-9D4D-7A52B6FE214C}"/>
              </a:ext>
            </a:extLst>
          </p:cNvPr>
          <p:cNvSpPr txBox="1">
            <a:spLocks/>
          </p:cNvSpPr>
          <p:nvPr/>
        </p:nvSpPr>
        <p:spPr>
          <a:xfrm>
            <a:off x="606952" y="349579"/>
            <a:ext cx="8128449" cy="9588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/>
              <a:t>2023. gada CSNg ar bojāgājušiem</a:t>
            </a:r>
            <a:endParaRPr lang="lv-LV" dirty="0"/>
          </a:p>
        </p:txBody>
      </p:sp>
      <p:pic>
        <p:nvPicPr>
          <p:cNvPr id="13" name="Picture 1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10E49F1-5664-4AE4-BE39-24AB1E9DB1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944" y="5836583"/>
            <a:ext cx="1208657" cy="66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66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9C03A66-3A00-4446-A138-AB059528978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20996" r="43886"/>
          <a:stretch/>
        </p:blipFill>
        <p:spPr>
          <a:xfrm>
            <a:off x="8686184" y="-13505"/>
            <a:ext cx="3509889" cy="6871504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58D04-7294-49B1-B8EF-C925E6F7D50E}"/>
              </a:ext>
            </a:extLst>
          </p:cNvPr>
          <p:cNvSpPr txBox="1">
            <a:spLocks/>
          </p:cNvSpPr>
          <p:nvPr/>
        </p:nvSpPr>
        <p:spPr>
          <a:xfrm>
            <a:off x="447503" y="1557868"/>
            <a:ext cx="8778384" cy="4798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17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78570E-8A04-4B2A-8CAB-91336866BA1F}"/>
              </a:ext>
            </a:extLst>
          </p:cNvPr>
          <p:cNvSpPr txBox="1">
            <a:spLocks/>
          </p:cNvSpPr>
          <p:nvPr/>
        </p:nvSpPr>
        <p:spPr>
          <a:xfrm>
            <a:off x="945004" y="1486210"/>
            <a:ext cx="7088361" cy="9588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lv-LV" dirty="0">
                <a:effectLst/>
              </a:rPr>
              <a:t>2024.g. pilotprojekts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lv-LV" dirty="0"/>
              <a:t>Izpētei nepieciešama informācija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endParaRPr lang="lv-LV" b="1" dirty="0"/>
          </a:p>
          <a:p>
            <a:pPr>
              <a:lnSpc>
                <a:spcPct val="110000"/>
              </a:lnSpc>
              <a:spcAft>
                <a:spcPts val="800"/>
              </a:spcAft>
            </a:pPr>
            <a:endParaRPr lang="lv-LV" dirty="0">
              <a:effectLst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C8D5546-228A-45F4-9D4D-7A52B6FE214C}"/>
              </a:ext>
            </a:extLst>
          </p:cNvPr>
          <p:cNvSpPr txBox="1">
            <a:spLocks/>
          </p:cNvSpPr>
          <p:nvPr/>
        </p:nvSpPr>
        <p:spPr>
          <a:xfrm>
            <a:off x="606952" y="349579"/>
            <a:ext cx="8128449" cy="9588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dirty="0" err="1"/>
              <a:t>CSNg</a:t>
            </a:r>
            <a:r>
              <a:rPr lang="lv-LV" dirty="0"/>
              <a:t> padziļinātā izpēte</a:t>
            </a:r>
          </a:p>
        </p:txBody>
      </p:sp>
      <p:pic>
        <p:nvPicPr>
          <p:cNvPr id="13" name="Picture 1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10E49F1-5664-4AE4-BE39-24AB1E9DB1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944" y="5836583"/>
            <a:ext cx="1208657" cy="66899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34524C-A1B6-4AD2-8BB1-B8E7DAF07ABF}"/>
              </a:ext>
            </a:extLst>
          </p:cNvPr>
          <p:cNvSpPr txBox="1">
            <a:spLocks/>
          </p:cNvSpPr>
          <p:nvPr/>
        </p:nvSpPr>
        <p:spPr>
          <a:xfrm>
            <a:off x="606952" y="2553260"/>
            <a:ext cx="2887686" cy="4289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lv-LV" b="1" dirty="0">
                <a:effectLst/>
              </a:rPr>
              <a:t>Informācijas avoti</a:t>
            </a:r>
            <a:endParaRPr lang="lv-LV" b="1" dirty="0"/>
          </a:p>
          <a:p>
            <a:pPr marL="0" indent="0">
              <a:spcAft>
                <a:spcPts val="800"/>
              </a:spcAft>
              <a:buNone/>
            </a:pPr>
            <a:endParaRPr lang="lv-LV" b="1" dirty="0"/>
          </a:p>
          <a:p>
            <a:pPr marL="0" indent="0">
              <a:spcAft>
                <a:spcPts val="800"/>
              </a:spcAft>
              <a:buNone/>
            </a:pPr>
            <a:endParaRPr lang="lv-LV" b="1" dirty="0">
              <a:effectLst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3101531-4C7E-4C23-A2E1-E01FA68F7FBE}"/>
              </a:ext>
            </a:extLst>
          </p:cNvPr>
          <p:cNvSpPr txBox="1">
            <a:spLocks/>
          </p:cNvSpPr>
          <p:nvPr/>
        </p:nvSpPr>
        <p:spPr>
          <a:xfrm>
            <a:off x="945004" y="2982206"/>
            <a:ext cx="4932014" cy="36235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lv-LV" sz="1600" b="1" dirty="0">
                <a:effectLst/>
              </a:rPr>
              <a:t>Grupas iegūtā informācija negadījuma vietā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lv-LV" sz="1600" b="1" dirty="0"/>
              <a:t>Dažādu institūciju informācija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lv-LV" sz="1600" b="1" dirty="0"/>
              <a:t>Krimināllietas materiāli, t.sk.:</a:t>
            </a:r>
          </a:p>
          <a:p>
            <a:pPr lvl="1">
              <a:spcAft>
                <a:spcPts val="800"/>
              </a:spcAft>
            </a:pPr>
            <a:r>
              <a:rPr lang="lv-LV" sz="1600" dirty="0"/>
              <a:t>CP protokoli</a:t>
            </a:r>
          </a:p>
          <a:p>
            <a:pPr lvl="2">
              <a:spcAft>
                <a:spcPts val="800"/>
              </a:spcAft>
            </a:pPr>
            <a:r>
              <a:rPr lang="lv-LV" sz="1600" dirty="0" err="1"/>
              <a:t>CSNg</a:t>
            </a:r>
            <a:r>
              <a:rPr lang="lv-LV" sz="1600" dirty="0"/>
              <a:t> sākotnējais apraksts</a:t>
            </a:r>
          </a:p>
          <a:p>
            <a:pPr lvl="2">
              <a:spcAft>
                <a:spcPts val="800"/>
              </a:spcAft>
            </a:pPr>
            <a:r>
              <a:rPr lang="lv-LV" sz="1600" dirty="0" err="1"/>
              <a:t>CSNg</a:t>
            </a:r>
            <a:r>
              <a:rPr lang="lv-LV" sz="1600" dirty="0"/>
              <a:t> shēmas</a:t>
            </a:r>
          </a:p>
          <a:p>
            <a:pPr lvl="2">
              <a:spcAft>
                <a:spcPts val="800"/>
              </a:spcAft>
            </a:pPr>
            <a:r>
              <a:rPr lang="lv-LV" sz="1600" dirty="0"/>
              <a:t>Liecinieku liecības</a:t>
            </a:r>
          </a:p>
          <a:p>
            <a:pPr lvl="2">
              <a:spcAft>
                <a:spcPts val="800"/>
              </a:spcAft>
            </a:pPr>
            <a:r>
              <a:rPr lang="lv-LV" sz="1600" dirty="0" err="1"/>
              <a:t>CSNg</a:t>
            </a:r>
            <a:r>
              <a:rPr lang="lv-LV" sz="1600" dirty="0"/>
              <a:t> iesaistīto papildus paskaidrojumi</a:t>
            </a:r>
          </a:p>
          <a:p>
            <a:pPr lvl="1">
              <a:spcAft>
                <a:spcPts val="800"/>
              </a:spcAft>
            </a:pPr>
            <a:r>
              <a:rPr lang="lv-LV" sz="1600" dirty="0"/>
              <a:t>Foto, video materiāli</a:t>
            </a:r>
          </a:p>
          <a:p>
            <a:pPr lvl="1">
              <a:spcAft>
                <a:spcPts val="800"/>
              </a:spcAft>
            </a:pPr>
            <a:r>
              <a:rPr lang="lv-LV" sz="1600" dirty="0"/>
              <a:t>Citi policijas izmeklēšanas laikā iegūtie nozīmīgie materiāli</a:t>
            </a:r>
          </a:p>
          <a:p>
            <a:pPr>
              <a:spcAft>
                <a:spcPts val="800"/>
              </a:spcAft>
            </a:pPr>
            <a:endParaRPr lang="lv-LV" sz="1600" b="1" dirty="0"/>
          </a:p>
          <a:p>
            <a:pPr>
              <a:spcAft>
                <a:spcPts val="800"/>
              </a:spcAft>
            </a:pPr>
            <a:endParaRPr lang="lv-LV" sz="1600" dirty="0">
              <a:effectLst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F5A782-AD3F-477A-AE3B-159DE8E6CC99}"/>
              </a:ext>
            </a:extLst>
          </p:cNvPr>
          <p:cNvSpPr txBox="1">
            <a:spLocks/>
          </p:cNvSpPr>
          <p:nvPr/>
        </p:nvSpPr>
        <p:spPr>
          <a:xfrm>
            <a:off x="5545697" y="2874004"/>
            <a:ext cx="3400437" cy="158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lv-LV" sz="1500" b="1" dirty="0">
                <a:effectLst/>
              </a:rPr>
              <a:t>Ekspertu atzinumi</a:t>
            </a:r>
          </a:p>
          <a:p>
            <a:pPr lvl="1">
              <a:spcAft>
                <a:spcPts val="800"/>
              </a:spcAft>
            </a:pPr>
            <a:r>
              <a:rPr lang="lv-LV" sz="1500" dirty="0">
                <a:effectLst/>
              </a:rPr>
              <a:t>Tiesu medicīnas atzinumi</a:t>
            </a:r>
          </a:p>
          <a:p>
            <a:pPr lvl="1">
              <a:spcAft>
                <a:spcPts val="800"/>
              </a:spcAft>
            </a:pPr>
            <a:r>
              <a:rPr lang="lv-LV" sz="1500" dirty="0" err="1">
                <a:effectLst/>
              </a:rPr>
              <a:t>Autotehniskie</a:t>
            </a:r>
            <a:r>
              <a:rPr lang="lv-LV" sz="1500" dirty="0">
                <a:effectLst/>
              </a:rPr>
              <a:t> atzinumi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lv-LV" sz="1500" b="1" dirty="0"/>
              <a:t>Informācija no medicīnas iestādēm</a:t>
            </a:r>
          </a:p>
          <a:p>
            <a:pPr>
              <a:spcAft>
                <a:spcPts val="800"/>
              </a:spcAft>
            </a:pPr>
            <a:endParaRPr lang="lv-LV" sz="1500" dirty="0">
              <a:effectLst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CC664E3-DD30-4DF8-82D8-645E1B948317}"/>
              </a:ext>
            </a:extLst>
          </p:cNvPr>
          <p:cNvSpPr/>
          <p:nvPr/>
        </p:nvSpPr>
        <p:spPr>
          <a:xfrm>
            <a:off x="822533" y="3056083"/>
            <a:ext cx="71658" cy="71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6FDD0F-363E-42E2-A066-75AD053A63ED}"/>
              </a:ext>
            </a:extLst>
          </p:cNvPr>
          <p:cNvSpPr/>
          <p:nvPr/>
        </p:nvSpPr>
        <p:spPr>
          <a:xfrm>
            <a:off x="822533" y="3429000"/>
            <a:ext cx="71658" cy="71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D4DBA5-52A7-4B54-B36C-F0A5A27DD1D7}"/>
              </a:ext>
            </a:extLst>
          </p:cNvPr>
          <p:cNvSpPr/>
          <p:nvPr/>
        </p:nvSpPr>
        <p:spPr>
          <a:xfrm>
            <a:off x="836484" y="3804137"/>
            <a:ext cx="71658" cy="71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BF87A64-FC31-4B9E-BFD5-AF2CD017FB63}"/>
              </a:ext>
            </a:extLst>
          </p:cNvPr>
          <p:cNvSpPr/>
          <p:nvPr/>
        </p:nvSpPr>
        <p:spPr>
          <a:xfrm>
            <a:off x="5416441" y="2988527"/>
            <a:ext cx="71658" cy="71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AC4EA1C-1145-49A1-85E6-AEDDCC1E7A2F}"/>
              </a:ext>
            </a:extLst>
          </p:cNvPr>
          <p:cNvSpPr/>
          <p:nvPr/>
        </p:nvSpPr>
        <p:spPr>
          <a:xfrm>
            <a:off x="5416441" y="4144227"/>
            <a:ext cx="71658" cy="71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06401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C83BD-CF38-4B9A-9AE4-47B92C232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379" y="3178206"/>
            <a:ext cx="6335038" cy="1023836"/>
          </a:xfrm>
        </p:spPr>
        <p:txBody>
          <a:bodyPr>
            <a:normAutofit/>
          </a:bodyPr>
          <a:lstStyle/>
          <a:p>
            <a:r>
              <a:rPr lang="lv-LV" sz="4400" dirty="0"/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989216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7B22D9D-5DB7-4B3A-9B15-8C75D8B68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03" y="403226"/>
            <a:ext cx="7187293" cy="1154642"/>
          </a:xfrm>
        </p:spPr>
        <p:txBody>
          <a:bodyPr>
            <a:normAutofit/>
          </a:bodyPr>
          <a:lstStyle/>
          <a:p>
            <a:r>
              <a:rPr lang="lv-LV" dirty="0"/>
              <a:t>Ceļu satiksmes drošības situācijas analīzes veidi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80AC03-ACE5-4CCF-9A30-D088F9422065}"/>
              </a:ext>
            </a:extLst>
          </p:cNvPr>
          <p:cNvSpPr txBox="1"/>
          <p:nvPr/>
        </p:nvSpPr>
        <p:spPr>
          <a:xfrm>
            <a:off x="1287259" y="3330628"/>
            <a:ext cx="2237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CSNg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statistika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30E14F-1F9A-40DD-93C7-28CFE2696048}"/>
              </a:ext>
            </a:extLst>
          </p:cNvPr>
          <p:cNvSpPr txBox="1"/>
          <p:nvPr/>
        </p:nvSpPr>
        <p:spPr>
          <a:xfrm>
            <a:off x="4422555" y="3330628"/>
            <a:ext cx="3657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CSNg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iemeslu padziļināta izpēte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5D64DB-C966-4677-B30F-3FD058E9F867}"/>
              </a:ext>
            </a:extLst>
          </p:cNvPr>
          <p:cNvSpPr txBox="1"/>
          <p:nvPr/>
        </p:nvSpPr>
        <p:spPr>
          <a:xfrm>
            <a:off x="577045" y="5321416"/>
            <a:ext cx="3657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Ceļu satiksmes drošību ietekmējošie faktori - novērojumi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F76A9F-D990-4F69-96EE-C5CC5FD2484E}"/>
              </a:ext>
            </a:extLst>
          </p:cNvPr>
          <p:cNvSpPr txBox="1"/>
          <p:nvPr/>
        </p:nvSpPr>
        <p:spPr>
          <a:xfrm>
            <a:off x="4422556" y="5321416"/>
            <a:ext cx="3657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Iedzīvotāju aptaujas par ceļu satiksmi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B192F61-0FEF-4535-B1B3-F778F0135798}"/>
              </a:ext>
            </a:extLst>
          </p:cNvPr>
          <p:cNvGrpSpPr/>
          <p:nvPr/>
        </p:nvGrpSpPr>
        <p:grpSpPr>
          <a:xfrm>
            <a:off x="1828798" y="2025224"/>
            <a:ext cx="1154097" cy="1154097"/>
            <a:chOff x="1828798" y="2025224"/>
            <a:chExt cx="1154097" cy="115409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28FC493-1BF3-4B59-A7E1-FAA4D68CEE98}"/>
                </a:ext>
              </a:extLst>
            </p:cNvPr>
            <p:cNvSpPr/>
            <p:nvPr/>
          </p:nvSpPr>
          <p:spPr>
            <a:xfrm>
              <a:off x="1828798" y="2025224"/>
              <a:ext cx="1154097" cy="1154097"/>
            </a:xfrm>
            <a:prstGeom prst="roundRect">
              <a:avLst>
                <a:gd name="adj" fmla="val 1589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22" name="Picture 21" descr="A white line drawing of a graph&#10;&#10;Description automatically generated">
              <a:extLst>
                <a:ext uri="{FF2B5EF4-FFF2-40B4-BE49-F238E27FC236}">
                  <a16:creationId xmlns:a16="http://schemas.microsoft.com/office/drawing/2014/main" id="{54A490E9-131E-4857-81DB-919FA35BD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3154" y="2254694"/>
              <a:ext cx="694251" cy="694251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FA38BAD-9381-4AD6-9290-79320E05EE3E}"/>
              </a:ext>
            </a:extLst>
          </p:cNvPr>
          <p:cNvGrpSpPr/>
          <p:nvPr/>
        </p:nvGrpSpPr>
        <p:grpSpPr>
          <a:xfrm>
            <a:off x="5674308" y="2002789"/>
            <a:ext cx="1154097" cy="1154097"/>
            <a:chOff x="5674308" y="2002789"/>
            <a:chExt cx="1154097" cy="1154097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B1B7992-DC26-4386-B7CF-E760C0EC9A3E}"/>
                </a:ext>
              </a:extLst>
            </p:cNvPr>
            <p:cNvSpPr/>
            <p:nvPr/>
          </p:nvSpPr>
          <p:spPr>
            <a:xfrm>
              <a:off x="5674308" y="2002789"/>
              <a:ext cx="1154097" cy="1154097"/>
            </a:xfrm>
            <a:prstGeom prst="roundRect">
              <a:avLst>
                <a:gd name="adj" fmla="val 1589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24" name="Picture 23" descr="A white magnifying glass with graph&#10;&#10;Description automatically generated">
              <a:extLst>
                <a:ext uri="{FF2B5EF4-FFF2-40B4-BE49-F238E27FC236}">
                  <a16:creationId xmlns:a16="http://schemas.microsoft.com/office/drawing/2014/main" id="{12128370-3A23-4A21-B399-09939D8DD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9088" y="2298606"/>
              <a:ext cx="684538" cy="684538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6A620E8-AEE4-423E-95F3-33A0E7A5E949}"/>
              </a:ext>
            </a:extLst>
          </p:cNvPr>
          <p:cNvGrpSpPr/>
          <p:nvPr/>
        </p:nvGrpSpPr>
        <p:grpSpPr>
          <a:xfrm>
            <a:off x="1828798" y="4081643"/>
            <a:ext cx="1154097" cy="1154097"/>
            <a:chOff x="1828798" y="4081643"/>
            <a:chExt cx="1154097" cy="1154097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FDB7AA0-4F9E-4618-A6E2-D339BD0D103A}"/>
                </a:ext>
              </a:extLst>
            </p:cNvPr>
            <p:cNvSpPr/>
            <p:nvPr/>
          </p:nvSpPr>
          <p:spPr>
            <a:xfrm>
              <a:off x="1828798" y="4081643"/>
              <a:ext cx="1154097" cy="1154097"/>
            </a:xfrm>
            <a:prstGeom prst="roundRect">
              <a:avLst>
                <a:gd name="adj" fmla="val 1589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29" name="Picture 28" descr="A black and white symbol with a black and white border&#10;&#10;Description automatically generated">
              <a:extLst>
                <a:ext uri="{FF2B5EF4-FFF2-40B4-BE49-F238E27FC236}">
                  <a16:creationId xmlns:a16="http://schemas.microsoft.com/office/drawing/2014/main" id="{59EC1858-5F34-4737-87F5-C224899BD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5581" y="4333992"/>
              <a:ext cx="649398" cy="649398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05E5FA-5CFD-4654-BC22-C4ED2EFCC924}"/>
              </a:ext>
            </a:extLst>
          </p:cNvPr>
          <p:cNvGrpSpPr/>
          <p:nvPr/>
        </p:nvGrpSpPr>
        <p:grpSpPr>
          <a:xfrm>
            <a:off x="5674307" y="4081643"/>
            <a:ext cx="1154097" cy="1154097"/>
            <a:chOff x="5674307" y="4081643"/>
            <a:chExt cx="1154097" cy="1154097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78B754F-5A60-495A-AE02-B519413A5C54}"/>
                </a:ext>
              </a:extLst>
            </p:cNvPr>
            <p:cNvSpPr/>
            <p:nvPr/>
          </p:nvSpPr>
          <p:spPr>
            <a:xfrm>
              <a:off x="5674307" y="4081643"/>
              <a:ext cx="1154097" cy="1154097"/>
            </a:xfrm>
            <a:prstGeom prst="roundRect">
              <a:avLst>
                <a:gd name="adj" fmla="val 1589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33" name="Picture 32" descr="A white line drawing of a paper with a pencil&#10;&#10;Description automatically generated">
              <a:extLst>
                <a:ext uri="{FF2B5EF4-FFF2-40B4-BE49-F238E27FC236}">
                  <a16:creationId xmlns:a16="http://schemas.microsoft.com/office/drawing/2014/main" id="{BC0766A2-7448-45B4-AB18-C523F82C5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4955" y="4333992"/>
              <a:ext cx="722689" cy="7226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670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9C03A66-3A00-4446-A138-AB059528978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9" b="-406"/>
          <a:stretch/>
        </p:blipFill>
        <p:spPr>
          <a:xfrm>
            <a:off x="9562906" y="-14288"/>
            <a:ext cx="2633857" cy="693972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F533D9D-6570-4129-AC8F-F08E1ED2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02" y="403226"/>
            <a:ext cx="9623598" cy="958848"/>
          </a:xfrm>
        </p:spPr>
        <p:txBody>
          <a:bodyPr>
            <a:normAutofit fontScale="90000"/>
          </a:bodyPr>
          <a:lstStyle/>
          <a:p>
            <a:r>
              <a:rPr lang="lv-LV" dirty="0"/>
              <a:t>Ceļu satiksmes drošības indikatoru (KPI) projekti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909F8-1137-46D9-A009-881BC0BDC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1" y="1492487"/>
            <a:ext cx="5564372" cy="21606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lv-LV" b="1" dirty="0"/>
              <a:t>Projektu mērķis </a:t>
            </a:r>
          </a:p>
          <a:p>
            <a:pPr lvl="1"/>
            <a:r>
              <a:rPr lang="lv-LV" dirty="0"/>
              <a:t>iegūt skaidrāku izpratni par satiksmes drošību ietekmējošiem faktoriem (KPI),</a:t>
            </a:r>
          </a:p>
          <a:p>
            <a:pPr lvl="1"/>
            <a:r>
              <a:rPr lang="lv-LV" dirty="0"/>
              <a:t>harmonizēt KPI ar citām valstīm,</a:t>
            </a:r>
          </a:p>
          <a:p>
            <a:pPr lvl="1"/>
            <a:r>
              <a:rPr lang="lv-LV" dirty="0"/>
              <a:t>sekot attīstībai savā valstī.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BC660A-7E13-4691-8640-783BA0212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618" y="2031726"/>
            <a:ext cx="2715519" cy="593196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9B8B25E-3513-4F63-B122-6AE25BAA4D4B}"/>
              </a:ext>
            </a:extLst>
          </p:cNvPr>
          <p:cNvSpPr txBox="1">
            <a:spLocks/>
          </p:cNvSpPr>
          <p:nvPr/>
        </p:nvSpPr>
        <p:spPr>
          <a:xfrm>
            <a:off x="6738962" y="5455884"/>
            <a:ext cx="2658075" cy="1128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lv-LV" sz="1600" i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  <a:tabLst>
                <a:tab pos="6457950" algn="l"/>
              </a:tabLst>
            </a:pPr>
            <a:r>
              <a:rPr lang="lv-LV" sz="1600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https://baseline.vias.be/</a:t>
            </a:r>
            <a:endParaRPr lang="lv-LV" sz="1600" i="1" dirty="0">
              <a:solidFill>
                <a:schemeClr val="accent1">
                  <a:lumMod val="75000"/>
                  <a:lumOff val="25000"/>
                </a:schemeClr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  <a:tabLst>
                <a:tab pos="6457950" algn="l"/>
              </a:tabLst>
            </a:pPr>
            <a:r>
              <a:rPr lang="lv-LV" sz="1600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https://www.esranet.eu/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  <a:tabLst>
                <a:tab pos="6457950" algn="l"/>
              </a:tabLst>
            </a:pPr>
            <a:r>
              <a:rPr lang="lv-LV" sz="1600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https://trendlineproject.eu/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EC2F5B5-5725-4C83-9E66-EED950E24C16}"/>
              </a:ext>
            </a:extLst>
          </p:cNvPr>
          <p:cNvSpPr/>
          <p:nvPr/>
        </p:nvSpPr>
        <p:spPr>
          <a:xfrm>
            <a:off x="563526" y="3768548"/>
            <a:ext cx="6418436" cy="2160696"/>
          </a:xfrm>
          <a:prstGeom prst="roundRect">
            <a:avLst>
              <a:gd name="adj" fmla="val 1054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8D53BC-F951-4E86-A035-E9D79FA81F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13" y="4164165"/>
            <a:ext cx="1178631" cy="277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ECB0A3-A987-42FD-BA6C-D26BBF45DB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871" y="5155045"/>
            <a:ext cx="1130300" cy="422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E7328B-66DB-4AE2-8C21-4D6A2787BD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0531" y="4533327"/>
            <a:ext cx="774594" cy="530429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A197351-3318-49EF-A445-933516C035F9}"/>
              </a:ext>
            </a:extLst>
          </p:cNvPr>
          <p:cNvSpPr txBox="1">
            <a:spLocks/>
          </p:cNvSpPr>
          <p:nvPr/>
        </p:nvSpPr>
        <p:spPr>
          <a:xfrm>
            <a:off x="2283216" y="3952326"/>
            <a:ext cx="4698746" cy="1882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lv-LV" sz="1800" b="1" dirty="0"/>
              <a:t>2021. </a:t>
            </a:r>
            <a:r>
              <a:rPr lang="en-US" sz="1800" b="1" dirty="0"/>
              <a:t>Baseline</a:t>
            </a:r>
            <a:r>
              <a:rPr lang="lv-LV" sz="1800" b="1" dirty="0"/>
              <a:t> – </a:t>
            </a:r>
            <a:r>
              <a:rPr lang="lv-LV" sz="1800" dirty="0"/>
              <a:t>8 indikatori, 19 valstis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lv-LV" sz="1800" b="1" dirty="0"/>
              <a:t>2023. </a:t>
            </a:r>
            <a:r>
              <a:rPr lang="lv-LV" sz="1800" b="1" dirty="0" err="1"/>
              <a:t>Trendline</a:t>
            </a:r>
            <a:r>
              <a:rPr lang="lv-LV" sz="1800" b="1" dirty="0"/>
              <a:t> – </a:t>
            </a:r>
            <a:r>
              <a:rPr lang="lv-LV" sz="1800" dirty="0"/>
              <a:t>8 indikatori, 19 valstis</a:t>
            </a: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lv-LV" sz="1800" b="1" dirty="0"/>
              <a:t>2023. ESRA – </a:t>
            </a:r>
            <a:r>
              <a:rPr lang="lv-LV" sz="1800" dirty="0"/>
              <a:t>aptauja, 39 valstis no 5 kontinentiem</a:t>
            </a:r>
          </a:p>
        </p:txBody>
      </p:sp>
      <p:pic>
        <p:nvPicPr>
          <p:cNvPr id="14" name="Picture 1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665CE87-18C6-496B-B1FE-EAEBBDE3E83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944" y="5836583"/>
            <a:ext cx="1208657" cy="66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29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A7334EB-702B-43EA-859C-C1FC104D2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154" y="3587966"/>
            <a:ext cx="4585932" cy="2452941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9C03A66-3A00-4446-A138-AB059528978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8500" y="-14288"/>
            <a:ext cx="2608263" cy="687228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F533D9D-6570-4129-AC8F-F08E1ED2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01" y="316680"/>
            <a:ext cx="7900630" cy="958848"/>
          </a:xfrm>
        </p:spPr>
        <p:txBody>
          <a:bodyPr>
            <a:normAutofit fontScale="90000"/>
          </a:bodyPr>
          <a:lstStyle/>
          <a:p>
            <a:r>
              <a:rPr lang="lv-LV" dirty="0"/>
              <a:t>Satiksmes drošības indikatoru datu ieguve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909F8-1137-46D9-A009-881BC0BDC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49" y="1495424"/>
            <a:ext cx="5060957" cy="187381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lv-LV" b="1" dirty="0"/>
              <a:t>Novērojumi</a:t>
            </a:r>
            <a:r>
              <a:rPr lang="lv-LV" dirty="0"/>
              <a:t> </a:t>
            </a:r>
            <a:r>
              <a:rPr lang="lv-LV" b="1" dirty="0"/>
              <a:t>satiksmē</a:t>
            </a:r>
          </a:p>
          <a:p>
            <a:pPr lvl="1"/>
            <a:r>
              <a:rPr lang="lv-LV" sz="1600" dirty="0"/>
              <a:t>52 699 novērojumi</a:t>
            </a:r>
          </a:p>
          <a:p>
            <a:pPr lvl="1"/>
            <a:r>
              <a:rPr lang="lv-LV" sz="1600" dirty="0"/>
              <a:t>19 darba dienas, 8 brīvdienās</a:t>
            </a:r>
          </a:p>
          <a:p>
            <a:pPr lvl="1"/>
            <a:r>
              <a:rPr lang="lv-LV" sz="1600" dirty="0"/>
              <a:t>Diennakts gaišajā laikā &gt; 300 stundas</a:t>
            </a:r>
          </a:p>
          <a:p>
            <a:pPr lvl="1"/>
            <a:r>
              <a:rPr lang="lv-LV" sz="1600" dirty="0"/>
              <a:t>63 vietas apdzīvotās vietās (AV),</a:t>
            </a:r>
            <a:br>
              <a:rPr lang="lv-LV" sz="1600" dirty="0"/>
            </a:br>
            <a:r>
              <a:rPr lang="lv-LV" sz="1600" dirty="0"/>
              <a:t>45 vietas ārpus apdzīvotām vietām (AAV)</a:t>
            </a:r>
          </a:p>
          <a:p>
            <a:pPr marL="0" indent="0">
              <a:buNone/>
            </a:pPr>
            <a:endParaRPr lang="lv-LV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B53465-8BD9-474B-8519-C328848FDF09}"/>
              </a:ext>
            </a:extLst>
          </p:cNvPr>
          <p:cNvGrpSpPr/>
          <p:nvPr/>
        </p:nvGrpSpPr>
        <p:grpSpPr>
          <a:xfrm>
            <a:off x="6290279" y="1720773"/>
            <a:ext cx="576797" cy="576797"/>
            <a:chOff x="984962" y="3089556"/>
            <a:chExt cx="730049" cy="73004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3882426-7AA2-4872-B51B-19342F416DD5}"/>
                </a:ext>
              </a:extLst>
            </p:cNvPr>
            <p:cNvSpPr/>
            <p:nvPr/>
          </p:nvSpPr>
          <p:spPr>
            <a:xfrm>
              <a:off x="984962" y="3089556"/>
              <a:ext cx="730049" cy="73004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8" name="Picture 7" descr="A white line art of a motorcycle helmet&#10;&#10;Description automatically generated">
              <a:extLst>
                <a:ext uri="{FF2B5EF4-FFF2-40B4-BE49-F238E27FC236}">
                  <a16:creationId xmlns:a16="http://schemas.microsoft.com/office/drawing/2014/main" id="{A6BFEA99-7D84-4C2D-86CF-9F6C0E30B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3579" y="3252925"/>
              <a:ext cx="386538" cy="386538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4CCBD98-01C2-4ED0-B2B0-5C1CBA10E7DE}"/>
              </a:ext>
            </a:extLst>
          </p:cNvPr>
          <p:cNvGrpSpPr/>
          <p:nvPr/>
        </p:nvGrpSpPr>
        <p:grpSpPr>
          <a:xfrm>
            <a:off x="5659185" y="1720774"/>
            <a:ext cx="576797" cy="576797"/>
            <a:chOff x="1798054" y="3089556"/>
            <a:chExt cx="730049" cy="73004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588AA99-435C-405D-BE51-933BAA8FEEFB}"/>
                </a:ext>
              </a:extLst>
            </p:cNvPr>
            <p:cNvSpPr/>
            <p:nvPr/>
          </p:nvSpPr>
          <p:spPr>
            <a:xfrm>
              <a:off x="1798054" y="3089556"/>
              <a:ext cx="730049" cy="73004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11" name="Picture 10" descr="A white line drawing of a bicycle helmet&#10;&#10;Description automatically generated">
              <a:extLst>
                <a:ext uri="{FF2B5EF4-FFF2-40B4-BE49-F238E27FC236}">
                  <a16:creationId xmlns:a16="http://schemas.microsoft.com/office/drawing/2014/main" id="{540FD75F-27C1-4056-9A32-55E0D8594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3553" y="3241412"/>
              <a:ext cx="448477" cy="44847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14021C1-F8C7-4C63-82FD-7A2E8EEAF811}"/>
              </a:ext>
            </a:extLst>
          </p:cNvPr>
          <p:cNvGrpSpPr/>
          <p:nvPr/>
        </p:nvGrpSpPr>
        <p:grpSpPr>
          <a:xfrm>
            <a:off x="4322643" y="3741420"/>
            <a:ext cx="587515" cy="587515"/>
            <a:chOff x="4236675" y="4688569"/>
            <a:chExt cx="730049" cy="73004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F5AD1DA-1102-4B5C-BD74-77DC21B7A000}"/>
                </a:ext>
              </a:extLst>
            </p:cNvPr>
            <p:cNvSpPr/>
            <p:nvPr/>
          </p:nvSpPr>
          <p:spPr>
            <a:xfrm>
              <a:off x="4236675" y="4688569"/>
              <a:ext cx="730049" cy="73004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17" name="Picture 16" descr="A white line drawing of a speedometer&#10;&#10;Description automatically generated">
              <a:extLst>
                <a:ext uri="{FF2B5EF4-FFF2-40B4-BE49-F238E27FC236}">
                  <a16:creationId xmlns:a16="http://schemas.microsoft.com/office/drawing/2014/main" id="{BB12206E-992B-48CC-832B-35B5804F6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2348" y="4822033"/>
              <a:ext cx="448478" cy="44847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79A712-05FB-49FD-8A83-0AC1E45A69D6}"/>
              </a:ext>
            </a:extLst>
          </p:cNvPr>
          <p:cNvGrpSpPr/>
          <p:nvPr/>
        </p:nvGrpSpPr>
        <p:grpSpPr>
          <a:xfrm>
            <a:off x="3735128" y="4553029"/>
            <a:ext cx="587515" cy="587515"/>
            <a:chOff x="5905519" y="4707918"/>
            <a:chExt cx="730049" cy="73004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FC039F0-C07F-40A8-B0EF-2FCAE4CE8D50}"/>
                </a:ext>
              </a:extLst>
            </p:cNvPr>
            <p:cNvSpPr/>
            <p:nvPr/>
          </p:nvSpPr>
          <p:spPr>
            <a:xfrm>
              <a:off x="5905519" y="4707918"/>
              <a:ext cx="730049" cy="73004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20" name="Picture 19" descr="A white line drawing of a car&#10;&#10;Description automatically generated with medium confidence">
              <a:extLst>
                <a:ext uri="{FF2B5EF4-FFF2-40B4-BE49-F238E27FC236}">
                  <a16:creationId xmlns:a16="http://schemas.microsoft.com/office/drawing/2014/main" id="{A011940B-B31B-4CFE-9ECE-C245EA799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8812" y="4833729"/>
              <a:ext cx="442579" cy="502194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5909BF-2CF5-4568-92A8-F10DA4B281AC}"/>
              </a:ext>
            </a:extLst>
          </p:cNvPr>
          <p:cNvGrpSpPr/>
          <p:nvPr/>
        </p:nvGrpSpPr>
        <p:grpSpPr>
          <a:xfrm>
            <a:off x="5548860" y="5689925"/>
            <a:ext cx="587515" cy="587515"/>
            <a:chOff x="1798054" y="3892269"/>
            <a:chExt cx="730049" cy="73004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76E1A17-2901-42F6-95F8-91B2B856E93C}"/>
                </a:ext>
              </a:extLst>
            </p:cNvPr>
            <p:cNvSpPr/>
            <p:nvPr/>
          </p:nvSpPr>
          <p:spPr>
            <a:xfrm>
              <a:off x="1798054" y="3892269"/>
              <a:ext cx="730049" cy="73004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23" name="Picture 22" descr="A white line on a road&#10;&#10;Description automatically generated">
              <a:extLst>
                <a:ext uri="{FF2B5EF4-FFF2-40B4-BE49-F238E27FC236}">
                  <a16:creationId xmlns:a16="http://schemas.microsoft.com/office/drawing/2014/main" id="{65D40202-F932-486B-89BA-8E8C1F12B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3804" y="4042846"/>
              <a:ext cx="422481" cy="42248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7BB144-1787-4824-A6DA-A8A2C330433D}"/>
              </a:ext>
            </a:extLst>
          </p:cNvPr>
          <p:cNvGrpSpPr/>
          <p:nvPr/>
        </p:nvGrpSpPr>
        <p:grpSpPr>
          <a:xfrm>
            <a:off x="4910158" y="5689926"/>
            <a:ext cx="587515" cy="587515"/>
            <a:chOff x="7533245" y="1494342"/>
            <a:chExt cx="730049" cy="73004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CC787FF-BF92-428B-95BC-893E35801FF8}"/>
                </a:ext>
              </a:extLst>
            </p:cNvPr>
            <p:cNvSpPr/>
            <p:nvPr/>
          </p:nvSpPr>
          <p:spPr>
            <a:xfrm>
              <a:off x="7533245" y="1494342"/>
              <a:ext cx="730049" cy="73004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F472AADF-7CF1-41AB-8DA4-3D85E0A61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9785" y="1651810"/>
              <a:ext cx="378386" cy="378386"/>
            </a:xfrm>
            <a:prstGeom prst="rect">
              <a:avLst/>
            </a:prstGeom>
          </p:spPr>
        </p:pic>
      </p:grpSp>
      <p:pic>
        <p:nvPicPr>
          <p:cNvPr id="29" name="Picture 28" descr="A white line on a green background&#10;&#10;Description automatically generated">
            <a:extLst>
              <a:ext uri="{FF2B5EF4-FFF2-40B4-BE49-F238E27FC236}">
                <a16:creationId xmlns:a16="http://schemas.microsoft.com/office/drawing/2014/main" id="{15CDB497-3C2A-409E-A441-FA496A99C0E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748" y="2330639"/>
            <a:ext cx="582393" cy="610561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322187C8-9892-46EC-910C-5B40FAD889F9}"/>
              </a:ext>
            </a:extLst>
          </p:cNvPr>
          <p:cNvGrpSpPr/>
          <p:nvPr/>
        </p:nvGrpSpPr>
        <p:grpSpPr>
          <a:xfrm>
            <a:off x="4954608" y="3741420"/>
            <a:ext cx="587515" cy="587515"/>
            <a:chOff x="3430164" y="3892269"/>
            <a:chExt cx="730049" cy="730049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E055AE1-3236-4BB4-B4FD-677F35D60645}"/>
                </a:ext>
              </a:extLst>
            </p:cNvPr>
            <p:cNvSpPr/>
            <p:nvPr/>
          </p:nvSpPr>
          <p:spPr>
            <a:xfrm>
              <a:off x="3430164" y="3892269"/>
              <a:ext cx="730049" cy="73004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35" name="Picture 34" descr="A black and white logo&#10;&#10;Description automatically generated">
              <a:extLst>
                <a:ext uri="{FF2B5EF4-FFF2-40B4-BE49-F238E27FC236}">
                  <a16:creationId xmlns:a16="http://schemas.microsoft.com/office/drawing/2014/main" id="{E7CC1E1E-5E8D-4C02-8A9F-7C365ABFC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5821" y="4056132"/>
              <a:ext cx="435191" cy="435191"/>
            </a:xfrm>
            <a:prstGeom prst="rect">
              <a:avLst/>
            </a:prstGeom>
          </p:spPr>
        </p:pic>
      </p:grpSp>
      <p:pic>
        <p:nvPicPr>
          <p:cNvPr id="38" name="Picture 37" descr="A white line on a green background&#10;&#10;Description automatically generated">
            <a:extLst>
              <a:ext uri="{FF2B5EF4-FFF2-40B4-BE49-F238E27FC236}">
                <a16:creationId xmlns:a16="http://schemas.microsoft.com/office/drawing/2014/main" id="{AA84E116-8C4A-4BD5-B1E5-6E2AE3CD474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0279" y="2348111"/>
            <a:ext cx="591943" cy="593090"/>
          </a:xfrm>
          <a:prstGeom prst="rect">
            <a:avLst/>
          </a:prstGeom>
        </p:spPr>
      </p:pic>
      <p:pic>
        <p:nvPicPr>
          <p:cNvPr id="39" name="Picture 38" descr="A hand pointing at a cell phone&#10;&#10;Description automatically generated">
            <a:extLst>
              <a:ext uri="{FF2B5EF4-FFF2-40B4-BE49-F238E27FC236}">
                <a16:creationId xmlns:a16="http://schemas.microsoft.com/office/drawing/2014/main" id="{364D791E-1A1C-4121-B597-4B88E457E92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326" y="1719656"/>
            <a:ext cx="576796" cy="577914"/>
          </a:xfrm>
          <a:prstGeom prst="rect">
            <a:avLst/>
          </a:prstGeom>
        </p:spPr>
      </p:pic>
      <p:pic>
        <p:nvPicPr>
          <p:cNvPr id="31" name="Picture 30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CFCE1B9-397A-496C-8563-BDBB97EBBEE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944" y="5836583"/>
            <a:ext cx="1208657" cy="668992"/>
          </a:xfrm>
          <a:prstGeom prst="rect">
            <a:avLst/>
          </a:prstGeom>
        </p:spPr>
      </p:pic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C1A0A0B9-DE8A-4B67-8EAD-CE610AF5F8CA}"/>
              </a:ext>
            </a:extLst>
          </p:cNvPr>
          <p:cNvSpPr txBox="1">
            <a:spLocks/>
          </p:cNvSpPr>
          <p:nvPr/>
        </p:nvSpPr>
        <p:spPr>
          <a:xfrm>
            <a:off x="467949" y="3445246"/>
            <a:ext cx="5060957" cy="10407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 b="1" dirty="0"/>
              <a:t>Ātruma mērījumi</a:t>
            </a:r>
          </a:p>
          <a:p>
            <a:pPr lvl="1"/>
            <a:r>
              <a:rPr lang="lv-LV" sz="1600" dirty="0"/>
              <a:t>AAV – Latvijas Valsts ceļu dati</a:t>
            </a:r>
          </a:p>
          <a:p>
            <a:pPr lvl="1"/>
            <a:r>
              <a:rPr lang="lv-LV" sz="1600" dirty="0"/>
              <a:t>AV – mērījumi apdzīvotās vietās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14AFA8B5-CC4B-4E60-980D-32B9F667F72F}"/>
              </a:ext>
            </a:extLst>
          </p:cNvPr>
          <p:cNvSpPr txBox="1">
            <a:spLocks/>
          </p:cNvSpPr>
          <p:nvPr/>
        </p:nvSpPr>
        <p:spPr>
          <a:xfrm>
            <a:off x="467949" y="4492610"/>
            <a:ext cx="5060957" cy="7136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 b="1" dirty="0"/>
              <a:t>Datubāzes dati</a:t>
            </a:r>
          </a:p>
          <a:p>
            <a:pPr lvl="1"/>
            <a:r>
              <a:rPr lang="lv-LV" sz="1600" dirty="0"/>
              <a:t>Transportlīdzekļu drošība</a:t>
            </a: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FC81C872-85D1-4823-8A54-EA049841BF4B}"/>
              </a:ext>
            </a:extLst>
          </p:cNvPr>
          <p:cNvSpPr txBox="1">
            <a:spLocks/>
          </p:cNvSpPr>
          <p:nvPr/>
        </p:nvSpPr>
        <p:spPr>
          <a:xfrm>
            <a:off x="441671" y="5362576"/>
            <a:ext cx="5060957" cy="10407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 b="1" dirty="0"/>
              <a:t>Dati no sadarbības iestādēm</a:t>
            </a:r>
          </a:p>
          <a:p>
            <a:pPr lvl="1"/>
            <a:r>
              <a:rPr lang="lv-LV" sz="1600" dirty="0"/>
              <a:t>Palīdzības sniegšana </a:t>
            </a:r>
            <a:r>
              <a:rPr lang="lv-LV" sz="1600" dirty="0" err="1"/>
              <a:t>CSNg</a:t>
            </a:r>
            <a:r>
              <a:rPr lang="lv-LV" sz="1600" dirty="0"/>
              <a:t> – NMPD</a:t>
            </a:r>
          </a:p>
          <a:p>
            <a:pPr lvl="1"/>
            <a:r>
              <a:rPr lang="lv-LV" sz="1600" dirty="0"/>
              <a:t>Ceļu infrastruktūras drošība - LVC</a:t>
            </a:r>
          </a:p>
        </p:txBody>
      </p:sp>
    </p:spTree>
    <p:extLst>
      <p:ext uri="{BB962C8B-B14F-4D97-AF65-F5344CB8AC3E}">
        <p14:creationId xmlns:p14="http://schemas.microsoft.com/office/powerpoint/2010/main" val="3502748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DE3059B-1D57-4AC5-BCFC-EE1B5F7A6C26}"/>
              </a:ext>
            </a:extLst>
          </p:cNvPr>
          <p:cNvSpPr/>
          <p:nvPr/>
        </p:nvSpPr>
        <p:spPr>
          <a:xfrm>
            <a:off x="4822524" y="1391013"/>
            <a:ext cx="3603727" cy="4849689"/>
          </a:xfrm>
          <a:prstGeom prst="roundRect">
            <a:avLst>
              <a:gd name="adj" fmla="val 878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3DAFF59-D537-4E6D-B9C8-C935128AAA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3751" y="203200"/>
            <a:ext cx="7015163" cy="958850"/>
          </a:xfrm>
        </p:spPr>
        <p:txBody>
          <a:bodyPr>
            <a:normAutofit/>
          </a:bodyPr>
          <a:lstStyle/>
          <a:p>
            <a:r>
              <a:rPr lang="lv-LV" sz="4000" dirty="0"/>
              <a:t>Drošības jostu lietošana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C1DAF95-5421-415E-9435-A58EEACEF69F}"/>
              </a:ext>
            </a:extLst>
          </p:cNvPr>
          <p:cNvGrpSpPr/>
          <p:nvPr/>
        </p:nvGrpSpPr>
        <p:grpSpPr>
          <a:xfrm>
            <a:off x="302895" y="1391013"/>
            <a:ext cx="4354995" cy="4849689"/>
            <a:chOff x="31163" y="1336677"/>
            <a:chExt cx="4354995" cy="4849689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03B0DF9C-AFEA-4A4E-8453-1857F4D9D0BE}"/>
                </a:ext>
              </a:extLst>
            </p:cNvPr>
            <p:cNvSpPr/>
            <p:nvPr/>
          </p:nvSpPr>
          <p:spPr>
            <a:xfrm>
              <a:off x="202019" y="1336677"/>
              <a:ext cx="4177919" cy="4849689"/>
            </a:xfrm>
            <a:prstGeom prst="roundRect">
              <a:avLst>
                <a:gd name="adj" fmla="val 562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503FBAD-D98D-4ADD-B8CC-BE15FBE52CBE}"/>
                </a:ext>
              </a:extLst>
            </p:cNvPr>
            <p:cNvGrpSpPr/>
            <p:nvPr/>
          </p:nvGrpSpPr>
          <p:grpSpPr>
            <a:xfrm>
              <a:off x="450197" y="1444651"/>
              <a:ext cx="3871252" cy="2222135"/>
              <a:chOff x="526174" y="1524941"/>
              <a:chExt cx="4307626" cy="2472618"/>
            </a:xfrm>
          </p:grpSpPr>
          <p:graphicFrame>
            <p:nvGraphicFramePr>
              <p:cNvPr id="12" name="Chart 11">
                <a:extLst>
                  <a:ext uri="{FF2B5EF4-FFF2-40B4-BE49-F238E27FC236}">
                    <a16:creationId xmlns:a16="http://schemas.microsoft.com/office/drawing/2014/main" id="{3C7320DC-3C6B-4208-B06B-8AD7E075216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1649413"/>
                  </p:ext>
                </p:extLst>
              </p:nvPr>
            </p:nvGraphicFramePr>
            <p:xfrm>
              <a:off x="526174" y="2100811"/>
              <a:ext cx="2905741" cy="189674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5" name="Title 2">
                <a:extLst>
                  <a:ext uri="{FF2B5EF4-FFF2-40B4-BE49-F238E27FC236}">
                    <a16:creationId xmlns:a16="http://schemas.microsoft.com/office/drawing/2014/main" id="{1E6160E2-46E5-40E9-A40C-723F3437E3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2085" y="1524941"/>
                <a:ext cx="2905741" cy="50041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r>
                  <a:rPr lang="lv-LV" sz="1400" dirty="0"/>
                  <a:t>Vieglajos transportlīdzekļos</a:t>
                </a: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C2133AB-43B0-4796-9D92-08BB4EFC4826}"/>
                  </a:ext>
                </a:extLst>
              </p:cNvPr>
              <p:cNvGrpSpPr/>
              <p:nvPr/>
            </p:nvGrpSpPr>
            <p:grpSpPr>
              <a:xfrm>
                <a:off x="3447826" y="3133436"/>
                <a:ext cx="1385974" cy="433655"/>
                <a:chOff x="3327991" y="2067392"/>
                <a:chExt cx="1385974" cy="433655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EE32061-A73F-4714-B7B9-FF2C45DD1E79}"/>
                    </a:ext>
                  </a:extLst>
                </p:cNvPr>
                <p:cNvSpPr/>
                <p:nvPr/>
              </p:nvSpPr>
              <p:spPr>
                <a:xfrm>
                  <a:off x="3327991" y="2115879"/>
                  <a:ext cx="153237" cy="153237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14D9F163-1EC0-4966-B15A-D2EE0BD46135}"/>
                    </a:ext>
                  </a:extLst>
                </p:cNvPr>
                <p:cNvSpPr/>
                <p:nvPr/>
              </p:nvSpPr>
              <p:spPr>
                <a:xfrm>
                  <a:off x="3327991" y="2299325"/>
                  <a:ext cx="153237" cy="15323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/>
                </a:p>
              </p:txBody>
            </p:sp>
            <p:sp>
              <p:nvSpPr>
                <p:cNvPr id="18" name="Title 2">
                  <a:extLst>
                    <a:ext uri="{FF2B5EF4-FFF2-40B4-BE49-F238E27FC236}">
                      <a16:creationId xmlns:a16="http://schemas.microsoft.com/office/drawing/2014/main" id="{290EB6CF-7DFC-4FF4-834A-EDDDF1C2070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50181" y="2067392"/>
                  <a:ext cx="996314" cy="25020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b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defRPr>
                  </a:lvl1pPr>
                </a:lstStyle>
                <a:p>
                  <a:r>
                    <a:rPr lang="lv-LV" sz="1000" b="0" dirty="0"/>
                    <a:t>Jostas lieto</a:t>
                  </a:r>
                </a:p>
              </p:txBody>
            </p:sp>
            <p:sp>
              <p:nvSpPr>
                <p:cNvPr id="19" name="Title 2">
                  <a:extLst>
                    <a:ext uri="{FF2B5EF4-FFF2-40B4-BE49-F238E27FC236}">
                      <a16:creationId xmlns:a16="http://schemas.microsoft.com/office/drawing/2014/main" id="{F846B391-781A-48B0-8BBB-6AF1EA5247E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50181" y="2250838"/>
                  <a:ext cx="1263784" cy="25020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b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i="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defRPr>
                  </a:lvl1pPr>
                </a:lstStyle>
                <a:p>
                  <a:r>
                    <a:rPr lang="lv-LV" sz="1000" b="0" dirty="0"/>
                    <a:t>Jostas nelieto</a:t>
                  </a:r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315EC44-232E-44C7-82F9-B3F287850D9E}"/>
                </a:ext>
              </a:extLst>
            </p:cNvPr>
            <p:cNvGrpSpPr/>
            <p:nvPr/>
          </p:nvGrpSpPr>
          <p:grpSpPr>
            <a:xfrm>
              <a:off x="31163" y="3710922"/>
              <a:ext cx="4354995" cy="2300352"/>
              <a:chOff x="243500" y="4136433"/>
              <a:chExt cx="4712503" cy="2489191"/>
            </a:xfrm>
          </p:grpSpPr>
          <p:graphicFrame>
            <p:nvGraphicFramePr>
              <p:cNvPr id="20" name="Chart 19">
                <a:extLst>
                  <a:ext uri="{FF2B5EF4-FFF2-40B4-BE49-F238E27FC236}">
                    <a16:creationId xmlns:a16="http://schemas.microsoft.com/office/drawing/2014/main" id="{727772D0-3A43-4E2B-832D-DF93F3E4AF4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21910019"/>
                  </p:ext>
                </p:extLst>
              </p:nvPr>
            </p:nvGraphicFramePr>
            <p:xfrm>
              <a:off x="243500" y="4412714"/>
              <a:ext cx="3871682" cy="221291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1" name="Title 2">
                <a:extLst>
                  <a:ext uri="{FF2B5EF4-FFF2-40B4-BE49-F238E27FC236}">
                    <a16:creationId xmlns:a16="http://schemas.microsoft.com/office/drawing/2014/main" id="{A7B2D005-593B-41B8-A600-BEED3BEF45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4680" y="4136433"/>
                <a:ext cx="2117204" cy="50041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r>
                  <a:rPr lang="lv-LV" sz="1400" dirty="0" err="1"/>
                  <a:t>Komerctransportā</a:t>
                </a:r>
                <a:endParaRPr lang="lv-LV" sz="1400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F8ED5FD-37C7-48B3-81D2-3E18A7CA97B8}"/>
                  </a:ext>
                </a:extLst>
              </p:cNvPr>
              <p:cNvSpPr/>
              <p:nvPr/>
            </p:nvSpPr>
            <p:spPr>
              <a:xfrm>
                <a:off x="3527959" y="5710285"/>
                <a:ext cx="153237" cy="15323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1F29105-52EF-4011-BD85-7068C9311291}"/>
                  </a:ext>
                </a:extLst>
              </p:cNvPr>
              <p:cNvSpPr/>
              <p:nvPr/>
            </p:nvSpPr>
            <p:spPr>
              <a:xfrm>
                <a:off x="3527959" y="5893731"/>
                <a:ext cx="153237" cy="15323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sp>
            <p:nvSpPr>
              <p:cNvPr id="24" name="Title 2">
                <a:extLst>
                  <a:ext uri="{FF2B5EF4-FFF2-40B4-BE49-F238E27FC236}">
                    <a16:creationId xmlns:a16="http://schemas.microsoft.com/office/drawing/2014/main" id="{CDDEAF70-981E-4244-B4C7-864499DB0C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50148" y="5661798"/>
                <a:ext cx="1305855" cy="250209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r>
                  <a:rPr lang="lv-LV" sz="1000" b="0" dirty="0"/>
                  <a:t>Jostas lieto</a:t>
                </a:r>
              </a:p>
            </p:txBody>
          </p:sp>
          <p:sp>
            <p:nvSpPr>
              <p:cNvPr id="25" name="Title 2">
                <a:extLst>
                  <a:ext uri="{FF2B5EF4-FFF2-40B4-BE49-F238E27FC236}">
                    <a16:creationId xmlns:a16="http://schemas.microsoft.com/office/drawing/2014/main" id="{99D197FA-17B3-412A-AA1C-7B69956E01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50149" y="5845244"/>
                <a:ext cx="1263784" cy="250209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r>
                  <a:rPr lang="lv-LV" sz="1000" b="0" dirty="0"/>
                  <a:t>Jostas nelieto</a:t>
                </a:r>
              </a:p>
            </p:txBody>
          </p:sp>
        </p:grpSp>
      </p:grpSp>
      <p:sp>
        <p:nvSpPr>
          <p:cNvPr id="27" name="Title 2">
            <a:extLst>
              <a:ext uri="{FF2B5EF4-FFF2-40B4-BE49-F238E27FC236}">
                <a16:creationId xmlns:a16="http://schemas.microsoft.com/office/drawing/2014/main" id="{607A5E14-53C4-49A0-9F2C-3F8A0F7228E5}"/>
              </a:ext>
            </a:extLst>
          </p:cNvPr>
          <p:cNvSpPr txBox="1">
            <a:spLocks/>
          </p:cNvSpPr>
          <p:nvPr/>
        </p:nvSpPr>
        <p:spPr>
          <a:xfrm>
            <a:off x="8768141" y="1516102"/>
            <a:ext cx="3672923" cy="500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sz="1400" dirty="0"/>
              <a:t>Vadītājs nepiesprādzējies </a:t>
            </a:r>
          </a:p>
          <a:p>
            <a:r>
              <a:rPr lang="lv-LV" sz="1400" dirty="0"/>
              <a:t>(30 dienas)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2E37902-AC36-443C-A7E9-F6D9990B2009}"/>
              </a:ext>
            </a:extLst>
          </p:cNvPr>
          <p:cNvGrpSpPr/>
          <p:nvPr/>
        </p:nvGrpSpPr>
        <p:grpSpPr>
          <a:xfrm>
            <a:off x="8916007" y="2016520"/>
            <a:ext cx="1715319" cy="4181776"/>
            <a:chOff x="6685366" y="1307805"/>
            <a:chExt cx="2249458" cy="548395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B9C2A08-36DE-452A-94CB-4EACD46FE9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546" r="21473"/>
            <a:stretch/>
          </p:blipFill>
          <p:spPr>
            <a:xfrm>
              <a:off x="6685366" y="1307805"/>
              <a:ext cx="1970956" cy="5483952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B41CEA4-D8B2-44F9-8650-D0588B313C57}"/>
                </a:ext>
              </a:extLst>
            </p:cNvPr>
            <p:cNvSpPr/>
            <p:nvPr/>
          </p:nvSpPr>
          <p:spPr>
            <a:xfrm>
              <a:off x="8664479" y="1357945"/>
              <a:ext cx="270345" cy="166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0556EC2-3562-4357-B588-283E63DD5936}"/>
                </a:ext>
              </a:extLst>
            </p:cNvPr>
            <p:cNvSpPr/>
            <p:nvPr/>
          </p:nvSpPr>
          <p:spPr>
            <a:xfrm>
              <a:off x="8470334" y="1487978"/>
              <a:ext cx="270345" cy="166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4D05B2-574E-455E-BD28-B6334FAE0C81}"/>
                </a:ext>
              </a:extLst>
            </p:cNvPr>
            <p:cNvSpPr/>
            <p:nvPr/>
          </p:nvSpPr>
          <p:spPr>
            <a:xfrm>
              <a:off x="8439048" y="1628515"/>
              <a:ext cx="270345" cy="166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25085F6-F615-4BA0-9927-2F888AB7BB0B}"/>
                </a:ext>
              </a:extLst>
            </p:cNvPr>
            <p:cNvSpPr/>
            <p:nvPr/>
          </p:nvSpPr>
          <p:spPr>
            <a:xfrm>
              <a:off x="8335161" y="1781558"/>
              <a:ext cx="270345" cy="166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89E461F-E6B1-4E71-9F0C-53F0A8840C5B}"/>
                </a:ext>
              </a:extLst>
            </p:cNvPr>
            <p:cNvSpPr/>
            <p:nvPr/>
          </p:nvSpPr>
          <p:spPr>
            <a:xfrm>
              <a:off x="8216514" y="1950000"/>
              <a:ext cx="270345" cy="166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4FB9C6D-55C4-4317-A8D7-CD588B4A01A4}"/>
                </a:ext>
              </a:extLst>
            </p:cNvPr>
            <p:cNvSpPr/>
            <p:nvPr/>
          </p:nvSpPr>
          <p:spPr>
            <a:xfrm>
              <a:off x="8067377" y="2075138"/>
              <a:ext cx="270345" cy="166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11E6CF2-7E7D-4B4B-8519-5FC9BEF4E399}"/>
                </a:ext>
              </a:extLst>
            </p:cNvPr>
            <p:cNvSpPr/>
            <p:nvPr/>
          </p:nvSpPr>
          <p:spPr>
            <a:xfrm>
              <a:off x="7861189" y="2200276"/>
              <a:ext cx="270345" cy="166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7D43854-37AF-49D1-8042-70D7790BE922}"/>
                </a:ext>
              </a:extLst>
            </p:cNvPr>
            <p:cNvSpPr/>
            <p:nvPr/>
          </p:nvSpPr>
          <p:spPr>
            <a:xfrm>
              <a:off x="7822978" y="2366331"/>
              <a:ext cx="270345" cy="572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AAFDDEE-9968-4791-B800-8EE435E933E3}"/>
                </a:ext>
              </a:extLst>
            </p:cNvPr>
            <p:cNvSpPr/>
            <p:nvPr/>
          </p:nvSpPr>
          <p:spPr>
            <a:xfrm>
              <a:off x="7777388" y="2832711"/>
              <a:ext cx="270345" cy="166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60985DC-D15C-4E45-B0D5-853F3049EC68}"/>
                </a:ext>
              </a:extLst>
            </p:cNvPr>
            <p:cNvSpPr/>
            <p:nvPr/>
          </p:nvSpPr>
          <p:spPr>
            <a:xfrm>
              <a:off x="7750873" y="3014108"/>
              <a:ext cx="270345" cy="166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229DC2B-5517-483F-BF2A-35DADCCF346B}"/>
                </a:ext>
              </a:extLst>
            </p:cNvPr>
            <p:cNvSpPr/>
            <p:nvPr/>
          </p:nvSpPr>
          <p:spPr>
            <a:xfrm>
              <a:off x="7743715" y="3120937"/>
              <a:ext cx="270345" cy="166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E710A95-4103-4AEB-B6BB-D158286994B2}"/>
                </a:ext>
              </a:extLst>
            </p:cNvPr>
            <p:cNvSpPr/>
            <p:nvPr/>
          </p:nvSpPr>
          <p:spPr>
            <a:xfrm>
              <a:off x="7715334" y="3243270"/>
              <a:ext cx="270345" cy="166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5BC0F45-D8EE-438C-9CB0-51623046851F}"/>
                </a:ext>
              </a:extLst>
            </p:cNvPr>
            <p:cNvSpPr/>
            <p:nvPr/>
          </p:nvSpPr>
          <p:spPr>
            <a:xfrm>
              <a:off x="7669968" y="3390819"/>
              <a:ext cx="270345" cy="166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DCAA590-6DFA-40D8-BC77-FF22AC176583}"/>
                </a:ext>
              </a:extLst>
            </p:cNvPr>
            <p:cNvSpPr/>
            <p:nvPr/>
          </p:nvSpPr>
          <p:spPr>
            <a:xfrm>
              <a:off x="7642215" y="3536954"/>
              <a:ext cx="270345" cy="166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7586D39-AC2B-47B5-87E1-E8190C42FF0C}"/>
                </a:ext>
              </a:extLst>
            </p:cNvPr>
            <p:cNvSpPr/>
            <p:nvPr/>
          </p:nvSpPr>
          <p:spPr>
            <a:xfrm>
              <a:off x="7615700" y="3683089"/>
              <a:ext cx="270345" cy="166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10507A6-CE79-40E7-86AE-DC015350882A}"/>
                </a:ext>
              </a:extLst>
            </p:cNvPr>
            <p:cNvSpPr/>
            <p:nvPr/>
          </p:nvSpPr>
          <p:spPr>
            <a:xfrm>
              <a:off x="7589185" y="3808464"/>
              <a:ext cx="270345" cy="1420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4C26671-F3A8-4963-BD82-D621E6DC7432}"/>
                </a:ext>
              </a:extLst>
            </p:cNvPr>
            <p:cNvSpPr/>
            <p:nvPr/>
          </p:nvSpPr>
          <p:spPr>
            <a:xfrm>
              <a:off x="7507513" y="4067522"/>
              <a:ext cx="270345" cy="1420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5CBCA6B-F9B1-42A5-85F4-7C6C4B320A8F}"/>
                </a:ext>
              </a:extLst>
            </p:cNvPr>
            <p:cNvSpPr/>
            <p:nvPr/>
          </p:nvSpPr>
          <p:spPr>
            <a:xfrm>
              <a:off x="7429903" y="4537045"/>
              <a:ext cx="270345" cy="1420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17D3FC5-ADF0-4027-A894-1231C79239FC}"/>
                </a:ext>
              </a:extLst>
            </p:cNvPr>
            <p:cNvSpPr/>
            <p:nvPr/>
          </p:nvSpPr>
          <p:spPr>
            <a:xfrm>
              <a:off x="7378919" y="5294977"/>
              <a:ext cx="270345" cy="13602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586A655-515B-469A-B47E-3351C26493A5}"/>
                </a:ext>
              </a:extLst>
            </p:cNvPr>
            <p:cNvSpPr/>
            <p:nvPr/>
          </p:nvSpPr>
          <p:spPr>
            <a:xfrm>
              <a:off x="7324195" y="6001571"/>
              <a:ext cx="270345" cy="714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0834C00-A180-459E-80F6-BAAC4E1A805B}"/>
                </a:ext>
              </a:extLst>
            </p:cNvPr>
            <p:cNvSpPr/>
            <p:nvPr/>
          </p:nvSpPr>
          <p:spPr>
            <a:xfrm>
              <a:off x="7247093" y="6246129"/>
              <a:ext cx="270345" cy="4181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53" name="Title 2">
            <a:extLst>
              <a:ext uri="{FF2B5EF4-FFF2-40B4-BE49-F238E27FC236}">
                <a16:creationId xmlns:a16="http://schemas.microsoft.com/office/drawing/2014/main" id="{2DE4FC87-3452-4F56-8218-F7A788FAA860}"/>
              </a:ext>
            </a:extLst>
          </p:cNvPr>
          <p:cNvSpPr txBox="1">
            <a:spLocks/>
          </p:cNvSpPr>
          <p:nvPr/>
        </p:nvSpPr>
        <p:spPr>
          <a:xfrm>
            <a:off x="5059134" y="1568456"/>
            <a:ext cx="2865131" cy="500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sz="1200" dirty="0"/>
              <a:t>Respondenta rīcība pēdējo 30 dienu laikā (vieglie TL)</a:t>
            </a:r>
          </a:p>
        </p:txBody>
      </p:sp>
      <p:sp>
        <p:nvSpPr>
          <p:cNvPr id="66" name="Title 2">
            <a:extLst>
              <a:ext uri="{FF2B5EF4-FFF2-40B4-BE49-F238E27FC236}">
                <a16:creationId xmlns:a16="http://schemas.microsoft.com/office/drawing/2014/main" id="{48CE21A4-A03B-469C-890C-BF0C7AB410F2}"/>
              </a:ext>
            </a:extLst>
          </p:cNvPr>
          <p:cNvSpPr txBox="1">
            <a:spLocks/>
          </p:cNvSpPr>
          <p:nvPr/>
        </p:nvSpPr>
        <p:spPr>
          <a:xfrm>
            <a:off x="5059134" y="3995246"/>
            <a:ext cx="3175731" cy="731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sz="1200" dirty="0"/>
              <a:t>Respondenta viedoklis, cik lielā mērā braukšana bez drošības jostas ir sociāli pieņemama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FCD6E00-8A22-47CD-A481-F6187B76E33B}"/>
              </a:ext>
            </a:extLst>
          </p:cNvPr>
          <p:cNvCxnSpPr>
            <a:cxnSpLocks/>
          </p:cNvCxnSpPr>
          <p:nvPr/>
        </p:nvCxnSpPr>
        <p:spPr>
          <a:xfrm>
            <a:off x="5178437" y="2064399"/>
            <a:ext cx="2468304" cy="0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D627E72-CDE3-460B-B927-F07A90484B78}"/>
              </a:ext>
            </a:extLst>
          </p:cNvPr>
          <p:cNvCxnSpPr>
            <a:cxnSpLocks/>
          </p:cNvCxnSpPr>
          <p:nvPr/>
        </p:nvCxnSpPr>
        <p:spPr>
          <a:xfrm>
            <a:off x="5136667" y="4726247"/>
            <a:ext cx="2468304" cy="0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Chart 70">
            <a:extLst>
              <a:ext uri="{FF2B5EF4-FFF2-40B4-BE49-F238E27FC236}">
                <a16:creationId xmlns:a16="http://schemas.microsoft.com/office/drawing/2014/main" id="{12FF3028-B9F8-470E-B60B-6DC182E6BB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724314"/>
              </p:ext>
            </p:extLst>
          </p:nvPr>
        </p:nvGraphicFramePr>
        <p:xfrm>
          <a:off x="5164447" y="2044773"/>
          <a:ext cx="2595534" cy="1930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4" name="Chart 73">
            <a:extLst>
              <a:ext uri="{FF2B5EF4-FFF2-40B4-BE49-F238E27FC236}">
                <a16:creationId xmlns:a16="http://schemas.microsoft.com/office/drawing/2014/main" id="{EF082952-FD89-49B3-ADE5-5B88D450DD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817352"/>
              </p:ext>
            </p:extLst>
          </p:nvPr>
        </p:nvGraphicFramePr>
        <p:xfrm>
          <a:off x="5343021" y="4638059"/>
          <a:ext cx="2286000" cy="1262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1" name="Picture 50">
            <a:extLst>
              <a:ext uri="{FF2B5EF4-FFF2-40B4-BE49-F238E27FC236}">
                <a16:creationId xmlns:a16="http://schemas.microsoft.com/office/drawing/2014/main" id="{86493D8C-1293-4826-B79A-C0E05E433C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2302" y="1493970"/>
            <a:ext cx="619218" cy="23122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E788D10-D832-4C18-9829-2D2760B6AF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3762" y="1451870"/>
            <a:ext cx="460624" cy="3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1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3B0DF9C-AFEA-4A4E-8453-1857F4D9D0BE}"/>
              </a:ext>
            </a:extLst>
          </p:cNvPr>
          <p:cNvSpPr/>
          <p:nvPr/>
        </p:nvSpPr>
        <p:spPr>
          <a:xfrm>
            <a:off x="473751" y="1391013"/>
            <a:ext cx="3932477" cy="4849689"/>
          </a:xfrm>
          <a:prstGeom prst="roundRect">
            <a:avLst>
              <a:gd name="adj" fmla="val 562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F23BC4C4-2B3D-4035-8B37-1E4F14E8AD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624990"/>
              </p:ext>
            </p:extLst>
          </p:nvPr>
        </p:nvGraphicFramePr>
        <p:xfrm>
          <a:off x="955724" y="4608298"/>
          <a:ext cx="2082063" cy="1841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DE3059B-1D57-4AC5-BCFC-EE1B5F7A6C26}"/>
              </a:ext>
            </a:extLst>
          </p:cNvPr>
          <p:cNvSpPr/>
          <p:nvPr/>
        </p:nvSpPr>
        <p:spPr>
          <a:xfrm>
            <a:off x="4566261" y="1391014"/>
            <a:ext cx="3859991" cy="4849688"/>
          </a:xfrm>
          <a:prstGeom prst="roundRect">
            <a:avLst>
              <a:gd name="adj" fmla="val 701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3DAFF59-D537-4E6D-B9C8-C935128AAA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3751" y="203200"/>
            <a:ext cx="10913719" cy="958850"/>
          </a:xfrm>
        </p:spPr>
        <p:txBody>
          <a:bodyPr>
            <a:normAutofit/>
          </a:bodyPr>
          <a:lstStyle/>
          <a:p>
            <a:r>
              <a:rPr lang="lv-LV" sz="4000" dirty="0"/>
              <a:t>Bērnu sēdeklīšu / paliktņu lietošana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133AB-43B0-4796-9D92-08BB4EFC4826}"/>
              </a:ext>
            </a:extLst>
          </p:cNvPr>
          <p:cNvGrpSpPr/>
          <p:nvPr/>
        </p:nvGrpSpPr>
        <p:grpSpPr>
          <a:xfrm>
            <a:off x="2708816" y="3908546"/>
            <a:ext cx="1245571" cy="389725"/>
            <a:chOff x="2830410" y="2192720"/>
            <a:chExt cx="1385974" cy="43365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EE32061-A73F-4714-B7B9-FF2C45DD1E79}"/>
                </a:ext>
              </a:extLst>
            </p:cNvPr>
            <p:cNvSpPr/>
            <p:nvPr/>
          </p:nvSpPr>
          <p:spPr>
            <a:xfrm>
              <a:off x="2830410" y="2241206"/>
              <a:ext cx="153237" cy="1532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4D9F163-1EC0-4966-B15A-D2EE0BD46135}"/>
                </a:ext>
              </a:extLst>
            </p:cNvPr>
            <p:cNvSpPr/>
            <p:nvPr/>
          </p:nvSpPr>
          <p:spPr>
            <a:xfrm>
              <a:off x="2830410" y="2424653"/>
              <a:ext cx="153237" cy="15323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id="{290EB6CF-7DFC-4FF4-834A-EDDDF1C20709}"/>
                </a:ext>
              </a:extLst>
            </p:cNvPr>
            <p:cNvSpPr txBox="1">
              <a:spLocks/>
            </p:cNvSpPr>
            <p:nvPr/>
          </p:nvSpPr>
          <p:spPr>
            <a:xfrm>
              <a:off x="2952600" y="2192720"/>
              <a:ext cx="996314" cy="25020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lv-LV" sz="1000" b="0" dirty="0"/>
                <a:t>Piesprādzēti</a:t>
              </a:r>
            </a:p>
          </p:txBody>
        </p:sp>
        <p:sp>
          <p:nvSpPr>
            <p:cNvPr id="19" name="Title 2">
              <a:extLst>
                <a:ext uri="{FF2B5EF4-FFF2-40B4-BE49-F238E27FC236}">
                  <a16:creationId xmlns:a16="http://schemas.microsoft.com/office/drawing/2014/main" id="{F846B391-781A-48B0-8BBB-6AF1EA5247E5}"/>
                </a:ext>
              </a:extLst>
            </p:cNvPr>
            <p:cNvSpPr txBox="1">
              <a:spLocks/>
            </p:cNvSpPr>
            <p:nvPr/>
          </p:nvSpPr>
          <p:spPr>
            <a:xfrm>
              <a:off x="2952600" y="2376166"/>
              <a:ext cx="1263784" cy="25020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lv-LV" sz="1000" b="0" dirty="0"/>
                <a:t>Nav piesprādzēti</a:t>
              </a:r>
            </a:p>
          </p:txBody>
        </p:sp>
      </p:grpSp>
      <p:sp>
        <p:nvSpPr>
          <p:cNvPr id="27" name="Title 2">
            <a:extLst>
              <a:ext uri="{FF2B5EF4-FFF2-40B4-BE49-F238E27FC236}">
                <a16:creationId xmlns:a16="http://schemas.microsoft.com/office/drawing/2014/main" id="{607A5E14-53C4-49A0-9F2C-3F8A0F7228E5}"/>
              </a:ext>
            </a:extLst>
          </p:cNvPr>
          <p:cNvSpPr txBox="1">
            <a:spLocks/>
          </p:cNvSpPr>
          <p:nvPr/>
        </p:nvSpPr>
        <p:spPr>
          <a:xfrm>
            <a:off x="8768141" y="1516102"/>
            <a:ext cx="3672923" cy="500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sz="1400" dirty="0"/>
              <a:t>Vedis bērnu bez sēdeklīša</a:t>
            </a:r>
          </a:p>
          <a:p>
            <a:r>
              <a:rPr lang="lv-LV" sz="1400" dirty="0"/>
              <a:t>(30 dienas)</a:t>
            </a:r>
          </a:p>
        </p:txBody>
      </p:sp>
      <p:sp>
        <p:nvSpPr>
          <p:cNvPr id="53" name="Title 2">
            <a:extLst>
              <a:ext uri="{FF2B5EF4-FFF2-40B4-BE49-F238E27FC236}">
                <a16:creationId xmlns:a16="http://schemas.microsoft.com/office/drawing/2014/main" id="{2DE4FC87-3452-4F56-8218-F7A788FAA860}"/>
              </a:ext>
            </a:extLst>
          </p:cNvPr>
          <p:cNvSpPr txBox="1">
            <a:spLocks/>
          </p:cNvSpPr>
          <p:nvPr/>
        </p:nvSpPr>
        <p:spPr>
          <a:xfrm>
            <a:off x="4994227" y="1838515"/>
            <a:ext cx="2865131" cy="500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sz="1200" dirty="0"/>
              <a:t>Respondenta rīcība pēdējo 30 dienu laikā (vieglie TL)</a:t>
            </a:r>
          </a:p>
        </p:txBody>
      </p:sp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4719C5F3-2E60-4CC1-A372-1D0D5705D8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129594"/>
              </p:ext>
            </p:extLst>
          </p:nvPr>
        </p:nvGraphicFramePr>
        <p:xfrm>
          <a:off x="581844" y="2784638"/>
          <a:ext cx="2576048" cy="1841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F811974-7C83-4290-9B3B-A75585C67BC3}"/>
              </a:ext>
            </a:extLst>
          </p:cNvPr>
          <p:cNvGrpSpPr/>
          <p:nvPr/>
        </p:nvGrpSpPr>
        <p:grpSpPr>
          <a:xfrm>
            <a:off x="9170032" y="2032531"/>
            <a:ext cx="1732918" cy="4283516"/>
            <a:chOff x="9170032" y="2032531"/>
            <a:chExt cx="1732918" cy="4283516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AD3BD9B-4F49-4D5A-A692-74BF5448BF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009" r="20747"/>
            <a:stretch/>
          </p:blipFill>
          <p:spPr>
            <a:xfrm>
              <a:off x="9170032" y="2032531"/>
              <a:ext cx="1547587" cy="428351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8C310B7-D965-4088-9223-646AF2242057}"/>
                </a:ext>
              </a:extLst>
            </p:cNvPr>
            <p:cNvSpPr/>
            <p:nvPr/>
          </p:nvSpPr>
          <p:spPr>
            <a:xfrm>
              <a:off x="9899650" y="3924300"/>
              <a:ext cx="285750" cy="1741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F4EABA9-F4DC-40EE-8F1E-F8F9648DD968}"/>
                </a:ext>
              </a:extLst>
            </p:cNvPr>
            <p:cNvSpPr/>
            <p:nvPr/>
          </p:nvSpPr>
          <p:spPr>
            <a:xfrm>
              <a:off x="9848850" y="4564539"/>
              <a:ext cx="285750" cy="4607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BFC0D61-4E13-43B3-BE65-AD6C17C606A8}"/>
                </a:ext>
              </a:extLst>
            </p:cNvPr>
            <p:cNvSpPr/>
            <p:nvPr/>
          </p:nvSpPr>
          <p:spPr>
            <a:xfrm>
              <a:off x="9836150" y="4980482"/>
              <a:ext cx="285750" cy="4607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67BB15-F000-49E9-9D02-69C1A1E995CE}"/>
                </a:ext>
              </a:extLst>
            </p:cNvPr>
            <p:cNvSpPr/>
            <p:nvPr/>
          </p:nvSpPr>
          <p:spPr>
            <a:xfrm>
              <a:off x="9813925" y="5294524"/>
              <a:ext cx="285750" cy="4607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726EC79-7650-462A-BC09-9FD425BBCF70}"/>
                </a:ext>
              </a:extLst>
            </p:cNvPr>
            <p:cNvSpPr/>
            <p:nvPr/>
          </p:nvSpPr>
          <p:spPr>
            <a:xfrm>
              <a:off x="9756775" y="5695220"/>
              <a:ext cx="285750" cy="4607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E77F757-C213-48B9-84EA-6BDB232594EF}"/>
                </a:ext>
              </a:extLst>
            </p:cNvPr>
            <p:cNvSpPr/>
            <p:nvPr/>
          </p:nvSpPr>
          <p:spPr>
            <a:xfrm>
              <a:off x="9979025" y="3502128"/>
              <a:ext cx="285750" cy="4607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EC2318E-DD30-4A4E-891A-6E22444789A1}"/>
                </a:ext>
              </a:extLst>
            </p:cNvPr>
            <p:cNvSpPr/>
            <p:nvPr/>
          </p:nvSpPr>
          <p:spPr>
            <a:xfrm>
              <a:off x="10185400" y="2971286"/>
              <a:ext cx="285750" cy="4607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4E0C2FB-0C88-4B52-B527-92A6CE9ED8AD}"/>
                </a:ext>
              </a:extLst>
            </p:cNvPr>
            <p:cNvSpPr/>
            <p:nvPr/>
          </p:nvSpPr>
          <p:spPr>
            <a:xfrm>
              <a:off x="10431869" y="2440444"/>
              <a:ext cx="285750" cy="4607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4BD6715-3C5C-44A9-8900-5E4D0616F386}"/>
                </a:ext>
              </a:extLst>
            </p:cNvPr>
            <p:cNvSpPr/>
            <p:nvPr/>
          </p:nvSpPr>
          <p:spPr>
            <a:xfrm>
              <a:off x="10328275" y="2655109"/>
              <a:ext cx="285750" cy="316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84D1D30-8779-4A2A-A843-034335EFAA57}"/>
                </a:ext>
              </a:extLst>
            </p:cNvPr>
            <p:cNvSpPr/>
            <p:nvPr/>
          </p:nvSpPr>
          <p:spPr>
            <a:xfrm>
              <a:off x="10617200" y="2231599"/>
              <a:ext cx="285750" cy="316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F2D7B00-ED5C-4A43-A9BB-FDE6A8B7E186}"/>
                </a:ext>
              </a:extLst>
            </p:cNvPr>
            <p:cNvSpPr/>
            <p:nvPr/>
          </p:nvSpPr>
          <p:spPr>
            <a:xfrm>
              <a:off x="10591902" y="2338933"/>
              <a:ext cx="229311" cy="101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D628D12-DF31-4935-AC51-A520BD3E37A1}"/>
                </a:ext>
              </a:extLst>
            </p:cNvPr>
            <p:cNvSpPr/>
            <p:nvPr/>
          </p:nvSpPr>
          <p:spPr>
            <a:xfrm>
              <a:off x="10425450" y="2534264"/>
              <a:ext cx="229311" cy="101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DA20820-6BA6-45D3-BD59-0CBEA343B15D}"/>
                </a:ext>
              </a:extLst>
            </p:cNvPr>
            <p:cNvSpPr/>
            <p:nvPr/>
          </p:nvSpPr>
          <p:spPr>
            <a:xfrm>
              <a:off x="10150119" y="3273786"/>
              <a:ext cx="229311" cy="209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A55F88A-EDAC-460F-A19D-E654EA4069BE}"/>
                </a:ext>
              </a:extLst>
            </p:cNvPr>
            <p:cNvSpPr/>
            <p:nvPr/>
          </p:nvSpPr>
          <p:spPr>
            <a:xfrm>
              <a:off x="9934219" y="3699363"/>
              <a:ext cx="229311" cy="209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5F214AA-DA04-4A9F-826C-CB6EE3955AC3}"/>
                </a:ext>
              </a:extLst>
            </p:cNvPr>
            <p:cNvSpPr/>
            <p:nvPr/>
          </p:nvSpPr>
          <p:spPr>
            <a:xfrm>
              <a:off x="9877070" y="4155008"/>
              <a:ext cx="101956" cy="409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DA84F11-5EB1-43A6-9251-B65818F36D4C}"/>
                </a:ext>
              </a:extLst>
            </p:cNvPr>
            <p:cNvSpPr/>
            <p:nvPr/>
          </p:nvSpPr>
          <p:spPr>
            <a:xfrm>
              <a:off x="9734194" y="5900106"/>
              <a:ext cx="79731" cy="3666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E3E004B-F1B0-4199-AA7C-34E00136A84B}"/>
                </a:ext>
              </a:extLst>
            </p:cNvPr>
            <p:cNvSpPr/>
            <p:nvPr/>
          </p:nvSpPr>
          <p:spPr>
            <a:xfrm rot="5400000">
              <a:off x="9661750" y="6107816"/>
              <a:ext cx="165829" cy="1829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A21761B-9EE7-44C6-8473-795A51F7505F}"/>
                </a:ext>
              </a:extLst>
            </p:cNvPr>
            <p:cNvSpPr/>
            <p:nvPr/>
          </p:nvSpPr>
          <p:spPr>
            <a:xfrm>
              <a:off x="9717689" y="5899032"/>
              <a:ext cx="118461" cy="27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B8E82E6-CFEB-494E-914B-50A07B5E357F}"/>
                </a:ext>
              </a:extLst>
            </p:cNvPr>
            <p:cNvSpPr/>
            <p:nvPr/>
          </p:nvSpPr>
          <p:spPr>
            <a:xfrm>
              <a:off x="9791700" y="5568979"/>
              <a:ext cx="118461" cy="27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AE09D52-61A1-42F0-AB9C-C5F8B37DA920}"/>
              </a:ext>
            </a:extLst>
          </p:cNvPr>
          <p:cNvGrpSpPr/>
          <p:nvPr/>
        </p:nvGrpSpPr>
        <p:grpSpPr>
          <a:xfrm>
            <a:off x="4994227" y="2195342"/>
            <a:ext cx="2702734" cy="1463887"/>
            <a:chOff x="5071754" y="2064903"/>
            <a:chExt cx="2702734" cy="1463887"/>
          </a:xfrm>
        </p:grpSpPr>
        <p:graphicFrame>
          <p:nvGraphicFramePr>
            <p:cNvPr id="85" name="Chart 84">
              <a:extLst>
                <a:ext uri="{FF2B5EF4-FFF2-40B4-BE49-F238E27FC236}">
                  <a16:creationId xmlns:a16="http://schemas.microsoft.com/office/drawing/2014/main" id="{83358744-D512-4274-9365-2E492892E61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16409730"/>
                </p:ext>
              </p:extLst>
            </p:nvPr>
          </p:nvGraphicFramePr>
          <p:xfrm>
            <a:off x="5284381" y="2552843"/>
            <a:ext cx="2490107" cy="9759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86" name="Title 2">
              <a:extLst>
                <a:ext uri="{FF2B5EF4-FFF2-40B4-BE49-F238E27FC236}">
                  <a16:creationId xmlns:a16="http://schemas.microsoft.com/office/drawing/2014/main" id="{3BE1670A-F823-40D5-9DFF-78CCC6F255F1}"/>
                </a:ext>
              </a:extLst>
            </p:cNvPr>
            <p:cNvSpPr txBox="1">
              <a:spLocks/>
            </p:cNvSpPr>
            <p:nvPr/>
          </p:nvSpPr>
          <p:spPr>
            <a:xfrm>
              <a:off x="5071754" y="2064903"/>
              <a:ext cx="2038352" cy="50041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lv-LV" sz="1050" dirty="0"/>
                <a:t>BIS lietošana</a:t>
              </a:r>
            </a:p>
          </p:txBody>
        </p:sp>
      </p:grpSp>
      <p:sp>
        <p:nvSpPr>
          <p:cNvPr id="88" name="Title 2">
            <a:extLst>
              <a:ext uri="{FF2B5EF4-FFF2-40B4-BE49-F238E27FC236}">
                <a16:creationId xmlns:a16="http://schemas.microsoft.com/office/drawing/2014/main" id="{7BDE0D2B-9F41-4A47-A4E8-FA62B4063AA1}"/>
              </a:ext>
            </a:extLst>
          </p:cNvPr>
          <p:cNvSpPr txBox="1">
            <a:spLocks/>
          </p:cNvSpPr>
          <p:nvPr/>
        </p:nvSpPr>
        <p:spPr>
          <a:xfrm>
            <a:off x="5005704" y="3952270"/>
            <a:ext cx="3175731" cy="731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sz="1200" dirty="0"/>
              <a:t>Respondenta viedoklis, cik lielā mērā braukšana bez jostas / BIS lietošanas ir sociāli pieņemama</a:t>
            </a:r>
          </a:p>
        </p:txBody>
      </p:sp>
      <p:graphicFrame>
        <p:nvGraphicFramePr>
          <p:cNvPr id="89" name="Chart 88">
            <a:extLst>
              <a:ext uri="{FF2B5EF4-FFF2-40B4-BE49-F238E27FC236}">
                <a16:creationId xmlns:a16="http://schemas.microsoft.com/office/drawing/2014/main" id="{C0D794BE-CA17-4AEA-A64D-A1CC4F844E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255544"/>
              </p:ext>
            </p:extLst>
          </p:nvPr>
        </p:nvGraphicFramePr>
        <p:xfrm>
          <a:off x="5187587" y="4736720"/>
          <a:ext cx="2583117" cy="1012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48" name="Picture 47">
            <a:extLst>
              <a:ext uri="{FF2B5EF4-FFF2-40B4-BE49-F238E27FC236}">
                <a16:creationId xmlns:a16="http://schemas.microsoft.com/office/drawing/2014/main" id="{0CDABB1B-28E1-4EC8-A8F4-98C274C7DD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2302" y="1493970"/>
            <a:ext cx="619218" cy="23122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112CE61-E713-4A3A-86B5-45E363A5C2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3516" y="1451869"/>
            <a:ext cx="460624" cy="3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38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3B0DF9C-AFEA-4A4E-8453-1857F4D9D0BE}"/>
              </a:ext>
            </a:extLst>
          </p:cNvPr>
          <p:cNvSpPr/>
          <p:nvPr/>
        </p:nvSpPr>
        <p:spPr>
          <a:xfrm>
            <a:off x="447503" y="1680725"/>
            <a:ext cx="4177919" cy="3313334"/>
          </a:xfrm>
          <a:prstGeom prst="roundRect">
            <a:avLst>
              <a:gd name="adj" fmla="val 562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DE3059B-1D57-4AC5-BCFC-EE1B5F7A6C26}"/>
              </a:ext>
            </a:extLst>
          </p:cNvPr>
          <p:cNvSpPr/>
          <p:nvPr/>
        </p:nvSpPr>
        <p:spPr>
          <a:xfrm>
            <a:off x="4796276" y="1680725"/>
            <a:ext cx="3603727" cy="2591439"/>
          </a:xfrm>
          <a:prstGeom prst="roundRect">
            <a:avLst>
              <a:gd name="adj" fmla="val 701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7" name="Picture Placeholder 6" descr="A bicycle helmet on the handlebars&#10;&#10;Description automatically generated">
            <a:extLst>
              <a:ext uri="{FF2B5EF4-FFF2-40B4-BE49-F238E27FC236}">
                <a16:creationId xmlns:a16="http://schemas.microsoft.com/office/drawing/2014/main" id="{97986BE9-0A87-4AA1-8CC7-E07DB81DFC8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13220" t="700" r="12702" b="1001"/>
          <a:stretch/>
        </p:blipFill>
        <p:spPr>
          <a:xfrm>
            <a:off x="8472064" y="-26044"/>
            <a:ext cx="3719936" cy="6884044"/>
          </a:xfr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D3DAFF59-D537-4E6D-B9C8-C935128AA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dirty="0"/>
              <a:t>Velobraucēju ķiveru lietošana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E6160E2-46E5-40E9-A40C-723F3437E3F8}"/>
              </a:ext>
            </a:extLst>
          </p:cNvPr>
          <p:cNvSpPr txBox="1">
            <a:spLocks/>
          </p:cNvSpPr>
          <p:nvPr/>
        </p:nvSpPr>
        <p:spPr>
          <a:xfrm>
            <a:off x="664259" y="1865912"/>
            <a:ext cx="3744406" cy="5457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sz="1400" dirty="0"/>
              <a:t>Velobraucēju ķiveru lietošana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133AB-43B0-4796-9D92-08BB4EFC4826}"/>
              </a:ext>
            </a:extLst>
          </p:cNvPr>
          <p:cNvGrpSpPr/>
          <p:nvPr/>
        </p:nvGrpSpPr>
        <p:grpSpPr>
          <a:xfrm>
            <a:off x="3270843" y="3491373"/>
            <a:ext cx="1245571" cy="389725"/>
            <a:chOff x="2830410" y="2192720"/>
            <a:chExt cx="1385974" cy="43365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EE32061-A73F-4714-B7B9-FF2C45DD1E79}"/>
                </a:ext>
              </a:extLst>
            </p:cNvPr>
            <p:cNvSpPr/>
            <p:nvPr/>
          </p:nvSpPr>
          <p:spPr>
            <a:xfrm>
              <a:off x="2830410" y="2241206"/>
              <a:ext cx="153237" cy="1532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4D9F163-1EC0-4966-B15A-D2EE0BD46135}"/>
                </a:ext>
              </a:extLst>
            </p:cNvPr>
            <p:cNvSpPr/>
            <p:nvPr/>
          </p:nvSpPr>
          <p:spPr>
            <a:xfrm>
              <a:off x="2830410" y="2424653"/>
              <a:ext cx="153237" cy="15323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id="{290EB6CF-7DFC-4FF4-834A-EDDDF1C20709}"/>
                </a:ext>
              </a:extLst>
            </p:cNvPr>
            <p:cNvSpPr txBox="1">
              <a:spLocks/>
            </p:cNvSpPr>
            <p:nvPr/>
          </p:nvSpPr>
          <p:spPr>
            <a:xfrm>
              <a:off x="2952600" y="2192720"/>
              <a:ext cx="996314" cy="25020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lv-LV" sz="1000" b="0" dirty="0"/>
                <a:t>Ķiveres lieto</a:t>
              </a:r>
            </a:p>
          </p:txBody>
        </p:sp>
        <p:sp>
          <p:nvSpPr>
            <p:cNvPr id="19" name="Title 2">
              <a:extLst>
                <a:ext uri="{FF2B5EF4-FFF2-40B4-BE49-F238E27FC236}">
                  <a16:creationId xmlns:a16="http://schemas.microsoft.com/office/drawing/2014/main" id="{F846B391-781A-48B0-8BBB-6AF1EA5247E5}"/>
                </a:ext>
              </a:extLst>
            </p:cNvPr>
            <p:cNvSpPr txBox="1">
              <a:spLocks/>
            </p:cNvSpPr>
            <p:nvPr/>
          </p:nvSpPr>
          <p:spPr>
            <a:xfrm>
              <a:off x="2952600" y="2376166"/>
              <a:ext cx="1263784" cy="25020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lv-LV" sz="1000" b="0" dirty="0"/>
                <a:t>Ķiveres nelieto</a:t>
              </a:r>
            </a:p>
          </p:txBody>
        </p:sp>
      </p:grpSp>
      <p:sp>
        <p:nvSpPr>
          <p:cNvPr id="53" name="Title 2">
            <a:extLst>
              <a:ext uri="{FF2B5EF4-FFF2-40B4-BE49-F238E27FC236}">
                <a16:creationId xmlns:a16="http://schemas.microsoft.com/office/drawing/2014/main" id="{2DE4FC87-3452-4F56-8218-F7A788FAA860}"/>
              </a:ext>
            </a:extLst>
          </p:cNvPr>
          <p:cNvSpPr txBox="1">
            <a:spLocks/>
          </p:cNvSpPr>
          <p:nvPr/>
        </p:nvSpPr>
        <p:spPr>
          <a:xfrm>
            <a:off x="5032886" y="1858166"/>
            <a:ext cx="3061607" cy="5535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sz="1400" dirty="0"/>
              <a:t>Respondenta rīcība pēdējo 30 dienu laikā</a:t>
            </a:r>
          </a:p>
        </p:txBody>
      </p:sp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0E840D95-DF34-4924-85B2-6FAE47430D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895892"/>
              </p:ext>
            </p:extLst>
          </p:nvPr>
        </p:nvGraphicFramePr>
        <p:xfrm>
          <a:off x="769104" y="2465203"/>
          <a:ext cx="2440509" cy="2036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D081CBFC-5D5A-45B5-A03D-48B07A9F2B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437472"/>
              </p:ext>
            </p:extLst>
          </p:nvPr>
        </p:nvGraphicFramePr>
        <p:xfrm>
          <a:off x="5078699" y="2735346"/>
          <a:ext cx="3061607" cy="1102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0" name="Title 2">
            <a:extLst>
              <a:ext uri="{FF2B5EF4-FFF2-40B4-BE49-F238E27FC236}">
                <a16:creationId xmlns:a16="http://schemas.microsoft.com/office/drawing/2014/main" id="{77C0B643-BBB7-4D6C-B8FB-27664CC04256}"/>
              </a:ext>
            </a:extLst>
          </p:cNvPr>
          <p:cNvSpPr txBox="1">
            <a:spLocks/>
          </p:cNvSpPr>
          <p:nvPr/>
        </p:nvSpPr>
        <p:spPr>
          <a:xfrm>
            <a:off x="5032886" y="2355225"/>
            <a:ext cx="2865131" cy="500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sz="1050" dirty="0"/>
              <a:t>Braucis bez velo ķiveres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ACC705-6F23-4B2E-B1DD-CB8768009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6054" y="1783681"/>
            <a:ext cx="619218" cy="2312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052F017-4674-485C-A016-32F70B8C74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7514" y="1741581"/>
            <a:ext cx="460624" cy="315428"/>
          </a:xfrm>
          <a:prstGeom prst="rect">
            <a:avLst/>
          </a:prstGeom>
        </p:spPr>
      </p:pic>
      <p:pic>
        <p:nvPicPr>
          <p:cNvPr id="22" name="Picture 2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8CF7A48-A6B9-494B-9DD2-373C121127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944" y="5836583"/>
            <a:ext cx="1208657" cy="66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25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DE3059B-1D57-4AC5-BCFC-EE1B5F7A6C26}"/>
              </a:ext>
            </a:extLst>
          </p:cNvPr>
          <p:cNvSpPr/>
          <p:nvPr/>
        </p:nvSpPr>
        <p:spPr>
          <a:xfrm>
            <a:off x="473751" y="1463203"/>
            <a:ext cx="5181091" cy="3854755"/>
          </a:xfrm>
          <a:prstGeom prst="roundRect">
            <a:avLst>
              <a:gd name="adj" fmla="val 701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3DAFF59-D537-4E6D-B9C8-C935128AAA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3751" y="203200"/>
            <a:ext cx="10913719" cy="958850"/>
          </a:xfrm>
        </p:spPr>
        <p:txBody>
          <a:bodyPr>
            <a:normAutofit/>
          </a:bodyPr>
          <a:lstStyle/>
          <a:p>
            <a:r>
              <a:rPr lang="lv-LV" sz="4000" dirty="0"/>
              <a:t>Velobraucēju darbības</a:t>
            </a:r>
          </a:p>
        </p:txBody>
      </p:sp>
      <p:sp>
        <p:nvSpPr>
          <p:cNvPr id="53" name="Title 2">
            <a:extLst>
              <a:ext uri="{FF2B5EF4-FFF2-40B4-BE49-F238E27FC236}">
                <a16:creationId xmlns:a16="http://schemas.microsoft.com/office/drawing/2014/main" id="{2DE4FC87-3452-4F56-8218-F7A788FAA860}"/>
              </a:ext>
            </a:extLst>
          </p:cNvPr>
          <p:cNvSpPr txBox="1">
            <a:spLocks/>
          </p:cNvSpPr>
          <p:nvPr/>
        </p:nvSpPr>
        <p:spPr>
          <a:xfrm>
            <a:off x="746456" y="1483536"/>
            <a:ext cx="4066176" cy="5535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sz="1400" dirty="0"/>
              <a:t>Respondenta rīcība pēdējo 30 dienu laikā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0ACD5C3-0595-44BF-81B1-BE1ECE766A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328405"/>
              </p:ext>
            </p:extLst>
          </p:nvPr>
        </p:nvGraphicFramePr>
        <p:xfrm>
          <a:off x="848993" y="2194175"/>
          <a:ext cx="4572000" cy="297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455637A-4330-4551-BB0E-D64DAC88A6FD}"/>
              </a:ext>
            </a:extLst>
          </p:cNvPr>
          <p:cNvSpPr/>
          <p:nvPr/>
        </p:nvSpPr>
        <p:spPr>
          <a:xfrm>
            <a:off x="5793474" y="1463202"/>
            <a:ext cx="5181091" cy="3854755"/>
          </a:xfrm>
          <a:prstGeom prst="roundRect">
            <a:avLst>
              <a:gd name="adj" fmla="val 701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2A74BDBB-483F-4327-BACF-30042C360813}"/>
              </a:ext>
            </a:extLst>
          </p:cNvPr>
          <p:cNvSpPr txBox="1">
            <a:spLocks/>
          </p:cNvSpPr>
          <p:nvPr/>
        </p:nvSpPr>
        <p:spPr>
          <a:xfrm>
            <a:off x="6096000" y="1463174"/>
            <a:ext cx="4612105" cy="731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sz="1400" dirty="0"/>
              <a:t>Respondenta viedoklis, cik lielā rīcība ir sociāli pieņemama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BEC8FE51-310A-4012-8F47-4FA97B8C83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459778"/>
              </p:ext>
            </p:extLst>
          </p:nvPr>
        </p:nvGraphicFramePr>
        <p:xfrm>
          <a:off x="6030084" y="21941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CA34789-86EF-4A10-8DBE-3CAF7C867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2475" y="1582366"/>
            <a:ext cx="619218" cy="2312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9627BD-CCAF-4077-869B-DF3AC7E14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264" y="1572531"/>
            <a:ext cx="619218" cy="23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45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3B0DF9C-AFEA-4A4E-8453-1857F4D9D0BE}"/>
              </a:ext>
            </a:extLst>
          </p:cNvPr>
          <p:cNvSpPr/>
          <p:nvPr/>
        </p:nvSpPr>
        <p:spPr>
          <a:xfrm>
            <a:off x="473751" y="1391013"/>
            <a:ext cx="4177919" cy="3376223"/>
          </a:xfrm>
          <a:prstGeom prst="roundRect">
            <a:avLst>
              <a:gd name="adj" fmla="val 562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DE3059B-1D57-4AC5-BCFC-EE1B5F7A6C26}"/>
              </a:ext>
            </a:extLst>
          </p:cNvPr>
          <p:cNvSpPr/>
          <p:nvPr/>
        </p:nvSpPr>
        <p:spPr>
          <a:xfrm>
            <a:off x="4822524" y="1391014"/>
            <a:ext cx="3857852" cy="4849688"/>
          </a:xfrm>
          <a:prstGeom prst="roundRect">
            <a:avLst>
              <a:gd name="adj" fmla="val 701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3DAFF59-D537-4E6D-B9C8-C935128AAA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3751" y="203200"/>
            <a:ext cx="10913719" cy="958850"/>
          </a:xfrm>
        </p:spPr>
        <p:txBody>
          <a:bodyPr>
            <a:normAutofit/>
          </a:bodyPr>
          <a:lstStyle/>
          <a:p>
            <a:r>
              <a:rPr lang="lv-LV" sz="3600" dirty="0" err="1"/>
              <a:t>Viedierīču</a:t>
            </a:r>
            <a:r>
              <a:rPr lang="lv-LV" sz="3600" dirty="0"/>
              <a:t> nelietošana braucot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133AB-43B0-4796-9D92-08BB4EFC4826}"/>
              </a:ext>
            </a:extLst>
          </p:cNvPr>
          <p:cNvGrpSpPr/>
          <p:nvPr/>
        </p:nvGrpSpPr>
        <p:grpSpPr>
          <a:xfrm>
            <a:off x="2771829" y="4042837"/>
            <a:ext cx="1835549" cy="423824"/>
            <a:chOff x="2830410" y="2154776"/>
            <a:chExt cx="2042456" cy="47159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EE32061-A73F-4714-B7B9-FF2C45DD1E79}"/>
                </a:ext>
              </a:extLst>
            </p:cNvPr>
            <p:cNvSpPr/>
            <p:nvPr/>
          </p:nvSpPr>
          <p:spPr>
            <a:xfrm>
              <a:off x="2830410" y="2241206"/>
              <a:ext cx="153237" cy="1532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4D9F163-1EC0-4966-B15A-D2EE0BD46135}"/>
                </a:ext>
              </a:extLst>
            </p:cNvPr>
            <p:cNvSpPr/>
            <p:nvPr/>
          </p:nvSpPr>
          <p:spPr>
            <a:xfrm>
              <a:off x="2830410" y="2424653"/>
              <a:ext cx="153237" cy="15323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id="{290EB6CF-7DFC-4FF4-834A-EDDDF1C20709}"/>
                </a:ext>
              </a:extLst>
            </p:cNvPr>
            <p:cNvSpPr txBox="1">
              <a:spLocks/>
            </p:cNvSpPr>
            <p:nvPr/>
          </p:nvSpPr>
          <p:spPr>
            <a:xfrm>
              <a:off x="2952600" y="2154776"/>
              <a:ext cx="1907493" cy="2881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lv-LV" sz="1000" b="0" dirty="0"/>
                <a:t>Nelieto </a:t>
              </a:r>
              <a:r>
                <a:rPr lang="lv-LV" sz="1000" b="0" dirty="0" err="1"/>
                <a:t>viedierīces</a:t>
              </a:r>
              <a:r>
                <a:rPr lang="lv-LV" sz="1000" b="0" dirty="0"/>
                <a:t> braucot</a:t>
              </a:r>
            </a:p>
          </p:txBody>
        </p:sp>
        <p:sp>
          <p:nvSpPr>
            <p:cNvPr id="19" name="Title 2">
              <a:extLst>
                <a:ext uri="{FF2B5EF4-FFF2-40B4-BE49-F238E27FC236}">
                  <a16:creationId xmlns:a16="http://schemas.microsoft.com/office/drawing/2014/main" id="{F846B391-781A-48B0-8BBB-6AF1EA5247E5}"/>
                </a:ext>
              </a:extLst>
            </p:cNvPr>
            <p:cNvSpPr txBox="1">
              <a:spLocks/>
            </p:cNvSpPr>
            <p:nvPr/>
          </p:nvSpPr>
          <p:spPr>
            <a:xfrm>
              <a:off x="2952600" y="2480849"/>
              <a:ext cx="1920266" cy="14552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lv-LV" sz="1000" b="0" dirty="0"/>
                <a:t>Lieto </a:t>
              </a:r>
              <a:r>
                <a:rPr lang="lv-LV" sz="1000" b="0" dirty="0" err="1"/>
                <a:t>viedierīces</a:t>
              </a:r>
              <a:r>
                <a:rPr lang="lv-LV" sz="1000" b="0" dirty="0"/>
                <a:t> braucot</a:t>
              </a:r>
            </a:p>
          </p:txBody>
        </p:sp>
      </p:grpSp>
      <p:sp>
        <p:nvSpPr>
          <p:cNvPr id="27" name="Title 2">
            <a:extLst>
              <a:ext uri="{FF2B5EF4-FFF2-40B4-BE49-F238E27FC236}">
                <a16:creationId xmlns:a16="http://schemas.microsoft.com/office/drawing/2014/main" id="{607A5E14-53C4-49A0-9F2C-3F8A0F7228E5}"/>
              </a:ext>
            </a:extLst>
          </p:cNvPr>
          <p:cNvSpPr txBox="1">
            <a:spLocks/>
          </p:cNvSpPr>
          <p:nvPr/>
        </p:nvSpPr>
        <p:spPr>
          <a:xfrm>
            <a:off x="8768141" y="1516102"/>
            <a:ext cx="3044631" cy="500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sz="1400" dirty="0"/>
              <a:t>Pie stūres runāja pa telefonu</a:t>
            </a:r>
          </a:p>
          <a:p>
            <a:r>
              <a:rPr lang="lv-LV" sz="1400" dirty="0"/>
              <a:t>(30 dienas)</a:t>
            </a:r>
          </a:p>
        </p:txBody>
      </p:sp>
      <p:sp>
        <p:nvSpPr>
          <p:cNvPr id="53" name="Title 2">
            <a:extLst>
              <a:ext uri="{FF2B5EF4-FFF2-40B4-BE49-F238E27FC236}">
                <a16:creationId xmlns:a16="http://schemas.microsoft.com/office/drawing/2014/main" id="{2DE4FC87-3452-4F56-8218-F7A788FAA860}"/>
              </a:ext>
            </a:extLst>
          </p:cNvPr>
          <p:cNvSpPr txBox="1">
            <a:spLocks/>
          </p:cNvSpPr>
          <p:nvPr/>
        </p:nvSpPr>
        <p:spPr>
          <a:xfrm>
            <a:off x="5059134" y="1512084"/>
            <a:ext cx="3187208" cy="500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sz="1200" dirty="0"/>
              <a:t>Respondenta rīcība pēdējo 30 dienu laikā</a:t>
            </a:r>
          </a:p>
        </p:txBody>
      </p:sp>
      <p:sp>
        <p:nvSpPr>
          <p:cNvPr id="88" name="Title 2">
            <a:extLst>
              <a:ext uri="{FF2B5EF4-FFF2-40B4-BE49-F238E27FC236}">
                <a16:creationId xmlns:a16="http://schemas.microsoft.com/office/drawing/2014/main" id="{7BDE0D2B-9F41-4A47-A4E8-FA62B4063AA1}"/>
              </a:ext>
            </a:extLst>
          </p:cNvPr>
          <p:cNvSpPr txBox="1">
            <a:spLocks/>
          </p:cNvSpPr>
          <p:nvPr/>
        </p:nvSpPr>
        <p:spPr>
          <a:xfrm>
            <a:off x="5035739" y="3949348"/>
            <a:ext cx="3175731" cy="500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sz="1200" dirty="0"/>
              <a:t>Respondenta viedoklis, cik lielā mērā darbība ir sociāli pieņemama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0DF2F1-CB7A-4FCF-92D3-D15B4A800D7C}"/>
              </a:ext>
            </a:extLst>
          </p:cNvPr>
          <p:cNvGrpSpPr/>
          <p:nvPr/>
        </p:nvGrpSpPr>
        <p:grpSpPr>
          <a:xfrm>
            <a:off x="9051017" y="1990529"/>
            <a:ext cx="1807903" cy="4397677"/>
            <a:chOff x="9008487" y="2016520"/>
            <a:chExt cx="1807903" cy="4397677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AE32B7F-1013-4D28-B2FB-FFCB8A2841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301" r="10093"/>
            <a:stretch/>
          </p:blipFill>
          <p:spPr>
            <a:xfrm>
              <a:off x="9008487" y="2016520"/>
              <a:ext cx="1807903" cy="439767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8520249-2C3C-47B4-A128-E5577F77BA95}"/>
                </a:ext>
              </a:extLst>
            </p:cNvPr>
            <p:cNvSpPr/>
            <p:nvPr/>
          </p:nvSpPr>
          <p:spPr>
            <a:xfrm>
              <a:off x="10412360" y="2215819"/>
              <a:ext cx="228601" cy="508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E7F6F3D-8FF0-43AE-AC9C-6E63EB3359ED}"/>
                </a:ext>
              </a:extLst>
            </p:cNvPr>
            <p:cNvSpPr/>
            <p:nvPr/>
          </p:nvSpPr>
          <p:spPr>
            <a:xfrm>
              <a:off x="10376001" y="2262581"/>
              <a:ext cx="228601" cy="508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7358B66-35BE-4B7F-8C3B-492AF7C0DD23}"/>
                </a:ext>
              </a:extLst>
            </p:cNvPr>
            <p:cNvSpPr/>
            <p:nvPr/>
          </p:nvSpPr>
          <p:spPr>
            <a:xfrm>
              <a:off x="10335690" y="2425701"/>
              <a:ext cx="228601" cy="508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5EE9A3D-0390-4D11-9668-129864F45AF1}"/>
                </a:ext>
              </a:extLst>
            </p:cNvPr>
            <p:cNvSpPr/>
            <p:nvPr/>
          </p:nvSpPr>
          <p:spPr>
            <a:xfrm>
              <a:off x="10229707" y="2727989"/>
              <a:ext cx="228601" cy="508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E1FEB45-750B-4190-B3E1-7D47A28DCB47}"/>
                </a:ext>
              </a:extLst>
            </p:cNvPr>
            <p:cNvSpPr/>
            <p:nvPr/>
          </p:nvSpPr>
          <p:spPr>
            <a:xfrm>
              <a:off x="10236931" y="2518107"/>
              <a:ext cx="228601" cy="508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1C1861D-C641-4E63-94D5-EEAE76029817}"/>
                </a:ext>
              </a:extLst>
            </p:cNvPr>
            <p:cNvSpPr/>
            <p:nvPr/>
          </p:nvSpPr>
          <p:spPr>
            <a:xfrm>
              <a:off x="10168834" y="2849431"/>
              <a:ext cx="228601" cy="677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D33C9F1-9D6D-46D0-B7D4-10B2771D07A1}"/>
                </a:ext>
              </a:extLst>
            </p:cNvPr>
            <p:cNvSpPr/>
            <p:nvPr/>
          </p:nvSpPr>
          <p:spPr>
            <a:xfrm>
              <a:off x="10084792" y="3376491"/>
              <a:ext cx="228601" cy="677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2BB13A2-1F26-4292-9731-0844C6CA2FD5}"/>
                </a:ext>
              </a:extLst>
            </p:cNvPr>
            <p:cNvSpPr/>
            <p:nvPr/>
          </p:nvSpPr>
          <p:spPr>
            <a:xfrm>
              <a:off x="9970491" y="3715394"/>
              <a:ext cx="228601" cy="677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9420213-5B24-4910-B177-5058D840717E}"/>
                </a:ext>
              </a:extLst>
            </p:cNvPr>
            <p:cNvSpPr/>
            <p:nvPr/>
          </p:nvSpPr>
          <p:spPr>
            <a:xfrm>
              <a:off x="9913341" y="4360131"/>
              <a:ext cx="228601" cy="677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250737B-27BC-47C4-8BD0-2688B44C5DE0}"/>
                </a:ext>
              </a:extLst>
            </p:cNvPr>
            <p:cNvSpPr/>
            <p:nvPr/>
          </p:nvSpPr>
          <p:spPr>
            <a:xfrm>
              <a:off x="9856191" y="4664091"/>
              <a:ext cx="228601" cy="677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9D81216-46F1-4AC4-8981-772348193F44}"/>
                </a:ext>
              </a:extLst>
            </p:cNvPr>
            <p:cNvSpPr/>
            <p:nvPr/>
          </p:nvSpPr>
          <p:spPr>
            <a:xfrm>
              <a:off x="9805153" y="4793227"/>
              <a:ext cx="228601" cy="7355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BF58035-D613-4AD5-AD36-3806BE35910D}"/>
                </a:ext>
              </a:extLst>
            </p:cNvPr>
            <p:cNvSpPr/>
            <p:nvPr/>
          </p:nvSpPr>
          <p:spPr>
            <a:xfrm>
              <a:off x="9627590" y="5995118"/>
              <a:ext cx="228601" cy="354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97E7349-1073-4CAF-BE1E-57B3FDF3B991}"/>
                </a:ext>
              </a:extLst>
            </p:cNvPr>
            <p:cNvSpPr/>
            <p:nvPr/>
          </p:nvSpPr>
          <p:spPr>
            <a:xfrm>
              <a:off x="9689690" y="5576039"/>
              <a:ext cx="280801" cy="419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0044EDC-69DE-4415-9949-E9116FE63ACB}"/>
                </a:ext>
              </a:extLst>
            </p:cNvPr>
            <p:cNvSpPr/>
            <p:nvPr/>
          </p:nvSpPr>
          <p:spPr>
            <a:xfrm>
              <a:off x="9751790" y="5231438"/>
              <a:ext cx="280801" cy="419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AE1527C-90A9-4DE5-AB8E-546A4AA8AEF8}"/>
                </a:ext>
              </a:extLst>
            </p:cNvPr>
            <p:cNvSpPr/>
            <p:nvPr/>
          </p:nvSpPr>
          <p:spPr>
            <a:xfrm>
              <a:off x="9779052" y="5109744"/>
              <a:ext cx="280801" cy="419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55653910-7E26-43AF-8EEE-796F465296EC}"/>
                </a:ext>
              </a:extLst>
            </p:cNvPr>
            <p:cNvSpPr/>
            <p:nvPr/>
          </p:nvSpPr>
          <p:spPr>
            <a:xfrm>
              <a:off x="9905387" y="4487621"/>
              <a:ext cx="280801" cy="419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dirty="0"/>
                <a:t>V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FDC6009-2C40-4CC3-884C-13C503F0F607}"/>
                </a:ext>
              </a:extLst>
            </p:cNvPr>
            <p:cNvSpPr/>
            <p:nvPr/>
          </p:nvSpPr>
          <p:spPr>
            <a:xfrm>
              <a:off x="9948906" y="4266508"/>
              <a:ext cx="280801" cy="126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dirty="0"/>
                <a:t>V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494D6769-371F-43C8-A2CE-F385DC156125}"/>
                </a:ext>
              </a:extLst>
            </p:cNvPr>
            <p:cNvSpPr/>
            <p:nvPr/>
          </p:nvSpPr>
          <p:spPr>
            <a:xfrm>
              <a:off x="10019568" y="3615871"/>
              <a:ext cx="280801" cy="126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dirty="0"/>
                <a:t>V</a:t>
              </a:r>
            </a:p>
          </p:txBody>
        </p:sp>
      </p:grpSp>
      <p:graphicFrame>
        <p:nvGraphicFramePr>
          <p:cNvPr id="98" name="Chart 97">
            <a:extLst>
              <a:ext uri="{FF2B5EF4-FFF2-40B4-BE49-F238E27FC236}">
                <a16:creationId xmlns:a16="http://schemas.microsoft.com/office/drawing/2014/main" id="{F5F66C09-F761-4E98-858E-D56A6B6AA4CD}"/>
              </a:ext>
            </a:extLst>
          </p:cNvPr>
          <p:cNvGraphicFramePr>
            <a:graphicFrameLocks/>
          </p:cNvGraphicFramePr>
          <p:nvPr/>
        </p:nvGraphicFramePr>
        <p:xfrm>
          <a:off x="5099757" y="1919534"/>
          <a:ext cx="3346465" cy="1980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9" name="Chart 98">
            <a:extLst>
              <a:ext uri="{FF2B5EF4-FFF2-40B4-BE49-F238E27FC236}">
                <a16:creationId xmlns:a16="http://schemas.microsoft.com/office/drawing/2014/main" id="{DF8926E8-57D6-4C87-BB64-C57537495C6F}"/>
              </a:ext>
            </a:extLst>
          </p:cNvPr>
          <p:cNvGraphicFramePr>
            <a:graphicFrameLocks/>
          </p:cNvGraphicFramePr>
          <p:nvPr/>
        </p:nvGraphicFramePr>
        <p:xfrm>
          <a:off x="5059134" y="4325802"/>
          <a:ext cx="3654017" cy="1980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A4DEA707-5E84-4624-98C8-6CAA87B4B4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83845"/>
              </p:ext>
            </p:extLst>
          </p:nvPr>
        </p:nvGraphicFramePr>
        <p:xfrm>
          <a:off x="548226" y="1875899"/>
          <a:ext cx="4028968" cy="2029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7" name="Picture 36">
            <a:extLst>
              <a:ext uri="{FF2B5EF4-FFF2-40B4-BE49-F238E27FC236}">
                <a16:creationId xmlns:a16="http://schemas.microsoft.com/office/drawing/2014/main" id="{6C12D8DD-ACEC-4B25-840F-29EAA7D249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121" y="1493674"/>
            <a:ext cx="619218" cy="23122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355C03A-F581-4F1A-883B-F3809975B2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7706" y="1432600"/>
            <a:ext cx="460624" cy="3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82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SDD 1">
      <a:dk1>
        <a:srgbClr val="1E3828"/>
      </a:dk1>
      <a:lt1>
        <a:srgbClr val="FFF7E6"/>
      </a:lt1>
      <a:dk2>
        <a:srgbClr val="000000"/>
      </a:dk2>
      <a:lt2>
        <a:srgbClr val="FFFFFF"/>
      </a:lt2>
      <a:accent1>
        <a:srgbClr val="1E3828"/>
      </a:accent1>
      <a:accent2>
        <a:srgbClr val="365140"/>
      </a:accent2>
      <a:accent3>
        <a:srgbClr val="FFF7E6"/>
      </a:accent3>
      <a:accent4>
        <a:srgbClr val="546BFF"/>
      </a:accent4>
      <a:accent5>
        <a:srgbClr val="82DE85"/>
      </a:accent5>
      <a:accent6>
        <a:srgbClr val="FFD1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DD_veidne" id="{DA2477F2-817D-6340-853E-EBFE1C6905AD}" vid="{F4FCA44A-D8CE-DD42-9688-27F750BC8E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10080</TotalTime>
  <Words>823</Words>
  <Application>Microsoft Office PowerPoint</Application>
  <PresentationFormat>Widescreen</PresentationFormat>
  <Paragraphs>214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CSNg 2023. gadā – analīze, cēloņsakarības, ceļu satiksmes drošības indikatoru (KPI) izvērtējums</vt:lpstr>
      <vt:lpstr>Ceļu satiksmes drošības situācijas analīzes veidi</vt:lpstr>
      <vt:lpstr>Ceļu satiksmes drošības indikatoru (KPI) projekti</vt:lpstr>
      <vt:lpstr>Satiksmes drošības indikatoru datu ieguve</vt:lpstr>
      <vt:lpstr>Drošības jostu lietošana</vt:lpstr>
      <vt:lpstr>Bērnu sēdeklīšu / paliktņu lietošana</vt:lpstr>
      <vt:lpstr>Velobraucēju ķiveru lietošana</vt:lpstr>
      <vt:lpstr>Velobraucēju darbības</vt:lpstr>
      <vt:lpstr>Viedierīču nelietošana braucot</vt:lpstr>
      <vt:lpstr>Transportlīdzekļu vadīšana reibumā</vt:lpstr>
      <vt:lpstr>Ātruma ievērošana ārpus apdzīvotām vietām</vt:lpstr>
      <vt:lpstr>PowerPoint Presentation</vt:lpstr>
      <vt:lpstr>PowerPoint Presentation</vt:lpstr>
      <vt:lpstr>CSNg 2023.gadā</vt:lpstr>
      <vt:lpstr>PowerPoint Presentation</vt:lpstr>
      <vt:lpstr>2023. gada CSNg ar bojāgājušiem</vt:lpstr>
      <vt:lpstr>PowerPoint Presentation</vt:lpstr>
      <vt:lpstr>PowerPoint Presentation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Arnis Artemovics KID</dc:creator>
  <cp:lastModifiedBy>Aivars Aksenoks</cp:lastModifiedBy>
  <cp:revision>180</cp:revision>
  <dcterms:created xsi:type="dcterms:W3CDTF">2024-01-16T13:44:47Z</dcterms:created>
  <dcterms:modified xsi:type="dcterms:W3CDTF">2024-03-05T13:33:19Z</dcterms:modified>
</cp:coreProperties>
</file>