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65" r:id="rId4"/>
    <p:sldId id="289" r:id="rId5"/>
    <p:sldId id="263" r:id="rId6"/>
    <p:sldId id="258" r:id="rId7"/>
    <p:sldId id="262" r:id="rId8"/>
    <p:sldId id="266" r:id="rId9"/>
    <p:sldId id="268" r:id="rId10"/>
    <p:sldId id="297" r:id="rId11"/>
    <p:sldId id="273" r:id="rId12"/>
    <p:sldId id="286" r:id="rId13"/>
    <p:sldId id="274" r:id="rId14"/>
    <p:sldId id="276" r:id="rId15"/>
    <p:sldId id="277" r:id="rId16"/>
    <p:sldId id="280" r:id="rId17"/>
    <p:sldId id="298" r:id="rId18"/>
    <p:sldId id="283" r:id="rId19"/>
    <p:sldId id="284" r:id="rId20"/>
    <p:sldId id="296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E2"/>
    <a:srgbClr val="F9F2EB"/>
    <a:srgbClr val="F2E4D6"/>
    <a:srgbClr val="007A37"/>
    <a:srgbClr val="0C6DA8"/>
    <a:srgbClr val="0B68A1"/>
    <a:srgbClr val="005828"/>
    <a:srgbClr val="5F5393"/>
    <a:srgbClr val="E3C4A5"/>
    <a:srgbClr val="E4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85607846877275"/>
          <c:y val="3.9232435959949984E-2"/>
          <c:w val="0.73785225447761915"/>
          <c:h val="0.8322833114779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F5E8D">
                <a:alpha val="69804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D8FAF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9963333219087536E-2"/>
                  <c:y val="-5.8372849914210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19641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A7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982848441524106E-2"/>
                  <c:y val="-5.253556492278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19159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4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18899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2616"/>
        <c:axId val="171774968"/>
        <c:axId val="0"/>
      </c:bar3DChart>
      <c:catAx>
        <c:axId val="17177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74968"/>
        <c:crosses val="autoZero"/>
        <c:auto val="1"/>
        <c:lblAlgn val="ctr"/>
        <c:lblOffset val="100"/>
        <c:noMultiLvlLbl val="0"/>
      </c:catAx>
      <c:valAx>
        <c:axId val="171774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5745488187175E-2"/>
          <c:y val="1.7511854974263087E-2"/>
          <c:w val="0.90446366478931961"/>
          <c:h val="0.709700326658145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727997850540818E-4"/>
                  <c:y val="-4.08609949399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34784042503462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672246317321239E-3"/>
                  <c:y val="-4.086099493994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VADĪTĀJI NARKOTIKU REIBUMĀ </c:v>
                </c:pt>
                <c:pt idx="2">
                  <c:v>AGRESĪVA BRAUKŠANA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72164</c:v>
                </c:pt>
                <c:pt idx="1">
                  <c:v>226</c:v>
                </c:pt>
                <c:pt idx="2">
                  <c:v>2675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210094843986045E-2"/>
                  <c:y val="-6.1291492409920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01004337117823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701004337117823E-2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VADĪTĀJI NARKOTIKU REIBUMĀ </c:v>
                </c:pt>
                <c:pt idx="2">
                  <c:v>AGRESĪVA BRAUKŠANA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63313</c:v>
                </c:pt>
                <c:pt idx="1">
                  <c:v>229</c:v>
                </c:pt>
                <c:pt idx="2">
                  <c:v>2091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5273147361555E-2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334449263464189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967894189810672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VADĪTĀJI NARKOTIKU REIBUMĀ </c:v>
                </c:pt>
                <c:pt idx="2">
                  <c:v>AGRESĪVA BRAUKŠANA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68452</c:v>
                </c:pt>
                <c:pt idx="1">
                  <c:v>185</c:v>
                </c:pt>
                <c:pt idx="2">
                  <c:v>1808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68944"/>
        <c:axId val="169072864"/>
        <c:axId val="0"/>
      </c:bar3DChart>
      <c:catAx>
        <c:axId val="16906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9072864"/>
        <c:crosses val="autoZero"/>
        <c:auto val="1"/>
        <c:lblAlgn val="ctr"/>
        <c:lblOffset val="100"/>
        <c:noMultiLvlLbl val="0"/>
      </c:catAx>
      <c:valAx>
        <c:axId val="169072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6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18354634784221"/>
          <c:y val="0.92017535755668722"/>
          <c:w val="0.29349322236802161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92405025602555E-2"/>
          <c:y val="6.1710661355364731E-2"/>
          <c:w val="0.9125614405772231"/>
          <c:h val="0.775384418220986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CSNg bojā gājušie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1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1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1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16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1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1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20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2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2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2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38</c:v>
                </c:pt>
                <c:pt idx="1">
                  <c:v>30</c:v>
                </c:pt>
                <c:pt idx="2">
                  <c:v>9309</c:v>
                </c:pt>
                <c:pt idx="3">
                  <c:v>13341</c:v>
                </c:pt>
                <c:pt idx="4">
                  <c:v>650</c:v>
                </c:pt>
                <c:pt idx="5">
                  <c:v>716</c:v>
                </c:pt>
                <c:pt idx="6">
                  <c:v>15144</c:v>
                </c:pt>
                <c:pt idx="7">
                  <c:v>13749</c:v>
                </c:pt>
                <c:pt idx="8">
                  <c:v>313</c:v>
                </c:pt>
                <c:pt idx="9">
                  <c:v>572</c:v>
                </c:pt>
                <c:pt idx="10">
                  <c:v>5428</c:v>
                </c:pt>
                <c:pt idx="11">
                  <c:v>4453</c:v>
                </c:pt>
                <c:pt idx="12">
                  <c:v>112</c:v>
                </c:pt>
                <c:pt idx="13">
                  <c:v>177</c:v>
                </c:pt>
                <c:pt idx="14">
                  <c:v>1641</c:v>
                </c:pt>
                <c:pt idx="15">
                  <c:v>1372</c:v>
                </c:pt>
                <c:pt idx="16">
                  <c:v>26</c:v>
                </c:pt>
                <c:pt idx="17">
                  <c:v>12</c:v>
                </c:pt>
                <c:pt idx="18">
                  <c:v>478</c:v>
                </c:pt>
                <c:pt idx="19">
                  <c:v>371</c:v>
                </c:pt>
                <c:pt idx="20">
                  <c:v>2</c:v>
                </c:pt>
                <c:pt idx="21">
                  <c:v>1</c:v>
                </c:pt>
                <c:pt idx="22">
                  <c:v>288</c:v>
                </c:pt>
                <c:pt idx="23">
                  <c:v>226</c:v>
                </c:pt>
                <c:pt idx="24">
                  <c:v>2</c:v>
                </c:pt>
                <c:pt idx="25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shape val="box"/>
        <c:axId val="121283976"/>
        <c:axId val="120763248"/>
        <c:axId val="0"/>
      </c:bar3DChart>
      <c:catAx>
        <c:axId val="121283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63248"/>
        <c:crosses val="autoZero"/>
        <c:auto val="1"/>
        <c:lblAlgn val="ctr"/>
        <c:lblOffset val="100"/>
        <c:noMultiLvlLbl val="0"/>
      </c:catAx>
      <c:valAx>
        <c:axId val="12076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28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5745488187175E-2"/>
          <c:y val="1.7511854974263087E-2"/>
          <c:w val="0.95183356765336602"/>
          <c:h val="0.709700326658145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356897168026849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5396346534909E-2"/>
                  <c:y val="-3.50237099485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31043348470904E-3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61549405369658E-3"/>
                  <c:y val="-1.4593212478552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</c:v>
                </c:pt>
                <c:pt idx="3">
                  <c:v>GĀJĒJI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4361</c:v>
                </c:pt>
                <c:pt idx="1">
                  <c:v>4733</c:v>
                </c:pt>
                <c:pt idx="2">
                  <c:v>9308</c:v>
                </c:pt>
                <c:pt idx="3">
                  <c:v>8421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56988584377525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01004337117823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701004337117823E-2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23098810738263E-3"/>
                  <c:y val="-2.9186424957105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</c:v>
                </c:pt>
                <c:pt idx="3">
                  <c:v>GĀJĒJI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2818</c:v>
                </c:pt>
                <c:pt idx="1">
                  <c:v>3430</c:v>
                </c:pt>
                <c:pt idx="2">
                  <c:v>7382</c:v>
                </c:pt>
                <c:pt idx="3">
                  <c:v>6653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601873763790055E-2"/>
                  <c:y val="-2.918642495710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334449263464189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967894189810672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61549405369765E-2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</c:v>
                </c:pt>
                <c:pt idx="3">
                  <c:v>GĀJĒJI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3192</c:v>
                </c:pt>
                <c:pt idx="1">
                  <c:v>2285</c:v>
                </c:pt>
                <c:pt idx="2">
                  <c:v>7120</c:v>
                </c:pt>
                <c:pt idx="3">
                  <c:v>8721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71688"/>
        <c:axId val="169069728"/>
        <c:axId val="0"/>
      </c:bar3DChart>
      <c:catAx>
        <c:axId val="16907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9069728"/>
        <c:crosses val="autoZero"/>
        <c:auto val="1"/>
        <c:lblAlgn val="ctr"/>
        <c:lblOffset val="100"/>
        <c:noMultiLvlLbl val="0"/>
      </c:catAx>
      <c:valAx>
        <c:axId val="169069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7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21893575142724"/>
          <c:y val="0.92017535755668722"/>
          <c:w val="0.29349322236802161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93285904491098E-2"/>
          <c:y val="0.12908139094394439"/>
          <c:w val="0.94604164330398055"/>
          <c:h val="0.608081241385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007406620281075E-2"/>
                  <c:y val="1.265478818406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657411015075326E-4"/>
                  <c:y val="1.0180562609515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714101404054485E-5"/>
                  <c:y val="-2.4694548335061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292388333308885E-3"/>
                  <c:y val="1.82878406731052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0,2-0,5 </c:v>
                </c:pt>
                <c:pt idx="1">
                  <c:v>0,5-1,0</c:v>
                </c:pt>
                <c:pt idx="2">
                  <c:v>1,01-1,5</c:v>
                </c:pt>
                <c:pt idx="3">
                  <c:v>virs 1,5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627</c:v>
                </c:pt>
                <c:pt idx="2">
                  <c:v>708</c:v>
                </c:pt>
                <c:pt idx="3">
                  <c:v>2173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011555900865032E-3"/>
                  <c:y val="-4.33983493915926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598227038578771E-4"/>
                  <c:y val="6.5617165340354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628876442494282E-4"/>
                  <c:y val="-2.9906659143338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419623691445003E-2"/>
                  <c:y val="-5.0352715285284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0,2-0,5 </c:v>
                </c:pt>
                <c:pt idx="1">
                  <c:v>0,5-1,0</c:v>
                </c:pt>
                <c:pt idx="2">
                  <c:v>1,01-1,5</c:v>
                </c:pt>
                <c:pt idx="3">
                  <c:v>virs 1,5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</c:v>
                </c:pt>
                <c:pt idx="1">
                  <c:v>498</c:v>
                </c:pt>
                <c:pt idx="2">
                  <c:v>489</c:v>
                </c:pt>
                <c:pt idx="3">
                  <c:v>1414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690896230164234E-3"/>
                  <c:y val="2.2140751121262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23304015993636E-3"/>
                  <c:y val="1.6561370106533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194016008292445E-3"/>
                  <c:y val="8.9878954434343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0,2-0,5 </c:v>
                </c:pt>
                <c:pt idx="1">
                  <c:v>0,5-1,0</c:v>
                </c:pt>
                <c:pt idx="2">
                  <c:v>1,01-1,5</c:v>
                </c:pt>
                <c:pt idx="3">
                  <c:v>virs 1,5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</c:v>
                </c:pt>
                <c:pt idx="1">
                  <c:v>463</c:v>
                </c:pt>
                <c:pt idx="2">
                  <c:v>411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69072472"/>
        <c:axId val="169066984"/>
      </c:barChart>
      <c:catAx>
        <c:axId val="16907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9066984"/>
        <c:crosses val="autoZero"/>
        <c:auto val="1"/>
        <c:lblAlgn val="ctr"/>
        <c:lblOffset val="100"/>
        <c:noMultiLvlLbl val="0"/>
      </c:catAx>
      <c:valAx>
        <c:axId val="169066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7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151784176668174"/>
          <c:w val="0.97663279194421238"/>
          <c:h val="0.56726111056568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560329720010957E-2"/>
                  <c:y val="-2.5401441762175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37036159446108E-2"/>
                  <c:y val="-5.1100635257346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VIRS 1,5 PROMILĒM</c:v>
                </c:pt>
                <c:pt idx="1">
                  <c:v>BEZ VAD.APLIECĪBAS</c:v>
                </c:pt>
                <c:pt idx="2">
                  <c:v>ATTEIKŠANĀSNO ALKOHOLA PĀRBAUDES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1753</c:v>
                </c:pt>
                <c:pt idx="2">
                  <c:v>104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246907729641399E-3"/>
                  <c:y val="-1.059494804512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721150525822605E-2"/>
                  <c:y val="-1.5159788065144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43208852687212E-2"/>
                  <c:y val="-1.788522234007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VIRS 1,5 PROMILĒM</c:v>
                </c:pt>
                <c:pt idx="1">
                  <c:v>BEZ VAD.APLIECĪBAS</c:v>
                </c:pt>
                <c:pt idx="2">
                  <c:v>ATTEIKŠANĀSNO ALKOHOLA PĀRBAUDES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118</c:v>
                </c:pt>
                <c:pt idx="1">
                  <c:v>1743</c:v>
                </c:pt>
                <c:pt idx="2">
                  <c:v>107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74072318892328E-2"/>
                  <c:y val="-2.1189896090255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219819442527614E-2"/>
                  <c:y val="-3.5072331851642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55554239169273E-2"/>
                  <c:y val="-2.299528586580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VIRS 1,5 PROMILĒM</c:v>
                </c:pt>
                <c:pt idx="1">
                  <c:v>BEZ VAD.APLIECĪBAS</c:v>
                </c:pt>
                <c:pt idx="2">
                  <c:v>ATTEIKŠANĀSNO ALKOHOLA PĀRBAUDES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1082</c:v>
                </c:pt>
                <c:pt idx="1">
                  <c:v>1317</c:v>
                </c:pt>
                <c:pt idx="2">
                  <c:v>115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69073256"/>
        <c:axId val="169069336"/>
      </c:barChart>
      <c:catAx>
        <c:axId val="16907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9069336"/>
        <c:crosses val="autoZero"/>
        <c:auto val="1"/>
        <c:lblAlgn val="ctr"/>
        <c:lblOffset val="100"/>
        <c:noMultiLvlLbl val="0"/>
      </c:catAx>
      <c:valAx>
        <c:axId val="169069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7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6642386254225"/>
          <c:y val="0.91981143463222836"/>
          <c:w val="0.34339683198972942"/>
          <c:h val="5.855871261807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159957978674445E-2"/>
          <c:y val="6.0639078591588165E-3"/>
          <c:w val="0.80385994932031901"/>
          <c:h val="0.762157538416288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T/L SKAITS KONFISKĀCIJAI</c:v>
                </c:pt>
                <c:pt idx="1">
                  <c:v>T/L SKAITS/PIEDZENAMĀ VĒRTĪBA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27281256481872E-2"/>
                  <c:y val="-5.253560519250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18738379092889E-3"/>
                  <c:y val="-5.7607124662008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T/L SKAITS KONFISKĀCIJAI</c:v>
                </c:pt>
                <c:pt idx="1">
                  <c:v>T/L SKAITS/PIEDZENAMĀ VĒRTĪBA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77</c:v>
                </c:pt>
                <c:pt idx="1">
                  <c:v>125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949960156890139E-2"/>
                  <c:y val="-5.4575170732429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T/L SKAITS KONFISKĀCIJAI</c:v>
                </c:pt>
                <c:pt idx="1">
                  <c:v>T/L SKAITS/PIEDZENAMĀ VĒRTĪBA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815</c:v>
                </c:pt>
                <c:pt idx="1">
                  <c:v>1607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9893256"/>
        <c:axId val="289889336"/>
        <c:axId val="0"/>
      </c:bar3DChart>
      <c:catAx>
        <c:axId val="28989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9889336"/>
        <c:crosses val="autoZero"/>
        <c:auto val="1"/>
        <c:lblAlgn val="ctr"/>
        <c:lblOffset val="100"/>
        <c:noMultiLvlLbl val="0"/>
      </c:catAx>
      <c:valAx>
        <c:axId val="289889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9893256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6288087591528564"/>
          <c:y val="0.91178374863144285"/>
          <c:w val="0.42827657997275909"/>
          <c:h val="8.6430281584121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71980676328497E-2"/>
          <c:y val="6.5406239303944097E-2"/>
          <c:w val="0.91062801932367154"/>
          <c:h val="0.4785994300921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E8FA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757706315082377E-3"/>
                  <c:y val="-2.0159430138943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606924558160546E-2"/>
                  <c:y val="-4.283878904525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7729468599025E-2"/>
                  <c:y val="-3.023914520841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3570</c:v>
                </c:pt>
                <c:pt idx="1">
                  <c:v>450</c:v>
                </c:pt>
                <c:pt idx="2">
                  <c:v>147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A7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69565217391261E-2"/>
                  <c:y val="-3.023914520841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908212560386472E-2"/>
                  <c:y val="-2.5199287673679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492753623188406E-2"/>
                  <c:y val="-1.259964383683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3593</c:v>
                </c:pt>
                <c:pt idx="1">
                  <c:v>429</c:v>
                </c:pt>
                <c:pt idx="2">
                  <c:v>113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4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700483091787395E-2"/>
                  <c:y val="-3.275907397578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115942028985508E-2"/>
                  <c:y val="-1.511957260420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492753623188406E-2"/>
                  <c:y val="-1.511957260420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3783</c:v>
                </c:pt>
                <c:pt idx="1">
                  <c:v>382</c:v>
                </c:pt>
                <c:pt idx="2">
                  <c:v>142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6144"/>
        <c:axId val="171775360"/>
        <c:axId val="0"/>
      </c:bar3DChart>
      <c:catAx>
        <c:axId val="1717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n-US"/>
          </a:p>
        </c:txPr>
        <c:crossAx val="171775360"/>
        <c:crosses val="autoZero"/>
        <c:auto val="1"/>
        <c:lblAlgn val="ctr"/>
        <c:lblOffset val="100"/>
        <c:noMultiLvlLbl val="0"/>
      </c:catAx>
      <c:valAx>
        <c:axId val="17177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79042362974952"/>
          <c:y val="0.93405446847081597"/>
          <c:w val="0.27371632019548853"/>
          <c:h val="5.7754187893428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751681959004"/>
          <c:y val="0.10056738309367749"/>
          <c:w val="0.40068996581773325"/>
          <c:h val="0.74444369169738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2C4A6"/>
            </a:solidFill>
          </c:spPr>
          <c:explosion val="1"/>
          <c:dPt>
            <c:idx val="0"/>
            <c:bubble3D val="0"/>
            <c:spPr>
              <a:solidFill>
                <a:srgbClr val="B377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B945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D7AE8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ED6B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E3C4A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2E4D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2E4D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E2C4A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VADĪTĀJS</c:v>
                </c:pt>
                <c:pt idx="1">
                  <c:v>PASAŽIERIS</c:v>
                </c:pt>
                <c:pt idx="2">
                  <c:v>GĀJĒJS</c:v>
                </c:pt>
                <c:pt idx="3">
                  <c:v>VELOSIPEDA VADĪTĀJS</c:v>
                </c:pt>
                <c:pt idx="4">
                  <c:v>MOTOCIKLA VADĪTĀJS</c:v>
                </c:pt>
                <c:pt idx="5">
                  <c:v>MOPĒDA VADĪTĀJS</c:v>
                </c:pt>
                <c:pt idx="6">
                  <c:v>KVADRACIKLA VADĪTĀJS</c:v>
                </c:pt>
                <c:pt idx="7">
                  <c:v>CITS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57</c:v>
                </c:pt>
                <c:pt idx="1">
                  <c:v>15</c:v>
                </c:pt>
                <c:pt idx="2">
                  <c:v>30</c:v>
                </c:pt>
                <c:pt idx="3">
                  <c:v>14</c:v>
                </c:pt>
                <c:pt idx="4">
                  <c:v>12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42259490079195"/>
          <c:y val="1.6202471510400576E-2"/>
          <c:w val="0.73558566111919377"/>
          <c:h val="0.9482939254988158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Vieglie t/l</c:v>
                </c:pt>
                <c:pt idx="1">
                  <c:v>Kravas t/l</c:v>
                </c:pt>
                <c:pt idx="2">
                  <c:v>Kvadracikli</c:v>
                </c:pt>
                <c:pt idx="3">
                  <c:v>Autobusi</c:v>
                </c:pt>
                <c:pt idx="4">
                  <c:v>Velosipēdi</c:v>
                </c:pt>
                <c:pt idx="5">
                  <c:v>Mopēdi</c:v>
                </c:pt>
                <c:pt idx="6">
                  <c:v>Motocikli</c:v>
                </c:pt>
                <c:pt idx="7">
                  <c:v>Traktortehnika</c:v>
                </c:pt>
                <c:pt idx="8">
                  <c:v>Nedefinēts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60</c:v>
                </c:pt>
                <c:pt idx="1">
                  <c:v>9</c:v>
                </c:pt>
                <c:pt idx="2">
                  <c:v>4</c:v>
                </c:pt>
                <c:pt idx="3">
                  <c:v>2</c:v>
                </c:pt>
                <c:pt idx="4">
                  <c:v>14</c:v>
                </c:pt>
                <c:pt idx="5">
                  <c:v>4</c:v>
                </c:pt>
                <c:pt idx="6">
                  <c:v>12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5752"/>
        <c:axId val="171773400"/>
        <c:axId val="0"/>
      </c:bar3DChart>
      <c:catAx>
        <c:axId val="171775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1773400"/>
        <c:crosses val="autoZero"/>
        <c:auto val="1"/>
        <c:lblAlgn val="ctr"/>
        <c:lblOffset val="100"/>
        <c:noMultiLvlLbl val="0"/>
      </c:catAx>
      <c:valAx>
        <c:axId val="171773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77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751681959004"/>
          <c:y val="0.10056738309367749"/>
          <c:w val="0.40068996581773325"/>
          <c:h val="0.74444369169738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2C4A6"/>
            </a:solidFill>
          </c:spPr>
          <c:explosion val="2"/>
          <c:dPt>
            <c:idx val="0"/>
            <c:bubble3D val="0"/>
            <c:explosion val="4"/>
            <c:spPr>
              <a:solidFill>
                <a:srgbClr val="B377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AD9B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D2A3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C5A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DBB69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EDD9C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2E4D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Sheet1!$A$2:$A$8</c:f>
              <c:strCache>
                <c:ptCount val="7"/>
                <c:pt idx="0">
                  <c:v>SADURSMES</c:v>
                </c:pt>
                <c:pt idx="1">
                  <c:v>UZBRAUKŠANA DZĪVNIEKAM</c:v>
                </c:pt>
                <c:pt idx="2">
                  <c:v>UZBRAUKŠANA GĀJĒJAM</c:v>
                </c:pt>
                <c:pt idx="3">
                  <c:v>UZBRAUKŠANA VELOSIPĒDISTAM</c:v>
                </c:pt>
                <c:pt idx="4">
                  <c:v>APGĀŠANĀS</c:v>
                </c:pt>
                <c:pt idx="5">
                  <c:v>UZBRAUKŠANA ŠĶĒRSLIM</c:v>
                </c:pt>
                <c:pt idx="6">
                  <c:v>CITS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1</c:v>
                </c:pt>
                <c:pt idx="2">
                  <c:v>30</c:v>
                </c:pt>
                <c:pt idx="3">
                  <c:v>13</c:v>
                </c:pt>
                <c:pt idx="4">
                  <c:v>30</c:v>
                </c:pt>
                <c:pt idx="5">
                  <c:v>11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30875765481173E-2"/>
          <c:y val="8.0784370354465229E-2"/>
          <c:w val="0.96207708430440486"/>
          <c:h val="0.74915878733663666"/>
        </c:manualLayout>
      </c:layout>
      <c:lineChart>
        <c:grouping val="standard"/>
        <c:varyColors val="0"/>
        <c:ser>
          <c:idx val="0"/>
          <c:order val="0"/>
          <c:tx>
            <c:strRef>
              <c:f>Dati!$B$3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B3773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08526692850749E-17"/>
                  <c:y val="6.5341901068588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Dati!$A$4:$A$10</c:f>
              <c:strCache>
                <c:ptCount val="7"/>
                <c:pt idx="0">
                  <c:v>Pirmdiena</c:v>
                </c:pt>
                <c:pt idx="1">
                  <c:v>Otrdiena</c:v>
                </c:pt>
                <c:pt idx="2">
                  <c:v>Trešdiena</c:v>
                </c:pt>
                <c:pt idx="3">
                  <c:v>Ceturtdiena</c:v>
                </c:pt>
                <c:pt idx="4">
                  <c:v>Piektdiena</c:v>
                </c:pt>
                <c:pt idx="5">
                  <c:v>Sestdiena</c:v>
                </c:pt>
                <c:pt idx="6">
                  <c:v>Svētdiena</c:v>
                </c:pt>
              </c:strCache>
            </c:strRef>
          </c:cat>
          <c:val>
            <c:numRef>
              <c:f>Dati!$B$4:$B$10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21</c:v>
                </c:pt>
                <c:pt idx="3">
                  <c:v>29</c:v>
                </c:pt>
                <c:pt idx="4">
                  <c:v>21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31-429D-A26E-B75930024517}"/>
            </c:ext>
          </c:extLst>
        </c:ser>
        <c:ser>
          <c:idx val="1"/>
          <c:order val="1"/>
          <c:tx>
            <c:strRef>
              <c:f>Dati!$C$3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8AA68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Dati!$A$4:$A$10</c:f>
              <c:strCache>
                <c:ptCount val="7"/>
                <c:pt idx="0">
                  <c:v>Pirmdiena</c:v>
                </c:pt>
                <c:pt idx="1">
                  <c:v>Otrdiena</c:v>
                </c:pt>
                <c:pt idx="2">
                  <c:v>Trešdiena</c:v>
                </c:pt>
                <c:pt idx="3">
                  <c:v>Ceturtdiena</c:v>
                </c:pt>
                <c:pt idx="4">
                  <c:v>Piektdiena</c:v>
                </c:pt>
                <c:pt idx="5">
                  <c:v>Sestdiena</c:v>
                </c:pt>
                <c:pt idx="6">
                  <c:v>Svētdiena</c:v>
                </c:pt>
              </c:strCache>
            </c:strRef>
          </c:cat>
          <c:val>
            <c:numRef>
              <c:f>Dati!$C$4:$C$10</c:f>
              <c:numCache>
                <c:formatCode>General</c:formatCode>
                <c:ptCount val="7"/>
                <c:pt idx="0">
                  <c:v>15</c:v>
                </c:pt>
                <c:pt idx="1">
                  <c:v>11</c:v>
                </c:pt>
                <c:pt idx="2">
                  <c:v>15</c:v>
                </c:pt>
                <c:pt idx="3">
                  <c:v>20</c:v>
                </c:pt>
                <c:pt idx="4">
                  <c:v>18</c:v>
                </c:pt>
                <c:pt idx="5">
                  <c:v>10</c:v>
                </c:pt>
                <c:pt idx="6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31-429D-A26E-B75930024517}"/>
            </c:ext>
          </c:extLst>
        </c:ser>
        <c:ser>
          <c:idx val="2"/>
          <c:order val="2"/>
          <c:tx>
            <c:strRef>
              <c:f>Dati!$D$3</c:f>
              <c:strCache>
                <c:ptCount val="1"/>
                <c:pt idx="0">
                  <c:v>2023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08526692850749E-17"/>
                  <c:y val="8.71225347581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Dati!$A$4:$A$10</c:f>
              <c:strCache>
                <c:ptCount val="7"/>
                <c:pt idx="0">
                  <c:v>Pirmdiena</c:v>
                </c:pt>
                <c:pt idx="1">
                  <c:v>Otrdiena</c:v>
                </c:pt>
                <c:pt idx="2">
                  <c:v>Trešdiena</c:v>
                </c:pt>
                <c:pt idx="3">
                  <c:v>Ceturtdiena</c:v>
                </c:pt>
                <c:pt idx="4">
                  <c:v>Piektdiena</c:v>
                </c:pt>
                <c:pt idx="5">
                  <c:v>Sestdiena</c:v>
                </c:pt>
                <c:pt idx="6">
                  <c:v>Svētdiena</c:v>
                </c:pt>
              </c:strCache>
            </c:strRef>
          </c:cat>
          <c:val>
            <c:numRef>
              <c:f>Dati!$D$4:$D$10</c:f>
              <c:numCache>
                <c:formatCode>General</c:formatCode>
                <c:ptCount val="7"/>
                <c:pt idx="0">
                  <c:v>17</c:v>
                </c:pt>
                <c:pt idx="1">
                  <c:v>17</c:v>
                </c:pt>
                <c:pt idx="2">
                  <c:v>19</c:v>
                </c:pt>
                <c:pt idx="3">
                  <c:v>23</c:v>
                </c:pt>
                <c:pt idx="4">
                  <c:v>25</c:v>
                </c:pt>
                <c:pt idx="5">
                  <c:v>19</c:v>
                </c:pt>
                <c:pt idx="6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31-429D-A26E-B759300245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1777712"/>
        <c:axId val="171776928"/>
      </c:lineChart>
      <c:catAx>
        <c:axId val="17177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1776928"/>
        <c:crosses val="autoZero"/>
        <c:auto val="1"/>
        <c:lblAlgn val="ctr"/>
        <c:lblOffset val="100"/>
        <c:noMultiLvlLbl val="0"/>
      </c:catAx>
      <c:valAx>
        <c:axId val="171776928"/>
        <c:scaling>
          <c:orientation val="minMax"/>
          <c:max val="30"/>
          <c:min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77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49601391641839E-2"/>
          <c:y val="0.12462377358431319"/>
          <c:w val="0.97530079721671636"/>
          <c:h val="0.75444053149782464"/>
        </c:manualLayout>
      </c:layout>
      <c:lineChart>
        <c:grouping val="standard"/>
        <c:varyColors val="0"/>
        <c:ser>
          <c:idx val="0"/>
          <c:order val="0"/>
          <c:tx>
            <c:strRef>
              <c:f>Dati!$B$3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B3773B"/>
              </a:solidFill>
              <a:round/>
            </a:ln>
            <a:effectLst/>
          </c:spPr>
          <c:marker>
            <c:symbol val="none"/>
          </c:marker>
          <c:cat>
            <c:strRef>
              <c:f>Dati!$A$4:$A$27</c:f>
              <c:strCache>
                <c:ptCount val="24"/>
                <c:pt idx="0">
                  <c:v>00 - 01</c:v>
                </c:pt>
                <c:pt idx="1">
                  <c:v>01 - 02</c:v>
                </c:pt>
                <c:pt idx="2">
                  <c:v>02 - 03</c:v>
                </c:pt>
                <c:pt idx="3">
                  <c:v>03 - 04</c:v>
                </c:pt>
                <c:pt idx="4">
                  <c:v>04 - 05</c:v>
                </c:pt>
                <c:pt idx="5">
                  <c:v>05 - 06</c:v>
                </c:pt>
                <c:pt idx="6">
                  <c:v>06 - 07</c:v>
                </c:pt>
                <c:pt idx="7">
                  <c:v>07 - 08</c:v>
                </c:pt>
                <c:pt idx="8">
                  <c:v>08 - 09</c:v>
                </c:pt>
                <c:pt idx="9">
                  <c:v>09 - 10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  <c:pt idx="20">
                  <c:v>20 - 21</c:v>
                </c:pt>
                <c:pt idx="21">
                  <c:v>21 - 22</c:v>
                </c:pt>
                <c:pt idx="22">
                  <c:v>22 - 23</c:v>
                </c:pt>
                <c:pt idx="23">
                  <c:v>23 - 24</c:v>
                </c:pt>
              </c:strCache>
            </c:strRef>
          </c:cat>
          <c:val>
            <c:numRef>
              <c:f>Dati!$B$4:$B$27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8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9</c:v>
                </c:pt>
                <c:pt idx="12">
                  <c:v>6</c:v>
                </c:pt>
                <c:pt idx="13">
                  <c:v>8</c:v>
                </c:pt>
                <c:pt idx="14">
                  <c:v>5</c:v>
                </c:pt>
                <c:pt idx="15">
                  <c:v>8</c:v>
                </c:pt>
                <c:pt idx="16">
                  <c:v>11</c:v>
                </c:pt>
                <c:pt idx="17">
                  <c:v>13</c:v>
                </c:pt>
                <c:pt idx="18">
                  <c:v>9</c:v>
                </c:pt>
                <c:pt idx="19">
                  <c:v>5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31-429D-A26E-B75930024517}"/>
            </c:ext>
          </c:extLst>
        </c:ser>
        <c:ser>
          <c:idx val="1"/>
          <c:order val="1"/>
          <c:tx>
            <c:strRef>
              <c:f>Dati!$C$3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8AA68F"/>
              </a:solidFill>
              <a:round/>
            </a:ln>
            <a:effectLst/>
          </c:spPr>
          <c:marker>
            <c:symbol val="none"/>
          </c:marker>
          <c:cat>
            <c:strRef>
              <c:f>Dati!$A$4:$A$27</c:f>
              <c:strCache>
                <c:ptCount val="24"/>
                <c:pt idx="0">
                  <c:v>00 - 01</c:v>
                </c:pt>
                <c:pt idx="1">
                  <c:v>01 - 02</c:v>
                </c:pt>
                <c:pt idx="2">
                  <c:v>02 - 03</c:v>
                </c:pt>
                <c:pt idx="3">
                  <c:v>03 - 04</c:v>
                </c:pt>
                <c:pt idx="4">
                  <c:v>04 - 05</c:v>
                </c:pt>
                <c:pt idx="5">
                  <c:v>05 - 06</c:v>
                </c:pt>
                <c:pt idx="6">
                  <c:v>06 - 07</c:v>
                </c:pt>
                <c:pt idx="7">
                  <c:v>07 - 08</c:v>
                </c:pt>
                <c:pt idx="8">
                  <c:v>08 - 09</c:v>
                </c:pt>
                <c:pt idx="9">
                  <c:v>09 - 10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  <c:pt idx="20">
                  <c:v>20 - 21</c:v>
                </c:pt>
                <c:pt idx="21">
                  <c:v>21 - 22</c:v>
                </c:pt>
                <c:pt idx="22">
                  <c:v>22 - 23</c:v>
                </c:pt>
                <c:pt idx="23">
                  <c:v>23 - 24</c:v>
                </c:pt>
              </c:strCache>
            </c:strRef>
          </c:cat>
          <c:val>
            <c:numRef>
              <c:f>Dati!$C$4:$C$27</c:f>
              <c:numCache>
                <c:formatCode>General</c:formatCode>
                <c:ptCount val="2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  <c:pt idx="11">
                  <c:v>9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8</c:v>
                </c:pt>
                <c:pt idx="17">
                  <c:v>6</c:v>
                </c:pt>
                <c:pt idx="18">
                  <c:v>13</c:v>
                </c:pt>
                <c:pt idx="19">
                  <c:v>8</c:v>
                </c:pt>
                <c:pt idx="20">
                  <c:v>5</c:v>
                </c:pt>
                <c:pt idx="21">
                  <c:v>1</c:v>
                </c:pt>
                <c:pt idx="22">
                  <c:v>8</c:v>
                </c:pt>
                <c:pt idx="2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31-429D-A26E-B75930024517}"/>
            </c:ext>
          </c:extLst>
        </c:ser>
        <c:ser>
          <c:idx val="2"/>
          <c:order val="2"/>
          <c:tx>
            <c:strRef>
              <c:f>Dati!$D$3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Dati!$A$4:$A$27</c:f>
              <c:strCache>
                <c:ptCount val="24"/>
                <c:pt idx="0">
                  <c:v>00 - 01</c:v>
                </c:pt>
                <c:pt idx="1">
                  <c:v>01 - 02</c:v>
                </c:pt>
                <c:pt idx="2">
                  <c:v>02 - 03</c:v>
                </c:pt>
                <c:pt idx="3">
                  <c:v>03 - 04</c:v>
                </c:pt>
                <c:pt idx="4">
                  <c:v>04 - 05</c:v>
                </c:pt>
                <c:pt idx="5">
                  <c:v>05 - 06</c:v>
                </c:pt>
                <c:pt idx="6">
                  <c:v>06 - 07</c:v>
                </c:pt>
                <c:pt idx="7">
                  <c:v>07 - 08</c:v>
                </c:pt>
                <c:pt idx="8">
                  <c:v>08 - 09</c:v>
                </c:pt>
                <c:pt idx="9">
                  <c:v>09 - 10</c:v>
                </c:pt>
                <c:pt idx="10">
                  <c:v>10 - 11</c:v>
                </c:pt>
                <c:pt idx="11">
                  <c:v>11 - 12</c:v>
                </c:pt>
                <c:pt idx="12">
                  <c:v>12 - 13</c:v>
                </c:pt>
                <c:pt idx="13">
                  <c:v>13 - 14</c:v>
                </c:pt>
                <c:pt idx="14">
                  <c:v>14 - 15</c:v>
                </c:pt>
                <c:pt idx="15">
                  <c:v>15 - 16</c:v>
                </c:pt>
                <c:pt idx="16">
                  <c:v>16 - 17</c:v>
                </c:pt>
                <c:pt idx="17">
                  <c:v>17 - 18</c:v>
                </c:pt>
                <c:pt idx="18">
                  <c:v>18 - 19</c:v>
                </c:pt>
                <c:pt idx="19">
                  <c:v>19 - 20</c:v>
                </c:pt>
                <c:pt idx="20">
                  <c:v>20 - 21</c:v>
                </c:pt>
                <c:pt idx="21">
                  <c:v>21 - 22</c:v>
                </c:pt>
                <c:pt idx="22">
                  <c:v>22 - 23</c:v>
                </c:pt>
                <c:pt idx="23">
                  <c:v>23 - 24</c:v>
                </c:pt>
              </c:strCache>
            </c:strRef>
          </c:cat>
          <c:val>
            <c:numRef>
              <c:f>Dati!$D$4:$D$27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  <c:pt idx="13">
                  <c:v>9</c:v>
                </c:pt>
                <c:pt idx="14">
                  <c:v>2</c:v>
                </c:pt>
                <c:pt idx="15">
                  <c:v>12</c:v>
                </c:pt>
                <c:pt idx="16">
                  <c:v>7</c:v>
                </c:pt>
                <c:pt idx="17">
                  <c:v>14</c:v>
                </c:pt>
                <c:pt idx="18">
                  <c:v>10</c:v>
                </c:pt>
                <c:pt idx="19">
                  <c:v>7</c:v>
                </c:pt>
                <c:pt idx="20">
                  <c:v>3</c:v>
                </c:pt>
                <c:pt idx="21">
                  <c:v>12</c:v>
                </c:pt>
                <c:pt idx="22">
                  <c:v>6</c:v>
                </c:pt>
                <c:pt idx="2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31-429D-A26E-B75930024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771440"/>
        <c:axId val="171778888"/>
      </c:lineChart>
      <c:catAx>
        <c:axId val="1717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78888"/>
        <c:crosses val="autoZero"/>
        <c:auto val="1"/>
        <c:lblAlgn val="ctr"/>
        <c:lblOffset val="100"/>
        <c:noMultiLvlLbl val="0"/>
      </c:catAx>
      <c:valAx>
        <c:axId val="171778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7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26991793887509E-2"/>
          <c:y val="5.2535564922789268E-2"/>
          <c:w val="0.73785225447761915"/>
          <c:h val="0.8322833114779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963333219087536E-2"/>
                  <c:y val="-5.837284991421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982848441524106E-2"/>
                  <c:y val="-5.25355649227893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013648"/>
        <c:axId val="121014824"/>
        <c:axId val="0"/>
      </c:bar3DChart>
      <c:catAx>
        <c:axId val="12101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14824"/>
        <c:crosses val="autoZero"/>
        <c:auto val="1"/>
        <c:lblAlgn val="ctr"/>
        <c:lblOffset val="100"/>
        <c:noMultiLvlLbl val="0"/>
      </c:catAx>
      <c:valAx>
        <c:axId val="121014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01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60459366033748"/>
          <c:y val="0.92017535755668722"/>
          <c:w val="0.37510756445911136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26991793887509E-2"/>
          <c:y val="5.2535564922789268E-2"/>
          <c:w val="0.73785225447761915"/>
          <c:h val="0.8322833114779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963333219087536E-2"/>
                  <c:y val="-5.837284991421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180561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210053956658337E-2"/>
                  <c:y val="-7.0047419897052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154246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207205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66592"/>
        <c:axId val="169068160"/>
        <c:axId val="0"/>
      </c:bar3DChart>
      <c:catAx>
        <c:axId val="1690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68160"/>
        <c:crosses val="autoZero"/>
        <c:auto val="1"/>
        <c:lblAlgn val="ctr"/>
        <c:lblOffset val="100"/>
        <c:noMultiLvlLbl val="0"/>
      </c:catAx>
      <c:valAx>
        <c:axId val="16906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09338125128528"/>
          <c:y val="0.91141943006955561"/>
          <c:w val="0.37899396170154426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image" Target="../media/image10.png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0.22995</cdr:x>
      <cdr:y>0.6973</cdr:y>
    </cdr:from>
    <cdr:to>
      <cdr:x>0.30739</cdr:x>
      <cdr:y>0.86488</cdr:y>
    </cdr:to>
    <cdr:pic>
      <cdr:nvPicPr>
        <cdr:cNvPr id="2" name="Picture 1" descr="SaistÄ«ts attÄl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grayscl/>
          <a:biLevel thresh="50000"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92945" y="3243345"/>
          <a:ext cx="738524" cy="779461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0.51235</cdr:x>
      <cdr:y>0.70771</cdr:y>
    </cdr:from>
    <cdr:to>
      <cdr:x>0.54375</cdr:x>
      <cdr:y>0.8715</cdr:y>
    </cdr:to>
    <cdr:pic>
      <cdr:nvPicPr>
        <cdr:cNvPr id="3" name="Picture 2" descr="AttÄlu rezultÄti vaicÄjumam âcar injury iconâ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86170" y="3291768"/>
          <a:ext cx="299453" cy="76183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0.73451</cdr:x>
      <cdr:y>0.74439</cdr:y>
    </cdr:from>
    <cdr:to>
      <cdr:x>0.83053</cdr:x>
      <cdr:y>0.8644</cdr:y>
    </cdr:to>
    <cdr:pic>
      <cdr:nvPicPr>
        <cdr:cNvPr id="4" name="Picture 3" descr="AttÄlu rezultÄti vaicÄjumam âinjury in a traffic accident iconâ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04790" y="3462363"/>
          <a:ext cx="915716" cy="5582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0.29013</cdr:x>
      <cdr:y>0</cdr:y>
    </cdr:from>
    <cdr:to>
      <cdr:x>0.34509</cdr:x>
      <cdr:y>0.09618</cdr:y>
    </cdr:to>
    <cdr:pic>
      <cdr:nvPicPr>
        <cdr:cNvPr id="53" name="Picture 5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125106" y="0"/>
          <a:ext cx="591996" cy="4803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0.06883</cdr:x>
      <cdr:y>0.18298</cdr:y>
    </cdr:from>
    <cdr:to>
      <cdr:x>0.14105</cdr:x>
      <cdr:y>0.30046</cdr:y>
    </cdr:to>
    <cdr:pic>
      <cdr:nvPicPr>
        <cdr:cNvPr id="36" name="Picture 3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741377" y="926613"/>
          <a:ext cx="777946" cy="5949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0.4172</cdr:x>
      <cdr:y>0.38791</cdr:y>
    </cdr:from>
    <cdr:to>
      <cdr:x>0.52763</cdr:x>
      <cdr:y>0.54324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3837" y="1937383"/>
          <a:ext cx="1189499" cy="77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4000" dirty="0" smtClean="0">
              <a:latin typeface="Verdana" panose="020B0604030504040204" pitchFamily="34" charset="0"/>
              <a:ea typeface="Verdana" panose="020B0604030504040204" pitchFamily="34" charset="0"/>
            </a:rPr>
            <a:t>142</a:t>
          </a:r>
          <a:endParaRPr lang="en-US" sz="4000" dirty="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0.62311</cdr:x>
      <cdr:y>0.32164</cdr:y>
    </cdr:from>
    <cdr:to>
      <cdr:x>0.72435</cdr:x>
      <cdr:y>0.43494</cdr:y>
    </cdr:to>
    <cdr:cxnSp macro="">
      <cdr:nvCxnSpPr>
        <cdr:cNvPr id="5" name="Elbow Connector 4"/>
        <cdr:cNvCxnSpPr/>
      </cdr:nvCxnSpPr>
      <cdr:spPr>
        <a:xfrm xmlns:a="http://schemas.openxmlformats.org/drawingml/2006/main">
          <a:off x="6711840" y="1568626"/>
          <a:ext cx="1090456" cy="55257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0.56803</cdr:x>
      <cdr:y>0.58373</cdr:y>
    </cdr:from>
    <cdr:to>
      <cdr:x>0.69443</cdr:x>
      <cdr:y>0.66775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07949" y="2357456"/>
          <a:ext cx="1247954" cy="339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0.34591</cdr:x>
      <cdr:y>0.02703</cdr:y>
    </cdr:from>
    <cdr:to>
      <cdr:x>0.46609</cdr:x>
      <cdr:y>0.10931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25944" y="128887"/>
          <a:ext cx="1294593" cy="392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MOPĒDA VAD.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0.56105</cdr:x>
      <cdr:y>0.85641</cdr:y>
    </cdr:from>
    <cdr:to>
      <cdr:x>0.67913</cdr:x>
      <cdr:y>0.91659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043314" y="4550872"/>
          <a:ext cx="1271901" cy="319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PASAŽIERIS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0.11364</cdr:x>
      <cdr:y>0.4528</cdr:y>
    </cdr:from>
    <cdr:to>
      <cdr:x>0.24752</cdr:x>
      <cdr:y>0.51298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224039" y="2261500"/>
          <a:ext cx="1442127" cy="30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VELOSIPĒDA VAD.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0.18723</cdr:x>
      <cdr:y>0.79655</cdr:y>
    </cdr:from>
    <cdr:to>
      <cdr:x>0.30531</cdr:x>
      <cdr:y>0.85673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2016762" y="3545036"/>
          <a:ext cx="1271901" cy="267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GĀJĒJS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0.13957</cdr:x>
      <cdr:y>0.246</cdr:y>
    </cdr:from>
    <cdr:to>
      <cdr:x>0.27753</cdr:x>
      <cdr:y>0.30618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503366" y="1245736"/>
          <a:ext cx="1486038" cy="304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MOTOCIKLA VAD.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0.48651</cdr:x>
      <cdr:y>0.01477</cdr:y>
    </cdr:from>
    <cdr:to>
      <cdr:x>0.54303</cdr:x>
      <cdr:y>0.06556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240412" y="68637"/>
          <a:ext cx="608806" cy="236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CITS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0.23771</cdr:x>
      <cdr:y>0.44987</cdr:y>
    </cdr:from>
    <cdr:to>
      <cdr:x>0.34522</cdr:x>
      <cdr:y>0.49381</cdr:y>
    </cdr:to>
    <cdr:cxnSp macro="">
      <cdr:nvCxnSpPr>
        <cdr:cNvPr id="26" name="Elbow Connector 25"/>
        <cdr:cNvCxnSpPr/>
      </cdr:nvCxnSpPr>
      <cdr:spPr>
        <a:xfrm xmlns:a="http://schemas.openxmlformats.org/drawingml/2006/main" rot="10800000" flipV="1">
          <a:off x="2560445" y="2193997"/>
          <a:ext cx="1158098" cy="214277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0.27373</cdr:x>
      <cdr:y>0.71543</cdr:y>
    </cdr:from>
    <cdr:to>
      <cdr:x>0.3812</cdr:x>
      <cdr:y>0.83609</cdr:y>
    </cdr:to>
    <cdr:cxnSp macro="">
      <cdr:nvCxnSpPr>
        <cdr:cNvPr id="32" name="Elbow Connector 31"/>
        <cdr:cNvCxnSpPr/>
      </cdr:nvCxnSpPr>
      <cdr:spPr>
        <a:xfrm xmlns:a="http://schemas.openxmlformats.org/drawingml/2006/main" rot="10800000" flipV="1">
          <a:off x="2948534" y="3489124"/>
          <a:ext cx="1157569" cy="588462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0.26623</cdr:x>
      <cdr:y>0.24907</cdr:y>
    </cdr:from>
    <cdr:to>
      <cdr:x>0.37798</cdr:x>
      <cdr:y>0.28114</cdr:y>
    </cdr:to>
    <cdr:cxnSp macro="">
      <cdr:nvCxnSpPr>
        <cdr:cNvPr id="35" name="Elbow Connector 34"/>
        <cdr:cNvCxnSpPr/>
      </cdr:nvCxnSpPr>
      <cdr:spPr>
        <a:xfrm xmlns:a="http://schemas.openxmlformats.org/drawingml/2006/main" rot="10800000" flipV="1">
          <a:off x="2867648" y="1163255"/>
          <a:ext cx="1203765" cy="149789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0.46609</cdr:x>
      <cdr:y>0.05701</cdr:y>
    </cdr:from>
    <cdr:to>
      <cdr:x>0.5</cdr:x>
      <cdr:y>0.13699</cdr:y>
    </cdr:to>
    <cdr:cxnSp macro="">
      <cdr:nvCxnSpPr>
        <cdr:cNvPr id="38" name="Elbow Connector 37"/>
        <cdr:cNvCxnSpPr/>
      </cdr:nvCxnSpPr>
      <cdr:spPr>
        <a:xfrm xmlns:a="http://schemas.openxmlformats.org/drawingml/2006/main" rot="5400000" flipH="1" flipV="1">
          <a:off x="5017307" y="268157"/>
          <a:ext cx="371680" cy="365222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0.51284</cdr:x>
      <cdr:y>0.79258</cdr:y>
    </cdr:from>
    <cdr:to>
      <cdr:x>0.58075</cdr:x>
      <cdr:y>0.88812</cdr:y>
    </cdr:to>
    <cdr:cxnSp macro="">
      <cdr:nvCxnSpPr>
        <cdr:cNvPr id="46" name="Elbow Connector 45"/>
        <cdr:cNvCxnSpPr/>
      </cdr:nvCxnSpPr>
      <cdr:spPr>
        <a:xfrm xmlns:a="http://schemas.openxmlformats.org/drawingml/2006/main">
          <a:off x="5524034" y="3958541"/>
          <a:ext cx="731574" cy="477173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0.14123</cdr:x>
      <cdr:y>0.19539</cdr:y>
    </cdr:from>
    <cdr:to>
      <cdr:x>0.18133</cdr:x>
      <cdr:y>0.256</cdr:y>
    </cdr:to>
    <cdr:sp macro="" textlink="">
      <cdr:nvSpPr>
        <cdr:cNvPr id="62" name="TextBox 61"/>
        <cdr:cNvSpPr txBox="1"/>
      </cdr:nvSpPr>
      <cdr:spPr>
        <a:xfrm xmlns:a="http://schemas.openxmlformats.org/drawingml/2006/main">
          <a:off x="1521288" y="989442"/>
          <a:ext cx="431938" cy="306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12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0.20895</cdr:x>
      <cdr:y>0.74061</cdr:y>
    </cdr:from>
    <cdr:to>
      <cdr:x>0.24957</cdr:x>
      <cdr:y>0.80121</cdr:y>
    </cdr:to>
    <cdr:sp macro="" textlink="">
      <cdr:nvSpPr>
        <cdr:cNvPr id="63" name="TextBox 1"/>
        <cdr:cNvSpPr txBox="1"/>
      </cdr:nvSpPr>
      <cdr:spPr>
        <a:xfrm xmlns:a="http://schemas.openxmlformats.org/drawingml/2006/main">
          <a:off x="2250730" y="3296053"/>
          <a:ext cx="437539" cy="26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30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0.14537</cdr:x>
      <cdr:y>0.39444</cdr:y>
    </cdr:from>
    <cdr:to>
      <cdr:x>0.19369</cdr:x>
      <cdr:y>0.45505</cdr:y>
    </cdr:to>
    <cdr:sp macro="" textlink="">
      <cdr:nvSpPr>
        <cdr:cNvPr id="64" name="TextBox 1"/>
        <cdr:cNvSpPr txBox="1"/>
      </cdr:nvSpPr>
      <cdr:spPr>
        <a:xfrm xmlns:a="http://schemas.openxmlformats.org/drawingml/2006/main">
          <a:off x="1565898" y="1755449"/>
          <a:ext cx="520480" cy="269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14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0.22287</cdr:x>
      <cdr:y>0.05488</cdr:y>
    </cdr:from>
    <cdr:to>
      <cdr:x>0.25387</cdr:x>
      <cdr:y>0.11549</cdr:y>
    </cdr:to>
    <cdr:sp macro="" textlink="">
      <cdr:nvSpPr>
        <cdr:cNvPr id="65" name="TextBox 1"/>
        <cdr:cNvSpPr txBox="1"/>
      </cdr:nvSpPr>
      <cdr:spPr>
        <a:xfrm xmlns:a="http://schemas.openxmlformats.org/drawingml/2006/main">
          <a:off x="2400700" y="277908"/>
          <a:ext cx="333836" cy="306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4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0.6286</cdr:x>
      <cdr:y>0.79332</cdr:y>
    </cdr:from>
    <cdr:to>
      <cdr:x>0.67187</cdr:x>
      <cdr:y>0.85393</cdr:y>
    </cdr:to>
    <cdr:sp macro="" textlink="">
      <cdr:nvSpPr>
        <cdr:cNvPr id="66" name="TextBox 1"/>
        <cdr:cNvSpPr txBox="1"/>
      </cdr:nvSpPr>
      <cdr:spPr>
        <a:xfrm xmlns:a="http://schemas.openxmlformats.org/drawingml/2006/main">
          <a:off x="6770958" y="4215624"/>
          <a:ext cx="466130" cy="322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15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0.52304</cdr:x>
      <cdr:y>0</cdr:y>
    </cdr:from>
    <cdr:to>
      <cdr:x>0.55689</cdr:x>
      <cdr:y>0.06061</cdr:y>
    </cdr:to>
    <cdr:sp macro="" textlink="">
      <cdr:nvSpPr>
        <cdr:cNvPr id="69" name="TextBox 1"/>
        <cdr:cNvSpPr txBox="1"/>
      </cdr:nvSpPr>
      <cdr:spPr>
        <a:xfrm xmlns:a="http://schemas.openxmlformats.org/drawingml/2006/main">
          <a:off x="5633945" y="0"/>
          <a:ext cx="364616" cy="32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6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0.69866</cdr:x>
      <cdr:y>0.3918</cdr:y>
    </cdr:from>
    <cdr:to>
      <cdr:x>0.82256</cdr:x>
      <cdr:y>0.51151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7525578" y="1956827"/>
          <a:ext cx="1334657" cy="59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VADĪTĀJS </a:t>
          </a:r>
        </a:p>
        <a:p xmlns:a="http://schemas.openxmlformats.org/drawingml/2006/main">
          <a:pPr algn="ctr"/>
          <a:r>
            <a:rPr lang="lv-LV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n</a:t>
          </a:r>
          <a:r>
            <a:rPr lang="lv-LV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o </a:t>
          </a:r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tiem:</a:t>
          </a:r>
        </a:p>
        <a:p xmlns:a="http://schemas.openxmlformats.org/drawingml/2006/main">
          <a:pPr algn="ctr"/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0.76437</cdr:x>
      <cdr:y>0.33399</cdr:y>
    </cdr:from>
    <cdr:to>
      <cdr:x>0.81386</cdr:x>
      <cdr:y>0.3946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233388" y="1668114"/>
          <a:ext cx="533082" cy="302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57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0.35971</cdr:x>
      <cdr:y>0.14057</cdr:y>
    </cdr:from>
    <cdr:to>
      <cdr:x>0.40538</cdr:x>
      <cdr:y>0.1657</cdr:y>
    </cdr:to>
    <cdr:cxnSp macro="">
      <cdr:nvCxnSpPr>
        <cdr:cNvPr id="30" name="Elbow Connector 29"/>
        <cdr:cNvCxnSpPr/>
      </cdr:nvCxnSpPr>
      <cdr:spPr>
        <a:xfrm xmlns:a="http://schemas.openxmlformats.org/drawingml/2006/main" rot="10800000">
          <a:off x="3874622" y="702075"/>
          <a:ext cx="491944" cy="125514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0.33571</cdr:x>
      <cdr:y>0</cdr:y>
    </cdr:from>
    <cdr:to>
      <cdr:x>0.36521</cdr:x>
      <cdr:y>0.06061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3616139" y="-2077657"/>
          <a:ext cx="317761" cy="289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4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0.2206</cdr:x>
      <cdr:y>0.11153</cdr:y>
    </cdr:from>
    <cdr:to>
      <cdr:x>0.37046</cdr:x>
      <cdr:y>0.18286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2376206" y="564774"/>
          <a:ext cx="1614183" cy="361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KVADRACIKLA VAD.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0.1577</cdr:x>
      <cdr:y>0.72172</cdr:y>
    </cdr:from>
    <cdr:to>
      <cdr:x>0.21344</cdr:x>
      <cdr:y>0.84508</cdr:y>
    </cdr:to>
    <cdr:pic>
      <cdr:nvPicPr>
        <cdr:cNvPr id="39" name="Picture 3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98629" y="3654736"/>
          <a:ext cx="600456" cy="6246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0.66281</cdr:x>
      <cdr:y>0.80489</cdr:y>
    </cdr:from>
    <cdr:to>
      <cdr:x>0.72084</cdr:x>
      <cdr:y>0.90552</cdr:y>
    </cdr:to>
    <cdr:pic>
      <cdr:nvPicPr>
        <cdr:cNvPr id="40" name="Picture 3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39518" y="4075901"/>
          <a:ext cx="625062" cy="5095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0.79339</cdr:x>
      <cdr:y>0.33364</cdr:y>
    </cdr:from>
    <cdr:to>
      <cdr:x>0.85228</cdr:x>
      <cdr:y>0.4589</cdr:y>
    </cdr:to>
    <cdr:pic>
      <cdr:nvPicPr>
        <cdr:cNvPr id="41" name="Picture 4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46040" y="1666348"/>
          <a:ext cx="634334" cy="6256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0.16196</cdr:x>
      <cdr:y>0.03657</cdr:y>
    </cdr:from>
    <cdr:to>
      <cdr:x>0.2276</cdr:x>
      <cdr:y>0.17619</cdr:y>
    </cdr:to>
    <cdr:pic>
      <cdr:nvPicPr>
        <cdr:cNvPr id="44" name="Picture 4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44583" y="185195"/>
          <a:ext cx="707010" cy="7070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0.39733</cdr:x>
      <cdr:y>0.06825</cdr:y>
    </cdr:from>
    <cdr:to>
      <cdr:x>0.42741</cdr:x>
      <cdr:y>0.1383</cdr:y>
    </cdr:to>
    <cdr:cxnSp macro="">
      <cdr:nvCxnSpPr>
        <cdr:cNvPr id="54" name="Elbow Connector 53"/>
        <cdr:cNvCxnSpPr/>
      </cdr:nvCxnSpPr>
      <cdr:spPr>
        <a:xfrm xmlns:a="http://schemas.openxmlformats.org/drawingml/2006/main" rot="16200000" flipV="1">
          <a:off x="4266879" y="353795"/>
          <a:ext cx="349863" cy="324007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0.06508</cdr:x>
      <cdr:y>0.40736</cdr:y>
    </cdr:from>
    <cdr:to>
      <cdr:x>0.12243</cdr:x>
      <cdr:y>0.5208</cdr:y>
    </cdr:to>
    <cdr:pic>
      <cdr:nvPicPr>
        <cdr:cNvPr id="61" name="Picture 6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700982" y="2034545"/>
          <a:ext cx="617747" cy="5665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0.92942</cdr:x>
      <cdr:y>0.5</cdr:y>
    </cdr:from>
    <cdr:to>
      <cdr:x>0.96766</cdr:x>
      <cdr:y>0.58248</cdr:y>
    </cdr:to>
    <cdr:pic>
      <cdr:nvPicPr>
        <cdr:cNvPr id="37" name="Picture 3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011243" y="2497239"/>
          <a:ext cx="411902" cy="4119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0.92351</cdr:x>
      <cdr:y>0.59934</cdr:y>
    </cdr:from>
    <cdr:to>
      <cdr:x>0.9748</cdr:x>
      <cdr:y>0.69132</cdr:y>
    </cdr:to>
    <cdr:pic>
      <cdr:nvPicPr>
        <cdr:cNvPr id="42" name="Picture 4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9">
          <a:biLevel thresh="50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14812"/>
        <a:stretch xmlns:a="http://schemas.openxmlformats.org/drawingml/2006/main"/>
      </cdr:blipFill>
      <cdr:spPr>
        <a:xfrm xmlns:a="http://schemas.openxmlformats.org/drawingml/2006/main">
          <a:off x="9947580" y="2993407"/>
          <a:ext cx="552471" cy="4593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0.80566</cdr:x>
      <cdr:y>0.53245</cdr:y>
    </cdr:from>
    <cdr:to>
      <cdr:x>0.93299</cdr:x>
      <cdr:y>0.59263</cdr:y>
    </cdr:to>
    <cdr:sp macro="" textlink="">
      <cdr:nvSpPr>
        <cdr:cNvPr id="45" name="TextBox 1"/>
        <cdr:cNvSpPr txBox="1"/>
      </cdr:nvSpPr>
      <cdr:spPr>
        <a:xfrm xmlns:a="http://schemas.openxmlformats.org/drawingml/2006/main">
          <a:off x="8678135" y="2659285"/>
          <a:ext cx="1371628" cy="300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TRAKTORA VAD.</a:t>
          </a:r>
          <a:endParaRPr lang="en-US" sz="1000" i="1" dirty="0"/>
        </a:p>
      </cdr:txBody>
    </cdr:sp>
  </cdr:relSizeAnchor>
  <cdr:relSizeAnchor xmlns:cdr="http://schemas.openxmlformats.org/drawingml/2006/chartDrawing">
    <cdr:from>
      <cdr:x>0.79921</cdr:x>
      <cdr:y>0.63114</cdr:y>
    </cdr:from>
    <cdr:to>
      <cdr:x>0.94465</cdr:x>
      <cdr:y>0.69132</cdr:y>
    </cdr:to>
    <cdr:sp macro="" textlink="">
      <cdr:nvSpPr>
        <cdr:cNvPr id="47" name="TextBox 1"/>
        <cdr:cNvSpPr txBox="1"/>
      </cdr:nvSpPr>
      <cdr:spPr>
        <a:xfrm xmlns:a="http://schemas.openxmlformats.org/drawingml/2006/main">
          <a:off x="8608704" y="3152231"/>
          <a:ext cx="1566610" cy="300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KRAVAS T/L VAD.</a:t>
          </a:r>
          <a:endParaRPr lang="en-US" sz="1000" i="1" dirty="0"/>
        </a:p>
      </cdr:txBody>
    </cdr:sp>
  </cdr:relSizeAnchor>
  <cdr:relSizeAnchor xmlns:cdr="http://schemas.openxmlformats.org/drawingml/2006/chartDrawing">
    <cdr:from>
      <cdr:x>0.80566</cdr:x>
      <cdr:y>0.74304</cdr:y>
    </cdr:from>
    <cdr:to>
      <cdr:x>0.94804</cdr:x>
      <cdr:y>0.80322</cdr:y>
    </cdr:to>
    <cdr:sp macro="" textlink="">
      <cdr:nvSpPr>
        <cdr:cNvPr id="48" name="TextBox 1"/>
        <cdr:cNvSpPr txBox="1"/>
      </cdr:nvSpPr>
      <cdr:spPr>
        <a:xfrm xmlns:a="http://schemas.openxmlformats.org/drawingml/2006/main">
          <a:off x="8678136" y="3711097"/>
          <a:ext cx="1533673" cy="300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VIEGLĀ</a:t>
          </a:r>
          <a:r>
            <a:rPr lang="lv-LV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T/L VAD.</a:t>
          </a:r>
          <a:endParaRPr lang="en-US" sz="1100" i="1" dirty="0"/>
        </a:p>
      </cdr:txBody>
    </cdr:sp>
  </cdr:relSizeAnchor>
  <cdr:relSizeAnchor xmlns:cdr="http://schemas.openxmlformats.org/drawingml/2006/chartDrawing">
    <cdr:from>
      <cdr:x>0.85885</cdr:x>
      <cdr:y>0.39745</cdr:y>
    </cdr:from>
    <cdr:to>
      <cdr:x>0.92762</cdr:x>
      <cdr:y>0.4635</cdr:y>
    </cdr:to>
    <cdr:cxnSp macro="">
      <cdr:nvCxnSpPr>
        <cdr:cNvPr id="49" name="Elbow Connector 48"/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251078" y="1985057"/>
          <a:ext cx="740784" cy="329879"/>
        </a:xfrm>
        <a:prstGeom xmlns:a="http://schemas.openxmlformats.org/drawingml/2006/main" prst="bentConnector3">
          <a:avLst>
            <a:gd name="adj1" fmla="val 10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0.89372</cdr:x>
      <cdr:y>0.48779</cdr:y>
    </cdr:from>
    <cdr:to>
      <cdr:x>0.93143</cdr:x>
      <cdr:y>0.54841</cdr:y>
    </cdr:to>
    <cdr:sp macro="" textlink="">
      <cdr:nvSpPr>
        <cdr:cNvPr id="67" name="TextBox 1"/>
        <cdr:cNvSpPr txBox="1"/>
      </cdr:nvSpPr>
      <cdr:spPr>
        <a:xfrm xmlns:a="http://schemas.openxmlformats.org/drawingml/2006/main">
          <a:off x="9626770" y="2436233"/>
          <a:ext cx="406091" cy="30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5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0.89561</cdr:x>
      <cdr:y>0.57992</cdr:y>
    </cdr:from>
    <cdr:to>
      <cdr:x>0.92954</cdr:x>
      <cdr:y>0.64054</cdr:y>
    </cdr:to>
    <cdr:sp macro="" textlink="">
      <cdr:nvSpPr>
        <cdr:cNvPr id="50" name="TextBox 1"/>
        <cdr:cNvSpPr txBox="1"/>
      </cdr:nvSpPr>
      <cdr:spPr>
        <a:xfrm xmlns:a="http://schemas.openxmlformats.org/drawingml/2006/main">
          <a:off x="9647050" y="2896385"/>
          <a:ext cx="365532" cy="30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9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0.89274</cdr:x>
      <cdr:y>0.69233</cdr:y>
    </cdr:from>
    <cdr:to>
      <cdr:x>0.93241</cdr:x>
      <cdr:y>0.75295</cdr:y>
    </cdr:to>
    <cdr:sp macro="" textlink="">
      <cdr:nvSpPr>
        <cdr:cNvPr id="51" name="TextBox 1"/>
        <cdr:cNvSpPr txBox="1"/>
      </cdr:nvSpPr>
      <cdr:spPr>
        <a:xfrm xmlns:a="http://schemas.openxmlformats.org/drawingml/2006/main">
          <a:off x="9616128" y="3457842"/>
          <a:ext cx="427376" cy="30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43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0.9359</cdr:x>
      <cdr:y>0.71999</cdr:y>
    </cdr:from>
    <cdr:to>
      <cdr:x>0.97258</cdr:x>
      <cdr:y>0.79262</cdr:y>
    </cdr:to>
    <cdr:pic>
      <cdr:nvPicPr>
        <cdr:cNvPr id="52" name="Picture 51" descr="SaistÄ«ts attÄls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48284"/>
        <a:stretch xmlns:a="http://schemas.openxmlformats.org/drawingml/2006/main"/>
      </cdr:blipFill>
      <cdr:spPr bwMode="auto">
        <a:xfrm xmlns:a="http://schemas.openxmlformats.org/drawingml/2006/main">
          <a:off x="10081043" y="3511368"/>
          <a:ext cx="395123" cy="35423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0.41894</cdr:x>
      <cdr:y>0.37297</cdr:y>
    </cdr:from>
    <cdr:to>
      <cdr:x>0.52937</cdr:x>
      <cdr:y>0.52831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12612" y="1733300"/>
          <a:ext cx="1189499" cy="72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4000" dirty="0" smtClean="0">
              <a:latin typeface="Verdana" panose="020B0604030504040204" pitchFamily="34" charset="0"/>
              <a:ea typeface="Verdana" panose="020B0604030504040204" pitchFamily="34" charset="0"/>
            </a:rPr>
            <a:t>142</a:t>
          </a:r>
          <a:endParaRPr lang="en-US" sz="4000" dirty="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0.60012</cdr:x>
      <cdr:y>0.69081</cdr:y>
    </cdr:from>
    <cdr:to>
      <cdr:x>0.71588</cdr:x>
      <cdr:y>0.72614</cdr:y>
    </cdr:to>
    <cdr:cxnSp macro="">
      <cdr:nvCxnSpPr>
        <cdr:cNvPr id="5" name="Elbow Connector 4"/>
        <cdr:cNvCxnSpPr/>
      </cdr:nvCxnSpPr>
      <cdr:spPr>
        <a:xfrm xmlns:a="http://schemas.openxmlformats.org/drawingml/2006/main">
          <a:off x="6464155" y="3210338"/>
          <a:ext cx="1246910" cy="164187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0.56803</cdr:x>
      <cdr:y>0.58373</cdr:y>
    </cdr:from>
    <cdr:to>
      <cdr:x>0.69443</cdr:x>
      <cdr:y>0.66775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07949" y="2357456"/>
          <a:ext cx="1247954" cy="339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0.73275</cdr:x>
      <cdr:y>0.29902</cdr:y>
    </cdr:from>
    <cdr:to>
      <cdr:x>0.83145</cdr:x>
      <cdr:y>0.3592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892857" y="1588946"/>
          <a:ext cx="1063072" cy="319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SADURSMĒS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0.56105</cdr:x>
      <cdr:y>0.85641</cdr:y>
    </cdr:from>
    <cdr:to>
      <cdr:x>0.67913</cdr:x>
      <cdr:y>0.91659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043314" y="4550872"/>
          <a:ext cx="1271901" cy="319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UZBRAUKUMS GĀJĒJAM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0.11901</cdr:x>
      <cdr:y>0.40599</cdr:y>
    </cdr:from>
    <cdr:to>
      <cdr:x>0.22173</cdr:x>
      <cdr:y>0.46617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281912" y="2157403"/>
          <a:ext cx="1106485" cy="319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PGĀŽOTIES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0.13404</cdr:x>
      <cdr:y>0.73322</cdr:y>
    </cdr:from>
    <cdr:to>
      <cdr:x>0.25212</cdr:x>
      <cdr:y>0.7934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443833" y="3896233"/>
          <a:ext cx="1271901" cy="319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UZBRAUKUMS ŠĶĒRSLIM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0.22231</cdr:x>
      <cdr:y>0.10943</cdr:y>
    </cdr:from>
    <cdr:to>
      <cdr:x>0.36027</cdr:x>
      <cdr:y>0.16961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394606" y="508534"/>
          <a:ext cx="1486039" cy="279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UZBRAUKUMS VELOSIPĒDISTAM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0.4634</cdr:x>
      <cdr:y>0</cdr:y>
    </cdr:from>
    <cdr:to>
      <cdr:x>0.63211</cdr:x>
      <cdr:y>0.12399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991554" y="-1846162"/>
          <a:ext cx="1817270" cy="58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lv-LV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CITS</a:t>
          </a:r>
        </a:p>
        <a:p xmlns:a="http://schemas.openxmlformats.org/drawingml/2006/main">
          <a:pPr algn="ctr"/>
          <a:r>
            <a:rPr lang="lv-LV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(1 velo.vad.krita, u.c.)</a:t>
          </a:r>
          <a:endParaRPr lang="en-US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0.20712</cdr:x>
      <cdr:y>0.39477</cdr:y>
    </cdr:from>
    <cdr:to>
      <cdr:x>0.34413</cdr:x>
      <cdr:y>0.455</cdr:y>
    </cdr:to>
    <cdr:cxnSp macro="">
      <cdr:nvCxnSpPr>
        <cdr:cNvPr id="26" name="Elbow Connector 25"/>
        <cdr:cNvCxnSpPr/>
      </cdr:nvCxnSpPr>
      <cdr:spPr>
        <a:xfrm xmlns:a="http://schemas.openxmlformats.org/drawingml/2006/main" rot="10800000" flipV="1">
          <a:off x="2230999" y="1834588"/>
          <a:ext cx="1475811" cy="279904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0.24927</cdr:x>
      <cdr:y>0.71482</cdr:y>
    </cdr:from>
    <cdr:to>
      <cdr:x>0.38819</cdr:x>
      <cdr:y>0.76813</cdr:y>
    </cdr:to>
    <cdr:cxnSp macro="">
      <cdr:nvCxnSpPr>
        <cdr:cNvPr id="32" name="Elbow Connector 31"/>
        <cdr:cNvCxnSpPr/>
      </cdr:nvCxnSpPr>
      <cdr:spPr>
        <a:xfrm xmlns:a="http://schemas.openxmlformats.org/drawingml/2006/main" rot="10800000" flipV="1">
          <a:off x="2685017" y="3321933"/>
          <a:ext cx="1496355" cy="247753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0.34897</cdr:x>
      <cdr:y>0.17808</cdr:y>
    </cdr:from>
    <cdr:to>
      <cdr:x>0.41666</cdr:x>
      <cdr:y>0.21171</cdr:y>
    </cdr:to>
    <cdr:cxnSp macro="">
      <cdr:nvCxnSpPr>
        <cdr:cNvPr id="35" name="Elbow Connector 34"/>
        <cdr:cNvCxnSpPr/>
      </cdr:nvCxnSpPr>
      <cdr:spPr>
        <a:xfrm xmlns:a="http://schemas.openxmlformats.org/drawingml/2006/main" rot="10800000">
          <a:off x="3758898" y="827590"/>
          <a:ext cx="729203" cy="15625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0.45159</cdr:x>
      <cdr:y>0.05847</cdr:y>
    </cdr:from>
    <cdr:to>
      <cdr:x>0.5</cdr:x>
      <cdr:y>0.12796</cdr:y>
    </cdr:to>
    <cdr:cxnSp macro="">
      <cdr:nvCxnSpPr>
        <cdr:cNvPr id="38" name="Elbow Connector 37"/>
        <cdr:cNvCxnSpPr/>
      </cdr:nvCxnSpPr>
      <cdr:spPr>
        <a:xfrm xmlns:a="http://schemas.openxmlformats.org/drawingml/2006/main" flipV="1">
          <a:off x="4864309" y="277792"/>
          <a:ext cx="521449" cy="33020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0.50908</cdr:x>
      <cdr:y>0.79203</cdr:y>
    </cdr:from>
    <cdr:to>
      <cdr:x>0.57377</cdr:x>
      <cdr:y>0.88233</cdr:y>
    </cdr:to>
    <cdr:cxnSp macro="">
      <cdr:nvCxnSpPr>
        <cdr:cNvPr id="46" name="Elbow Connector 45"/>
        <cdr:cNvCxnSpPr/>
      </cdr:nvCxnSpPr>
      <cdr:spPr>
        <a:xfrm xmlns:a="http://schemas.openxmlformats.org/drawingml/2006/main">
          <a:off x="5483523" y="3680750"/>
          <a:ext cx="696850" cy="419646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0.67046</cdr:x>
      <cdr:y>0.83527</cdr:y>
    </cdr:from>
    <cdr:to>
      <cdr:x>0.7364</cdr:x>
      <cdr:y>0.95282</cdr:y>
    </cdr:to>
    <cdr:pic>
      <cdr:nvPicPr>
        <cdr:cNvPr id="52" name="Picture 5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7221853" y="3881706"/>
          <a:ext cx="710274" cy="5462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0.82215</cdr:x>
      <cdr:y>0.22218</cdr:y>
    </cdr:from>
    <cdr:to>
      <cdr:x>0.95052</cdr:x>
      <cdr:y>0.35342</cdr:y>
    </cdr:to>
    <cdr:pic>
      <cdr:nvPicPr>
        <cdr:cNvPr id="57" name="Picture 56" descr="Car station . Accident clipart banner download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855749" y="1180624"/>
          <a:ext cx="1382847" cy="69739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0.04288</cdr:x>
      <cdr:y>0.34816</cdr:y>
    </cdr:from>
    <cdr:to>
      <cdr:x>0.12307</cdr:x>
      <cdr:y>0.45812</cdr:y>
    </cdr:to>
    <cdr:pic>
      <cdr:nvPicPr>
        <cdr:cNvPr id="58" name="Picture 57" descr="SaistÄ«ts attÄl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1911" y="1850063"/>
          <a:ext cx="863767" cy="58431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0.05154</cdr:x>
      <cdr:y>0.67356</cdr:y>
    </cdr:from>
    <cdr:to>
      <cdr:x>0.14234</cdr:x>
      <cdr:y>0.81144</cdr:y>
    </cdr:to>
    <cdr:pic>
      <cdr:nvPicPr>
        <cdr:cNvPr id="59" name="Picture 58" descr="SaistÄ«ts attÄl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biLevel thresh="75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5139" y="3579186"/>
          <a:ext cx="978054" cy="73267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0.11019</cdr:x>
      <cdr:y>0.07921</cdr:y>
    </cdr:from>
    <cdr:to>
      <cdr:x>0.22454</cdr:x>
      <cdr:y>0.18668</cdr:y>
    </cdr:to>
    <cdr:pic>
      <cdr:nvPicPr>
        <cdr:cNvPr id="60" name="Picture 59" descr="SaistÄ«ts attÄl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86879" y="420934"/>
          <a:ext cx="1231723" cy="5710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0.21484</cdr:x>
      <cdr:y>0.05287</cdr:y>
    </cdr:from>
    <cdr:to>
      <cdr:x>0.25494</cdr:x>
      <cdr:y>0.11348</cdr:y>
    </cdr:to>
    <cdr:sp macro="" textlink="">
      <cdr:nvSpPr>
        <cdr:cNvPr id="62" name="TextBox 61"/>
        <cdr:cNvSpPr txBox="1"/>
      </cdr:nvSpPr>
      <cdr:spPr>
        <a:xfrm xmlns:a="http://schemas.openxmlformats.org/drawingml/2006/main">
          <a:off x="2314167" y="280962"/>
          <a:ext cx="431943" cy="322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13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0.14609</cdr:x>
      <cdr:y>0.67949</cdr:y>
    </cdr:from>
    <cdr:to>
      <cdr:x>0.18671</cdr:x>
      <cdr:y>0.74009</cdr:y>
    </cdr:to>
    <cdr:sp macro="" textlink="">
      <cdr:nvSpPr>
        <cdr:cNvPr id="63" name="TextBox 1"/>
        <cdr:cNvSpPr txBox="1"/>
      </cdr:nvSpPr>
      <cdr:spPr>
        <a:xfrm xmlns:a="http://schemas.openxmlformats.org/drawingml/2006/main">
          <a:off x="1573614" y="3610709"/>
          <a:ext cx="437505" cy="32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11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0.12442</cdr:x>
      <cdr:y>0.35543</cdr:y>
    </cdr:from>
    <cdr:to>
      <cdr:x>0.17274</cdr:x>
      <cdr:y>0.41604</cdr:y>
    </cdr:to>
    <cdr:sp macro="" textlink="">
      <cdr:nvSpPr>
        <cdr:cNvPr id="64" name="TextBox 1"/>
        <cdr:cNvSpPr txBox="1"/>
      </cdr:nvSpPr>
      <cdr:spPr>
        <a:xfrm xmlns:a="http://schemas.openxmlformats.org/drawingml/2006/main">
          <a:off x="1340145" y="1888683"/>
          <a:ext cx="520502" cy="322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30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0.78917</cdr:x>
      <cdr:y>0.24688</cdr:y>
    </cdr:from>
    <cdr:to>
      <cdr:x>0.8858</cdr:x>
      <cdr:y>0.30749</cdr:y>
    </cdr:to>
    <cdr:sp macro="" textlink="">
      <cdr:nvSpPr>
        <cdr:cNvPr id="65" name="TextBox 1"/>
        <cdr:cNvSpPr txBox="1"/>
      </cdr:nvSpPr>
      <cdr:spPr>
        <a:xfrm xmlns:a="http://schemas.openxmlformats.org/drawingml/2006/main">
          <a:off x="8500562" y="1311911"/>
          <a:ext cx="1040852" cy="32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50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0.6286</cdr:x>
      <cdr:y>0.79332</cdr:y>
    </cdr:from>
    <cdr:to>
      <cdr:x>0.67187</cdr:x>
      <cdr:y>0.85393</cdr:y>
    </cdr:to>
    <cdr:sp macro="" textlink="">
      <cdr:nvSpPr>
        <cdr:cNvPr id="66" name="TextBox 1"/>
        <cdr:cNvSpPr txBox="1"/>
      </cdr:nvSpPr>
      <cdr:spPr>
        <a:xfrm xmlns:a="http://schemas.openxmlformats.org/drawingml/2006/main">
          <a:off x="6770958" y="4215624"/>
          <a:ext cx="466130" cy="322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30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0.52788</cdr:x>
      <cdr:y>0.01218</cdr:y>
    </cdr:from>
    <cdr:to>
      <cdr:x>0.56173</cdr:x>
      <cdr:y>0.07279</cdr:y>
    </cdr:to>
    <cdr:sp macro="" textlink="">
      <cdr:nvSpPr>
        <cdr:cNvPr id="69" name="TextBox 1"/>
        <cdr:cNvSpPr txBox="1"/>
      </cdr:nvSpPr>
      <cdr:spPr>
        <a:xfrm xmlns:a="http://schemas.openxmlformats.org/drawingml/2006/main">
          <a:off x="5686030" y="57875"/>
          <a:ext cx="364616" cy="287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7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0.71007</cdr:x>
      <cdr:y>0.67997</cdr:y>
    </cdr:from>
    <cdr:to>
      <cdr:x>0.82815</cdr:x>
      <cdr:y>0.74015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7648503" y="3159986"/>
          <a:ext cx="1271901" cy="279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UZBRAUKUMS DZĪVNIEKM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0.79377</cdr:x>
      <cdr:y>0.62068</cdr:y>
    </cdr:from>
    <cdr:to>
      <cdr:x>0.82273</cdr:x>
      <cdr:y>0.68129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550081" y="2884433"/>
          <a:ext cx="311969" cy="281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 smtClean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0.58376</cdr:x>
      <cdr:y>0.27024</cdr:y>
    </cdr:from>
    <cdr:to>
      <cdr:x>0.73796</cdr:x>
      <cdr:y>0.31995</cdr:y>
    </cdr:to>
    <cdr:cxnSp macro="">
      <cdr:nvCxnSpPr>
        <cdr:cNvPr id="30" name="Elbow Connector 29"/>
        <cdr:cNvCxnSpPr/>
      </cdr:nvCxnSpPr>
      <cdr:spPr>
        <a:xfrm xmlns:a="http://schemas.openxmlformats.org/drawingml/2006/main">
          <a:off x="6287964" y="1255853"/>
          <a:ext cx="1660985" cy="23103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0.80549</cdr:x>
      <cdr:y>0.65597</cdr:y>
    </cdr:from>
    <cdr:to>
      <cdr:x>0.90318</cdr:x>
      <cdr:y>0.77584</cdr:y>
    </cdr:to>
    <cdr:pic>
      <cdr:nvPicPr>
        <cdr:cNvPr id="31" name="Picture 30" descr="Image result for car animal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BEBA8EAE-BF5A-486C-A8C5-ECC9F3942E4B}">
              <a14:imgProps xmlns:a14="http://schemas.microsoft.com/office/drawing/2010/main">
                <a14:imgLayer r:embed="rId7">
                  <a14:imgEffect>
                    <a14:artisticCutout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676343" y="3048449"/>
          <a:ext cx="1052276" cy="55706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0.09313</cdr:y>
    </cdr:to>
    <cdr:sp macro="" textlink="">
      <cdr:nvSpPr>
        <cdr:cNvPr id="2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097643" cy="3997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2200" dirty="0" smtClean="0">
              <a:latin typeface="Georgia" panose="02040502050405020303" pitchFamily="18" charset="0"/>
            </a:rPr>
            <a:t/>
          </a:r>
          <a:br>
            <a:rPr lang="lv-LV" sz="2200" dirty="0" smtClean="0">
              <a:latin typeface="Georgia" panose="02040502050405020303" pitchFamily="18" charset="0"/>
            </a:rPr>
          </a:br>
          <a:endParaRPr lang="lv-LV" sz="2200" dirty="0" smtClean="0">
            <a:latin typeface="Georgia" panose="02040502050405020303" pitchFamily="18" charset="0"/>
          </a:endParaRPr>
        </a:p>
        <a:p xmlns:a="http://schemas.openxmlformats.org/drawingml/2006/main">
          <a:pPr algn="ctr"/>
          <a:endParaRPr lang="lv-LV" sz="2200" dirty="0">
            <a:latin typeface="Georgia" panose="02040502050405020303" pitchFamily="18" charset="0"/>
          </a:endParaRPr>
        </a:p>
        <a:p xmlns:a="http://schemas.openxmlformats.org/drawingml/2006/main">
          <a:pPr algn="ctr"/>
          <a:r>
            <a:rPr lang="lv-LV" sz="5600" dirty="0" smtClean="0">
              <a:latin typeface="Georgia" panose="02040502050405020303" pitchFamily="18" charset="0"/>
            </a:rPr>
            <a:t>ADMINISTRATĪVIE  PROCESI:</a:t>
          </a:r>
          <a:br>
            <a:rPr lang="lv-LV" sz="5600" dirty="0" smtClean="0">
              <a:latin typeface="Georgia" panose="02040502050405020303" pitchFamily="18" charset="0"/>
            </a:rPr>
          </a:br>
          <a:endParaRPr lang="lv-LV" sz="5600" dirty="0" smtClean="0">
            <a:latin typeface="Georgia" panose="02040502050405020303" pitchFamily="18" charset="0"/>
          </a:endParaRPr>
        </a:p>
        <a:p xmlns:a="http://schemas.openxmlformats.org/drawingml/2006/main">
          <a:pPr algn="ctr"/>
          <a:endParaRPr lang="en-US" sz="4000" dirty="0">
            <a:latin typeface="Georgia" panose="02040502050405020303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0.09313</cdr:y>
    </cdr:to>
    <cdr:sp macro="" textlink="">
      <cdr:nvSpPr>
        <cdr:cNvPr id="2" name="Title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2283262"/>
          <a:ext cx="5668702" cy="39970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800" dirty="0" smtClean="0">
              <a:latin typeface="Georgia" panose="02040502050405020303" pitchFamily="18" charset="0"/>
            </a:rPr>
            <a:t/>
          </a:r>
          <a:br>
            <a:rPr lang="lv-LV" sz="1800" dirty="0" smtClean="0">
              <a:latin typeface="Georgia" panose="02040502050405020303" pitchFamily="18" charset="0"/>
            </a:rPr>
          </a:br>
          <a:endParaRPr lang="lv-LV" sz="1800" dirty="0" smtClean="0">
            <a:latin typeface="Georgia" panose="02040502050405020303" pitchFamily="18" charset="0"/>
          </a:endParaRPr>
        </a:p>
        <a:p xmlns:a="http://schemas.openxmlformats.org/drawingml/2006/main">
          <a:pPr algn="ctr"/>
          <a:endParaRPr lang="lv-LV" sz="1800" dirty="0">
            <a:latin typeface="Georgia" panose="02040502050405020303" pitchFamily="18" charset="0"/>
          </a:endParaRPr>
        </a:p>
        <a:p xmlns:a="http://schemas.openxmlformats.org/drawingml/2006/main">
          <a:pPr algn="ctr"/>
          <a:r>
            <a:rPr lang="lv-LV" sz="5600" dirty="0" smtClean="0">
              <a:solidFill>
                <a:schemeClr val="tx2"/>
              </a:solidFill>
              <a:latin typeface="Georgia" panose="02040502050405020303" pitchFamily="18" charset="0"/>
            </a:rPr>
            <a:t>KRIMINĀLPROCESI</a:t>
          </a:r>
          <a:r>
            <a:rPr lang="lv-LV" sz="4300" dirty="0" smtClean="0">
              <a:latin typeface="Georgia" panose="02040502050405020303" pitchFamily="18" charset="0"/>
            </a:rPr>
            <a:t/>
          </a:r>
          <a:br>
            <a:rPr lang="lv-LV" sz="4300" dirty="0" smtClean="0">
              <a:latin typeface="Georgia" panose="02040502050405020303" pitchFamily="18" charset="0"/>
            </a:rPr>
          </a:br>
          <a:endParaRPr lang="lv-LV" sz="4300" dirty="0" smtClean="0">
            <a:latin typeface="Georgia" panose="02040502050405020303" pitchFamily="18" charset="0"/>
          </a:endParaRPr>
        </a:p>
        <a:p xmlns:a="http://schemas.openxmlformats.org/drawingml/2006/main">
          <a:pPr algn="ctr"/>
          <a:endParaRPr lang="en-US" sz="1800" dirty="0">
            <a:latin typeface="Georgia" panose="0204050205040502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0A87-97F4-4C86-B1A0-B2C0002ED53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3A26-EA5B-4F0F-B359-FDB24580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3A26-EA5B-4F0F-B359-FDB24580B0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9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3A26-EA5B-4F0F-B359-FDB24580B0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6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3A26-EA5B-4F0F-B359-FDB24580B0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A60A-DDCE-4643-A36B-5BA1A980A195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3E0F-44C7-4DC7-9E43-2AED8E798C6B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E81-8E6B-4B73-8494-65F1F2F5DAF3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9634-8B90-437A-935E-8F01B2BEC6C0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13F2-30FD-4858-AA5B-61E3BC02C695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0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5A-311A-4A9D-B1E2-5F2E3466B712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1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F3-7F23-48EA-BB67-2CD1421C67B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16E-51AC-4A61-BEF7-50AC1879EED8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5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93B-46B5-41BE-B796-9B3CE62C8753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5459-5C80-4D09-A62E-392372D7E297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4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A66-1FCF-440B-93FF-CC45F61D0DDE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B1D8-ED57-4D51-8B42-729E9717C47E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6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9106-D8FB-4D9C-A02C-C21DCF54E081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8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7F18B33-FBCC-4D16-A98D-354A7A2DF15B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F651D1C-571B-44B3-BD58-12D9C7A65C13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9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82839" y="825753"/>
            <a:ext cx="9087764" cy="1563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</a:t>
            </a:r>
            <a:r>
              <a:rPr lang="lv-LV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SATIKSMES NEGADĪJUMU UN CEĻU SATIKSMES NOTEIKUMU PĀRKĀPUMU STATISTIKA </a:t>
            </a:r>
            <a:r>
              <a:rPr lang="lv-LV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LATVIJĀ </a:t>
            </a:r>
          </a:p>
          <a:p>
            <a:pPr algn="ctr">
              <a:lnSpc>
                <a:spcPct val="100000"/>
              </a:lnSpc>
            </a:pPr>
            <a:r>
              <a:rPr lang="lv-LV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lv-LV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2023</a:t>
            </a:r>
            <a:r>
              <a:rPr lang="lv-LV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>
            <a:off x="1634243" y="2494038"/>
            <a:ext cx="8240232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VALSTS POLICIJAS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GALVENĀS KĀRTĪBAS POLICIJAS PĀRVALDES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REAĢĒŠANAS PĀRVALDES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PRIEKŠNIEKS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lv-LV" sz="20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Juris Jančevskis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83995" y="6344233"/>
            <a:ext cx="254072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301DA2-AAF5-4AA9-BB5A-0B4705806BBA}"/>
              </a:ext>
            </a:extLst>
          </p:cNvPr>
          <p:cNvSpPr/>
          <p:nvPr/>
        </p:nvSpPr>
        <p:spPr>
          <a:xfrm>
            <a:off x="8437788" y="-1"/>
            <a:ext cx="3709909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/>
          </a:p>
        </p:txBody>
      </p:sp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16" y="-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243771" y="6553200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sz="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14" y="1751000"/>
            <a:ext cx="8385990" cy="474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5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138109"/>
              </p:ext>
            </p:extLst>
          </p:nvPr>
        </p:nvGraphicFramePr>
        <p:xfrm>
          <a:off x="2746408" y="1989676"/>
          <a:ext cx="65356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779" y="1907799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36920" y="261369"/>
            <a:ext cx="8819707" cy="1114425"/>
          </a:xfrm>
        </p:spPr>
        <p:txBody>
          <a:bodyPr/>
          <a:lstStyle/>
          <a:p>
            <a:pPr algn="ctr"/>
            <a:r>
              <a:rPr lang="en-US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KOPĒJAIS ADMINISTRATĪVO PĀRKĀPUMU SKAITS </a:t>
            </a:r>
            <a:r>
              <a:rPr lang="lv-LV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lv-LV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lv-LV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CEĻU SATIKSMĒ</a:t>
            </a:r>
            <a:br>
              <a:rPr lang="lv-LV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202</a:t>
            </a:r>
            <a:r>
              <a:rPr lang="lv-LV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.-202</a:t>
            </a:r>
            <a:r>
              <a:rPr lang="lv-LV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 GADĀ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44967" y="6500502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357523"/>
              </p:ext>
            </p:extLst>
          </p:nvPr>
        </p:nvGraphicFramePr>
        <p:xfrm>
          <a:off x="2746407" y="1989676"/>
          <a:ext cx="777497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91855" y="287110"/>
            <a:ext cx="7798083" cy="992104"/>
          </a:xfrm>
        </p:spPr>
        <p:txBody>
          <a:bodyPr/>
          <a:lstStyle/>
          <a:p>
            <a:pPr algn="ctr"/>
            <a:r>
              <a:rPr lang="lv-LV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KONSTATĒTO </a:t>
            </a: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PĀRKĀPUMU SKAITS </a:t>
            </a:r>
            <a:b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 –</a:t>
            </a: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3.GADĀ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/>
          <p:nvPr/>
        </p:nvSpPr>
        <p:spPr>
          <a:xfrm>
            <a:off x="7199070" y="2505877"/>
            <a:ext cx="2053344" cy="607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7D3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2022.gada 25.nov. Kriminālatbildība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33896" y="3155097"/>
            <a:ext cx="1460052" cy="1463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aistÄ«ts attÄls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396" y="2088401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420239"/>
              </p:ext>
            </p:extLst>
          </p:nvPr>
        </p:nvGraphicFramePr>
        <p:xfrm>
          <a:off x="563525" y="3009014"/>
          <a:ext cx="11419367" cy="358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1195" y="588928"/>
            <a:ext cx="7798083" cy="992104"/>
          </a:xfrm>
        </p:spPr>
        <p:txBody>
          <a:bodyPr/>
          <a:lstStyle/>
          <a:p>
            <a:pPr algn="ctr"/>
            <a:r>
              <a:rPr lang="lv-LV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PĀRKĀPUMI </a:t>
            </a:r>
            <a:b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(CSL 55.PANTA 1.-26.DAĻA) </a:t>
            </a:r>
            <a:r>
              <a:rPr lang="lv-LV" alt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651" y="2242703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īdz </a:t>
            </a:r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Brace 9"/>
          <p:cNvSpPr/>
          <p:nvPr/>
        </p:nvSpPr>
        <p:spPr>
          <a:xfrm rot="5400000" flipV="1">
            <a:off x="1496412" y="2567000"/>
            <a:ext cx="406055" cy="7797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3" name="Left Brace 12"/>
          <p:cNvSpPr/>
          <p:nvPr/>
        </p:nvSpPr>
        <p:spPr>
          <a:xfrm rot="5400000" flipV="1">
            <a:off x="2689502" y="2207738"/>
            <a:ext cx="383848" cy="15204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Left Brace 13"/>
          <p:cNvSpPr/>
          <p:nvPr/>
        </p:nvSpPr>
        <p:spPr>
          <a:xfrm rot="5400000" flipV="1">
            <a:off x="4239702" y="2221533"/>
            <a:ext cx="377526" cy="14991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5" name="Left Brace 14"/>
          <p:cNvSpPr/>
          <p:nvPr/>
        </p:nvSpPr>
        <p:spPr>
          <a:xfrm rot="5400000" flipV="1">
            <a:off x="5784970" y="2210898"/>
            <a:ext cx="377525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6" name="Left Brace 15"/>
          <p:cNvSpPr/>
          <p:nvPr/>
        </p:nvSpPr>
        <p:spPr>
          <a:xfrm rot="5400000" flipV="1">
            <a:off x="7327963" y="2207737"/>
            <a:ext cx="383848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7" name="Left Brace 16"/>
          <p:cNvSpPr/>
          <p:nvPr/>
        </p:nvSpPr>
        <p:spPr>
          <a:xfrm rot="5400000" flipV="1">
            <a:off x="8878409" y="2204931"/>
            <a:ext cx="389460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Left Brace 17"/>
          <p:cNvSpPr/>
          <p:nvPr/>
        </p:nvSpPr>
        <p:spPr>
          <a:xfrm rot="5400000" flipV="1">
            <a:off x="10440720" y="2206912"/>
            <a:ext cx="385498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2494222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11-20 </a:t>
            </a:r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0376" y="2250794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21-30</a:t>
            </a:r>
          </a:p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5011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31-40</a:t>
            </a:r>
          </a:p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2683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</a:p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7318" y="2250794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51-60</a:t>
            </a:r>
          </a:p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79610" y="2242703"/>
            <a:ext cx="921790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airāk par </a:t>
            </a:r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1008" y="335666"/>
            <a:ext cx="7798083" cy="992104"/>
          </a:xfrm>
        </p:spPr>
        <p:txBody>
          <a:bodyPr/>
          <a:lstStyle/>
          <a:p>
            <a:pPr algn="ctr"/>
            <a:r>
              <a:rPr lang="lv-LV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KONSTATĒTO </a:t>
            </a: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PĀRKĀPUMU SKAITS </a:t>
            </a:r>
            <a:b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 –</a:t>
            </a: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3.GADĀ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905962"/>
              </p:ext>
            </p:extLst>
          </p:nvPr>
        </p:nvGraphicFramePr>
        <p:xfrm>
          <a:off x="1551008" y="2209595"/>
          <a:ext cx="884305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31" y="1989676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287782"/>
              </p:ext>
            </p:extLst>
          </p:nvPr>
        </p:nvGraphicFramePr>
        <p:xfrm>
          <a:off x="421610" y="2696901"/>
          <a:ext cx="5097643" cy="3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14974867"/>
              </p:ext>
            </p:extLst>
          </p:nvPr>
        </p:nvGraphicFramePr>
        <p:xfrm>
          <a:off x="6028468" y="2696901"/>
          <a:ext cx="5668703" cy="387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536311" y="130813"/>
            <a:ext cx="8984313" cy="711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Transportlīdzekļa vadīšana </a:t>
            </a:r>
            <a:r>
              <a:rPr lang="lv-L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ALKOHOLA reibumā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2021.- 2023. gadā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45759" y="861648"/>
            <a:ext cx="4571544" cy="379536"/>
          </a:xfrm>
          <a:solidFill>
            <a:schemeClr val="bg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lv-LV" sz="1800" b="1" u="sng" dirty="0" smtClean="0">
                <a:latin typeface="Georgia" panose="02040502050405020303" pitchFamily="18" charset="0"/>
              </a:rPr>
              <a:t>PROCESI PAR BRAUKŠANU REIBUMĀ</a:t>
            </a:r>
            <a:endParaRPr lang="en-US" sz="1800" b="1" u="sng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95" y="1524188"/>
            <a:ext cx="157692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3534+1857</a:t>
            </a:r>
          </a:p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5391</a:t>
            </a:r>
            <a:endParaRPr lang="lv-LV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7357" y="1524188"/>
            <a:ext cx="157692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2429+1968</a:t>
            </a:r>
          </a:p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4397</a:t>
            </a:r>
            <a:endParaRPr lang="lv-LV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7419" y="1524188"/>
            <a:ext cx="157692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899+2514</a:t>
            </a:r>
          </a:p>
          <a:p>
            <a:pPr algn="ctr"/>
            <a:r>
              <a:rPr lang="lv-LV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3413</a:t>
            </a:r>
            <a:endParaRPr lang="lv-LV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1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73150" y="4342031"/>
            <a:ext cx="1990637" cy="6235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133676" y="6535738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59819"/>
              </p:ext>
            </p:extLst>
          </p:nvPr>
        </p:nvGraphicFramePr>
        <p:xfrm>
          <a:off x="1801851" y="2285405"/>
          <a:ext cx="9539918" cy="418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886148" y="300941"/>
            <a:ext cx="8329603" cy="976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lv-LV" sz="20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lv-LV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lv-LV" sz="20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lv-LV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lv-LV" sz="20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lv-LV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lv-LV" sz="20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lv-LV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lv-LV" sz="20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TRANSPORTLĪDZEKĻU SKAITS KONFISKĀCIJAI UN PĒC PIEDZENAMĀS VĒRTĪBAS 2021.- 2023. gadā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226" y="4758142"/>
            <a:ext cx="1373826" cy="15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36374"/>
              </p:ext>
            </p:extLst>
          </p:nvPr>
        </p:nvGraphicFramePr>
        <p:xfrm>
          <a:off x="536479" y="2294125"/>
          <a:ext cx="10440661" cy="39960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43884"/>
                <a:gridCol w="1622210"/>
                <a:gridCol w="1526711"/>
                <a:gridCol w="1648099"/>
                <a:gridCol w="1604623"/>
                <a:gridCol w="1995134"/>
              </a:tblGrid>
              <a:tr h="118678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CSDD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FOTORADARI</a:t>
                      </a:r>
                      <a:endParaRPr kumimoji="0" lang="lv-LV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FOTORADARI</a:t>
                      </a:r>
                    </a:p>
                    <a:p>
                      <a:endParaRPr lang="lv-LV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LVC VIDĒJĀ BRAUKŠANAS</a:t>
                      </a:r>
                      <a:r>
                        <a:rPr lang="lv-LV" sz="13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ĀTRUMA MĒRĪŠANAS SISTĒMAS</a:t>
                      </a:r>
                      <a:endParaRPr lang="lv-LV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LVC </a:t>
                      </a:r>
                    </a:p>
                    <a:p>
                      <a:pPr algn="ctr"/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PIELĀGOTĀS METEOSTACIJAS</a:t>
                      </a:r>
                      <a:endParaRPr lang="lv-LV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lv-LV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rgbClr val="F2E4D6"/>
                    </a:solidFill>
                  </a:tcPr>
                </a:tc>
              </a:tr>
              <a:tr h="898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PIEŅEMTIE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LĒMUMI</a:t>
                      </a:r>
                      <a:endParaRPr kumimoji="0" lang="lv-LV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223 422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62 625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14 400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5 815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3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306 262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3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(2022.gads -</a:t>
                      </a:r>
                      <a:r>
                        <a:rPr lang="lv-LV" sz="11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329 070)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rgbClr val="F2E4D6"/>
                    </a:solidFill>
                  </a:tcPr>
                </a:tc>
              </a:tr>
              <a:tr h="898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UZLIKTO SODU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</a:t>
                      </a:r>
                      <a:endParaRPr kumimoji="0" lang="lv-LV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9 127 190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2 520 230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2 767 335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2 875 885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17 290 640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rgbClr val="F2E4D6"/>
                    </a:solidFill>
                  </a:tcPr>
                </a:tc>
              </a:tr>
              <a:tr h="898842">
                <a:tc>
                  <a:txBody>
                    <a:bodyPr/>
                    <a:lstStyle/>
                    <a:p>
                      <a:endParaRPr lang="lv-LV" sz="13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SAMAKSĀTO SODU SUMMA</a:t>
                      </a:r>
                      <a:endParaRPr lang="lv-LV" sz="13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7 062 040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2 347 510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1 864 980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2 619 455</a:t>
                      </a:r>
                      <a:endParaRPr lang="en-US" sz="13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lv-LV" sz="13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893 985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rgbClr val="F2E4D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9" y="2361508"/>
            <a:ext cx="1185401" cy="101631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7745" y="365252"/>
            <a:ext cx="9358130" cy="1143000"/>
          </a:xfrm>
        </p:spPr>
        <p:txBody>
          <a:bodyPr/>
          <a:lstStyle/>
          <a:p>
            <a:pPr algn="ctr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PĀRKĀPUMI, </a:t>
            </a: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FIKSĒTI NEAPTUROT TRANSPORTLĪDZEKLI</a:t>
            </a: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44967" y="6533395"/>
            <a:ext cx="24712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39520219"/>
              </p:ext>
            </p:extLst>
          </p:nvPr>
        </p:nvGraphicFramePr>
        <p:xfrm>
          <a:off x="2405655" y="1407948"/>
          <a:ext cx="7820578" cy="51165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3809"/>
                <a:gridCol w="2457613"/>
                <a:gridCol w="1619156"/>
              </a:tblGrid>
              <a:tr h="78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ATĻAUTĀ</a:t>
                      </a:r>
                      <a:r>
                        <a:rPr lang="lv-LV" sz="1200" b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BRAUKŠANAS ĀTRUMA PĀRKĀPUMI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10 881</a:t>
                      </a:r>
                    </a:p>
                    <a:p>
                      <a:pPr algn="ctr"/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6532">
                <a:tc>
                  <a:txBody>
                    <a:bodyPr/>
                    <a:lstStyle/>
                    <a:p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BRAUKŠANA BEZ TEHNISKĀS</a:t>
                      </a:r>
                      <a:r>
                        <a:rPr lang="lv-LV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APSKATES, OCTA VAI NEREĢISTRĀCIJA</a:t>
                      </a:r>
                    </a:p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8 939</a:t>
                      </a:r>
                    </a:p>
                    <a:p>
                      <a:pPr algn="ctr"/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3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CITI PĀRKĀPUMI (VIRZIENRĀDĪTĀJA NERĀDĪŠANA, CEĻA ZĪMJU NEIEVĒROŠANA </a:t>
                      </a:r>
                      <a:r>
                        <a:rPr lang="lv-LV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utml.</a:t>
                      </a:r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lv-LV" sz="1200" baseline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8 216</a:t>
                      </a:r>
                    </a:p>
                    <a:p>
                      <a:pPr algn="ctr"/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6532">
                <a:tc>
                  <a:txBody>
                    <a:bodyPr/>
                    <a:lstStyle/>
                    <a:p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BRAUKŠANA PA SABIEDRISKĀ</a:t>
                      </a:r>
                      <a:r>
                        <a:rPr lang="lv-LV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lv-LV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</a:t>
                      </a:r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JOSLU</a:t>
                      </a:r>
                    </a:p>
                    <a:p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3 366</a:t>
                      </a:r>
                    </a:p>
                    <a:p>
                      <a:pPr algn="ctr"/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6532">
                <a:tc>
                  <a:txBody>
                    <a:bodyPr/>
                    <a:lstStyle/>
                    <a:p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AIZLIEDZOŠĀ</a:t>
                      </a:r>
                      <a:r>
                        <a:rPr lang="lv-LV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LUKSOFORA SIGNĀLA </a:t>
                      </a:r>
                    </a:p>
                    <a:p>
                      <a:r>
                        <a:rPr lang="lv-LV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PAPILDSEKCIJAS NEIEVĒROŠANA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627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8896">
                <a:tc>
                  <a:txBody>
                    <a:bodyPr/>
                    <a:lstStyle/>
                    <a:p>
                      <a:pPr algn="l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</a:p>
                    <a:p>
                      <a:pPr algn="l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  <a:p>
                      <a:pPr algn="l"/>
                      <a:endParaRPr lang="en-US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2023.GADĀ - 32 029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1" dirty="0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1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2022.GADĀ – 14 298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84" y="1589473"/>
            <a:ext cx="815764" cy="465625"/>
          </a:xfrm>
          <a:prstGeom prst="rect">
            <a:avLst/>
          </a:prstGeom>
        </p:spPr>
      </p:pic>
      <p:pic>
        <p:nvPicPr>
          <p:cNvPr id="9" name="Picture 12" descr="Attēlu rezultāti vaicājumam “technical inspection icon”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1570" y="2244071"/>
            <a:ext cx="722922" cy="78971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istīts attēls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17" y="3252028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ttēlu rezultāti vaicājumam “bus lane icon”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3082" y="4101706"/>
            <a:ext cx="679898" cy="6798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ttēlu rezultāti vaicājumam “traffic light red icon”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2" y="5006400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erb_kopa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40469" y="6488736"/>
            <a:ext cx="236518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Attēlu rezultāti vaicājumam “Driving in the public lane icon”&quot;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24017" r="7010" b="19355"/>
          <a:stretch/>
        </p:blipFill>
        <p:spPr bwMode="auto">
          <a:xfrm flipH="1">
            <a:off x="1075675" y="5338714"/>
            <a:ext cx="1905647" cy="10311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85057" y="313897"/>
            <a:ext cx="9058275" cy="1036850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NETRAFARĒTĀS POLICIJAS AUTOMAŠĪNAS AR 360 GRĀDU KAMERU FIKSĒTIE CSN PĀRKĀPUMI</a:t>
            </a:r>
            <a:b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4368" y="318806"/>
            <a:ext cx="8694099" cy="988332"/>
          </a:xfrm>
        </p:spPr>
        <p:txBody>
          <a:bodyPr anchor="ctr">
            <a:noAutofit/>
          </a:bodyPr>
          <a:lstStyle/>
          <a:p>
            <a:pPr algn="ctr"/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VIDĒJĀ ĀTRUMA KONTROLES SISTĒMAS </a:t>
            </a:r>
            <a:b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PIEŅEMTO LĒMUMU SKAITS </a:t>
            </a:r>
            <a:b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14.08.2023. – 31.12.2023.  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 descr="SaistÄ«ts attÄl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62" y="4726172"/>
            <a:ext cx="986452" cy="12652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5660" y="4322070"/>
            <a:ext cx="265892" cy="2658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348" y="2154441"/>
            <a:ext cx="8030807" cy="41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3642" y="404934"/>
            <a:ext cx="9628328" cy="1066588"/>
          </a:xfrm>
        </p:spPr>
        <p:txBody>
          <a:bodyPr>
            <a:noAutofit/>
          </a:bodyPr>
          <a:lstStyle/>
          <a:p>
            <a:pPr algn="ctr"/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PLĀNOTO PRIORITĀŠU 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IZPILDES REZULTĀTS 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- 2023 -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3296" y="2342544"/>
            <a:ext cx="8127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Vidējā ātruma kontroles sistēmas ieviešana;</a:t>
            </a:r>
          </a:p>
          <a:p>
            <a:pPr algn="just"/>
            <a:endParaRPr lang="lv-LV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Administratīvās </a:t>
            </a: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atbildības </a:t>
            </a:r>
            <a:r>
              <a:rPr lang="lv-LV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ieviešana par tāda TL izmantošanu satiksmē, kura trokšņa radītais troksnis pārsniedz normatīvajos aktos noteikto;</a:t>
            </a:r>
          </a:p>
          <a:p>
            <a:pPr algn="just"/>
            <a:endParaRPr lang="lv-LV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Administratīvās atbildības soda apmēra paaugstināšana par rupjākiem elektroskrejriteņu vadītāju pārkāpumiem</a:t>
            </a: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91" y="3718136"/>
            <a:ext cx="1162905" cy="26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62" y="1637282"/>
            <a:ext cx="8385990" cy="474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5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9027" y="283557"/>
            <a:ext cx="762817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</a:t>
            </a:r>
            <a:r>
              <a:rPr lang="lv-LV" altLang="lv-LV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SATIKSMES NEGADĪJUMU </a:t>
            </a:r>
            <a:r>
              <a:rPr lang="lv-LV" altLang="lv-LV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SKAITS, KAS REĢISTRĒTI VALSTS POLICIJĀ</a:t>
            </a:r>
            <a:br>
              <a:rPr lang="lv-LV" altLang="lv-LV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.-2023.GADĀ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212014"/>
              </p:ext>
            </p:extLst>
          </p:nvPr>
        </p:nvGraphicFramePr>
        <p:xfrm>
          <a:off x="2047689" y="1864146"/>
          <a:ext cx="7276882" cy="422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0" y="4078154"/>
            <a:ext cx="2343254" cy="23432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gerb_kopa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97399" y="422889"/>
            <a:ext cx="8240232" cy="1563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PALDIES PAR UZMANĪBU!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16" y="-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8106" y="220910"/>
            <a:ext cx="8287110" cy="1160144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IEVAINOTO, SMAGI IEVAINOTO UN BOJĀ GĀJUŠO SKAITS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2021.-2023.GADĀ</a:t>
            </a: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976170"/>
              </p:ext>
            </p:extLst>
          </p:nvPr>
        </p:nvGraphicFramePr>
        <p:xfrm>
          <a:off x="1466490" y="2014594"/>
          <a:ext cx="9536724" cy="465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28" y="526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04684"/>
              </p:ext>
            </p:extLst>
          </p:nvPr>
        </p:nvGraphicFramePr>
        <p:xfrm>
          <a:off x="1070574" y="1967023"/>
          <a:ext cx="10771517" cy="487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64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0342" y="297583"/>
            <a:ext cx="762817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BOJĀ GĀJUŠO  SKAITS PĒC </a:t>
            </a:r>
            <a:r>
              <a:rPr lang="lv-LV" altLang="lv-LV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STATUSA</a:t>
            </a: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- 2023 -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19534" y="286114"/>
            <a:ext cx="9322279" cy="1160144"/>
          </a:xfrm>
        </p:spPr>
        <p:txBody>
          <a:bodyPr>
            <a:noAutofit/>
          </a:bodyPr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</a:t>
            </a:r>
            <a:r>
              <a:rPr lang="lv-LV" altLang="lv-LV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NEGADĪJUMOS, KUROS IR BOJĀ GĀJUŠIE, IESAISTĪTĀ </a:t>
            </a:r>
            <a:r>
              <a:rPr lang="lv-LV" altLang="lv-LV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TRANSPORTLĪDZEKĻA VEIDS</a:t>
            </a: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- 2023 -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768775"/>
              </p:ext>
            </p:extLst>
          </p:nvPr>
        </p:nvGraphicFramePr>
        <p:xfrm>
          <a:off x="2927230" y="1950334"/>
          <a:ext cx="8068719" cy="466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199" y="3149065"/>
            <a:ext cx="430691" cy="354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71" y="5002310"/>
            <a:ext cx="471121" cy="471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1975" y="4066924"/>
            <a:ext cx="412201" cy="383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37" y="3644437"/>
            <a:ext cx="383439" cy="351355"/>
          </a:xfrm>
          <a:prstGeom prst="rect">
            <a:avLst/>
          </a:prstGeom>
        </p:spPr>
      </p:pic>
      <p:pic>
        <p:nvPicPr>
          <p:cNvPr id="15" name="Picture 2" descr="Saistīts attē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37" y="2338209"/>
            <a:ext cx="261121" cy="2611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87" y="6023466"/>
            <a:ext cx="366905" cy="299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60" y="5499885"/>
            <a:ext cx="648539" cy="459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4371" y="4492873"/>
            <a:ext cx="506326" cy="5063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37" y="2630207"/>
            <a:ext cx="469975" cy="469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53844"/>
              </p:ext>
            </p:extLst>
          </p:nvPr>
        </p:nvGraphicFramePr>
        <p:xfrm>
          <a:off x="1374477" y="1846162"/>
          <a:ext cx="10771517" cy="475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23710" y="347959"/>
            <a:ext cx="762817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BOJĀ GĀJUŠO  SKAITS PĒC </a:t>
            </a:r>
            <a:r>
              <a:rPr lang="lv-LV" altLang="lv-LV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CSNg VEIDA</a:t>
            </a:r>
            <a:r>
              <a:rPr lang="lv-LV" altLang="lv-LV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- 2023 -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-69341" y="6445170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755436"/>
              </p:ext>
            </p:extLst>
          </p:nvPr>
        </p:nvGraphicFramePr>
        <p:xfrm>
          <a:off x="1000664" y="1893880"/>
          <a:ext cx="9632830" cy="464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3051" y="349375"/>
            <a:ext cx="9322279" cy="1160144"/>
          </a:xfrm>
        </p:spPr>
        <p:txBody>
          <a:bodyPr>
            <a:noAutofit/>
          </a:bodyPr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NEGADĪJUMI, KUROS IR BOJĀ GĀJUŠIE SADALĪJUMS PA </a:t>
            </a:r>
            <a:r>
              <a:rPr lang="lv-LV" altLang="lv-LV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NEDĒĻAS DIENĀM</a:t>
            </a: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2021.-2023.GADĀ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6463" y="6387653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47130"/>
              </p:ext>
            </p:extLst>
          </p:nvPr>
        </p:nvGraphicFramePr>
        <p:xfrm>
          <a:off x="385314" y="1414732"/>
          <a:ext cx="11312106" cy="509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/>
        </p:nvSpPr>
        <p:spPr>
          <a:xfrm>
            <a:off x="1521126" y="312762"/>
            <a:ext cx="9322279" cy="116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NEGADĪJUMI, KUROS IR BOJĀ GĀJUŠIE SADALĪJUMS PA </a:t>
            </a:r>
            <a:r>
              <a:rPr lang="lv-LV" altLang="lv-LV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DIENNAKTS STUNDĀM</a:t>
            </a:r>
            <a:br>
              <a:rPr lang="lv-LV" altLang="lv-LV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2021.-2023.GADĀ</a:t>
            </a:r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44967" y="6462020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35858" y="321770"/>
            <a:ext cx="6756715" cy="1160144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IESAISTĪTI VADĪTĀJI </a:t>
            </a: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REIBUMĀ </a:t>
            </a:r>
            <a:r>
              <a:rPr lang="lv-LV" altLang="lv-LV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.-2023.GADĀ </a:t>
            </a:r>
            <a:endParaRPr lang="lv-LV" altLang="lv-LV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14987"/>
              </p:ext>
            </p:extLst>
          </p:nvPr>
        </p:nvGraphicFramePr>
        <p:xfrm>
          <a:off x="3093648" y="1989676"/>
          <a:ext cx="65356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988" t="11885" r="471" b="2883"/>
          <a:stretch/>
        </p:blipFill>
        <p:spPr>
          <a:xfrm>
            <a:off x="1510496" y="4275305"/>
            <a:ext cx="2754775" cy="17535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07.03.2024.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44967" y="6462019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9">
      <a:dk1>
        <a:srgbClr val="0B6095"/>
      </a:dk1>
      <a:lt1>
        <a:sysClr val="window" lastClr="FFFFFF"/>
      </a:lt1>
      <a:dk2>
        <a:srgbClr val="000000"/>
      </a:dk2>
      <a:lt2>
        <a:srgbClr val="F2F2F2"/>
      </a:lt2>
      <a:accent1>
        <a:srgbClr val="08486F"/>
      </a:accent1>
      <a:accent2>
        <a:srgbClr val="F5D974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1597</TotalTime>
  <Words>569</Words>
  <Application>Microsoft Office PowerPoint</Application>
  <PresentationFormat>Widescreen</PresentationFormat>
  <Paragraphs>243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Calibri</vt:lpstr>
      <vt:lpstr>Century Gothic</vt:lpstr>
      <vt:lpstr>Georgia</vt:lpstr>
      <vt:lpstr>Times New Roman</vt:lpstr>
      <vt:lpstr>Verdana</vt:lpstr>
      <vt:lpstr>Wingdings</vt:lpstr>
      <vt:lpstr>Wingdings 2</vt:lpstr>
      <vt:lpstr>Quotable</vt:lpstr>
      <vt:lpstr>PowerPoint Presentation</vt:lpstr>
      <vt:lpstr>CEĻU SATIKSMES NEGADĪJUMU SKAITS, KAS REĢISTRĒTI VALSTS POLICIJĀ 2021.-2023.GADĀ</vt:lpstr>
      <vt:lpstr>CEĻU SATIKSMES NEGADĪJUMOS  IEVAINOTO, SMAGI IEVAINOTO UN BOJĀ GĀJUŠO SKAITS 2021.-2023.GADĀ</vt:lpstr>
      <vt:lpstr>CEĻU SATIKSMES NEGADĪJUMOS BOJĀ GĀJUŠO  SKAITS PĒC STATUSA - 2023 -</vt:lpstr>
      <vt:lpstr>CEĻU SATIKSMES NEGADĪJUMOS, KUROS IR BOJĀ GĀJUŠIE, IESAISTĪTĀ TRANSPORTLĪDZEKĻA VEIDS - 2023 -</vt:lpstr>
      <vt:lpstr>CEĻU SATIKSMES NEGADĪJUMOS BOJĀ GĀJUŠO  SKAITS PĒC CSNg VEIDA - 2023 -</vt:lpstr>
      <vt:lpstr>CEĻU SATIKSMES NEGADĪJUMI, KUROS IR BOJĀ GĀJUŠIE SADALĪJUMS PA NEDĒĻAS DIENĀM 2021.-2023.GADĀ</vt:lpstr>
      <vt:lpstr>PowerPoint Presentation</vt:lpstr>
      <vt:lpstr>CEĻU SATIKSMES NEGADĪJUMOS  IESAISTĪTI VADĪTĀJI REIBUMĀ  2021.-2023.GADĀ </vt:lpstr>
      <vt:lpstr>KOPĒJAIS ADMINISTRATĪVO PĀRKĀPUMU SKAITS  CEĻU SATIKSMĒ 2021.-2023. GADĀ</vt:lpstr>
      <vt:lpstr>  KONSTATĒTO PĀRKĀPUMU SKAITS  2021. – 2023.GADĀ</vt:lpstr>
      <vt:lpstr>  ATĻAUTĀ BRAUKŠANAS ĀTRUMA PĀRKĀPUMI  (CSL 55.PANTA 1.-26.DAĻA)  - 2023 -</vt:lpstr>
      <vt:lpstr>  KONSTATĒTO PĀRKĀPUMU SKAITS  2021. – 2023.GADĀ</vt:lpstr>
      <vt:lpstr>PROCESI PAR BRAUKŠANU REIBUMĀ</vt:lpstr>
      <vt:lpstr>PowerPoint Presentation</vt:lpstr>
      <vt:lpstr>ATĻAUTĀ BRAUKŠANAS ĀTRUMA PĀRKĀPUMI,  KAS FIKSĒTI NEAPTUROT TRANSPORTLĪDZEKLI  - 2023 -</vt:lpstr>
      <vt:lpstr>NETRAFARĒTĀS POLICIJAS AUTOMAŠĪNAS AR 360 GRĀDU KAMERU FIKSĒTIE CSN PĀRKĀPUMI - 2023-</vt:lpstr>
      <vt:lpstr>VIDĒJĀ ĀTRUMA KONTROLES SISTĒMAS  PIEŅEMTO LĒMUMU SKAITS  NO 14.08.2023. – 31.12.2023.  </vt:lpstr>
      <vt:lpstr>PLĀNOTO PRIORITĀŠU  IZPILDES REZULTĀTS  - 2023 -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Bojā gājušo skaits</dc:title>
  <dc:creator>Dana Fedulova</dc:creator>
  <cp:lastModifiedBy>Dana Fedulova</cp:lastModifiedBy>
  <cp:revision>296</cp:revision>
  <cp:lastPrinted>2024-03-04T11:29:04Z</cp:lastPrinted>
  <dcterms:created xsi:type="dcterms:W3CDTF">2024-02-28T07:42:55Z</dcterms:created>
  <dcterms:modified xsi:type="dcterms:W3CDTF">2024-03-06T08:57:35Z</dcterms:modified>
</cp:coreProperties>
</file>